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0.xml"/>
<Relationship Id="rId2" Type="http://schemas.openxmlformats.org/officeDocument/2006/relationships/image" Target="../media/image2.png"/>
<Relationship Id="rId3" Type="http://schemas.openxmlformats.org/officeDocument/2006/relationships/image" Target="../media/image5.png"/>
</Relationships>

</file>

<file path=ppt/slides/_rels/slide1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39031/latest/" TargetMode="External"/>
<Relationship Id="rId5" Type="http://schemas.openxmlformats.org/officeDocument/2006/relationships/hyperlink" Target="http://www.boundless.com/physics/textbooks/boundless-physics-textbook/vision-and-optical-instruments-25/the-human-eye-172/nearsightedness-farsidedness-and-vision-correction-622-6233/images/near-sighted-vision/?campaign_content=book_624_chapter_25&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11.xml"/>
<Relationship Id="rId2" Type="http://schemas.openxmlformats.org/officeDocument/2006/relationships/image" Target="../media/image5.png"/>
<Relationship Id="rId7" Target="../media/image12.png" Type="http://schemas.openxmlformats.org/officeDocument/2006/relationships/image"/>
</Relationships>

</file>

<file path=ppt/slides/_rels/slide12.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Refracting_telescope" TargetMode="External"/>
<Relationship Id="rId5" Type="http://schemas.openxmlformats.org/officeDocument/2006/relationships/hyperlink" Target="http://www.boundless.com/physics/textbooks/boundless-physics-textbook/vision-and-optical-instruments-25/other-optical-instruments-173/the-telescope-626-6074/images/schematic-of-keplerian-refracting-telescope/?campaign_content=book_624_chapter_25&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12.xml"/>
<Relationship Id="rId2" Type="http://schemas.openxmlformats.org/officeDocument/2006/relationships/image" Target="../media/image5.png"/>
<Relationship Id="rId7" Target="../media/image13.png" Type="http://schemas.openxmlformats.org/officeDocument/2006/relationships/image"/>
</Relationships>

</file>

<file path=ppt/slides/_rels/slide13.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82/latest/" TargetMode="External"/>
<Relationship Id="rId5" Type="http://schemas.openxmlformats.org/officeDocument/2006/relationships/hyperlink" Target="http://www.boundless.com/physics/textbooks/boundless-physics-textbook/vision-and-optical-instruments-25/the-human-eye-172/the-human-eye-619-6051/images/vision-diagram/?campaign_content=book_624_chapter_25&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13.xml"/>
<Relationship Id="rId2" Type="http://schemas.openxmlformats.org/officeDocument/2006/relationships/image" Target="../media/image5.png"/>
<Relationship Id="rId7" Target="../media/image14.jpg" Type="http://schemas.openxmlformats.org/officeDocument/2006/relationships/image"/>
</Relationships>

</file>

<file path=ppt/slides/_rels/slide1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82/latest/" TargetMode="External"/>
<Relationship Id="rId5" Type="http://schemas.openxmlformats.org/officeDocument/2006/relationships/hyperlink" Target="http://www.boundless.com/physics/textbooks/boundless-physics-textbook/vision-and-optical-instruments-25/the-human-eye-172/the-human-eye-619-6051/images/diagram-of-the-human-eye/?campaign_content=book_624_chapter_25&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14.xml"/>
<Relationship Id="rId2" Type="http://schemas.openxmlformats.org/officeDocument/2006/relationships/image" Target="../media/image5.png"/>
<Relationship Id="rId7" Target="../media/image8.jpg" Type="http://schemas.openxmlformats.org/officeDocument/2006/relationships/image"/>
</Relationships>

</file>

<file path=ppt/slides/_rels/slide15.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Optical_microscope" TargetMode="External"/>
<Relationship Id="rId5" Type="http://schemas.openxmlformats.org/officeDocument/2006/relationships/hyperlink" Target="http://www.boundless.com/physics/textbooks/boundless-physics-textbook/vision-and-optical-instruments-25/other-optical-instruments-173/the-compound-microscope-625-6042/images/diagram-of-a-compound-microscope-98c98939-af6c-44d8-9688-18926e6d11dc/?campaign_content=book_624_chapter_25&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15.xml"/>
<Relationship Id="rId2" Type="http://schemas.openxmlformats.org/officeDocument/2006/relationships/image" Target="../media/image5.png"/>
<Relationship Id="rId7" Target="../media/image15.png" Type="http://schemas.openxmlformats.org/officeDocument/2006/relationships/image"/>
</Relationships>

</file>

<file path=ppt/slides/_rels/slide16.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pixabay.com/p-450690/?no_redirect" TargetMode="External"/>
<Relationship Id="rId5" Type="http://schemas.openxmlformats.org/officeDocument/2006/relationships/hyperlink" Target="http://www.boundless.com/physics/textbooks/boundless-physics-textbook/vision-and-optical-instruments-25/other-optical-instruments-173/the-magnifying-glass-623-6071/images/magnifying-glass-00be98a8-91ae-4c19-9521-8a13c0befe64/?campaign_content=book_624_chapter_25&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16.xml"/>
<Relationship Id="rId2" Type="http://schemas.openxmlformats.org/officeDocument/2006/relationships/image" Target="../media/image5.png"/>
<Relationship Id="rId7" Target="../media/image9.jpg" Type="http://schemas.openxmlformats.org/officeDocument/2006/relationships/image"/>
</Relationships>

</file>

<file path=ppt/slides/_rels/slide17.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ki/Airy_disk%23mediaviewer/File:Airy-pattern.svg" TargetMode="External"/>
<Relationship Id="rId5" Type="http://schemas.openxmlformats.org/officeDocument/2006/relationships/hyperlink" Target="http://www.boundless.com/physics/textbooks/boundless-physics-textbook/vision-and-optical-instruments-25/other-optical-instruments-173/limits-of-resolution-and-circular-aperatures-630-6094/images/airy-disk-7392913f-e694-4bcc-a996-3dbcb4db685c/?campaign_content=book_624_chapter_25&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17.xml"/>
<Relationship Id="rId2" Type="http://schemas.openxmlformats.org/officeDocument/2006/relationships/image" Target="../media/image5.png"/>
<Relationship Id="rId7" Target="../media/image16.png" Type="http://schemas.openxmlformats.org/officeDocument/2006/relationships/image"/>
</Relationships>

</file>

<file path=ppt/slides/_rels/slide1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82/latest/" TargetMode="External"/>
<Relationship Id="rId5" Type="http://schemas.openxmlformats.org/officeDocument/2006/relationships/hyperlink" Target="http://www.boundless.com/physics/textbooks/boundless-physics-textbook/vision-and-optical-instruments-25/the-human-eye-172/nearsightedness-farsidedness-and-vision-correction-622-6233/images/vision-diagram/?campaign_content=book_624_chapter_25&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18.xml"/>
<Relationship Id="rId2" Type="http://schemas.openxmlformats.org/officeDocument/2006/relationships/image" Target="../media/image5.png"/>
<Relationship Id="rId7" Target="../media/image14.jpg" Type="http://schemas.openxmlformats.org/officeDocument/2006/relationships/image"/>
</Relationships>

</file>

<file path=ppt/slides/_rels/slide1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39031/latest/" TargetMode="External"/>
<Relationship Id="rId5" Type="http://schemas.openxmlformats.org/officeDocument/2006/relationships/hyperlink" Target="http://www.boundless.com/physics/textbooks/boundless-physics-textbook/vision-and-optical-instruments-25/the-human-eye-172/nearsightedness-farsidedness-and-vision-correction-622-6233/images/far-sighted-vision/?campaign_content=book_624_chapter_25&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19.xml"/>
<Relationship Id="rId2" Type="http://schemas.openxmlformats.org/officeDocument/2006/relationships/image" Target="../media/image5.png"/>
<Relationship Id="rId7" Target="../media/image17.png" Type="http://schemas.openxmlformats.org/officeDocument/2006/relationships/image"/>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books.org/w/index.php?title=File:Schematic_diagram_of_the_human_eye_en.svg&amp;filetimestamp=20080202013345" TargetMode="External"/>
<Relationship Id="rId5" Type="http://schemas.openxmlformats.org/officeDocument/2006/relationships/hyperlink" Target="http://www.boundless.com/physics/textbooks/boundless-physics-textbook/vision-and-optical-instruments-25/the-human-eye-172/resolution-of-the-human-eye-621-6294/images/schematic-diagram-of-the-human-eye/?campaign_content=book_624_chapter_25&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20.xml"/>
<Relationship Id="rId2" Type="http://schemas.openxmlformats.org/officeDocument/2006/relationships/image" Target="../media/image5.png"/>
</Relationships>

</file>

<file path=ppt/slides/_rels/slide2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1084/latest/" TargetMode="External"/>
<Relationship Id="rId5" Type="http://schemas.openxmlformats.org/officeDocument/2006/relationships/hyperlink" Target="http://www.boundless.com/physics/textbooks/boundless-physics-textbook/vision-and-optical-instruments-25/the-human-eye-172/color-vision-620-11256/images/visual-sensitivity/?campaign_content=book_624_chapter_25&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18.png"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Radiography" TargetMode="External"/>
<Relationship Id="rId5" Type="http://schemas.openxmlformats.org/officeDocument/2006/relationships/hyperlink" Target="http://www.boundless.com/physics/textbooks/boundless-physics-textbook/vision-and-optical-instruments-25/other-optical-instruments-173/x-ray-imaging-and-ct-scans-628-11183/images/x-ray-radiography/?campaign_content=book_624_chapter_25&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22.xml"/>
<Relationship Id="rId2" Type="http://schemas.openxmlformats.org/officeDocument/2006/relationships/image" Target="../media/image5.png"/>
<Relationship Id="rId7" Target="../media/image19.jpg" Type="http://schemas.openxmlformats.org/officeDocument/2006/relationships/image"/>
</Relationships>

</file>

<file path=ppt/slides/_rels/slide23.xml.rels><?xml version="1.0" encoding="UTF-8" standalone="yes"?>
<Relationships xmlns="http://schemas.openxmlformats.org/package/2006/relationships">
<Relationship Id="rId20" Type="http://schemas.openxmlformats.org/officeDocument/2006/relationships/hyperlink" Target="http://creativecommons.org/licenses/by/3.0/" TargetMode="External"/>
<Relationship Id="rId21" Type="http://schemas.openxmlformats.org/officeDocument/2006/relationships/hyperlink" Target="http://cnx.org/content/m42491/latest/"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pupil"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aperture"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Human_eye" TargetMode="External"/>
<Relationship Id="rId28" Type="http://schemas.openxmlformats.org/officeDocument/2006/relationships/hyperlink" Target="http://creativecommons.org/licenses/by/3.0/" TargetMode="External"/>
<Relationship Id="rId29" Type="http://schemas.openxmlformats.org/officeDocument/2006/relationships/hyperlink" Target="http://cnx.org/content/m42482/latest/" TargetMode="External"/>
<Relationship Id="rId1" Type="http://schemas.openxmlformats.org/officeDocument/2006/relationships/slideLayout" Target="../slideLayouts/slideLayout23.xml"/>
<Relationship Id="rId2" Type="http://schemas.openxmlformats.org/officeDocument/2006/relationships/hyperlink" Target="http://creativecommons.org/licenses/by-sa/3.0/" TargetMode="External"/>
<Relationship Id="rId3" Type="http://schemas.openxmlformats.org/officeDocument/2006/relationships/hyperlink" Target="http://www.boundless.com//physics/definition/destructive-interference" TargetMode="External"/>
<Relationship Id="rId4" Type="http://schemas.openxmlformats.org/officeDocument/2006/relationships/hyperlink" Target="http://creativecommons.org/licenses/by-sa/3.0/" TargetMode="External"/>
<Relationship Id="rId5" Type="http://schemas.openxmlformats.org/officeDocument/2006/relationships/hyperlink" Target="http://www.boundless.com//physics/definition/constructive-interference"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convex" TargetMode="External"/>
<Relationship Id="rId32" Type="http://schemas.openxmlformats.org/officeDocument/2006/relationships/hyperlink" Target="http://en.wiktionary.org/wiki/lens" TargetMode="External"/>
<Relationship Id="rId9" Type="http://schemas.openxmlformats.org/officeDocument/2006/relationships/hyperlink" Target="http://cnx.org/content/m38289/latest/"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crystallography" TargetMode="External"/>
<Relationship Id="rId8" Type="http://schemas.openxmlformats.org/officeDocument/2006/relationships/hyperlink" Target="http://creativecommons.org/licenses/by/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diopter"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shutter_speed"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Camera_lens"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Camera"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chromatic_aberration"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Compound_microscope%23Compound_microscope" TargetMode="External"/>
</Relationships>

</file>

<file path=ppt/slides/_rels/slide24.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nanostructure"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diffraction"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aperture"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Diffraction_limit"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hyperopia" TargetMode="External"/>
<Relationship Id="rId1" Type="http://schemas.openxmlformats.org/officeDocument/2006/relationships/slideLayout" Target="../slideLayouts/slideLayout24.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Magnifying_glass"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spherical_aberration"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myopia" TargetMode="External"/>
<Relationship Id="rId32" Type="http://schemas.openxmlformats.org/officeDocument/2006/relationships/hyperlink" Target="http://en.wikipedia.org/wiki/Human_eye" TargetMode="External"/>
<Relationship Id="rId9" Type="http://schemas.openxmlformats.org/officeDocument/2006/relationships/hyperlink" Target="http://en.wiktionary.org/wiki/achromatic"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chromatic_aberration"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3.0/" TargetMode="External"/>
<Relationship Id="rId34" Type="http://schemas.openxmlformats.org/officeDocument/2006/relationships/hyperlink" Target="http://cnx.org/content/m42482/latest/" TargetMode="External"/>
<Relationship Id="rId35" Type="http://schemas.openxmlformats.org/officeDocument/2006/relationships/hyperlink" Target="http://creativecommons.org/licenses/by/3.0/" TargetMode="External"/>
<Relationship Id="rId36" Type="http://schemas.openxmlformats.org/officeDocument/2006/relationships/hyperlink" Target="http://cnx.org/content/m39031/latest/" TargetMode="External"/>
<Relationship Id="rId10" Type="http://schemas.openxmlformats.org/officeDocument/2006/relationships/hyperlink" Target="http://creativecommons.org/licenses/by/3.0/" TargetMode="External"/>
<Relationship Id="rId11" Type="http://schemas.openxmlformats.org/officeDocument/2006/relationships/hyperlink" Target="http://cnx.org/content/m42493/latest/"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Telescopes"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Refracting_telescope"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Catadioptric%23Catadioptric_telescopes"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Reflecting_telescope"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tionary.org/wiki/field_of_view"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25.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Distortion_(optics)"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Coma_aberration"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superimposed"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tomography"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radiography" TargetMode="External"/>
<Relationship Id="rId1" Type="http://schemas.openxmlformats.org/officeDocument/2006/relationships/slideLayout" Target="../slideLayouts/slideLayout25.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dynamic%20contrast%20ratio"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static%20contrast%20ratio"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Computed_tomography" TargetMode="External"/>
<Relationship Id="rId32" Type="http://schemas.openxmlformats.org/officeDocument/2006/relationships/hyperlink" Target="http://en.wikipedia.org/wiki/X-ray_imaging" TargetMode="External"/>
<Relationship Id="rId9" Type="http://schemas.openxmlformats.org/officeDocument/2006/relationships/hyperlink" Target="http://en.wikipedia.org/wiki/Human_eye%23Dynamic_range"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Optics"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Tomography"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tionary.org/wiki/contrast"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distortion"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aberration"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www.boundless.com//physics/definition/refraction" TargetMode="External"/>
<Relationship Id="rId16" Type="http://schemas.openxmlformats.org/officeDocument/2006/relationships/hyperlink" Target="http://creativecommons.org/licenses/by/3.0/" TargetMode="External"/>
<Relationship Id="rId17" Type="http://schemas.openxmlformats.org/officeDocument/2006/relationships/hyperlink" Target="http://cnx.org/content/m42292/latest/"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Chromatic_aberration"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Scanning_electron_microscope"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26.xml.rels><?xml version="1.0" encoding="UTF-8" standalone="yes"?>
<Relationships xmlns="http://schemas.openxmlformats.org/package/2006/relationships">
<Relationship Id="rId20" Type="http://schemas.openxmlformats.org/officeDocument/2006/relationships/hyperlink" Target="http://attribution.license.10" TargetMode="External"/>
<Relationship Id="rId21" Type="http://schemas.openxmlformats.org/officeDocument/2006/relationships/hyperlink" Target="http://attribution.url.10" TargetMode="External"/>
<Relationship Id="rId22" Type="http://schemas.openxmlformats.org/officeDocument/2006/relationships/hyperlink" Target="http://attribution.license.11" TargetMode="External"/>
<Relationship Id="rId23" Type="http://schemas.openxmlformats.org/officeDocument/2006/relationships/hyperlink" Target="http://attribution.url.11" TargetMode="External"/>
<Relationship Id="rId24" Type="http://schemas.openxmlformats.org/officeDocument/2006/relationships/hyperlink" Target="http://attribution.license.12" TargetMode="External"/>
<Relationship Id="rId25" Type="http://schemas.openxmlformats.org/officeDocument/2006/relationships/hyperlink" Target="http://attribution.url.12" TargetMode="External"/>
<Relationship Id="rId26" Type="http://schemas.openxmlformats.org/officeDocument/2006/relationships/hyperlink" Target="http://attribution.license.13" TargetMode="External"/>
<Relationship Id="rId27" Type="http://schemas.openxmlformats.org/officeDocument/2006/relationships/hyperlink" Target="http://attribution.url.13" TargetMode="External"/>
<Relationship Id="rId28" Type="http://schemas.openxmlformats.org/officeDocument/2006/relationships/hyperlink" Target="http://attribution.license.14" TargetMode="External"/>
<Relationship Id="rId29" Type="http://schemas.openxmlformats.org/officeDocument/2006/relationships/hyperlink" Target="http://attribution.url.14" TargetMode="External"/>
<Relationship Id="rId1" Type="http://schemas.openxmlformats.org/officeDocument/2006/relationships/slideLayout" Target="../slideLayouts/slideLayout26.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Microscopes"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Optical_microscope" TargetMode="External"/>
<Relationship Id="rId30" Type="http://schemas.openxmlformats.org/officeDocument/2006/relationships/hyperlink" Target="http://attribution.license.16" TargetMode="External"/>
<Relationship Id="rId31" Type="http://schemas.openxmlformats.org/officeDocument/2006/relationships/hyperlink" Target="http://attribution.url.15" TargetMode="External"/>
<Relationship Id="rId32" Type="http://schemas.openxmlformats.org/officeDocument/2006/relationships/hyperlink" Target="http://attribution.url.16" TargetMode="External"/>
<Relationship Id="rId9" Type="http://schemas.openxmlformats.org/officeDocument/2006/relationships/hyperlink" Target="http://en.wikipedia.org/wiki/Dark_field"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Transmission_electron_microscope" TargetMode="External"/>
<Relationship Id="rId8" Type="http://schemas.openxmlformats.org/officeDocument/2006/relationships/hyperlink" Target="http://creativecommons.org/licenses/by-sa/3.0/" TargetMode="External"/>
<Relationship Id="rId33" Type="http://schemas.openxmlformats.org/officeDocument/2006/relationships/hyperlink" Target="http://attribution.license.17" TargetMode="External"/>
<Relationship Id="rId34" Type="http://schemas.openxmlformats.org/officeDocument/2006/relationships/hyperlink" Target="http://attribution.url.17"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luminance" TargetMode="External"/>
<Relationship Id="rId12" Type="http://schemas.openxmlformats.org/officeDocument/2006/relationships/hyperlink" Target="http://creativecommons.org/licenses/by/3.0/" TargetMode="External"/>
<Relationship Id="rId13" Type="http://schemas.openxmlformats.org/officeDocument/2006/relationships/hyperlink" Target="http://cnx.org/content/m11084/latest/"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Optics" TargetMode="External"/>
<Relationship Id="rId16" Type="http://schemas.openxmlformats.org/officeDocument/2006/relationships/hyperlink" Target="http://attribution.license.8" TargetMode="External"/>
<Relationship Id="rId17" Type="http://schemas.openxmlformats.org/officeDocument/2006/relationships/hyperlink" Target="http://attribution.url.8" TargetMode="External"/>
<Relationship Id="rId18" Type="http://schemas.openxmlformats.org/officeDocument/2006/relationships/hyperlink" Target="http://attribution.license.9" TargetMode="External"/>
<Relationship Id="rId19" Type="http://schemas.openxmlformats.org/officeDocument/2006/relationships/hyperlink" Target="http://attribution.url.9"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vision-and-optical-instruments-25/?campaign_content=book_624_chapter_25&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jpg" Type="http://schemas.openxmlformats.org/officeDocument/2006/relationships/image"/>
<Relationship Id="rId7" Target="../media/image9.jpg" Type="http://schemas.openxmlformats.org/officeDocument/2006/relationships/image"/>
</Relationships>

</file>

<file path=ppt/slides/_rels/slide5.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vision-and-optical-instruments-25/the-human-eye-172/?campaign_content=book_624_chapter_25&amp;campaign_term=Physics&amp;utm_campaign=powerpoint&amp;utm_medium=direct&amp;utm_source=boundless" TargetMode="External"/>
<Relationship Id="rId1" Type="http://schemas.openxmlformats.org/officeDocument/2006/relationships/slideLayout" Target="../slideLayouts/slideLayout5.xml"/>
<Relationship Id="rId2" Type="http://schemas.openxmlformats.org/officeDocument/2006/relationships/image" Target="../media/image10.jpg"/>
<Relationship Id="rId6" Target="../media/image8.jpg" Type="http://schemas.openxmlformats.org/officeDocument/2006/relationships/image"/>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vision-and-optical-instruments-25/other-optical-instruments-173/?campaign_content=book_624_chapter_25&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0.jpg"/>
<Relationship Id="rId6" Target="../media/image9.jpg" Type="http://schemas.openxmlformats.org/officeDocument/2006/relationships/image"/>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png"/>
<Relationship Id="rId3" Type="http://schemas.openxmlformats.org/officeDocument/2006/relationships/image" Target="../media/image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2.png"/>
<Relationship Id="rId3" Type="http://schemas.openxmlformats.org/officeDocument/2006/relationships/image" Target="../media/image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9.xml"/>
<Relationship Id="rId2" Type="http://schemas.openxmlformats.org/officeDocument/2006/relationships/image" Target="../media/image2.png"/>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shutter speed</a:t>
            </a:r>
            <a:r>
              <a:rPr lang="en-US" sz="1200" dirty="0" smtClean="0"/>
              <a:t> </a:t>
            </a:r>
            <a:r>
              <a:rPr lang="en-US" sz="1200" dirty="0" smtClean="0">
                <a:solidFill>
                  <a:schemeClr val="bg2"/>
                </a:solidFill>
              </a:rPr>
              <a:t>The duration of time for which the shutter of a camera remains open when exposing photographic film or other photosensitive material to light for the purpose of recording an image</a:t>
            </a:r>
          </a:p>
          <a:p>
            <a:r>
              <a:rPr lang="en-US" sz="1200" dirty="0"/>
              <a:t/>
            </a:r>
            <a:r>
              <a:rPr lang="en-US" sz="1200" dirty="0"/>
              <a:t>spherical aberration</a:t>
            </a:r>
            <a:r>
              <a:rPr lang="en-US" sz="1200" dirty="0"/>
              <a:t> </a:t>
            </a:r>
            <a:r>
              <a:rPr lang="en-US" sz="1200" dirty="0">
                <a:solidFill>
                  <a:schemeClr val="bg2"/>
                </a:solidFill>
              </a:rPr>
              <a:t>a type of lens aberration that causes blurriness, particularly away from the center of the lens</a:t>
            </a:r>
          </a:p>
          <a:p>
            <a:r>
              <a:rPr lang="en-US" sz="1200" dirty="0"/>
              <a:t/>
            </a:r>
            <a:r>
              <a:rPr lang="en-US" sz="1200" dirty="0"/>
              <a:t>static contrast ratio</a:t>
            </a:r>
            <a:r>
              <a:rPr lang="en-US" sz="1200" dirty="0"/>
              <a:t> </a:t>
            </a:r>
            <a:r>
              <a:rPr lang="en-US" sz="1200" dirty="0">
                <a:solidFill>
                  <a:schemeClr val="bg2"/>
                </a:solidFill>
              </a:rPr>
              <a:t>Luminosity ratio of the brightest and darkest color the system is capable of processing simultaneously at any instant of time.</a:t>
            </a:r>
          </a:p>
          <a:p>
            <a:r>
              <a:rPr lang="en-US" sz="1200" dirty="0"/>
              <a:t/>
            </a:r>
            <a:r>
              <a:rPr lang="en-US" sz="1200" dirty="0"/>
              <a:t>superimposed</a:t>
            </a:r>
            <a:r>
              <a:rPr lang="en-US" sz="1200" dirty="0"/>
              <a:t> </a:t>
            </a:r>
            <a:r>
              <a:rPr lang="en-US" sz="1200" dirty="0">
                <a:solidFill>
                  <a:schemeClr val="bg2"/>
                </a:solidFill>
              </a:rPr>
              <a:t>Positioned on or above something else, especially in layers</a:t>
            </a:r>
          </a:p>
          <a:p>
            <a:r>
              <a:rPr lang="en-US" sz="1200" dirty="0"/>
              <a:t/>
            </a:r>
            <a:r>
              <a:rPr lang="en-US" sz="1200" dirty="0"/>
              <a:t>tomography</a:t>
            </a:r>
            <a:r>
              <a:rPr lang="en-US" sz="1200" dirty="0"/>
              <a:t> </a:t>
            </a:r>
            <a:r>
              <a:rPr lang="en-US" sz="1200" dirty="0">
                <a:solidFill>
                  <a:schemeClr val="bg2"/>
                </a:solidFill>
              </a:rPr>
              <a:t>Imaging by sections or sectioning.</a:t>
            </a: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Vision and Optical Instruments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Near Sighted Vision</a:t>
            </a:r>
          </a:p>
          <a:p>
            <a:pPr lvl="1"/>
            <a:r>
              <a:rPr lang="en-US" dirty="0" smtClean="0"/>
              <a:t>This occurs when the image is formed before the retina</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"Free High School Science Texts Project, Geometrical Optics: The Human Eye (Grade 11). December 25,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http://cnx.org/content/m39031/latest/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Vision and Optical Instruments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9cc23c58d54cf9c18add42930210a74}">
                <a14:useLocalDpi xmlns:a14="http://schemas.microsoft.com/office/drawing/2010/main" val="0"/>
              </a:ext>
            </a:extLst>
          </a:blip>
          <a:stretch>
            <a:fillRect/>
          </a:stretch>
        </p:blipFill>
        <p:spPr>
          <a:xfrm>
            <a:off x="1351893" y="533400"/>
            <a:ext cx="644021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Schematic of Keplerian Refracting Telescope</a:t>
            </a:r>
          </a:p>
          <a:p>
            <a:pPr lvl="1"/>
            <a:r>
              <a:rPr lang="en-US" dirty="0" smtClean="0"/>
              <a:t>All refracting telescopes use the same principles. The combination of an objective lens 1 and some type of eyepiece 2 is used to gather more light than the human eye is able to collect on its own, focus it 5, and present the viewer with a brighter, clearer, and magnified virtual image 6.</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"Schematic of Keplerian refracting telescope."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http://en.wikipedia.org/wiki/Refracting_telescope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Vision and Optical Instruments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9f6e80a1262d6c862db41efcb728c37}">
                <a14:useLocalDpi xmlns:a14="http://schemas.microsoft.com/office/drawing/2010/main" val="0"/>
              </a:ext>
            </a:extLst>
          </a:blip>
          <a:stretch>
            <a:fillRect/>
          </a:stretch>
        </p:blipFill>
        <p:spPr>
          <a:xfrm>
            <a:off x="266700" y="533400"/>
            <a:ext cx="8610600" cy="3900734"/>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Vision Diagram</a:t>
            </a:r>
          </a:p>
          <a:p>
            <a:pPr lvl="1"/>
            <a:r>
              <a:rPr lang="en-US" dirty="0" smtClean="0"/>
              <a:t>An image is formed on the retina with light rays converging most at the cornea and upon entering and exiting the lens. Rays from the top and bottom of the object are traced and produce an inverted real image on the retina. The distance to the object is drawn smaller than scale.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Physics of the Eye. December 25,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http://cnx.org/content/m42482/latest/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Vision and Optical Instruments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b0272ad1b7dcac581a9b7bd04cdc60f}">
                <a14:useLocalDpi xmlns:a14="http://schemas.microsoft.com/office/drawing/2010/main" val="0"/>
              </a:ext>
            </a:extLst>
          </a:blip>
          <a:stretch>
            <a:fillRect/>
          </a:stretch>
        </p:blipFill>
        <p:spPr>
          <a:xfrm>
            <a:off x="266700" y="533400"/>
            <a:ext cx="8610600" cy="4329901"/>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Diagram of the Human Eye</a:t>
            </a:r>
          </a:p>
          <a:p>
            <a:pPr lvl="1"/>
            <a:r>
              <a:rPr lang="en-US" dirty="0" smtClean="0"/>
              <a:t>The cornea and lens of an eye act together to form a real image on the light-sensing retina, which has its densest concentration of receptors in the fovea and a blind spot over the optic nerve. The power of the lens of an eye is adjustable to provide an image on the retina for varying object distances. Layers of tissues with varying indices of refraction in the lens are shown here. However, they have been omitted from other pictures for clarity.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Physics of the Eye. December 25,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http://cnx.org/content/m42482/latest/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Vision and Optical Instruments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7896dbfd44b4103c503e3727bd94a25}">
                <a14:useLocalDpi xmlns:a14="http://schemas.microsoft.com/office/drawing/2010/main" val="0"/>
              </a:ext>
            </a:extLst>
          </a:blip>
          <a:stretch>
            <a:fillRect/>
          </a:stretch>
        </p:blipFill>
        <p:spPr>
          <a:xfrm>
            <a:off x="1497182" y="533400"/>
            <a:ext cx="614963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Diagram of a Compound Microscope</a:t>
            </a:r>
          </a:p>
          <a:p>
            <a:pPr lvl="1"/>
            <a:r>
              <a:rPr lang="en-US" dirty="0" smtClean="0"/>
              <a:t>This diagram shows the setup of mirrors that allow for the magnification of images.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"Optical_microscope_nikon_alphaphot."</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http://en.wikipedia.org/wiki/Optical_microscope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Vision and Optical Instruments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12d498419990be2dfbb319e31082d00}">
                <a14:useLocalDpi xmlns:a14="http://schemas.microsoft.com/office/drawing/2010/main" val="0"/>
              </a:ext>
            </a:extLst>
          </a:blip>
          <a:stretch>
            <a:fillRect/>
          </a:stretch>
        </p:blipFill>
        <p:spPr>
          <a:xfrm>
            <a:off x="3585023" y="533400"/>
            <a:ext cx="197395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Magnifying Glass</a:t>
            </a:r>
          </a:p>
          <a:p>
            <a:pPr lvl="1"/>
            <a:r>
              <a:rPr lang="en-US" dirty="0" smtClean="0"/>
              <a:t>A magnifying glass is a convex lens that lets the observer see a larger image of the object under observation.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Pixabay.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"Magnifying Glass."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http://pixabay.com/p-450690/?no_redirect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Vision and Optical Instruments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7280c59767aea91bbe2bda26f5cdfa7}">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Airy Disk</a:t>
            </a:r>
          </a:p>
          <a:p>
            <a:pPr lvl="1"/>
            <a:r>
              <a:rPr lang="en-US" dirty="0" smtClean="0"/>
              <a:t>Computer-generated image of an Airy disk. The gray scale intensities have been adjusted to enhance the brightness of the outer rings of the Airy pattern.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"Airy Disk."</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http://en.wikipedia.org/wiki/Airy_disk%23mediaviewer/File:Airy-pattern.svg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Vision and Optical Instruments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d418689d0eb82be2ccb1accbc003aee}">
                <a14:useLocalDpi xmlns:a14="http://schemas.microsoft.com/office/drawing/2010/main" val="0"/>
              </a:ext>
            </a:extLst>
          </a:blip>
          <a:stretch>
            <a:fillRect/>
          </a:stretch>
        </p:blipFill>
        <p:spPr>
          <a:xfrm>
            <a:off x="1645376" y="533400"/>
            <a:ext cx="585324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Vision Diagram</a:t>
            </a:r>
          </a:p>
          <a:p>
            <a:pPr lvl="1"/>
            <a:r>
              <a:rPr lang="en-US" dirty="0" smtClean="0"/>
              <a:t>An image is formed on the retina with light rays converging most at the cornea and upon entering and exiting the lens. Rays from the top and bottom of the object are traced and produce an inverted real image on the retina. The distance to the object is drawn smaller than scale.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Physics of the Eye. December 25,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http://cnx.org/content/m42482/latest/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Vision and Optical Instruments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b0272ad1b7dcac581a9b7bd04cdc60f}">
                <a14:useLocalDpi xmlns:a14="http://schemas.microsoft.com/office/drawing/2010/main" val="0"/>
              </a:ext>
            </a:extLst>
          </a:blip>
          <a:stretch>
            <a:fillRect/>
          </a:stretch>
        </p:blipFill>
        <p:spPr>
          <a:xfrm>
            <a:off x="266700" y="533400"/>
            <a:ext cx="8610600" cy="4329901"/>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Far Sighted Vision</a:t>
            </a:r>
          </a:p>
          <a:p>
            <a:pPr lvl="1"/>
            <a:r>
              <a:rPr lang="en-US" dirty="0" smtClean="0"/>
              <a:t>This occurs when the image is formed behind the retina</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"Free High School Science Texts Project, Geometrical Optics: The Human Eye (Grade 11). December 25,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http://cnx.org/content/m39031/latest/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Vision and Optical Instruments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06d045b7f6b8b053973329dea60847e}">
                <a14:useLocalDpi xmlns:a14="http://schemas.microsoft.com/office/drawing/2010/main" val="0"/>
              </a:ext>
            </a:extLst>
          </a:blip>
          <a:stretch>
            <a:fillRect/>
          </a:stretch>
        </p:blipFill>
        <p:spPr>
          <a:xfrm>
            <a:off x="1077310" y="533400"/>
            <a:ext cx="698937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Schematic Diagram of the Human Eye</a:t>
            </a:r>
          </a:p>
          <a:p>
            <a:pPr lvl="1"/>
            <a:r>
              <a:rPr lang="en-US" dirty="0" smtClean="0"/>
              <a:t>Structure of the eye and closeup of the retina.</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Wikibooks.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"File:Schematic diagram of the human eye en.svg - Wikibooks, open books for an open world."</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http://en.wikibooks.org/w/index.php?title=File:Schematic_diagram_of_the_human_eye_en.svg&amp;filetimestamp=20080202013345</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Vision and Optical Instruments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Visual Sensitivity</a:t>
            </a:r>
          </a:p>
          <a:p>
            <a:pPr lvl="1"/>
            <a:r>
              <a:rPr lang="en-US" dirty="0" smtClean="0"/>
              <a:t>This graph shows the sensitivity of the eye to luminance (Y) and chrominance (U, V) components of images. The horizontal scale is spatial frequency, and represents the frequency of an alternating pattern of parallel stripes with sinusoidally varying intensity. The vertical scale is the contrast sensitivity of human vision, which is the ratio of the maximum visible range of intensities to the minimum discernible peak-to-peak intensity variation at the specified frequency.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"Nick Kingsbury, Human Vision. December 25,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http://cnx.org/content/m11084/latest/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Vision and Optical Instruments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14e00d2a1c252f7d4cb39d1db1b2c05}">
                <a14:useLocalDpi xmlns:a14="http://schemas.microsoft.com/office/drawing/2010/main" val="0"/>
              </a:ext>
            </a:extLst>
          </a:blip>
          <a:stretch>
            <a:fillRect/>
          </a:stretch>
        </p:blipFill>
        <p:spPr>
          <a:xfrm>
            <a:off x="1959843" y="533400"/>
            <a:ext cx="522431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X-Ray Radiography</a:t>
            </a:r>
          </a:p>
          <a:p>
            <a:pPr lvl="1"/>
            <a:r>
              <a:rPr lang="en-US" dirty="0" smtClean="0"/>
              <a:t>Radiography of the knee in a modern X-ray machine.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"Radiography."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http://en.wikipedia.org/wiki/Radiography</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Vision and Optical Instruments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42dd91aa83774c6148b87575753f9e3}">
                <a14:useLocalDpi xmlns:a14="http://schemas.microsoft.com/office/drawing/2010/main" val="0"/>
              </a:ext>
            </a:extLst>
          </a:blip>
          <a:stretch>
            <a:fillRect/>
          </a:stretch>
        </p:blipFill>
        <p:spPr>
          <a:xfrm>
            <a:off x="3124200" y="533400"/>
            <a:ext cx="2895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http://www.boundless.com//physics/definition/destructive-interference</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http://www.boundless.com//physics/definition/constructive-interference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"crystallography."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http://en.wiktionary.org/wiki/crystallography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"Wayne Lin and Andrew Barron, An Introduction to X-Ray Diffraction.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http://cnx.org/content/m38289/latest/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"shutter speed."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http://en.wiktionary.org/wiki/shutter_speed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"Camera lens."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http://en.wikipedia.org/wiki/Camera_lens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"Camera."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http://en.wikipedia.org/wiki/Camera</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"chromatic aberration."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http://en.wiktionary.org/wiki/chromatic_aberration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"Compound microscope."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http://en.wikipedia.org/wiki/Compound_microscope%23Compound_microscope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Microscopes.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http://cnx.org/content/m42491/latest/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"pupil."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http://en.wiktionary.org/wiki/pupil</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"aperture."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http://en.wiktionary.org/wiki/aperture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"Human eye."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http://en.wikipedia.org/wiki/Human_eye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Physics of the Eye.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http://cnx.org/content/m42482/latest/</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"convex."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http://en.wiktionary.org/wiki/convex</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"lens."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http://en.wiktionary.org/wiki/lens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"diopter."</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BY-SA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http://en.wiktionary.org/wiki/diopter</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Vision and Optical Instruments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"Magnifying glass."</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http://en.wikipedia.org/wiki/Magnifying_glass</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"spherical aberration."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http://en.wiktionary.org/wiki/spherical_aberration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"chromatic aberration."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http://en.wiktionary.org/wiki/chromatic_aberration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"achromatic."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http://en.wiktionary.org/wiki/achromatic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Telescopes.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http://cnx.org/content/m42493/latest/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"Telescopes."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http://en.wikipedia.org/wiki/Telescopes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"Refracting telescope."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http://en.wikipedia.org/wiki/Refracting_telescope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"Catadioptric."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http://en.wikipedia.org/wiki/Catadioptric%23Catadioptric_telescopes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"Reflecting telescope."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http://en.wikipedia.org/wiki/Reflecting_telescope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"nanostructure."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http://en.wiktionary.org/wiki/nanostructure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"diffraction."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http://en.wiktionary.org/wiki/diffraction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"aperture."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http://en.wiktionary.org/wiki/aperture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"Diffraction limit."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http://en.wikipedia.org/wiki/Diffraction_limit</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"hyperopia."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http://en.wiktionary.org/wiki/hyperopia</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"myopia."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http://en.wiktionary.org/wiki/myopia</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"Human eye."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http://en.wikipedia.org/wiki/Human_eye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Physics of the Eye.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http://cnx.org/content/m42482/latest/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"Free High School Science Texts Project, Geometrical Optics: The Human Eye (Grade 11).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http://cnx.org/content/m39031/latest/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"field of view."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http://en.wiktionary.org/wiki/field_of_view</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Vision and Optical Instruments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"dynamic contrast ratio."</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http://en.wikipedia.org/wiki/dynamic%20contrast%20ratio</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"static contrast ratio."</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http://en.wikipedia.org/wiki/static%20contrast%20ratio</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"Optics."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http://en.wikipedia.org/wiki/Optics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"Human eye."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http://en.wikipedia.org/wiki/Human_eye%23Dynamic_range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"distortion."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http://en.wiktionary.org/wiki/distortion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"aberration."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http://en.wiktionary.org/wiki/aberration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http://www.boundless.com//physics/definition/refraction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Aberrations.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http://cnx.org/content/m42292/latest/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"Chromatic aberration."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http://en.wikipedia.org/wiki/Chromatic_aberration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"Distortion (optics)."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http://en.wikipedia.org/wiki/Distortion_(optics)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"Coma aberration."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http://en.wikipedia.org/wiki/Coma_aberration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"superimposed."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http://en.wiktionary.org/wiki/superimposed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"tomography."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http://en.wiktionary.org/wiki/tomography</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"radiography."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http://en.wikipedia.org/wiki/radiography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"Computed tomography."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http://en.wikipedia.org/wiki/Computed_tomography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"X-ray imaging."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http://en.wikipedia.org/wiki/X-ray_imaging</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"Tomography."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http://en.wikipedia.org/wiki/Tomography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"contrast."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http://en.wiktionary.org/wiki/contrast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"Scanning electron microscope."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http://en.wikipedia.org/wiki/Scanning_electron_microscope</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Vision and Optical Instruments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"Microscopes."</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http://en.wikipedia.org/wiki/Microscopes</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"Optical microscope."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http://en.wikipedia.org/wiki/Optical_microscope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"Transmission electron microscope."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http://en.wikipedia.org/wiki/Transmission_electron_microscope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"Dark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http://en.wikipedia.org/wiki/Dark_field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"luminance."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http://en.wikipedia.org/wiki/luminance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"Nick Kingsbury, Human Vision.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http://cnx.org/content/m11084/latest/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"Optics."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http://en.wikipedia.org/wiki/Optics</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Vision and Optical Instruments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Vision and Optical Instruments</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Vision and Optical Instruments</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The Human Eye</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Other Optical Instruments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e7896dbfd44b4103c503e3727bd94a25}">
                <a14:useLocalDpi xmlns:a14="http://schemas.microsoft.com/office/drawing/2010/main" val="0"/>
              </a:ext>
            </a:extLst>
          </a:blip>
          <a:stretch>
            <a:fillRect/>
          </a:stretch>
        </p:blipFill>
        <p:spPr>
          <a:xfrm>
            <a:off x="3200400" y="304800"/>
            <a:ext cx="863600" cy="609948"/>
          </a:xfrm>
          <a:prstGeom prst="rect">
            <a:avLst/>
          </a:prstGeom>
        </p:spPr>
      </p:pic>
      <p:pic>
        <p:nvPicPr>
          <p:cNvPr id="29" name="Picture 28" descr="chapterimage.jpg"/>
          <p:cNvPicPr>
            <a:picLocks noChangeAspect="1"/>
          </p:cNvPicPr>
          <p:nvPr/>
        </p:nvPicPr>
        <p:blipFill>
          <a:blip r:embed="rId7">
            <a:extLst>
              <a:ext uri="{37280c59767aea91bbe2bda26f5cdfa7}">
                <a14:useLocalDpi xmlns:a14="http://schemas.microsoft.com/office/drawing/2010/main" val="0"/>
              </a:ext>
            </a:extLst>
          </a:blip>
          <a:stretch>
            <a:fillRect/>
          </a:stretch>
        </p:blipFill>
        <p:spPr>
          <a:xfrm>
            <a:off x="3200400" y="1447800"/>
            <a:ext cx="863600" cy="647700"/>
          </a:xfrm>
          <a:prstGeom prst="rect">
            <a:avLst/>
          </a:prstGeom>
        </p:spPr>
      </p:pic>
    </p:spTree>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e7896dbfd44b4103c503e3727bd94a25}">
                <a14:useLocalDpi xmlns:a14="http://schemas.microsoft.com/office/drawing/2010/main" val="0"/>
              </a:ext>
            </a:extLst>
          </a:blip>
          <a:stretch>
            <a:fillRect/>
          </a:stretch>
        </p:blipFill>
        <p:spPr>
          <a:xfrm>
            <a:off x="152400" y="1447800"/>
            <a:ext cx="2768600" cy="1955422"/>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The Human Eye</a:t>
            </a:r>
          </a:p>
          <a:p>
            <a:pPr marL="115888" indent="-115888"/>
            <a:r>
              <a:rPr lang="en-US" dirty="0" smtClean="0"/>
              <a:t>Color Vision</a:t>
            </a:r>
          </a:p>
          <a:p>
            <a:pPr marL="115888" indent="-115888"/>
            <a:r>
              <a:rPr lang="en-US" dirty="0"/>
              <a:t/>
            </a:r>
            <a:r>
              <a:rPr lang="en-US" dirty="0"/>
              <a:t>Resolution of the Human Eye</a:t>
            </a:r>
            <a:r>
              <a:rPr lang="en-US" dirty="0"/>
              <a:t> </a:t>
            </a:r>
            <a:endParaRPr lang="en-US" dirty="0" smtClean="0"/>
          </a:p>
          <a:p>
            <a:pPr marL="115888" indent="-115888"/>
            <a:r>
              <a:rPr lang="en-US" dirty="0"/>
              <a:t/>
            </a:r>
            <a:r>
              <a:rPr lang="en-US" dirty="0"/>
              <a:t>Nearsightedness, Farsidedness, and Vision Correction</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The Human Eye</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Vision and Optical Instruments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The Human Eye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www.boundless.com/physics/textbooks/boundless-physics-textbook/vision-and-optical-instruments-25/the-human-eye-172/</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37280c59767aea91bbe2bda26f5cdfa7}">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The Magnifying Glass</a:t>
            </a:r>
          </a:p>
          <a:p>
            <a:pPr marL="115888" indent="-115888"/>
            <a:r>
              <a:rPr lang="en-US" dirty="0" smtClean="0"/>
              <a:t>The Camera</a:t>
            </a:r>
          </a:p>
          <a:p>
            <a:pPr marL="115888" indent="-115888"/>
            <a:r>
              <a:rPr lang="en-US" dirty="0"/>
              <a:t/>
            </a:r>
            <a:r>
              <a:rPr lang="en-US" dirty="0"/>
              <a:t>The Compound Microscope</a:t>
            </a:r>
            <a:r>
              <a:rPr lang="en-US" dirty="0"/>
              <a:t> </a:t>
            </a:r>
            <a:endParaRPr lang="en-US" dirty="0" smtClean="0"/>
          </a:p>
          <a:p>
            <a:pPr marL="115888" indent="-115888"/>
            <a:r>
              <a:rPr lang="en-US" dirty="0"/>
              <a:t/>
            </a:r>
            <a:r>
              <a:rPr lang="en-US" dirty="0"/>
              <a:t>The Telescope</a:t>
            </a:r>
            <a:r>
              <a:rPr lang="en-US" dirty="0"/>
              <a:t> </a:t>
            </a:r>
            <a:endParaRPr lang="en-US" dirty="0" smtClean="0"/>
          </a:p>
          <a:p>
            <a:pPr marL="115888" indent="-115888"/>
            <a:r>
              <a:rPr lang="en-US" dirty="0"/>
              <a:t/>
            </a:r>
            <a:r>
              <a:rPr lang="en-US" dirty="0"/>
              <a:t>X-Ray Diffraction</a:t>
            </a:r>
            <a:r>
              <a:rPr lang="en-US" dirty="0"/>
              <a:t> </a:t>
            </a:r>
            <a:endParaRPr lang="en-US" dirty="0" smtClean="0"/>
          </a:p>
          <a:p>
            <a:pPr marL="115888" indent="-115888"/>
            <a:r>
              <a:rPr lang="en-US" dirty="0"/>
              <a:t/>
            </a:r>
            <a:r>
              <a:rPr lang="en-US" dirty="0"/>
              <a:t>X-Ray Imaging and CT Scans</a:t>
            </a:r>
            <a:r>
              <a:rPr lang="en-US" dirty="0"/>
              <a:t> </a:t>
            </a:r>
            <a:endParaRPr lang="en-US" dirty="0" smtClean="0"/>
          </a:p>
          <a:p>
            <a:pPr marL="115888" indent="-115888"/>
            <a:r>
              <a:rPr lang="en-US" dirty="0"/>
              <a:t/>
            </a:r>
            <a:r>
              <a:rPr lang="en-US" dirty="0"/>
              <a:t>Specialty Microscopes and Contrast</a:t>
            </a:r>
            <a:r>
              <a:rPr lang="en-US" dirty="0"/>
              <a:t> </a:t>
            </a:r>
            <a:endParaRPr lang="en-US" dirty="0" smtClean="0"/>
          </a:p>
          <a:p>
            <a:pPr marL="115888" indent="-115888"/>
            <a:r>
              <a:rPr lang="en-US" dirty="0"/>
              <a:t/>
            </a:r>
            <a:r>
              <a:rPr lang="en-US" dirty="0"/>
              <a:t>Limits of Resolution and Circular Aperatures</a:t>
            </a:r>
            <a:r>
              <a:rPr lang="en-US" dirty="0"/>
              <a:t> </a:t>
            </a:r>
            <a:endParaRPr lang="en-US" dirty="0" smtClean="0"/>
          </a:p>
          <a:p>
            <a:pPr marL="115888" indent="-115888"/>
            <a:r>
              <a:rPr lang="en-US" dirty="0" smtClean="0"/>
              <a:t>The Lambda Limit</a:t>
            </a:r>
          </a:p>
          <a:p>
            <a:pPr marL="115888" indent="-115888"/>
            <a:r>
              <a:rPr lang="en-US" dirty="0"/>
              <a:t/>
            </a:r>
            <a:r>
              <a:rPr lang="en-US" dirty="0"/>
              <a:t>Aberrations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Other Optical Instruments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Vision and Optical Instruments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Other Optical Instruments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www.boundless.com/physics/textbooks/boundless-physics-textbook/vision-and-optical-instruments-25/other-optical-instruments-173/</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aberration</a:t>
            </a:r>
            <a:r>
              <a:rPr lang="en-US" sz="1200" dirty="0" smtClean="0"/>
              <a:t> </a:t>
            </a:r>
            <a:r>
              <a:rPr lang="en-US" sz="1200" dirty="0" smtClean="0">
                <a:solidFill>
                  <a:schemeClr val="bg2"/>
                </a:solidFill>
              </a:rPr>
              <a:t>The convergence to different foci, by a lens or mirror, of rays of light emanating from one and the same point, or the deviation of such rays from a single focus; a defect in a focusing mechanism that prevents the intended focal point.</a:t>
            </a:r>
          </a:p>
          <a:p>
            <a:r>
              <a:rPr lang="en-US" sz="1200" dirty="0" smtClean="0"/>
              <a:t/>
            </a:r>
            <a:r>
              <a:rPr lang="en-US" sz="1200" dirty="0" smtClean="0"/>
              <a:t>achromatic</a:t>
            </a:r>
            <a:r>
              <a:rPr lang="en-US" sz="1200" dirty="0" smtClean="0"/>
              <a:t> </a:t>
            </a:r>
            <a:r>
              <a:rPr lang="en-US" sz="1200" dirty="0" smtClean="0">
                <a:solidFill>
                  <a:schemeClr val="bg2"/>
                </a:solidFill>
              </a:rPr>
              <a:t>free from color; transmitting light without color-related distortion</a:t>
            </a:r>
          </a:p>
          <a:p>
            <a:r>
              <a:rPr lang="en-US" sz="1200" dirty="0" smtClean="0"/>
              <a:t/>
            </a:r>
            <a:r>
              <a:rPr lang="en-US" sz="1200" dirty="0" smtClean="0"/>
              <a:t>aperture</a:t>
            </a:r>
            <a:r>
              <a:rPr lang="en-US" sz="1200" dirty="0" smtClean="0"/>
              <a:t> </a:t>
            </a:r>
            <a:r>
              <a:rPr lang="en-US" sz="1200" dirty="0">
                <a:solidFill>
                  <a:schemeClr val="bg2"/>
                </a:solidFill>
              </a:rPr>
              <a:t>The diameter of the aperture that restricts the width of the light path through the whole system. For a telescope, this is the diameter of the objective lens (e.g., a telescope may have a 100 cm aperture).</a:t>
            </a:r>
          </a:p>
          <a:p>
            <a:r>
              <a:rPr lang="en-US" sz="1200" dirty="0"/>
              <a:t/>
            </a:r>
            <a:r>
              <a:rPr lang="en-US" sz="1200" dirty="0"/>
              <a:t>aperture</a:t>
            </a:r>
            <a:r>
              <a:rPr lang="en-US" sz="1200" dirty="0"/>
              <a:t> </a:t>
            </a:r>
            <a:r>
              <a:rPr lang="en-US" sz="1200" dirty="0">
                <a:solidFill>
                  <a:schemeClr val="bg2"/>
                </a:solidFill>
              </a:rPr>
              <a:t>The diameter of the aperture that restricts the width of the light path through the whole system. For a telescope, this is the diameter of the objective lens (e.g., a telescope may have a 100 cm aperture).</a:t>
            </a:r>
          </a:p>
          <a:p>
            <a:r>
              <a:rPr lang="en-US" sz="1200" dirty="0"/>
              <a:t/>
            </a:r>
            <a:r>
              <a:rPr lang="en-US" sz="1200" dirty="0"/>
              <a:t>chromatic aberration</a:t>
            </a:r>
            <a:r>
              <a:rPr lang="en-US" sz="1200" dirty="0"/>
              <a:t> </a:t>
            </a:r>
            <a:r>
              <a:rPr lang="en-US" sz="1200" dirty="0">
                <a:solidFill>
                  <a:schemeClr val="bg2"/>
                </a:solidFill>
              </a:rPr>
              <a:t>an optical aberration, in which an image has colored fringes, caused by differential refraction of light of different wavelengths</a:t>
            </a:r>
          </a:p>
          <a:p>
            <a:r>
              <a:rPr lang="en-US" sz="1200" dirty="0"/>
              <a:t/>
            </a:r>
            <a:r>
              <a:rPr lang="en-US" sz="1200" dirty="0"/>
              <a:t>chromatic aberration</a:t>
            </a:r>
            <a:r>
              <a:rPr lang="en-US" sz="1200" dirty="0"/>
              <a:t> </a:t>
            </a:r>
            <a:r>
              <a:rPr lang="en-US" sz="1200" dirty="0">
                <a:solidFill>
                  <a:schemeClr val="bg2"/>
                </a:solidFill>
              </a:rPr>
              <a:t>an optical aberration, in which an image has colored fringes, caused by differential refraction of light of different wavelengths</a:t>
            </a:r>
          </a:p>
          <a:p>
            <a:r>
              <a:rPr lang="en-US" sz="1200" dirty="0"/>
              <a:t/>
            </a:r>
            <a:r>
              <a:rPr lang="en-US" sz="1200" dirty="0"/>
              <a:t>constructive interference</a:t>
            </a:r>
            <a:r>
              <a:rPr lang="en-US" sz="1200" dirty="0"/>
              <a:t> </a:t>
            </a:r>
            <a:r>
              <a:rPr lang="en-US" sz="1200" dirty="0">
                <a:solidFill>
                  <a:schemeClr val="bg2"/>
                </a:solidFill>
              </a:rPr>
              <a:t>Occurs when waves interfere with each other crest to crest and the waves are exactly in phase with each other.</a:t>
            </a:r>
          </a:p>
          <a:p>
            <a:r>
              <a:rPr lang="en-US" sz="1200" dirty="0"/>
              <a:t/>
            </a:r>
            <a:r>
              <a:rPr lang="en-US" sz="1200" dirty="0"/>
              <a:t>contrast</a:t>
            </a:r>
            <a:r>
              <a:rPr lang="en-US" sz="1200" dirty="0"/>
              <a:t> </a:t>
            </a:r>
            <a:r>
              <a:rPr lang="en-US" sz="1200" dirty="0">
                <a:solidFill>
                  <a:schemeClr val="bg2"/>
                </a:solidFill>
              </a:rPr>
              <a:t>A difference in lightness, brightness and/or hue between two colors that makes them more or less distinguishable</a:t>
            </a:r>
          </a:p>
          <a:p>
            <a:r>
              <a:rPr lang="en-US" sz="1200" dirty="0"/>
              <a:t/>
            </a:r>
            <a:r>
              <a:rPr lang="en-US" sz="1200" dirty="0"/>
              <a:t>convex</a:t>
            </a:r>
            <a:r>
              <a:rPr lang="en-US" sz="1200" dirty="0"/>
              <a:t> </a:t>
            </a:r>
            <a:r>
              <a:rPr lang="en-US" sz="1200" dirty="0">
                <a:solidFill>
                  <a:schemeClr val="bg2"/>
                </a:solidFill>
              </a:rPr>
              <a:t>curved or bowed outward like the outside of a bowl or sphere or circle</a:t>
            </a:r>
          </a:p>
          <a:p>
            <a:r>
              <a:rPr lang="en-US" sz="1200" dirty="0"/>
              <a:t/>
            </a:r>
            <a:r>
              <a:rPr lang="en-US" sz="1200" dirty="0"/>
              <a:t>crystallography</a:t>
            </a:r>
            <a:r>
              <a:rPr lang="en-US" sz="1200" dirty="0"/>
              <a:t> </a:t>
            </a:r>
            <a:r>
              <a:rPr lang="en-US" sz="1200" dirty="0">
                <a:solidFill>
                  <a:schemeClr val="bg2"/>
                </a:solidFill>
              </a:rPr>
              <a:t>The experimental science of determining the arrangement of atoms in solids.</a:t>
            </a:r>
          </a:p>
          <a:p>
            <a:r>
              <a:rPr lang="en-US" sz="1200" dirty="0"/>
              <a:t/>
            </a:r>
            <a:r>
              <a:rPr lang="en-US" sz="1200" dirty="0"/>
              <a:t>destructive interference</a:t>
            </a:r>
            <a:r>
              <a:rPr lang="en-US" sz="1200" dirty="0"/>
              <a:t> </a:t>
            </a:r>
            <a:r>
              <a:rPr lang="en-US" sz="1200" dirty="0">
                <a:solidFill>
                  <a:schemeClr val="bg2"/>
                </a:solidFill>
              </a:rPr>
              <a:t>Occurs when waves interfere with each other crest to trough (peak to valley) and are exactly out of phase with each other.</a:t>
            </a:r>
          </a:p>
          <a:p>
            <a:r>
              <a:rPr lang="en-US" sz="1200" dirty="0"/>
              <a:t/>
            </a:r>
            <a:r>
              <a:rPr lang="en-US" sz="1200" dirty="0"/>
              <a:t>diffraction</a:t>
            </a:r>
            <a:r>
              <a:rPr lang="en-US" sz="1200" dirty="0"/>
              <a:t> </a:t>
            </a:r>
            <a:r>
              <a:rPr lang="en-US" sz="1200" dirty="0" smtClean="0">
                <a:solidFill>
                  <a:schemeClr val="bg2"/>
                </a:solidFill>
              </a:rPr>
              <a:t>The bending of a wave around the edges of an opening or an obstacle.</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Vision and Optical Instruments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diopter</a:t>
            </a:r>
            <a:r>
              <a:rPr lang="en-US" sz="1200" dirty="0" smtClean="0"/>
              <a:t> </a:t>
            </a:r>
            <a:r>
              <a:rPr lang="en-US" sz="1200" dirty="0" smtClean="0">
                <a:solidFill>
                  <a:schemeClr val="bg2"/>
                </a:solidFill>
              </a:rPr>
              <a:t>a unit of measure of the power of a lens or mirror, equal to the reciprocal of its focal length in meters. Myopia is diagnosed and measured in diopters</a:t>
            </a:r>
          </a:p>
          <a:p>
            <a:r>
              <a:rPr lang="en-US" sz="1200" dirty="0"/>
              <a:t/>
            </a:r>
            <a:r>
              <a:rPr lang="en-US" sz="1200" dirty="0"/>
              <a:t>distortion</a:t>
            </a:r>
            <a:r>
              <a:rPr lang="en-US" sz="1200" dirty="0"/>
              <a:t> </a:t>
            </a:r>
            <a:r>
              <a:rPr lang="en-US" sz="1200" dirty="0">
                <a:solidFill>
                  <a:schemeClr val="bg2"/>
                </a:solidFill>
              </a:rPr>
              <a:t>(optics) an aberration that causes magnification to change over the field of view.</a:t>
            </a:r>
          </a:p>
          <a:p>
            <a:r>
              <a:rPr lang="en-US" sz="1200" dirty="0"/>
              <a:t/>
            </a:r>
            <a:r>
              <a:rPr lang="en-US" sz="1200" dirty="0"/>
              <a:t>dynamic contrast ratio</a:t>
            </a:r>
            <a:r>
              <a:rPr lang="en-US" sz="1200" dirty="0"/>
              <a:t> </a:t>
            </a:r>
            <a:r>
              <a:rPr lang="en-US" sz="1200" dirty="0">
                <a:solidFill>
                  <a:schemeClr val="bg2"/>
                </a:solidFill>
              </a:rPr>
              <a:t>Luminosity ratio of the brightest and darkest color the system is capable of processing over time (while the picture is moving).</a:t>
            </a:r>
          </a:p>
          <a:p>
            <a:r>
              <a:rPr lang="en-US" sz="1200" dirty="0"/>
              <a:t/>
            </a:r>
            <a:r>
              <a:rPr lang="en-US" sz="1200" dirty="0"/>
              <a:t>field of view</a:t>
            </a:r>
            <a:r>
              <a:rPr lang="en-US" sz="1200" dirty="0"/>
              <a:t> </a:t>
            </a:r>
            <a:r>
              <a:rPr lang="en-US" sz="1200" dirty="0">
                <a:solidFill>
                  <a:schemeClr val="bg2"/>
                </a:solidFill>
              </a:rPr>
              <a:t>The angular extent of what can be seen, either with the eye or with an optical instrument or camera.</a:t>
            </a:r>
          </a:p>
          <a:p>
            <a:r>
              <a:rPr lang="en-US" sz="1200" dirty="0"/>
              <a:t/>
            </a:r>
            <a:r>
              <a:rPr lang="en-US" sz="1200" dirty="0"/>
              <a:t>hyperopia</a:t>
            </a:r>
            <a:r>
              <a:rPr lang="en-US" sz="1200" dirty="0"/>
              <a:t> </a:t>
            </a:r>
            <a:r>
              <a:rPr lang="en-US" sz="1200" dirty="0">
                <a:solidFill>
                  <a:schemeClr val="bg2"/>
                </a:solidFill>
              </a:rPr>
              <a:t>A disorder of the vision where the eye focusses images behind the retina instead of on it, so that distant objects can be seen better than near objects.</a:t>
            </a:r>
          </a:p>
          <a:p>
            <a:r>
              <a:rPr lang="en-US" sz="1200" dirty="0"/>
              <a:t/>
            </a:r>
            <a:r>
              <a:rPr lang="en-US" sz="1200" dirty="0"/>
              <a:t>lens</a:t>
            </a:r>
            <a:r>
              <a:rPr lang="en-US" sz="1200" dirty="0"/>
              <a:t> </a:t>
            </a:r>
            <a:r>
              <a:rPr lang="en-US" sz="1200" dirty="0">
                <a:solidFill>
                  <a:schemeClr val="bg2"/>
                </a:solidFill>
              </a:rPr>
              <a:t>an object, usually made of glass, that focuses or defocuses the light that passes through it</a:t>
            </a:r>
          </a:p>
          <a:p>
            <a:r>
              <a:rPr lang="en-US" sz="1200" dirty="0"/>
              <a:t/>
            </a:r>
            <a:r>
              <a:rPr lang="en-US" sz="1200" dirty="0"/>
              <a:t>luminance</a:t>
            </a:r>
            <a:r>
              <a:rPr lang="en-US" sz="1200" dirty="0"/>
              <a:t> </a:t>
            </a:r>
            <a:r>
              <a:rPr lang="en-US" sz="1200" dirty="0">
                <a:solidFill>
                  <a:schemeClr val="bg2"/>
                </a:solidFill>
              </a:rPr>
              <a:t>The intensity of an object, independent from its color.</a:t>
            </a:r>
          </a:p>
          <a:p>
            <a:r>
              <a:rPr lang="en-US" sz="1200" dirty="0"/>
              <a:t/>
            </a:r>
            <a:r>
              <a:rPr lang="en-US" sz="1200" dirty="0"/>
              <a:t>myopia</a:t>
            </a:r>
            <a:r>
              <a:rPr lang="en-US" sz="1200" dirty="0"/>
              <a:t> </a:t>
            </a:r>
            <a:r>
              <a:rPr lang="en-US" sz="1200" dirty="0">
                <a:solidFill>
                  <a:schemeClr val="bg2"/>
                </a:solidFill>
              </a:rPr>
              <a:t>A disorder of the vision where distant objects appear blurred because the eye focuses their images in front of the retina instead of on it.</a:t>
            </a:r>
          </a:p>
          <a:p>
            <a:r>
              <a:rPr lang="en-US" sz="1200" dirty="0"/>
              <a:t/>
            </a:r>
            <a:r>
              <a:rPr lang="en-US" sz="1200" dirty="0"/>
              <a:t>nanostructure</a:t>
            </a:r>
            <a:r>
              <a:rPr lang="en-US" sz="1200" dirty="0"/>
              <a:t> </a:t>
            </a:r>
            <a:r>
              <a:rPr lang="en-US" sz="1200" dirty="0">
                <a:solidFill>
                  <a:schemeClr val="bg2"/>
                </a:solidFill>
              </a:rPr>
              <a:t>Any manufactured structure having a scale between molecular and microscopic.</a:t>
            </a:r>
          </a:p>
          <a:p>
            <a:r>
              <a:rPr lang="en-US" sz="1200" dirty="0"/>
              <a:t/>
            </a:r>
            <a:r>
              <a:rPr lang="en-US" sz="1200" dirty="0"/>
              <a:t>pupil</a:t>
            </a:r>
            <a:r>
              <a:rPr lang="en-US" sz="1200" dirty="0"/>
              <a:t> </a:t>
            </a:r>
            <a:r>
              <a:rPr lang="en-US" sz="1200" dirty="0">
                <a:solidFill>
                  <a:schemeClr val="bg2"/>
                </a:solidFill>
              </a:rPr>
              <a:t>The hole in the middle of the iris of the eye, through which light passes to be focused on the retina.</a:t>
            </a:r>
          </a:p>
          <a:p>
            <a:r>
              <a:rPr lang="en-US" sz="1200" dirty="0"/>
              <a:t/>
            </a:r>
            <a:r>
              <a:rPr lang="en-US" sz="1200" dirty="0"/>
              <a:t>radiography</a:t>
            </a:r>
            <a:r>
              <a:rPr lang="en-US" sz="1200" dirty="0"/>
              <a:t> </a:t>
            </a:r>
            <a:r>
              <a:rPr lang="en-US" sz="1200" dirty="0">
                <a:solidFill>
                  <a:schemeClr val="bg2"/>
                </a:solidFill>
              </a:rPr>
              <a:t>The use of X-rays to view a non-uniformly composed material such as the human body.</a:t>
            </a:r>
          </a:p>
          <a:p>
            <a:r>
              <a:rPr lang="en-US" sz="1200" dirty="0"/>
              <a:t/>
            </a:r>
            <a:r>
              <a:rPr lang="en-US" sz="1200" dirty="0"/>
              <a:t>refraction</a:t>
            </a:r>
            <a:r>
              <a:rPr lang="en-US" sz="1200" dirty="0"/>
              <a:t> </a:t>
            </a:r>
            <a:r>
              <a:rPr lang="en-US" sz="1200" dirty="0" smtClean="0">
                <a:solidFill>
                  <a:schemeClr val="bg2"/>
                </a:solidFill>
              </a:rPr>
              <a:t>Changing of a light ray's direction when it passes through variations in matter.</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Vision and Optical Instruments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