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potential-energy-and-conservation-of-energy-64/?campaign_content=book_624_chapter_6&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4.jpg"/>
<Relationship Id="rId6" Target="../media/image10.gif"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power-65/?campaign_content=book_624_chapter_6&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4.jpg"/>
<Relationship Id="rId6" Target="../media/image11.jp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case-study-world-energy-use-66/?campaign_content=book_624_chapter_6&amp;campaign_term=Physics&amp;utm_campaign=powerpoint&amp;utm_medium=direct&amp;utm_source=boundless" TargetMode="External"/>
<Relationship Id="rId1" Type="http://schemas.openxmlformats.org/officeDocument/2006/relationships/slideLayout" Target="../slideLayouts/slideLayout12.xml"/>
<Relationship Id="rId2" Type="http://schemas.openxmlformats.org/officeDocument/2006/relationships/image" Target="../media/image14.jpg"/>
<Relationship Id="rId6" Target="../media/image12.jp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further-topics-67/?campaign_content=book_624_chapter_6&amp;campaign_term=Physics&amp;utm_campaign=powerpoint&amp;utm_medium=direct&amp;utm_source=boundless" TargetMode="External"/>
<Relationship Id="rId1" Type="http://schemas.openxmlformats.org/officeDocument/2006/relationships/slideLayout" Target="../slideLayouts/slideLayout13.xml"/>
<Relationship Id="rId2" Type="http://schemas.openxmlformats.org/officeDocument/2006/relationships/image" Target="../media/image14.jpg"/>
<Relationship Id="rId6" Target="../media/image13.jpg" Type="http://schemas.openxmlformats.org/officeDocument/2006/relationships/image"/>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potential-energy-and-conservation-of-energy-64/problem-solving-with-the-conservation-of-energy-284-6219/images/energy-conservation/?campaign_content=book_624_chapter_6&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18.xml"/>
<Relationship Id="rId2" Type="http://schemas.openxmlformats.org/officeDocument/2006/relationships/image" Target="../media/image5.png"/>
<Relationship Id="rId5" Target="../media/image16.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endulum" TargetMode="External"/>
<Relationship Id="rId5" Type="http://schemas.openxmlformats.org/officeDocument/2006/relationships/hyperlink" Target="http://www.boundless.com/physics/textbooks/boundless-physics-textbook/work-and-energy-6/further-topics-67/energy-transformations-290-6288/images/pendulum/?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7.gif"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53/latest/?collection=col11406/1.7" TargetMode="External"/>
<Relationship Id="rId5" Type="http://schemas.openxmlformats.org/officeDocument/2006/relationships/hyperlink" Target="http://www.boundless.com/physics/textbooks/boundless-physics-textbook/work-and-energy-6/power-65/humans-work-energy-and-power-287-6037/images/energy-conversion-in-humans/?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8.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Dam" TargetMode="External"/>
<Relationship Id="rId5" Type="http://schemas.openxmlformats.org/officeDocument/2006/relationships/hyperlink" Target="http://www.boundless.com/physics/textbooks/boundless-physics-textbook/work-and-energy-6/potential-energy-and-conservation-of-energy-64/gravity-281-529/images/hoover-dam/?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9.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52/latest/" TargetMode="External"/>
<Relationship Id="rId5" Type="http://schemas.openxmlformats.org/officeDocument/2006/relationships/hyperlink" Target="http://www.boundless.com/physics/textbooks/boundless-physics-textbook/work-and-energy-6/power-65/humans-work-energy-and-power-287-6037/images/woman-running-up-stairs/?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0.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54/latest/" TargetMode="External"/>
<Relationship Id="rId5" Type="http://schemas.openxmlformats.org/officeDocument/2006/relationships/hyperlink" Target="http://www.boundless.com/physics/textbooks/boundless-physics-textbook/work-and-energy-6/case-study-world-energy-use-66/world-energy-use-288-10950/images/world-energy-use/?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12.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File:EnergyTransformation.gif" TargetMode="External"/>
<Relationship Id="rId5" Type="http://schemas.openxmlformats.org/officeDocument/2006/relationships/hyperlink" Target="http://www.boundless.com/physics/textbooks/boundless-physics-textbook/work-and-energy-6/further-topics-67/energy-transformations-290-6288/images/energy-transformation/?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1.gif"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331/latest/?collection=col11406/latest" TargetMode="External"/>
<Relationship Id="rId5" Type="http://schemas.openxmlformats.org/officeDocument/2006/relationships/hyperlink" Target="http://www.boundless.com/physics/textbooks/boundless-physics-textbook/work-and-energy-6/further-topics-67/potential-energy-curves-and-equipotentials-291-5627/images/equipotential-lines-for-two-equal-and-opposite-point-charges/?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2.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Nagasakibomb.jpg" TargetMode="External"/>
<Relationship Id="rId5" Type="http://schemas.openxmlformats.org/officeDocument/2006/relationships/hyperlink" Target="http://www.boundless.com/physics/textbooks/boundless-physics-textbook/work-and-energy-6/further-topics-67/other-forms-of-energy-289-6241/images/atomic-bomb-explosion/?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13.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46/latest/Figure_08_02_01.jpg" TargetMode="External"/>
<Relationship Id="rId5" Type="http://schemas.openxmlformats.org/officeDocument/2006/relationships/hyperlink" Target="http://www.boundless.com/physics/textbooks/boundless-physics-textbook/work-and-energy-6/introduction-60/introduction-to-work-and-energy-273-6944/images/examples-of-work/?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3.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513/latest/" TargetMode="External"/>
<Relationship Id="rId5" Type="http://schemas.openxmlformats.org/officeDocument/2006/relationships/hyperlink" Target="http://www.boundless.com/physics/textbooks/boundless-physics-textbook/work-and-energy-6/work-done-by-a-constant-force-61/force-at-an-angle-to-displacement-275-626/images/angle-between-vectors/?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4.gif"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50/latest/" TargetMode="External"/>
<Relationship Id="rId5" Type="http://schemas.openxmlformats.org/officeDocument/2006/relationships/hyperlink" Target="http://www.boundless.com/physics/textbooks/boundless-physics-textbook/work-and-energy-6/potential-energy-and-conservation-of-energy-64/problem-solving-with-dissipative-forces-285-6272/images/fig-1/?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5.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cripts.mit.edu/~srayyan/PERwiki/index.php?title=Module_9_--_Potential_Energy_Graphs" TargetMode="External"/>
<Relationship Id="rId5" Type="http://schemas.openxmlformats.org/officeDocument/2006/relationships/hyperlink" Target="http://www.boundless.com/physics/textbooks/boundless-physics-textbook/work-and-energy-6/further-topics-67/potential-energy-curves-and-equipotentials-291-5627/images/potential-energy-curve/?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6.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Baseball_pitching_motion_2004.jpg" TargetMode="External"/>
<Relationship Id="rId5" Type="http://schemas.openxmlformats.org/officeDocument/2006/relationships/hyperlink" Target="http://www.boundless.com/physics/textbooks/boundless-physics-textbook/work-and-energy-6/introduction-60/introduction-to-work-and-energy-273-6944/images/baseball-pitcher/?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7.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095/latest/" TargetMode="External"/>
<Relationship Id="rId5" Type="http://schemas.openxmlformats.org/officeDocument/2006/relationships/hyperlink" Target="http://www.boundless.com/physics/textbooks/boundless-physics-textbook/work-and-energy-6/work-energy-theorem-63/kinetic-energy-and-work-energy-theorem-278-6249/images/kinetic-energy/?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9.gif"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otential_energy" TargetMode="External"/>
<Relationship Id="rId5" Type="http://schemas.openxmlformats.org/officeDocument/2006/relationships/hyperlink" Target="http://www.boundless.com/physics/textbooks/boundless-physics-textbook/work-and-energy-6/potential-energy-and-conservation-of-energy-64/what-is-potential-energy-280-634/images/potential-energy-in-a-bow-and-arrow/?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8.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Mechanical_energy%23Conservation_and_interconversion_of_energy" TargetMode="External"/>
<Relationship Id="rId5" Type="http://schemas.openxmlformats.org/officeDocument/2006/relationships/hyperlink" Target="http://www.boundless.com/physics/textbooks/boundless-physics-textbook/work-and-energy-6/potential-energy-and-conservation-of-energy-64/conservation-of-mechanical-energy-283-5219/images/a-mechanical-system/?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9.gif"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thumb/3/30/Wooden_roller_coaster_txgi.jpg/486px-Wooden_roller_coaster_txgi.jpg" TargetMode="External"/>
<Relationship Id="rId5" Type="http://schemas.openxmlformats.org/officeDocument/2006/relationships/hyperlink" Target="http://www.boundless.com/physics/textbooks/boundless-physics-textbook/work-and-energy-6/potential-energy-and-conservation-of-energy-64/problem-solving-with-the-conservation-of-energy-284-6219/images/determining-energy/?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30.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introduction-60/introduction-to-work-and-energy-273-6944/images/work-power-and-energy/?campaign_content=book_624_chapter_6&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36.xml"/>
<Relationship Id="rId2" Type="http://schemas.openxmlformats.org/officeDocument/2006/relationships/image" Target="../media/image5.png"/>
<Relationship Id="rId5" Target="../media/image8.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further-topics-67/other-forms-of-energy-289-6241/images/types-of-energy/?campaign_content=book_624_chapter_6&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37.xml"/>
<Relationship Id="rId2" Type="http://schemas.openxmlformats.org/officeDocument/2006/relationships/image" Target="../media/image5.png"/>
<Relationship Id="rId5" Target="../media/image31.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104/latest/" TargetMode="External"/>
<Relationship Id="rId5" Type="http://schemas.openxmlformats.org/officeDocument/2006/relationships/hyperlink" Target="http://www.boundless.com/physics/textbooks/boundless-physics-textbook/work-and-energy-6/potential-energy-and-conservation-of-energy-64/conservative-and-nonconservative-forces-279-3521/images/motion-along-different-paths/?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10.gif"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HookesLawForSpring-English.png" TargetMode="External"/>
<Relationship Id="rId5" Type="http://schemas.openxmlformats.org/officeDocument/2006/relationships/hyperlink" Target="http://www.boundless.com/physics/textbooks/boundless-physics-textbook/work-and-energy-6/potential-energy-and-conservation-of-energy-64/springs-282-2252/images/hooke-s-law/?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2.pn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campaign_content=book_624_chapter_6&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gif" Type="http://schemas.openxmlformats.org/officeDocument/2006/relationships/image"/>
<Relationship Id="rId8" Target="../media/image10.gif"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potential-energy-and-conservation-of-energy-64/conservation-of-mechanical-energy-283-5219/images/conservation-of-mechanical-energy/?campaign_content=book_624_chapter_6&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40.xml"/>
<Relationship Id="rId2" Type="http://schemas.openxmlformats.org/officeDocument/2006/relationships/image" Target="../media/image5.png"/>
<Relationship Id="rId5" Target="../media/image33.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52/latest/" TargetMode="External"/>
<Relationship Id="rId5" Type="http://schemas.openxmlformats.org/officeDocument/2006/relationships/hyperlink" Target="http://www.boundless.com/physics/textbooks/boundless-physics-textbook/work-and-energy-6/power-65/what-is-power-286-6024/images/coal-fired-power-plant/?campaign_content=book_624_chapter_6&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4.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power-65/what-is-power-286-6024/images/power/?campaign_content=book_624_chapter_6&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42.xml"/>
<Relationship Id="rId2" Type="http://schemas.openxmlformats.org/officeDocument/2006/relationships/image" Target="../media/image5.png"/>
<Relationship Id="rId5" Target="../media/image11.jpg" Type="http://schemas.openxmlformats.org/officeDocument/2006/relationships/image"/>
</Relationships>

</file>

<file path=ppt/slides/_rels/slide4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Potential_energ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forc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work"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Work_(physic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Work_(physics)" TargetMode="External"/>
<Relationship Id="rId1" Type="http://schemas.openxmlformats.org/officeDocument/2006/relationships/slideLayout" Target="../slideLayouts/slideLayout43.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conservative%20force"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Potential_energ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Force" TargetMode="External"/>
<Relationship Id="rId32" Type="http://schemas.openxmlformats.org/officeDocument/2006/relationships/hyperlink" Target="http://en.wiktionary.org/wiki/Hooke's_law" TargetMode="External"/>
<Relationship Id="rId9" Type="http://schemas.openxmlformats.org/officeDocument/2006/relationships/hyperlink" Target="http://en.wiktionary.org/wiki/dot_product"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0047/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conservative%20force"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work"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14513/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Work_(physic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Coulomb_for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potential" TargetMode="External"/>
</Relationships>

</file>

<file path=ppt/slides/_rels/slide4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Mechanical_energy%23Conservation_and_interconversion_of_energy"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149/lates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work"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14098/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Work_(physics)" TargetMode="External"/>
<Relationship Id="rId1" Type="http://schemas.openxmlformats.org/officeDocument/2006/relationships/slideLayout" Target="../slideLayouts/slideLayout44.xml"/>
<Relationship Id="rId2" Type="http://schemas.openxmlformats.org/officeDocument/2006/relationships/hyperlink" Target="http://creativecommons.org/licenses/by/3.0/" TargetMode="External"/>
<Relationship Id="rId3" Type="http://schemas.openxmlformats.org/officeDocument/2006/relationships/hyperlink" Target="http://cnx.org/content/m14102/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gradien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potential%20energy" TargetMode="External"/>
<Relationship Id="rId32" Type="http://schemas.openxmlformats.org/officeDocument/2006/relationships/hyperlink" Target="http://en.wikipedia.org/wiki/kinetic%20energy" TargetMode="External"/>
<Relationship Id="rId9" Type="http://schemas.openxmlformats.org/officeDocument/2006/relationships/hyperlink" Target="http://en.wikipedia.org/wiki/potential"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curl"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331/latest/?collection=col11406/latest" TargetMode="External"/>
<Relationship Id="rId35" Type="http://schemas.openxmlformats.org/officeDocument/2006/relationships/hyperlink" Target="http://creativecommons.org/licenses/by/3.0/us/" TargetMode="External"/>
<Relationship Id="rId36" Type="http://schemas.openxmlformats.org/officeDocument/2006/relationships/hyperlink" Target="http://scripts.mit.edu/~srayyan/PERwiki/index.php?title=Module_9_--_Potential_Energy_Graphs"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Conservative_forc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14104/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isolated_system"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frictional%20forc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conservat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watt"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5.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152/latest/"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153/latest/?collection=col11406/1.7"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153/latest/?collection=col11406/1.7"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152/latest/"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153/latest/?collection=col11406/1.7" TargetMode="External"/>
<Relationship Id="rId1" Type="http://schemas.openxmlformats.org/officeDocument/2006/relationships/slideLayout" Target="../slideLayouts/slideLayout4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Power_(physics)"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Power_(physics)"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153/latest/?collection=col11406/1.7" TargetMode="External"/>
<Relationship Id="rId32" Type="http://schemas.openxmlformats.org/officeDocument/2006/relationships/hyperlink" Target="http://en.wikipedia.org/wiki/conservative%20force" TargetMode="External"/>
<Relationship Id="rId9" Type="http://schemas.openxmlformats.org/officeDocument/2006/relationships/hyperlink" Target="http://cnx.org/content/m42152/latest/"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2152/latest/"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kinetic%20energ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potential%20energ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basal_metabolic_rat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152/latest/"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153/latest/?collection=col11406/1.7"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153/latest/?collection=col11406/1.7"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Human_power" TargetMode="External"/>
<Relationship Id="rId37" Type="http://schemas.openxmlformats.org/officeDocument/2006/relationships/hyperlink" Target="http://creativecommons.org/licenses/by/3.0/" TargetMode="External"/>
<Relationship Id="rId38" Type="http://schemas.openxmlformats.org/officeDocument/2006/relationships/hyperlink" Target="http://cnx.org/content/m42151/latest/"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first%20law%20of%20thermodynamic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pendulum"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nergy_conversion_efficienc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Energy_transformat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energy" TargetMode="External"/>
<Relationship Id="rId1" Type="http://schemas.openxmlformats.org/officeDocument/2006/relationships/slideLayout" Target="../slideLayouts/slideLayout4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Kinetic_energ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electromagnetic_radi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Work_(physics)%23Work_and_energy" TargetMode="External"/>
<Relationship Id="rId32" Type="http://schemas.openxmlformats.org/officeDocument/2006/relationships/hyperlink" Target="http://en.wikipedia.org/wiki/Work_(physics)%23Work_and_energy" TargetMode="External"/>
<Relationship Id="rId9" Type="http://schemas.openxmlformats.org/officeDocument/2006/relationships/hyperlink" Target="http://en.wiktionary.org/wiki/fissio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fus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146/latest/?collection=col11406/latest"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42146/latest/?collection=col11406/late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Forms_of_energy"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torqu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Work_energy_theorem%23Work-energy_principl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dissipative%20force"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150/lates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Work_(physics)%23Work_and_energy"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7.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4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fossil_fuel"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renewable_energy"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cnx.org/content/m42154/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World_energy_consumption" TargetMode="External"/>
<Relationship Id="rId8" Type="http://schemas.openxmlformats.org/officeDocument/2006/relationships/hyperlink" Target="http://creativecommons.org/licenses/by/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attribution.license.5" TargetMode="External"/>
<Relationship Id="rId11" Type="http://schemas.openxmlformats.org/officeDocument/2006/relationships/hyperlink" Target="http://attribution.url.5" TargetMode="External"/>
<Relationship Id="rId12" Type="http://schemas.openxmlformats.org/officeDocument/2006/relationships/hyperlink" Target="http://attribution.license.6" TargetMode="External"/>
<Relationship Id="rId13" Type="http://schemas.openxmlformats.org/officeDocument/2006/relationships/hyperlink" Target="http://attribution.url.6" TargetMode="External"/>
<Relationship Id="rId14" Type="http://schemas.openxmlformats.org/officeDocument/2006/relationships/hyperlink" Target="http://attribution.license.7" TargetMode="External"/>
<Relationship Id="rId15" Type="http://schemas.openxmlformats.org/officeDocument/2006/relationships/hyperlink" Target="http://attribution.url.7"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work-and-energy-6/?campaign_content=book_624_chapter_6&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1.jpg" Type="http://schemas.openxmlformats.org/officeDocument/2006/relationships/image"/>
<Relationship Id="rId7" Target="../media/image12.jpg" Type="http://schemas.openxmlformats.org/officeDocument/2006/relationships/image"/>
<Relationship Id="rId8" Target="../media/image13.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introduction-60/?campaign_content=book_624_chapter_6&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4.jpg"/>
<Relationship Id="rId6" Target="../media/image8.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work-done-by-a-constant-force-61/?campaign_content=book_624_chapter_6&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4.jpg"/>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work-done-by-a-variable-force-62/?campaign_content=book_624_chapter_6&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4.jpg"/>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work-and-energy-6/work-energy-theorem-63/?campaign_content=book_624_chapter_6&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4.jpg"/>
<Relationship Id="rId6" Target="../media/image9.gif"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e01ae765c3e23826b2110196adc6288}">
                <a14:useLocalDpi xmlns:a14="http://schemas.microsoft.com/office/drawing/2010/main" val="0"/>
              </a:ext>
            </a:extLst>
          </a:blip>
          <a:stretch>
            <a:fillRect/>
          </a:stretch>
        </p:blipFill>
        <p:spPr>
          <a:xfrm>
            <a:off x="152400" y="1447800"/>
            <a:ext cx="2768600" cy="107616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Conservative and Nonconservative Forces</a:t>
            </a:r>
          </a:p>
          <a:p>
            <a:pPr marL="115888" indent="-115888"/>
            <a:r>
              <a:rPr lang="en-US" dirty="0" smtClean="0"/>
              <a:t>What is Potential Energy?</a:t>
            </a:r>
          </a:p>
          <a:p>
            <a:pPr marL="115888" indent="-115888"/>
            <a:r>
              <a:rPr lang="en-US" dirty="0"/>
              <a:t/>
            </a:r>
            <a:r>
              <a:rPr lang="en-US" dirty="0"/>
              <a:t>Gravity</a:t>
            </a:r>
            <a:r>
              <a:rPr lang="en-US" dirty="0"/>
              <a:t> </a:t>
            </a:r>
            <a:endParaRPr lang="en-US" dirty="0" smtClean="0"/>
          </a:p>
          <a:p>
            <a:pPr marL="115888" indent="-115888"/>
            <a:r>
              <a:rPr lang="en-US" dirty="0"/>
              <a:t/>
            </a:r>
            <a:r>
              <a:rPr lang="en-US" dirty="0"/>
              <a:t>Springs</a:t>
            </a:r>
            <a:r>
              <a:rPr lang="en-US" dirty="0"/>
              <a:t> </a:t>
            </a:r>
            <a:endParaRPr lang="en-US" dirty="0" smtClean="0"/>
          </a:p>
          <a:p>
            <a:pPr marL="115888" indent="-115888"/>
            <a:r>
              <a:rPr lang="en-US" dirty="0"/>
              <a:t/>
            </a:r>
            <a:r>
              <a:rPr lang="en-US" dirty="0"/>
              <a:t>Conservation of Mechanical Energy</a:t>
            </a:r>
            <a:r>
              <a:rPr lang="en-US" dirty="0"/>
              <a:t> </a:t>
            </a:r>
            <a:endParaRPr lang="en-US" dirty="0" smtClean="0"/>
          </a:p>
          <a:p>
            <a:pPr marL="115888" indent="-115888"/>
            <a:r>
              <a:rPr lang="en-US" dirty="0"/>
              <a:t/>
            </a:r>
            <a:r>
              <a:rPr lang="en-US" dirty="0"/>
              <a:t>Problem Solving With the Conservation of Energy</a:t>
            </a:r>
            <a:r>
              <a:rPr lang="en-US" dirty="0"/>
              <a:t> </a:t>
            </a:r>
            <a:endParaRPr lang="en-US" dirty="0" smtClean="0"/>
          </a:p>
          <a:p>
            <a:pPr marL="115888" indent="-115888"/>
            <a:r>
              <a:rPr lang="en-US" dirty="0"/>
              <a:t/>
            </a:r>
            <a:r>
              <a:rPr lang="en-US" dirty="0"/>
              <a:t>Problem Solving with Dissipative Forces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Potential Energy and Conservation of Energy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Potential Energy and Conservation of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www.boundless.com/physics/textbooks/boundless-physics-textbook/work-and-energy-6/potential-energy-and-conservation-of-energy-64/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3b8a491c10d5812ee632e43ee49b599}">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What is Power?</a:t>
            </a:r>
          </a:p>
          <a:p>
            <a:pPr marL="115888" indent="-115888"/>
            <a:r>
              <a:rPr lang="en-US" dirty="0" smtClean="0"/>
              <a:t>Humans: Work, Energy, and Power</a:t>
            </a:r>
          </a:p>
        </p:txBody>
      </p:sp>
      <p:sp>
        <p:nvSpPr>
          <p:cNvPr id="21" name="Title 20"/>
          <p:cNvSpPr>
            <a:spLocks noGrp="1"/>
          </p:cNvSpPr>
          <p:nvPr>
            <p:ph type="title"/>
          </p:nvPr>
        </p:nvSpPr>
        <p:spPr>
          <a:xfrm>
            <a:off x="152400" y="381000"/>
            <a:ext cx="8686800" cy="685800"/>
          </a:xfrm>
        </p:spPr>
        <p:txBody>
          <a:bodyPr/>
          <a:lstStyle/>
          <a:p>
            <a:r>
              <a:rPr lang="en-US" dirty="0" smtClean="0"/>
              <a:t>Power</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Power</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www.boundless.com/physics/textbooks/boundless-physics-textbook/work-and-energy-6/power-65/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e133ab0b80863cd6714ecb3b82079b07}">
                <a14:useLocalDpi xmlns:a14="http://schemas.microsoft.com/office/drawing/2010/main" val="0"/>
              </a:ext>
            </a:extLst>
          </a:blip>
          <a:stretch>
            <a:fillRect/>
          </a:stretch>
        </p:blipFill>
        <p:spPr>
          <a:xfrm>
            <a:off x="152400" y="1447800"/>
            <a:ext cx="2768600" cy="117850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World Energy Use</a:t>
            </a:r>
          </a:p>
        </p:txBody>
      </p:sp>
      <p:sp>
        <p:nvSpPr>
          <p:cNvPr id="21" name="Title 20"/>
          <p:cNvSpPr>
            <a:spLocks noGrp="1"/>
          </p:cNvSpPr>
          <p:nvPr>
            <p:ph type="title"/>
          </p:nvPr>
        </p:nvSpPr>
        <p:spPr>
          <a:xfrm>
            <a:off x="152400" y="381000"/>
            <a:ext cx="8686800" cy="685800"/>
          </a:xfrm>
        </p:spPr>
        <p:txBody>
          <a:bodyPr/>
          <a:lstStyle/>
          <a:p>
            <a:r>
              <a:rPr lang="en-US" dirty="0" smtClean="0"/>
              <a:t>CASE STUDY: World Energy Use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CASE STUDY: World Energy Use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www.boundless.com/physics/textbooks/boundless-physics-textbook/work-and-energy-6/case-study-world-energy-use-66/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2adb18ff2ff12ce3a8b81618a0860a6}">
                <a14:useLocalDpi xmlns:a14="http://schemas.microsoft.com/office/drawing/2010/main" val="0"/>
              </a:ext>
            </a:extLst>
          </a:blip>
          <a:stretch>
            <a:fillRect/>
          </a:stretch>
        </p:blipFill>
        <p:spPr>
          <a:xfrm>
            <a:off x="152400" y="1447800"/>
            <a:ext cx="2318108"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Other Forms of Energy</a:t>
            </a:r>
          </a:p>
          <a:p>
            <a:pPr marL="115888" indent="-115888"/>
            <a:r>
              <a:rPr lang="en-US" dirty="0" smtClean="0"/>
              <a:t>Energy Transformations</a:t>
            </a:r>
          </a:p>
          <a:p>
            <a:pPr marL="115888" indent="-115888"/>
            <a:r>
              <a:rPr lang="en-US" dirty="0"/>
              <a:t/>
            </a:r>
            <a:r>
              <a:rPr lang="en-US" dirty="0"/>
              <a:t>Potential Energy Curves and Equipotentials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Further Topics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Further Topics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www.boundless.com/physics/textbooks/boundless-physics-textbook/work-and-energy-6/further-topics-67/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basal metabolic rate</a:t>
            </a:r>
            <a:r>
              <a:rPr lang="en-US" sz="1200" dirty="0" smtClean="0"/>
              <a:t> </a:t>
            </a:r>
            <a:r>
              <a:rPr lang="en-US" sz="1200" dirty="0" smtClean="0">
                <a:solidFill>
                  <a:schemeClr val="bg2"/>
                </a:solidFill>
              </a:rPr>
              <a:t>The amount of energy expended while at rest in a neutrally temperate environment, in the post-absorptive state.</a:t>
            </a:r>
          </a:p>
          <a:p>
            <a:r>
              <a:rPr lang="en-US" sz="1200" dirty="0" smtClean="0"/>
              <a:t/>
            </a:r>
            <a:r>
              <a:rPr lang="en-US" sz="1200" dirty="0" smtClean="0"/>
              <a:t>conservation</a:t>
            </a:r>
            <a:r>
              <a:rPr lang="en-US" sz="1200" dirty="0" smtClean="0"/>
              <a:t> </a:t>
            </a:r>
            <a:r>
              <a:rPr lang="en-US" sz="1200" dirty="0" smtClean="0">
                <a:solidFill>
                  <a:schemeClr val="bg2"/>
                </a:solidFill>
              </a:rPr>
              <a:t>A particular measurable property of an isolated physical system does not change as the system evolves.</a:t>
            </a:r>
          </a:p>
          <a:p>
            <a:r>
              <a:rPr lang="en-US" sz="1200" dirty="0" smtClean="0"/>
              <a:t/>
            </a:r>
            <a:r>
              <a:rPr lang="en-US" sz="1200" dirty="0" smtClean="0"/>
              <a:t>conservative force</a:t>
            </a:r>
            <a:r>
              <a:rPr lang="en-US" sz="1200" dirty="0" smtClean="0"/>
              <a:t> </a:t>
            </a:r>
            <a:r>
              <a:rPr lang="en-US" sz="1200" dirty="0">
                <a:solidFill>
                  <a:schemeClr val="bg2"/>
                </a:solidFill>
              </a:rPr>
              <a:t>A force with the property that the work done in moving a particle between two points is independent of the path taken.</a:t>
            </a:r>
          </a:p>
          <a:p>
            <a:r>
              <a:rPr lang="en-US" sz="1200" dirty="0"/>
              <a:t/>
            </a:r>
            <a:r>
              <a:rPr lang="en-US" sz="1200" dirty="0"/>
              <a:t>conservative force</a:t>
            </a:r>
            <a:r>
              <a:rPr lang="en-US" sz="1200" dirty="0"/>
              <a:t> </a:t>
            </a:r>
            <a:r>
              <a:rPr lang="en-US" sz="1200" dirty="0">
                <a:solidFill>
                  <a:schemeClr val="bg2"/>
                </a:solidFill>
              </a:rPr>
              <a:t>A force with the property that the work done in moving a particle between two points is independent of the path taken.</a:t>
            </a:r>
          </a:p>
          <a:p>
            <a:r>
              <a:rPr lang="en-US" sz="1200" dirty="0"/>
              <a:t/>
            </a:r>
            <a:r>
              <a:rPr lang="en-US" sz="1200" dirty="0"/>
              <a:t>conservative force</a:t>
            </a:r>
            <a:r>
              <a:rPr lang="en-US" sz="1200" dirty="0"/>
              <a:t> </a:t>
            </a:r>
            <a:r>
              <a:rPr lang="en-US" sz="1200" dirty="0">
                <a:solidFill>
                  <a:schemeClr val="bg2"/>
                </a:solidFill>
              </a:rPr>
              <a:t>A force with the property that the work done in moving a particle between two points is independent of the path taken.</a:t>
            </a:r>
          </a:p>
          <a:p>
            <a:r>
              <a:rPr lang="en-US" sz="1200" dirty="0"/>
              <a:t/>
            </a:r>
            <a:r>
              <a:rPr lang="en-US" sz="1200" dirty="0"/>
              <a:t>Coulomb force</a:t>
            </a:r>
            <a:r>
              <a:rPr lang="en-US" sz="1200" dirty="0"/>
              <a:t> </a:t>
            </a:r>
            <a:r>
              <a:rPr lang="en-US" sz="1200" dirty="0">
                <a:solidFill>
                  <a:schemeClr val="bg2"/>
                </a:solidFill>
              </a:rPr>
              <a:t>the electrostatic force between two charges, as described by Coulomb's law</a:t>
            </a:r>
          </a:p>
          <a:p>
            <a:r>
              <a:rPr lang="en-US" sz="1200" dirty="0"/>
              <a:t/>
            </a:r>
            <a:r>
              <a:rPr lang="en-US" sz="1200" dirty="0"/>
              <a:t>dissipative force</a:t>
            </a:r>
            <a:r>
              <a:rPr lang="en-US" sz="1200" dirty="0"/>
              <a:t> </a:t>
            </a:r>
            <a:r>
              <a:rPr lang="en-US" sz="1200" dirty="0">
                <a:solidFill>
                  <a:schemeClr val="bg2"/>
                </a:solidFill>
              </a:rPr>
              <a:t>A force resulting in dissipation, a process in which energy (internal, bulk flow kinetic, or system potential) is transformed from some initial form to some irreversible final form.</a:t>
            </a:r>
          </a:p>
          <a:p>
            <a:r>
              <a:rPr lang="en-US" sz="1200" dirty="0"/>
              <a:t/>
            </a:r>
            <a:r>
              <a:rPr lang="en-US" sz="1200" dirty="0"/>
              <a:t>dot product</a:t>
            </a:r>
            <a:r>
              <a:rPr lang="en-US" sz="1200" dirty="0"/>
              <a:t> </a:t>
            </a:r>
            <a:r>
              <a:rPr lang="en-US" sz="1200" dirty="0">
                <a:solidFill>
                  <a:schemeClr val="bg2"/>
                </a:solidFill>
              </a:rPr>
              <a:t>A scalar product.</a:t>
            </a:r>
          </a:p>
          <a:p>
            <a:r>
              <a:rPr lang="en-US" sz="1200" dirty="0"/>
              <a:t/>
            </a:r>
            <a:r>
              <a:rPr lang="en-US" sz="1200" dirty="0"/>
              <a:t>electromagnetic radiation</a:t>
            </a:r>
            <a:r>
              <a:rPr lang="en-US" sz="1200" dirty="0"/>
              <a:t> </a:t>
            </a:r>
            <a:r>
              <a:rPr lang="en-US" sz="1200" dirty="0">
                <a:solidFill>
                  <a:schemeClr val="bg2"/>
                </a:solidFill>
              </a:rPr>
              <a:t>radiation (quantized as photons) consisting of oscillating electric and magnetic fields oriented perpendicularly to each other, moving through space</a:t>
            </a:r>
          </a:p>
          <a:p>
            <a:r>
              <a:rPr lang="en-US" sz="1200" dirty="0"/>
              <a:t/>
            </a:r>
            <a:r>
              <a:rPr lang="en-US" sz="1200" dirty="0"/>
              <a:t>energy</a:t>
            </a:r>
            <a:r>
              <a:rPr lang="en-US" sz="1200" dirty="0"/>
              <a:t> </a:t>
            </a:r>
            <a:r>
              <a:rPr lang="en-US" sz="1200" dirty="0">
                <a:solidFill>
                  <a:schemeClr val="bg2"/>
                </a:solidFill>
              </a:rPr>
              <a:t>A quantity that denotes the ability to do work and is measured in a unit dimensioned in mass × distance²/time² (ML²/T²) or the equivalent.</a:t>
            </a:r>
          </a:p>
          <a:p>
            <a:r>
              <a:rPr lang="en-US" sz="1200" dirty="0"/>
              <a:t/>
            </a:r>
            <a:r>
              <a:rPr lang="en-US" sz="1200" dirty="0"/>
              <a:t>first law of thermodynamics</a:t>
            </a:r>
            <a:r>
              <a:rPr lang="en-US" sz="1200" dirty="0"/>
              <a:t> </a:t>
            </a:r>
            <a:r>
              <a:rPr lang="en-US" sz="1200" dirty="0">
                <a:solidFill>
                  <a:schemeClr val="bg2"/>
                </a:solidFill>
              </a:rPr>
              <a:t>A version of the law of conservation of energy, specialized for thermodynamical systems. It is usually formulated by stating that the change in the internal energy of a closed system is equal to the amount of heat supplied to the system, minus the amount of work done by the system on its surroundings.</a:t>
            </a:r>
          </a:p>
          <a:p>
            <a:r>
              <a:rPr lang="en-US" sz="1200" dirty="0"/>
              <a:t/>
            </a:r>
            <a:r>
              <a:rPr lang="en-US" sz="1200" dirty="0"/>
              <a:t>fission</a:t>
            </a:r>
            <a:r>
              <a:rPr lang="en-US" sz="1200" dirty="0"/>
              <a:t> </a:t>
            </a:r>
            <a:r>
              <a:rPr lang="en-US" sz="1200" dirty="0" smtClean="0">
                <a:solidFill>
                  <a:schemeClr val="bg2"/>
                </a:solidFill>
              </a:rPr>
              <a:t>The process of splitting the nucleus of an atom into smaller particles; nuclear fission.</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force</a:t>
            </a:r>
            <a:r>
              <a:rPr lang="en-US" sz="1200" dirty="0" smtClean="0"/>
              <a:t> </a:t>
            </a:r>
            <a:r>
              <a:rPr lang="en-US" sz="1200" dirty="0" smtClean="0">
                <a:solidFill>
                  <a:schemeClr val="bg2"/>
                </a:solidFill>
              </a:rPr>
              <a:t>A physical quantity that denotes ability to push, pull, twist or accelerate a body, which is measured in a unit dimensioned in mass × distance/time² (ML/T²): SI: newton (N); CGS: dyne (dyn)</a:t>
            </a:r>
          </a:p>
          <a:p>
            <a:r>
              <a:rPr lang="en-US" sz="1200" dirty="0"/>
              <a:t/>
            </a:r>
            <a:r>
              <a:rPr lang="en-US" sz="1200" dirty="0"/>
              <a:t>fossil fuel</a:t>
            </a:r>
            <a:r>
              <a:rPr lang="en-US" sz="1200" dirty="0"/>
              <a:t> </a:t>
            </a:r>
            <a:r>
              <a:rPr lang="en-US" sz="1200" dirty="0">
                <a:solidFill>
                  <a:schemeClr val="bg2"/>
                </a:solidFill>
              </a:rPr>
              <a:t>Any fuel derived from hydrocarbon deposits such as coal, petroleum, natural gas and, to some extent, peat; these fuels are irreplaceable, and their burning generates the greenhouse gas carbon dioxide.</a:t>
            </a:r>
          </a:p>
          <a:p>
            <a:r>
              <a:rPr lang="en-US" sz="1200" dirty="0"/>
              <a:t/>
            </a:r>
            <a:r>
              <a:rPr lang="en-US" sz="1200" dirty="0"/>
              <a:t>frictional force</a:t>
            </a:r>
            <a:r>
              <a:rPr lang="en-US" sz="1200" dirty="0"/>
              <a:t> </a:t>
            </a:r>
            <a:r>
              <a:rPr lang="en-US" sz="1200" dirty="0">
                <a:solidFill>
                  <a:schemeClr val="bg2"/>
                </a:solidFill>
              </a:rPr>
              <a:t>Frictional force is the force resisting the relative motion of solid surfaces, fluid layers, and material elements sliding against each other.</a:t>
            </a:r>
          </a:p>
          <a:p>
            <a:r>
              <a:rPr lang="en-US" sz="1200" dirty="0"/>
              <a:t/>
            </a:r>
            <a:r>
              <a:rPr lang="en-US" sz="1200" dirty="0"/>
              <a:t>fusion</a:t>
            </a:r>
            <a:r>
              <a:rPr lang="en-US" sz="1200" dirty="0"/>
              <a:t> </a:t>
            </a:r>
            <a:r>
              <a:rPr lang="en-US" sz="1200" dirty="0">
                <a:solidFill>
                  <a:schemeClr val="bg2"/>
                </a:solidFill>
              </a:rPr>
              <a:t>A nuclear reaction in which nuclei combine to form more massive nuclei with the concomitant release of energy.</a:t>
            </a:r>
          </a:p>
          <a:p>
            <a:r>
              <a:rPr lang="en-US" sz="1200" dirty="0"/>
              <a:t/>
            </a:r>
            <a:r>
              <a:rPr lang="en-US" sz="1200" dirty="0"/>
              <a:t>Hooke's law</a:t>
            </a:r>
            <a:r>
              <a:rPr lang="en-US" sz="1200" dirty="0"/>
              <a:t> </a:t>
            </a:r>
            <a:r>
              <a:rPr lang="en-US" sz="1200" dirty="0">
                <a:solidFill>
                  <a:schemeClr val="bg2"/>
                </a:solidFill>
              </a:rPr>
              <a:t>the principle that the stress applied to a solid is directly proportional to the strain produced. This law describes the behavior of springs and solids stressed within their elastic limit.</a:t>
            </a:r>
          </a:p>
          <a:p>
            <a:r>
              <a:rPr lang="en-US" sz="1200" dirty="0"/>
              <a:t/>
            </a:r>
            <a:r>
              <a:rPr lang="en-US" sz="1200" dirty="0"/>
              <a:t>isolated system</a:t>
            </a:r>
            <a:r>
              <a:rPr lang="en-US" sz="1200" dirty="0"/>
              <a:t> </a:t>
            </a:r>
            <a:r>
              <a:rPr lang="en-US" sz="1200" dirty="0">
                <a:solidFill>
                  <a:schemeClr val="bg2"/>
                </a:solidFill>
              </a:rPr>
              <a:t>A system that does not interact with its surroundings, that is, its total energy and mass stay constant.</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kinetic energy</a:t>
            </a:r>
            <a:r>
              <a:rPr lang="en-US" sz="1200" dirty="0"/>
              <a:t> </a:t>
            </a:r>
            <a:r>
              <a:rPr lang="en-US" sz="1200" dirty="0">
                <a:solidFill>
                  <a:schemeClr val="bg2"/>
                </a:solidFill>
              </a:rPr>
              <a:t>The energy possessed by an object because of its motion, equal to one half the mass of the body times the square of its velocity.</a:t>
            </a:r>
          </a:p>
          <a:p>
            <a:r>
              <a:rPr lang="en-US" sz="1200" dirty="0"/>
              <a:t/>
            </a:r>
            <a:r>
              <a:rPr lang="en-US" sz="1200" dirty="0"/>
              <a:t>pendulum</a:t>
            </a:r>
            <a:r>
              <a:rPr lang="en-US" sz="1200" dirty="0"/>
              <a:t> </a:t>
            </a:r>
            <a:r>
              <a:rPr lang="en-US" sz="1200" dirty="0">
                <a:solidFill>
                  <a:schemeClr val="bg2"/>
                </a:solidFill>
              </a:rPr>
              <a:t>A body suspended from a fixed support so that it swings freely back and forth under the influence of gravity; it is commonly used to regulate various devices such as clocks.</a:t>
            </a:r>
          </a:p>
          <a:p>
            <a:r>
              <a:rPr lang="en-US" sz="1200" dirty="0"/>
              <a:t/>
            </a:r>
            <a:r>
              <a:rPr lang="en-US" sz="1200" dirty="0"/>
              <a:t>potential</a:t>
            </a:r>
            <a:r>
              <a:rPr lang="en-US" sz="1200" dirty="0"/>
              <a:t> </a:t>
            </a:r>
            <a:r>
              <a:rPr lang="en-US" sz="1200" dirty="0">
                <a:solidFill>
                  <a:schemeClr val="bg2"/>
                </a:solidFill>
              </a:rPr>
              <a:t>A curve describing the situation where the difference in the potential energies of an object in two different positions depends only on those positions.</a:t>
            </a:r>
          </a:p>
          <a:p>
            <a:r>
              <a:rPr lang="en-US" sz="1200" dirty="0"/>
              <a:t/>
            </a:r>
            <a:r>
              <a:rPr lang="en-US" sz="1200" dirty="0"/>
              <a:t>potential</a:t>
            </a:r>
            <a:r>
              <a:rPr lang="en-US" sz="1200" dirty="0"/>
              <a:t> </a:t>
            </a:r>
            <a:r>
              <a:rPr lang="en-US" sz="1200" dirty="0">
                <a:solidFill>
                  <a:schemeClr val="bg2"/>
                </a:solidFill>
              </a:rPr>
              <a:t>A curve describing the situation where the difference in the potential energies of an object in two different positions depends only on those positions.</a:t>
            </a:r>
          </a:p>
          <a:p>
            <a:r>
              <a:rPr lang="en-US" sz="1200" dirty="0"/>
              <a:t/>
            </a:r>
            <a:r>
              <a:rPr lang="en-US" sz="1200" dirty="0"/>
              <a:t>potential energy</a:t>
            </a:r>
            <a:r>
              <a:rPr lang="en-US" sz="1200" dirty="0"/>
              <a:t> </a:t>
            </a:r>
            <a:r>
              <a:rPr lang="en-US" sz="1200" dirty="0" smtClean="0">
                <a:solidFill>
                  <a:schemeClr val="bg2"/>
                </a:solidFill>
              </a:rPr>
              <a:t>The energy an object has because of its position (in a gravitational or electric field) or its condition (as a stretched or compressed spring, as a chemical reactant, or by having rest mass)</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potential energy</a:t>
            </a:r>
            <a:r>
              <a:rPr lang="en-US" sz="1200" dirty="0" smtClean="0"/>
              <a:t> </a:t>
            </a:r>
            <a:r>
              <a:rPr lang="en-US" sz="1200" dirty="0" smtClean="0">
                <a:solidFill>
                  <a:schemeClr val="bg2"/>
                </a:solidFill>
              </a:rPr>
              <a:t>The energy an object has because of its position (in a gravitational or electric field) or its condition (as a stretched or compressed spring, as a chemical reactant, or by having rest mass)</a:t>
            </a:r>
          </a:p>
          <a:p>
            <a:r>
              <a:rPr lang="en-US" sz="1200" dirty="0"/>
              <a:t/>
            </a:r>
            <a:r>
              <a:rPr lang="en-US" sz="1200" dirty="0"/>
              <a:t>power</a:t>
            </a:r>
            <a:r>
              <a:rPr lang="en-US" sz="1200" dirty="0"/>
              <a:t> </a:t>
            </a:r>
            <a:r>
              <a:rPr lang="en-US" sz="1200" dirty="0">
                <a:solidFill>
                  <a:schemeClr val="bg2"/>
                </a:solidFill>
              </a:rPr>
              <a:t>A measure of the rate of doing work or transferring energy.</a:t>
            </a:r>
          </a:p>
          <a:p>
            <a:r>
              <a:rPr lang="en-US" sz="1200" dirty="0"/>
              <a:t/>
            </a:r>
            <a:r>
              <a:rPr lang="en-US" sz="1200" dirty="0"/>
              <a:t>renewable energy</a:t>
            </a:r>
            <a:r>
              <a:rPr lang="en-US" sz="1200" dirty="0"/>
              <a:t> </a:t>
            </a:r>
            <a:r>
              <a:rPr lang="en-US" sz="1200" dirty="0">
                <a:solidFill>
                  <a:schemeClr val="bg2"/>
                </a:solidFill>
              </a:rPr>
              <a:t>Energy that can be replenished at the same rate as it is used.</a:t>
            </a:r>
          </a:p>
          <a:p>
            <a:r>
              <a:rPr lang="en-US" sz="1200" dirty="0"/>
              <a:t/>
            </a:r>
            <a:r>
              <a:rPr lang="en-US" sz="1200" dirty="0"/>
              <a:t>torque</a:t>
            </a:r>
            <a:r>
              <a:rPr lang="en-US" sz="1200" dirty="0"/>
              <a:t> </a:t>
            </a:r>
            <a:r>
              <a:rPr lang="en-US" sz="1200" dirty="0">
                <a:solidFill>
                  <a:schemeClr val="bg2"/>
                </a:solidFill>
              </a:rPr>
              <a:t>A rotational or twisting effect of a force; (SI unit newton-meter or Nm; imperial unit foot-pound or ft-lb)</a:t>
            </a:r>
          </a:p>
          <a:p>
            <a:r>
              <a:rPr lang="en-US" sz="1200" dirty="0"/>
              <a:t/>
            </a:r>
            <a:r>
              <a:rPr lang="en-US" sz="1200" dirty="0"/>
              <a:t>watt</a:t>
            </a:r>
            <a:r>
              <a:rPr lang="en-US" sz="1200" dirty="0"/>
              <a:t> </a:t>
            </a:r>
            <a:r>
              <a:rPr lang="en-US" sz="1200" dirty="0">
                <a:solidFill>
                  <a:schemeClr val="bg2"/>
                </a:solidFill>
              </a:rPr>
              <a:t>In the International System of Units, the derived unit of power; the power of a system in which one joule of energy is transferred per second.</a:t>
            </a:r>
          </a:p>
          <a:p>
            <a:r>
              <a:rPr lang="en-US" sz="1200" dirty="0"/>
              <a:t/>
            </a:r>
            <a:r>
              <a:rPr lang="en-US" sz="1200" dirty="0"/>
              <a:t>work</a:t>
            </a:r>
            <a:r>
              <a:rPr lang="en-US" sz="1200" dirty="0"/>
              <a:t> </a:t>
            </a:r>
            <a:r>
              <a:rPr lang="en-US" sz="1200" dirty="0">
                <a:solidFill>
                  <a:schemeClr val="bg2"/>
                </a:solidFill>
              </a:rPr>
              <a:t>A measure of energy expended in moving an object; most commonly, force times displacement. No work is done if the object does not move.</a:t>
            </a:r>
          </a:p>
          <a:p>
            <a:r>
              <a:rPr lang="en-US" sz="1200" dirty="0"/>
              <a:t/>
            </a:r>
            <a:r>
              <a:rPr lang="en-US" sz="1200" dirty="0"/>
              <a:t>work</a:t>
            </a:r>
            <a:r>
              <a:rPr lang="en-US" sz="1200" dirty="0"/>
              <a:t> </a:t>
            </a:r>
            <a:r>
              <a:rPr lang="en-US" sz="1200" dirty="0">
                <a:solidFill>
                  <a:schemeClr val="bg2"/>
                </a:solidFill>
              </a:rPr>
              <a:t>A measure of energy expended in moving an object; most commonly, force times displacement. No work is done if the object does not move.</a:t>
            </a:r>
          </a:p>
          <a:p>
            <a:r>
              <a:rPr lang="en-US" sz="1200" dirty="0"/>
              <a:t/>
            </a:r>
            <a:r>
              <a:rPr lang="en-US" sz="1200" dirty="0"/>
              <a:t>work</a:t>
            </a:r>
            <a:r>
              <a:rPr lang="en-US" sz="1200" dirty="0"/>
              <a:t> </a:t>
            </a:r>
            <a:r>
              <a:rPr lang="en-US" sz="1200" dirty="0">
                <a:solidFill>
                  <a:schemeClr val="bg2"/>
                </a:solidFill>
              </a:rPr>
              <a:t>A measure of energy expended in moving an object; most commonly, force times displacement. No work is done if the object does not move.</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Energy conservation</a:t>
            </a:r>
          </a:p>
          <a:p>
            <a:pPr lvl="1"/>
            <a:r>
              <a:rPr lang="en-US" dirty="0" smtClean="0"/>
              <a:t>Part of a series of videos on physics problem-solving. The problems are taken from "The Joy of Physics. " This one deals with energy conservation. The viewer is urged to pause the video at the problem statement and work the problem before watching the rest of the video.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c881ab66f3c5b1473c92fbca6109c9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Pendulum</a:t>
            </a:r>
          </a:p>
          <a:p>
            <a:pPr lvl="1"/>
            <a:r>
              <a:rPr lang="en-US" dirty="0" smtClean="0"/>
              <a:t>This animation shows the velocity and acceleration vectors for a pendulum. One may note that at the maximum height of the pendulum's mass, the velocity is zero. This corresponds to zero kinetic energy and thus all of the energy of the pendulum is in the form of potential energy. When the pendulum's mass is at its lowest point, all of its energy is in the form of kinetic energy and we see its velocity vector has a maximum magnitude here.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"Pendulum."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http://en.wikipedia.org/wiki/Pendulum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9e842ad78dcec2f7a92bc614bb4970b}">
                <a14:useLocalDpi xmlns:a14="http://schemas.microsoft.com/office/drawing/2010/main" val="0"/>
              </a:ext>
            </a:extLst>
          </a:blip>
          <a:stretch>
            <a:fillRect/>
          </a:stretch>
        </p:blipFill>
        <p:spPr>
          <a:xfrm>
            <a:off x="2257782" y="533400"/>
            <a:ext cx="462843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Energy Conversion in Humans</a:t>
            </a:r>
          </a:p>
          <a:p>
            <a:pPr lvl="1"/>
            <a:r>
              <a:rPr lang="en-US" dirty="0" smtClean="0"/>
              <a:t>Energy consumed by humans is converted to work, thermal energy, and stored fat. By far the largest fraction goes to thermal energy, although the fraction varies depending on the type of physical activity.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http://cnx.org/content/m42153/latest/?collection=col11406/1.7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4ca9ca04daf3c1f6bc6826ff21dc6aa}">
                <a14:useLocalDpi xmlns:a14="http://schemas.microsoft.com/office/drawing/2010/main" val="0"/>
              </a:ext>
            </a:extLst>
          </a:blip>
          <a:stretch>
            <a:fillRect/>
          </a:stretch>
        </p:blipFill>
        <p:spPr>
          <a:xfrm>
            <a:off x="1086387" y="533400"/>
            <a:ext cx="697122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Hoover Dam</a:t>
            </a:r>
          </a:p>
          <a:p>
            <a:pPr lvl="1"/>
            <a:r>
              <a:rPr lang="en-US" dirty="0" smtClean="0"/>
              <a:t>Hoover dam uses the stored gravitational potential energy to generate electricity.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"Dam."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http://en.wikipedia.org/wiki/Dam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e6d7f94922c9947c6a427c1af1bb940}">
                <a14:useLocalDpi xmlns:a14="http://schemas.microsoft.com/office/drawing/2010/main" val="0"/>
              </a:ext>
            </a:extLst>
          </a:blip>
          <a:stretch>
            <a:fillRect/>
          </a:stretch>
        </p:blipFill>
        <p:spPr>
          <a:xfrm>
            <a:off x="2999390" y="533400"/>
            <a:ext cx="31452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Woman Running Up Stairs</a:t>
            </a:r>
          </a:p>
          <a:p>
            <a:pPr lvl="1"/>
            <a:r>
              <a:rPr lang="en-US" dirty="0" smtClean="0"/>
              <a:t>When this woman runs upstairs starting from rest, she converts the chemical energy originally from food into kinetic energy and gravitational potential energy. Her power output depends on how fast she does this.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The Atom: Energy Quantisation and Electron Configuration. November 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http://cnx.org/content/m42152/latest/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77de2dc0dfab27d01b13fbfd0ffaa85}">
                <a14:useLocalDpi xmlns:a14="http://schemas.microsoft.com/office/drawing/2010/main" val="0"/>
              </a:ext>
            </a:extLst>
          </a:blip>
          <a:stretch>
            <a:fillRect/>
          </a:stretch>
        </p:blipFill>
        <p:spPr>
          <a:xfrm>
            <a:off x="2018556" y="533400"/>
            <a:ext cx="510688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World Energy Use</a:t>
            </a:r>
          </a:p>
          <a:p>
            <a:pPr lvl="1"/>
            <a:r>
              <a:rPr lang="en-US" dirty="0" smtClean="0"/>
              <a:t>This chart shows that the primary worldwide energy sources nonrenewable. If new practices are not put in place now, this model will not be sustainable.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World Energy Use. February 8,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http://cnx.org/content/m42154/latest/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133ab0b80863cd6714ecb3b82079b07}">
                <a14:useLocalDpi xmlns:a14="http://schemas.microsoft.com/office/drawing/2010/main" val="0"/>
              </a:ext>
            </a:extLst>
          </a:blip>
          <a:stretch>
            <a:fillRect/>
          </a:stretch>
        </p:blipFill>
        <p:spPr>
          <a:xfrm>
            <a:off x="266700" y="533400"/>
            <a:ext cx="8610600" cy="366526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Energy Transformation</a:t>
            </a:r>
          </a:p>
          <a:p>
            <a:pPr lvl="1"/>
            <a:r>
              <a:rPr lang="en-US" dirty="0" smtClean="0"/>
              <a:t>These figures illustrate the concepts of energy loss and useful energy output.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"EnergyTransformation."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http://en.wikipedia.org/wiki/File:EnergyTransformation.gif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b87d9d9e8676fcc1a895f04224713cd}">
                <a14:useLocalDpi xmlns:a14="http://schemas.microsoft.com/office/drawing/2010/main" val="0"/>
              </a:ext>
            </a:extLst>
          </a:blip>
          <a:stretch>
            <a:fillRect/>
          </a:stretch>
        </p:blipFill>
        <p:spPr>
          <a:xfrm>
            <a:off x="3119020" y="533400"/>
            <a:ext cx="290595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Equipotential Lines for Two Equal and Opposite Point Charges</a:t>
            </a:r>
          </a:p>
          <a:p>
            <a:pPr lvl="1"/>
            <a:r>
              <a:rPr lang="en-US" dirty="0" smtClean="0"/>
              <a:t>Electric field (blue) and equipotential lines (green) for two equal and opposite charges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February 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http://cnx.org/content/m42331/latest/?collection=col11406/latest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26946aa5e3382dcc91ad22fd331594f}">
                <a14:useLocalDpi xmlns:a14="http://schemas.microsoft.com/office/drawing/2010/main" val="0"/>
              </a:ext>
            </a:extLst>
          </a:blip>
          <a:stretch>
            <a:fillRect/>
          </a:stretch>
        </p:blipFill>
        <p:spPr>
          <a:xfrm>
            <a:off x="1152000" y="533400"/>
            <a:ext cx="68400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Atomic bomb explosion</a:t>
            </a:r>
          </a:p>
          <a:p>
            <a:pPr lvl="1"/>
            <a:r>
              <a:rPr lang="en-US" dirty="0" smtClean="0"/>
              <a:t>The mushroom cloud of the atomic bombing of Nagasaki, Japan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"Nagasakibomb."</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http://en.wikipedia.org/wiki/File:Nagasakibomb.jpg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2adb18ff2ff12ce3a8b81618a0860a6}">
                <a14:useLocalDpi xmlns:a14="http://schemas.microsoft.com/office/drawing/2010/main" val="0"/>
              </a:ext>
            </a:extLst>
          </a:blip>
          <a:stretch>
            <a:fillRect/>
          </a:stretch>
        </p:blipFill>
        <p:spPr>
          <a:xfrm>
            <a:off x="2753667" y="533400"/>
            <a:ext cx="363666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Examples of Work</a:t>
            </a:r>
          </a:p>
          <a:p>
            <a:pPr lvl="1"/>
            <a:r>
              <a:rPr lang="en-US" dirty="0" smtClean="0"/>
              <a:t>This is how work in progress and energy co-exist and operate. Work is the energy associated with the action of a force.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Work: The Scientific Definition.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http://cnx.org/content/m42146/latest/Figure_08_02_01.jpg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2a42071b5c73b3df48a584b340650d2}">
                <a14:useLocalDpi xmlns:a14="http://schemas.microsoft.com/office/drawing/2010/main" val="0"/>
              </a:ext>
            </a:extLst>
          </a:blip>
          <a:stretch>
            <a:fillRect/>
          </a:stretch>
        </p:blipFill>
        <p:spPr>
          <a:xfrm>
            <a:off x="3212354" y="533400"/>
            <a:ext cx="271929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Angle</a:t>
            </a:r>
          </a:p>
          <a:p>
            <a:pPr lvl="1"/>
            <a:r>
              <a:rPr lang="en-US" dirty="0" smtClean="0"/>
              <a:t>Recall that both the force and direction of motion are vectors. When the angle is 90 degrees, the cosine term goes to zero. When along the same direction, they equal one.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Scalar (Dot) Product. January 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http://cnx.org/content/m14513/latest/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c43d3f1b9a2f51bcbb075b7c7fa5b12}">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The baseball player slides to a stop in a distance d. In the process, friction removes the player's kinetic energy by doing an amount of work fd equal to the initial kinetic energy.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Nonconservative Forces. February 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http://cnx.org/content/m42150/latest/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d10a4736d58bfc58acc5ab7ea0ee50f}">
                <a14:useLocalDpi xmlns:a14="http://schemas.microsoft.com/office/drawing/2010/main" val="0"/>
              </a:ext>
            </a:extLst>
          </a:blip>
          <a:stretch>
            <a:fillRect/>
          </a:stretch>
        </p:blipFill>
        <p:spPr>
          <a:xfrm>
            <a:off x="266700" y="533400"/>
            <a:ext cx="8610600" cy="396813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Potential Energy Curve</a:t>
            </a:r>
          </a:p>
          <a:p>
            <a:pPr lvl="1"/>
            <a:r>
              <a:rPr lang="en-US" dirty="0" smtClean="0"/>
              <a:t>This figure illustrates the potential energy of a particle as a function of position. The kinetic energy is also shown and is abbreviated K.</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Massachusetts Institute of Technology.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"Module 9 -- Potential Energy Graphs - PER wiki."</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http://scripts.mit.edu/~srayyan/PERwiki/index.php?title=Module_9_--_Potential_Energy_Graphs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9c451bf5f274b7823856e53b6c6d13}">
                <a14:useLocalDpi xmlns:a14="http://schemas.microsoft.com/office/drawing/2010/main" val="0"/>
              </a:ext>
            </a:extLst>
          </a:blip>
          <a:stretch>
            <a:fillRect/>
          </a:stretch>
        </p:blipFill>
        <p:spPr>
          <a:xfrm>
            <a:off x="1728239" y="533400"/>
            <a:ext cx="568752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Baseball Pitcher</a:t>
            </a:r>
          </a:p>
          <a:p>
            <a:pPr lvl="1"/>
            <a:r>
              <a:rPr lang="en-US" dirty="0" smtClean="0"/>
              <a:t>A baseball pitcher does work on a baseball by throwing the ball at some force, F, over some distance d, which for the average baseball field, is about 60 feet.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"Baseball pitching motion 2004."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http://en.wikipedia.org/wiki/File:Baseball_pitching_motion_2004.jpg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e29f9b1b3b15b9f04c36f2f02382147}">
                <a14:useLocalDpi xmlns:a14="http://schemas.microsoft.com/office/drawing/2010/main" val="0"/>
              </a:ext>
            </a:extLst>
          </a:blip>
          <a:stretch>
            <a:fillRect/>
          </a:stretch>
        </p:blipFill>
        <p:spPr>
          <a:xfrm>
            <a:off x="266700" y="533400"/>
            <a:ext cx="8610600" cy="301198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Kinetic Energy</a:t>
            </a:r>
          </a:p>
          <a:p>
            <a:pPr lvl="1"/>
            <a:r>
              <a:rPr lang="en-US" dirty="0" smtClean="0"/>
              <a:t>A force does work on the block. The kinetic energy of the block increases as a result by the amount of work. This relationship is generalized in the work-energy theorem.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Work - Kinetic Energy Theorem.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http://cnx.org/content/m14095/latest/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764b3e32b9b8db4b5f612fda12bc75e}">
                <a14:useLocalDpi xmlns:a14="http://schemas.microsoft.com/office/drawing/2010/main" val="0"/>
              </a:ext>
            </a:extLst>
          </a:blip>
          <a:stretch>
            <a:fillRect/>
          </a:stretch>
        </p:blipFill>
        <p:spPr>
          <a:xfrm>
            <a:off x="266700" y="533400"/>
            <a:ext cx="8610600" cy="297509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Potential Energy in a Bow and Arrow</a:t>
            </a:r>
          </a:p>
          <a:p>
            <a:pPr lvl="1"/>
            <a:r>
              <a:rPr lang="en-US" dirty="0" smtClean="0"/>
              <a:t>In the case of a bow and arrow, the energy is converted from the potential energy in the archer's arm to the potential energy in the bent limbs of the bow when the string is drawn back. When the string is released, the potential energy in the bow limbs is transferred back through the string to become kinetic energy in the arrow as it takes flight.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"Potential energy."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http://en.wikipedia.org/wiki/Potential_energy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3553debaef7290290e4c4bd29eb4006}">
                <a14:useLocalDpi xmlns:a14="http://schemas.microsoft.com/office/drawing/2010/main" val="0"/>
              </a:ext>
            </a:extLst>
          </a:blip>
          <a:stretch>
            <a:fillRect/>
          </a:stretch>
        </p:blipFill>
        <p:spPr>
          <a:xfrm>
            <a:off x="2943225" y="533400"/>
            <a:ext cx="32575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Mechanical System</a:t>
            </a:r>
          </a:p>
          <a:p>
            <a:pPr lvl="1"/>
            <a:r>
              <a:rPr lang="en-US" dirty="0" smtClean="0"/>
              <a:t>An example of a mechanical system: A satellite is orbiting the Earth only influenced by the conservative gravitational force and the mechanical energy is therefore conserved. This acceleration is represented by a green acceleration vector and the velocity is represented by a red velocity vector.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"Mechanical energy."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http://en.wikipedia.org/wiki/Mechanical_energy%23Conservation_and_interconversion_of_energy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b1fd63397c42d983a1342212e6134b9}">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Determining Energy</a:t>
            </a:r>
          </a:p>
          <a:p>
            <a:pPr lvl="1"/>
            <a:r>
              <a:rPr lang="en-US" dirty="0" smtClean="0"/>
              <a:t>The cars of a roller coaster reach their maximum kinetic energy when at the bottom of their path. When they start rising, the kinetic energy begins to be converted to gravitational potential energy. The sum of kinetic and potential energy in the system remains constant, ignoring losses to friction.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http://upload.wikimedia.org/wikipedia/commons/thumb/3/30/Wooden_roller_coaster_txgi.jpg/486px-Wooden_roller_coaster_txgi.jpg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7153fb552b5a3b5086b0b84ca55bfa7}">
                <a14:useLocalDpi xmlns:a14="http://schemas.microsoft.com/office/drawing/2010/main" val="0"/>
              </a:ext>
            </a:extLst>
          </a:blip>
          <a:stretch>
            <a:fillRect/>
          </a:stretch>
        </p:blipFill>
        <p:spPr>
          <a:xfrm>
            <a:off x="2812923" y="533400"/>
            <a:ext cx="35181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Work, Power, and Energy</a:t>
            </a:r>
          </a:p>
          <a:p>
            <a:pPr lvl="1"/>
            <a:r>
              <a:rPr lang="en-US" dirty="0" smtClean="0"/>
              <a:t>Biology is useful.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f0b77639b480b1df4b1bd2ebbade3d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Types of Energy</a:t>
            </a:r>
          </a:p>
          <a:p>
            <a:pPr lvl="1"/>
            <a:r>
              <a:rPr lang="en-US" dirty="0" smtClean="0"/>
              <a:t>A brief overview of energy, kinetic energy, gravitational potential energy, and the work-energy theorem for algebra-based physics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18f218979d63a115c232ef2d94fda8c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Motion Along Different Paths</a:t>
            </a:r>
          </a:p>
          <a:p>
            <a:pPr lvl="1"/>
            <a:r>
              <a:rPr lang="en-US" dirty="0" smtClean="0"/>
              <a:t>Motion along different paths. For a conservative force, work done via different path is the same.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Conservative Force. February 3,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http://cnx.org/content/m14104/latest/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01ae765c3e23826b2110196adc6288}">
                <a14:useLocalDpi xmlns:a14="http://schemas.microsoft.com/office/drawing/2010/main" val="0"/>
              </a:ext>
            </a:extLst>
          </a:blip>
          <a:stretch>
            <a:fillRect/>
          </a:stretch>
        </p:blipFill>
        <p:spPr>
          <a:xfrm>
            <a:off x="266700" y="533400"/>
            <a:ext cx="8610600" cy="334697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Hooke's Law</a:t>
            </a:r>
          </a:p>
          <a:p>
            <a:pPr lvl="1"/>
            <a:r>
              <a:rPr lang="en-US" dirty="0" smtClean="0"/>
              <a:t>Plot of applied force F vs. elongation X for a helical spring according to Hooke's law (solid line) and what the actual plot might look like (dashed line). Red is used extension, blue for compression. At bottom, schematic pictures of spring states corresponding to some points of the plot; the middle one is in the relaxed state (no force applied).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"HookesLawForSpring-English."</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http://en.wikipedia.org/wiki/File:HookesLawForSpring-English.png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7717f86e6af276bc6d644203712c3dc}">
                <a14:useLocalDpi xmlns:a14="http://schemas.microsoft.com/office/drawing/2010/main" val="0"/>
              </a:ext>
            </a:extLst>
          </a:blip>
          <a:stretch>
            <a:fillRect/>
          </a:stretch>
        </p:blipFill>
        <p:spPr>
          <a:xfrm>
            <a:off x="2962885" y="533400"/>
            <a:ext cx="321822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Work and Energy</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Work and Energy</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Work Done by a Constant Force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Work Done by a Variable Force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Work-Energy Theorem</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Potential Energy and Conservation of Energy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8f0b77639b480b1df4b1bd2ebbade3da}">
                <a14:useLocalDpi xmlns:a14="http://schemas.microsoft.com/office/drawing/2010/main" val="0"/>
              </a:ext>
            </a:extLst>
          </a:blip>
          <a:stretch>
            <a:fillRect/>
          </a:stretch>
        </p:blipFill>
        <p:spPr>
          <a:xfrm>
            <a:off x="3200400" y="304800"/>
            <a:ext cx="863600" cy="647700"/>
          </a:xfrm>
          <a:prstGeom prst="rect">
            <a:avLst/>
          </a:prstGeom>
        </p:spPr>
      </p:pic>
      <p:pic>
        <p:nvPicPr>
          <p:cNvPr id="29" name="Picture 28"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1447800"/>
            <a:ext cx="863600" cy="863600"/>
          </a:xfrm>
          <a:prstGeom prst="rect">
            <a:avLst/>
          </a:prstGeom>
        </p:spPr>
      </p:pic>
      <p:pic>
        <p:nvPicPr>
          <p:cNvPr id="30" name="Picture 29"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2590800"/>
            <a:ext cx="863600" cy="863600"/>
          </a:xfrm>
          <a:prstGeom prst="rect">
            <a:avLst/>
          </a:prstGeom>
        </p:spPr>
      </p:pic>
      <p:pic>
        <p:nvPicPr>
          <p:cNvPr id="31" name="Picture 30" descr="chapterimage.jpg"/>
          <p:cNvPicPr>
            <a:picLocks noChangeAspect="1"/>
          </p:cNvPicPr>
          <p:nvPr/>
        </p:nvPicPr>
        <p:blipFill>
          <a:blip r:embed="rId7">
            <a:extLst>
              <a:ext uri="{4764b3e32b9b8db4b5f612fda12bc75e}">
                <a14:useLocalDpi xmlns:a14="http://schemas.microsoft.com/office/drawing/2010/main" val="0"/>
              </a:ext>
            </a:extLst>
          </a:blip>
          <a:stretch>
            <a:fillRect/>
          </a:stretch>
        </p:blipFill>
        <p:spPr>
          <a:xfrm>
            <a:off x="3200400" y="3733800"/>
            <a:ext cx="863600" cy="298386"/>
          </a:xfrm>
          <a:prstGeom prst="rect">
            <a:avLst/>
          </a:prstGeom>
        </p:spPr>
      </p:pic>
      <p:pic>
        <p:nvPicPr>
          <p:cNvPr id="32" name="Picture 31" descr="chapterimage.jpg"/>
          <p:cNvPicPr>
            <a:picLocks noChangeAspect="1"/>
          </p:cNvPicPr>
          <p:nvPr/>
        </p:nvPicPr>
        <p:blipFill>
          <a:blip r:embed="rId8">
            <a:extLst>
              <a:ext uri="{be01ae765c3e23826b2110196adc6288}">
                <a14:useLocalDpi xmlns:a14="http://schemas.microsoft.com/office/drawing/2010/main" val="0"/>
              </a:ext>
            </a:extLst>
          </a:blip>
          <a:stretch>
            <a:fillRect/>
          </a:stretch>
        </p:blipFill>
        <p:spPr>
          <a:xfrm>
            <a:off x="3200400" y="4876800"/>
            <a:ext cx="863600" cy="335685"/>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Conservation of Mechanical Energy</a:t>
            </a:r>
          </a:p>
          <a:p>
            <a:pPr lvl="1"/>
            <a:r>
              <a:rPr lang="en-US" dirty="0" smtClean="0"/>
              <a:t>Worked example.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aafacce2c4d2c7fce85870ced33191d}">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Coal-fired Power Plant</a:t>
            </a:r>
          </a:p>
          <a:p>
            <a:pPr lvl="1"/>
            <a:r>
              <a:rPr lang="en-US" dirty="0" smtClean="0"/>
              <a:t>Tremendous amounts of electric power are generated by coal-fired power plants such as this one in China, but an even larger amount of power goes into heat transfer to the surroundings. The large cooling towers here are needed to transfer heat as rapidly as it is produced. The transfer of heat is not unique to coal plants but is an unavoidable consequence of generating electric power from any fuel—nuclear, coal, oil, natural gas, or the like.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The Atom: Energy Quantisation and Electron Configuration. November 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http://cnx.org/content/m42152/latest/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f8f5a9ff5366cb7b0c958fcf14e58b0}">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Power</a:t>
            </a:r>
          </a:p>
          <a:p>
            <a:pPr lvl="1"/>
            <a:r>
              <a:rPr lang="en-US" dirty="0" smtClean="0"/>
              <a:t>A brief overview of power in an algebra-based physics course.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3b8a491c10d5812ee632e43ee49b599}">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"conservative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http://en.wikipedia.org/wiki/conservative%20force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http://en.wikipedia.org/wiki/Potential_energy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Gravity and Mechanical Energy: Potential Energy.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http://cnx.org/content/m40047/latest/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"dot product."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http://en.wiktionary.org/wiki/dot_product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http://en.wiktionary.org/wiki/work</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Scalar (Dot) Product.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http://cnx.org/content/m14513/latest/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http://en.wikipedia.org/wiki/Work_(physics)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http://en.wiktionary.org/wiki/Coulomb_force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http://en.wikipedia.org/wiki/Potential_energy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http://en.wiktionary.org/wiki/force</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http://en.wiktionary.org/wiki/work</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http://en.wikipedia.org/wiki/Work_(physics)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http://en.wikipedia.org/wiki/Work_(physics)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"Hooke's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http://en.wiktionary.org/wiki/Hooke's_law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"conservative force."</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http://en.wikipedia.org/wiki/conservative%20force</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"Sunil Kumar Singh, Work by Spring Force.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http://cnx.org/content/m14102/latest/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"gradient."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http://en.wiktionary.org/wiki/gradient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"curl."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http://en.wiktionary.org/wiki/curl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"Conservative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http://en.wikipedia.org/wiki/Conservative_force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Conservative Force.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http://cnx.org/content/m14104/latest/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"isolated system."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http://en.wiktionary.org/wiki/isolated_system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"frictional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http://en.wikipedia.org/wiki/frictional%20force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"conservation."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http://en.wikipedia.org/wiki/conservation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"Mechanical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http://en.wikipedia.org/wiki/Mechanical_energy%23Conservation_and_interconversion_of_energy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Conservative Forces and Potential Energy.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http://cnx.org/content/m42149/latest/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http://en.wiktionary.org/wiki/work</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Work and Energy.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http://cnx.org/content/m14098/latest/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http://en.wikipedia.org/wiki/Work_(physics)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http://en.wikipedia.org/wiki/potential%20energy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http://cnx.org/content/m42331/latest/?collection=col11406/latest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Massachusetts Institute of Technology.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"Module 9 -- Potential Energy Graphs - PER wiki."</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http://scripts.mit.edu/~srayyan/PERwiki/index.php?title=Module_9_--_Potential_Energy_Graphs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"watt."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http://en.wiktionary.org/wiki/watt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"Power (physics)."</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http://en.wikipedia.org/wiki/Power_(physics)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"Power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http://en.wikipedia.org/wiki/Power_(physics)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The Atom: Energy Quantisation and Electron Configuration.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http://cnx.org/content/m42152/latest/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The Atom: Energy Quantisation and Electron Configuration.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http://cnx.org/content/m42152/latest/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"basal metabolic rate."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http://en.wiktionary.org/wiki/basal_metabolic_rate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The Atom: Energy Quantisation and Electron Configuration.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http://cnx.org/content/m42152/latest/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http://cnx.org/content/m42153/latest/?collection=col11406/1.7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http://cnx.org/content/m42153/latest/?collection=col11406/1.7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"Human power."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http://en.wikipedia.org/wiki/Human_power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The Atom: Energy Quantisation and Electron Configuration.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http://cnx.org/content/m42152/latest/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http://cnx.org/content/m42153/latest/?collection=col11406/1.7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http://cnx.org/content/m42153/latest/?collection=col11406/1.7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The Atom: Energy Quantisation and Electron Configuration.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http://cnx.org/content/m42152/latest/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http://cnx.org/content/m42153/latest/?collection=col11406/1.7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http://cnx.org/content/m42153/latest/?collection=col11406/1.7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"conservative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http://en.wikipedia.org/wiki/conservative%20force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http://en.wikipedia.org/wiki/potential%20energy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Conservation of Energy.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http://cnx.org/content/m42151/latest/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"Kinetic energy."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http://en.wikipedia.org/wiki/Kinetic_energy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http://en.wiktionary.org/wiki/electromagnetic_radiation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"fission."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http://en.wiktionary.org/wiki/fission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"Forms of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http://en.wikipedia.org/wiki/Forms_of_energy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energy theorem."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http://en.wikipedia.org/wiki/Work_energy_theorem%23Work-energy_principle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"dissipative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http://en.wikipedia.org/wiki/dissipative%20force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Nonconservative Forces.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http://cnx.org/content/m42150/latest/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"first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http://en.wikipedia.org/wiki/first%20law%20of%20thermodynamics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"pendulum."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http://en.wiktionary.org/wiki/pendulum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"Energy conversion efficiency."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http://en.wikipedia.org/wiki/Energy_conversion_efficiency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"Energy transformation."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http://en.wikipedia.org/wiki/Energy_transformation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http://en.wiktionary.org/wiki/energy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http://en.wikipedia.org/wiki/Work_(physics)%23Work_and_energy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http://en.wikipedia.org/wiki/Work_(physics)%23Work_and_energy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http://cnx.org/content/m42146/latest/?collection=col11406/latest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http://cnx.org/content/m42146/latest/?collection=col11406/latest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"Work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http://en.wikipedia.org/wiki/Work_(physics)%23Work_and_energy</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"fossil fuel."</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http://en.wiktionary.org/wiki/fossil_fuel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"renewable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http://en.wiktionary.org/wiki/renewable_energy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"World energy consumption."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http://en.wikipedia.org/wiki/World_energy_consumption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World Energy Use.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http://cnx.org/content/m42154/latest/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Work and Energy</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Work and Energy</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Power</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CASE STUDY: World Energy Use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Further Topics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93b8a491c10d5812ee632e43ee49b599}">
                <a14:useLocalDpi xmlns:a14="http://schemas.microsoft.com/office/drawing/2010/main" val="0"/>
              </a:ext>
            </a:extLst>
          </a:blip>
          <a:stretch>
            <a:fillRect/>
          </a:stretch>
        </p:blipFill>
        <p:spPr>
          <a:xfrm>
            <a:off x="3200400" y="304800"/>
            <a:ext cx="863600" cy="647700"/>
          </a:xfrm>
          <a:prstGeom prst="rect">
            <a:avLst/>
          </a:prstGeom>
        </p:spPr>
      </p:pic>
      <p:pic>
        <p:nvPicPr>
          <p:cNvPr id="29" name="Picture 28" descr="chapterimage.jpg"/>
          <p:cNvPicPr>
            <a:picLocks noChangeAspect="1"/>
          </p:cNvPicPr>
          <p:nvPr/>
        </p:nvPicPr>
        <p:blipFill>
          <a:blip r:embed="rId7">
            <a:extLst>
              <a:ext uri="{e133ab0b80863cd6714ecb3b82079b07}">
                <a14:useLocalDpi xmlns:a14="http://schemas.microsoft.com/office/drawing/2010/main" val="0"/>
              </a:ext>
            </a:extLst>
          </a:blip>
          <a:stretch>
            <a:fillRect/>
          </a:stretch>
        </p:blipFill>
        <p:spPr>
          <a:xfrm>
            <a:off x="3200400" y="1447800"/>
            <a:ext cx="863600" cy="367607"/>
          </a:xfrm>
          <a:prstGeom prst="rect">
            <a:avLst/>
          </a:prstGeom>
        </p:spPr>
      </p:pic>
      <p:pic>
        <p:nvPicPr>
          <p:cNvPr id="30" name="Picture 29" descr="chapterimage.jpg"/>
          <p:cNvPicPr>
            <a:picLocks noChangeAspect="1"/>
          </p:cNvPicPr>
          <p:nvPr/>
        </p:nvPicPr>
        <p:blipFill>
          <a:blip r:embed="rId8">
            <a:extLst>
              <a:ext uri="{82adb18ff2ff12ce3a8b81618a0860a6}">
                <a14:useLocalDpi xmlns:a14="http://schemas.microsoft.com/office/drawing/2010/main" val="0"/>
              </a:ext>
            </a:extLst>
          </a:blip>
          <a:stretch>
            <a:fillRect/>
          </a:stretch>
        </p:blipFill>
        <p:spPr>
          <a:xfrm>
            <a:off x="3200400" y="2590800"/>
            <a:ext cx="723079" cy="863600"/>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f0b77639b480b1df4b1bd2ebbade3da}">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Introduction to Work and Energy</a:t>
            </a:r>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www.boundless.com/physics/textbooks/boundless-physics-textbook/work-and-energy-6/introduction-60/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Force in the Direction of Displacement</a:t>
            </a:r>
          </a:p>
          <a:p>
            <a:pPr marL="115888" indent="-115888"/>
            <a:r>
              <a:rPr lang="en-US" dirty="0" smtClean="0"/>
              <a:t>Force at an Angle to Displacement</a:t>
            </a:r>
          </a:p>
          <a:p>
            <a:pPr marL="115888" indent="-115888"/>
            <a:r>
              <a:rPr lang="en-US" dirty="0"/>
              <a:t/>
            </a:r>
            <a:r>
              <a:rPr lang="en-US" dirty="0"/>
              <a:t>Negative Work and Total Work</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Work Done by a Constant Force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Work Done by a Constant Force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www.boundless.com/physics/textbooks/boundless-physics-textbook/work-and-energy-6/work-done-by-a-constant-force-61/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Work Done by a Variable Force</a:t>
            </a:r>
          </a:p>
        </p:txBody>
      </p:sp>
      <p:sp>
        <p:nvSpPr>
          <p:cNvPr id="21" name="Title 20"/>
          <p:cNvSpPr>
            <a:spLocks noGrp="1"/>
          </p:cNvSpPr>
          <p:nvPr>
            <p:ph type="title"/>
          </p:nvPr>
        </p:nvSpPr>
        <p:spPr>
          <a:xfrm>
            <a:off x="152400" y="381000"/>
            <a:ext cx="8686800" cy="685800"/>
          </a:xfrm>
        </p:spPr>
        <p:txBody>
          <a:bodyPr/>
          <a:lstStyle/>
          <a:p>
            <a:r>
              <a:rPr lang="en-US" dirty="0" smtClean="0"/>
              <a:t>Work Done by a Variable Force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Work Done by a Variable Force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www.boundless.com/physics/textbooks/boundless-physics-textbook/work-and-energy-6/work-done-by-a-variable-force-62/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764b3e32b9b8db4b5f612fda12bc75e}">
                <a14:useLocalDpi xmlns:a14="http://schemas.microsoft.com/office/drawing/2010/main" val="0"/>
              </a:ext>
            </a:extLst>
          </a:blip>
          <a:stretch>
            <a:fillRect/>
          </a:stretch>
        </p:blipFill>
        <p:spPr>
          <a:xfrm>
            <a:off x="152400" y="1447800"/>
            <a:ext cx="2768600" cy="956592"/>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Kinetic Energy and Work-Energy Theorem</a:t>
            </a:r>
          </a:p>
        </p:txBody>
      </p:sp>
      <p:sp>
        <p:nvSpPr>
          <p:cNvPr id="21" name="Title 20"/>
          <p:cNvSpPr>
            <a:spLocks noGrp="1"/>
          </p:cNvSpPr>
          <p:nvPr>
            <p:ph type="title"/>
          </p:nvPr>
        </p:nvSpPr>
        <p:spPr>
          <a:xfrm>
            <a:off x="152400" y="381000"/>
            <a:ext cx="8686800" cy="685800"/>
          </a:xfrm>
        </p:spPr>
        <p:txBody>
          <a:bodyPr/>
          <a:lstStyle/>
          <a:p>
            <a:r>
              <a:rPr lang="en-US" dirty="0" smtClean="0"/>
              <a:t>Work-Energy Theorem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Work and Energy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Work-Energy Theorem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www.boundless.com/physics/textbooks/boundless-physics-textbook/work-and-energy-6/work-energy-theorem-63/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