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67" r:id="rId4"/>
    <p:sldId id="270" r:id="rId5"/>
    <p:sldId id="271" r:id="rId6"/>
    <p:sldId id="272" r:id="rId7"/>
    <p:sldId id="269" r:id="rId8"/>
    <p:sldId id="263" r:id="rId9"/>
    <p:sldId id="264" r:id="rId10"/>
    <p:sldId id="273" r:id="rId11"/>
    <p:sldId id="274" r:id="rId12"/>
    <p:sldId id="275" r:id="rId13"/>
    <p:sldId id="276" r:id="rId14"/>
    <p:sldId id="265" r:id="rId15"/>
    <p:sldId id="266" r:id="rId16"/>
    <p:sldId id="282" r:id="rId17"/>
    <p:sldId id="283" r:id="rId18"/>
    <p:sldId id="286" r:id="rId19"/>
    <p:sldId id="287" r:id="rId20"/>
    <p:sldId id="288" r:id="rId21"/>
    <p:sldId id="289" r:id="rId22"/>
    <p:sldId id="291" r:id="rId23"/>
    <p:sldId id="284" r:id="rId24"/>
    <p:sldId id="285" r:id="rId25"/>
    <p:sldId id="278" r:id="rId26"/>
    <p:sldId id="29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90" d="100"/>
          <a:sy n="90" d="100"/>
        </p:scale>
        <p:origin x="-1446" y="3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8514CD-872A-438D-A78C-7DF27EFD5B25}" type="datetimeFigureOut">
              <a:rPr lang="en-US" smtClean="0"/>
              <a:t>12/21/2013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BD5E6-AEFE-43D3-BEA3-7D9B87B09951}" type="slidenum">
              <a:rPr lang="en-US" smtClean="0"/>
              <a:t>‹#›</a:t>
            </a:fld>
            <a:endParaRPr lang="en-US"/>
          </a:p>
        </p:txBody>
      </p:sp>
    </p:spTree>
    <p:extLst>
      <p:ext uri="{BB962C8B-B14F-4D97-AF65-F5344CB8AC3E}">
        <p14:creationId xmlns:p14="http://schemas.microsoft.com/office/powerpoint/2010/main" val="249965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5EA859-2B7D-4434-872D-E01ADDA0CA4C}" type="datetime1">
              <a:rPr lang="en-US" smtClean="0"/>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136005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CFF46-A21A-4B97-BCAF-CCD9D228A677}" type="datetime1">
              <a:rPr lang="en-US" smtClean="0"/>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351860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7B2EA-CC21-4EC1-9CCB-37DD40D394F7}" type="datetime1">
              <a:rPr lang="en-US" smtClean="0"/>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123038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BCBD3-BA9A-4344-8FA8-9BD1CF39132C}" type="datetime1">
              <a:rPr lang="en-US" smtClean="0"/>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35267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FD113-204C-4077-9A06-5825308CB0B7}" type="datetime1">
              <a:rPr lang="en-US" smtClean="0"/>
              <a:t>12/21/2013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328910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95736F-2742-4E1F-88EA-090D592FF4ED}" type="datetime1">
              <a:rPr lang="en-US" smtClean="0"/>
              <a:t>12/21/2013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356412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367599-8580-49AD-A6A5-9364887AB294}" type="datetime1">
              <a:rPr lang="en-US" smtClean="0"/>
              <a:t>12/21/2013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279478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2E4896-C5CB-4719-AFDF-C84EDB72C48C}" type="datetime1">
              <a:rPr lang="en-US" smtClean="0"/>
              <a:t>12/21/2013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168486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E2DFA-7759-4AA8-A12D-B32FA7187FF4}" type="datetime1">
              <a:rPr lang="en-US" smtClean="0"/>
              <a:t>12/21/2013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179485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85263-5DF8-4BEB-8A06-3B7803F59CBE}" type="datetime1">
              <a:rPr lang="en-US" smtClean="0"/>
              <a:t>12/21/2013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16626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F5260-DD17-40E0-ABEF-DCF92FAA1C4F}" type="datetime1">
              <a:rPr lang="en-US" smtClean="0"/>
              <a:t>12/21/2013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E0B5E-74F4-2846-95FF-0F066D86F18D}" type="slidenum">
              <a:rPr lang="en-US" smtClean="0"/>
              <a:t>‹#›</a:t>
            </a:fld>
            <a:endParaRPr lang="en-US"/>
          </a:p>
        </p:txBody>
      </p:sp>
    </p:spTree>
    <p:extLst>
      <p:ext uri="{BB962C8B-B14F-4D97-AF65-F5344CB8AC3E}">
        <p14:creationId xmlns:p14="http://schemas.microsoft.com/office/powerpoint/2010/main" val="259653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F5462-68CC-44FD-96F9-11AE9E7ED7DF}" type="datetime1">
              <a:rPr lang="en-US" smtClean="0"/>
              <a:t>12/21/2013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E0B5E-74F4-2846-95FF-0F066D86F18D}" type="slidenum">
              <a:rPr lang="en-US" smtClean="0"/>
              <a:t>‹#›</a:t>
            </a:fld>
            <a:endParaRPr lang="en-US"/>
          </a:p>
        </p:txBody>
      </p:sp>
    </p:spTree>
    <p:extLst>
      <p:ext uri="{BB962C8B-B14F-4D97-AF65-F5344CB8AC3E}">
        <p14:creationId xmlns:p14="http://schemas.microsoft.com/office/powerpoint/2010/main" val="637721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armacology@mit.edu" TargetMode="External"/><Relationship Id="rId2" Type="http://schemas.openxmlformats.org/officeDocument/2006/relationships/hyperlink" Target="http://datb.mit.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flickr.com/photos/harry_harms/4037836258/sizes/m/in/photostrea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ocw.mit.edu/terms" TargetMode="External"/><Relationship Id="rId2" Type="http://schemas.openxmlformats.org/officeDocument/2006/relationships/hyperlink" Target="http://ocw.mit.edu/"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ciencedirect.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770518"/>
            <a:ext cx="8607192" cy="1569660"/>
          </a:xfrm>
          <a:prstGeom prst="rect">
            <a:avLst/>
          </a:prstGeom>
          <a:noFill/>
        </p:spPr>
        <p:txBody>
          <a:bodyPr wrap="square" rtlCol="0">
            <a:spAutoFit/>
          </a:bodyPr>
          <a:lstStyle/>
          <a:p>
            <a:pPr algn="ctr"/>
            <a:r>
              <a:rPr lang="en-US" sz="4800" dirty="0" smtClean="0">
                <a:latin typeface="Helvetica"/>
                <a:cs typeface="Helvetica"/>
              </a:rPr>
              <a:t>Drugs and the Brain</a:t>
            </a:r>
          </a:p>
          <a:p>
            <a:pPr algn="ctr"/>
            <a:r>
              <a:rPr lang="en-US" sz="4800" dirty="0" smtClean="0">
                <a:latin typeface="Helvetica"/>
                <a:cs typeface="Helvetica"/>
              </a:rPr>
              <a:t>Teaser</a:t>
            </a:r>
            <a:endParaRPr lang="en-US" sz="4800" dirty="0">
              <a:latin typeface="Helvetica"/>
              <a:cs typeface="Helvetica"/>
            </a:endParaRPr>
          </a:p>
        </p:txBody>
      </p:sp>
      <p:sp>
        <p:nvSpPr>
          <p:cNvPr id="7" name="TextBox 6"/>
          <p:cNvSpPr txBox="1"/>
          <p:nvPr/>
        </p:nvSpPr>
        <p:spPr>
          <a:xfrm>
            <a:off x="268404" y="2681314"/>
            <a:ext cx="8607192" cy="3170099"/>
          </a:xfrm>
          <a:prstGeom prst="rect">
            <a:avLst/>
          </a:prstGeom>
          <a:noFill/>
        </p:spPr>
        <p:txBody>
          <a:bodyPr wrap="square" rtlCol="0">
            <a:spAutoFit/>
          </a:bodyPr>
          <a:lstStyle/>
          <a:p>
            <a:pPr algn="ctr">
              <a:spcAft>
                <a:spcPts val="1200"/>
              </a:spcAft>
            </a:pPr>
            <a:r>
              <a:rPr lang="en-US" sz="3200" dirty="0" smtClean="0">
                <a:latin typeface="Helvetica"/>
                <a:cs typeface="Helvetica"/>
              </a:rPr>
              <a:t>Zak Fallows</a:t>
            </a:r>
          </a:p>
          <a:p>
            <a:pPr algn="ctr">
              <a:spcAft>
                <a:spcPts val="1200"/>
              </a:spcAft>
            </a:pPr>
            <a:r>
              <a:rPr lang="en-US" sz="3200" dirty="0" smtClean="0">
                <a:latin typeface="Helvetica"/>
                <a:cs typeface="Helvetica"/>
              </a:rPr>
              <a:t>2013-07-03</a:t>
            </a:r>
          </a:p>
          <a:p>
            <a:pPr algn="ctr">
              <a:spcAft>
                <a:spcPts val="1200"/>
              </a:spcAft>
            </a:pPr>
            <a:endParaRPr lang="en-US" sz="3200" dirty="0">
              <a:latin typeface="Helvetica"/>
              <a:cs typeface="Helvetica"/>
            </a:endParaRPr>
          </a:p>
          <a:p>
            <a:pPr algn="ctr">
              <a:spcAft>
                <a:spcPts val="1200"/>
              </a:spcAft>
            </a:pPr>
            <a:r>
              <a:rPr lang="en-US" sz="3200" dirty="0" smtClean="0">
                <a:solidFill>
                  <a:srgbClr val="0000FF"/>
                </a:solidFill>
                <a:latin typeface="Helvetica"/>
                <a:cs typeface="Helvetica"/>
                <a:hlinkClick r:id="rId2"/>
              </a:rPr>
              <a:t>http://datb.mit.edu</a:t>
            </a:r>
            <a:endParaRPr lang="en-US" sz="3200" dirty="0" smtClean="0">
              <a:solidFill>
                <a:srgbClr val="0000FF"/>
              </a:solidFill>
              <a:latin typeface="Helvetica"/>
              <a:cs typeface="Helvetica"/>
            </a:endParaRPr>
          </a:p>
          <a:p>
            <a:pPr algn="ctr">
              <a:spcAft>
                <a:spcPts val="1200"/>
              </a:spcAft>
            </a:pPr>
            <a:r>
              <a:rPr lang="en-US" sz="3200" dirty="0">
                <a:solidFill>
                  <a:srgbClr val="0000FF"/>
                </a:solidFill>
                <a:latin typeface="Helvetica"/>
                <a:cs typeface="Helvetica"/>
                <a:hlinkClick r:id="rId3"/>
              </a:rPr>
              <a:t>pharmacology@mit.edu</a:t>
            </a:r>
            <a:endParaRPr lang="en-US" sz="3200" dirty="0" smtClean="0">
              <a:solidFill>
                <a:srgbClr val="0000FF"/>
              </a:solidFill>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1</a:t>
            </a:fld>
            <a:endParaRPr lang="en-US"/>
          </a:p>
        </p:txBody>
      </p:sp>
    </p:spTree>
    <p:extLst>
      <p:ext uri="{BB962C8B-B14F-4D97-AF65-F5344CB8AC3E}">
        <p14:creationId xmlns:p14="http://schemas.microsoft.com/office/powerpoint/2010/main" val="3311862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ctrTitle"/>
          </p:nvPr>
        </p:nvSpPr>
        <p:spPr>
          <a:xfrm>
            <a:off x="685800" y="381000"/>
            <a:ext cx="7772400" cy="1143000"/>
          </a:xfrm>
        </p:spPr>
        <p:txBody>
          <a:bodyPr/>
          <a:lstStyle/>
          <a:p>
            <a:pPr eaLnBrk="1" hangingPunct="1"/>
            <a:r>
              <a:rPr lang="en-US"/>
              <a:t>Agonists and Antagonists</a:t>
            </a:r>
          </a:p>
        </p:txBody>
      </p:sp>
      <p:sp>
        <p:nvSpPr>
          <p:cNvPr id="14339" name="Freeform 1041"/>
          <p:cNvSpPr>
            <a:spLocks/>
          </p:cNvSpPr>
          <p:nvPr/>
        </p:nvSpPr>
        <p:spPr bwMode="auto">
          <a:xfrm>
            <a:off x="3500438" y="2819400"/>
            <a:ext cx="2138362" cy="1060450"/>
          </a:xfrm>
          <a:custGeom>
            <a:avLst/>
            <a:gdLst>
              <a:gd name="T0" fmla="*/ 0 w 672"/>
              <a:gd name="T1" fmla="*/ 1060450 h 336"/>
              <a:gd name="T2" fmla="*/ 0 w 672"/>
              <a:gd name="T3" fmla="*/ 0 h 336"/>
              <a:gd name="T4" fmla="*/ 458220 w 672"/>
              <a:gd name="T5" fmla="*/ 0 h 336"/>
              <a:gd name="T6" fmla="*/ 1069181 w 672"/>
              <a:gd name="T7" fmla="*/ 605971 h 336"/>
              <a:gd name="T8" fmla="*/ 1680142 w 672"/>
              <a:gd name="T9" fmla="*/ 0 h 336"/>
              <a:gd name="T10" fmla="*/ 2138362 w 672"/>
              <a:gd name="T11" fmla="*/ 0 h 336"/>
              <a:gd name="T12" fmla="*/ 2138362 w 672"/>
              <a:gd name="T13" fmla="*/ 1060450 h 336"/>
              <a:gd name="T14" fmla="*/ 0 w 672"/>
              <a:gd name="T15" fmla="*/ 1060450 h 336"/>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336"/>
              <a:gd name="T26" fmla="*/ 672 w 672"/>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336">
                <a:moveTo>
                  <a:pt x="0" y="336"/>
                </a:moveTo>
                <a:lnTo>
                  <a:pt x="0" y="0"/>
                </a:lnTo>
                <a:lnTo>
                  <a:pt x="144" y="0"/>
                </a:lnTo>
                <a:lnTo>
                  <a:pt x="336" y="192"/>
                </a:lnTo>
                <a:lnTo>
                  <a:pt x="528" y="0"/>
                </a:lnTo>
                <a:lnTo>
                  <a:pt x="672" y="0"/>
                </a:lnTo>
                <a:lnTo>
                  <a:pt x="672" y="336"/>
                </a:lnTo>
                <a:lnTo>
                  <a:pt x="0" y="336"/>
                </a:lnTo>
                <a:close/>
              </a:path>
            </a:pathLst>
          </a:cu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8451" name="Freeform 1043"/>
          <p:cNvSpPr>
            <a:spLocks/>
          </p:cNvSpPr>
          <p:nvPr/>
        </p:nvSpPr>
        <p:spPr bwMode="auto">
          <a:xfrm>
            <a:off x="3500438" y="2368550"/>
            <a:ext cx="2138362" cy="1060450"/>
          </a:xfrm>
          <a:custGeom>
            <a:avLst/>
            <a:gdLst>
              <a:gd name="T0" fmla="*/ 0 w 672"/>
              <a:gd name="T1" fmla="*/ 454479 h 336"/>
              <a:gd name="T2" fmla="*/ 458220 w 672"/>
              <a:gd name="T3" fmla="*/ 454479 h 336"/>
              <a:gd name="T4" fmla="*/ 1069181 w 672"/>
              <a:gd name="T5" fmla="*/ 1060450 h 336"/>
              <a:gd name="T6" fmla="*/ 1680142 w 672"/>
              <a:gd name="T7" fmla="*/ 454479 h 336"/>
              <a:gd name="T8" fmla="*/ 2138362 w 672"/>
              <a:gd name="T9" fmla="*/ 454479 h 336"/>
              <a:gd name="T10" fmla="*/ 2138362 w 672"/>
              <a:gd name="T11" fmla="*/ 0 h 336"/>
              <a:gd name="T12" fmla="*/ 0 w 672"/>
              <a:gd name="T13" fmla="*/ 0 h 336"/>
              <a:gd name="T14" fmla="*/ 0 w 672"/>
              <a:gd name="T15" fmla="*/ 454479 h 336"/>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336"/>
              <a:gd name="T26" fmla="*/ 672 w 672"/>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336">
                <a:moveTo>
                  <a:pt x="0" y="144"/>
                </a:moveTo>
                <a:lnTo>
                  <a:pt x="144" y="144"/>
                </a:lnTo>
                <a:lnTo>
                  <a:pt x="336" y="336"/>
                </a:lnTo>
                <a:lnTo>
                  <a:pt x="528" y="144"/>
                </a:lnTo>
                <a:lnTo>
                  <a:pt x="672" y="144"/>
                </a:lnTo>
                <a:lnTo>
                  <a:pt x="672" y="0"/>
                </a:lnTo>
                <a:lnTo>
                  <a:pt x="0" y="0"/>
                </a:lnTo>
                <a:lnTo>
                  <a:pt x="0" y="144"/>
                </a:lnTo>
                <a:close/>
              </a:path>
            </a:pathLst>
          </a:cu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341" name="Freeform 1042"/>
          <p:cNvSpPr>
            <a:spLocks/>
          </p:cNvSpPr>
          <p:nvPr/>
        </p:nvSpPr>
        <p:spPr bwMode="auto">
          <a:xfrm>
            <a:off x="6553200" y="2817813"/>
            <a:ext cx="2138363" cy="1062037"/>
          </a:xfrm>
          <a:custGeom>
            <a:avLst/>
            <a:gdLst>
              <a:gd name="T0" fmla="*/ 0 w 672"/>
              <a:gd name="T1" fmla="*/ 1062037 h 336"/>
              <a:gd name="T2" fmla="*/ 0 w 672"/>
              <a:gd name="T3" fmla="*/ 0 h 336"/>
              <a:gd name="T4" fmla="*/ 458221 w 672"/>
              <a:gd name="T5" fmla="*/ 0 h 336"/>
              <a:gd name="T6" fmla="*/ 1069182 w 672"/>
              <a:gd name="T7" fmla="*/ 606878 h 336"/>
              <a:gd name="T8" fmla="*/ 1680142 w 672"/>
              <a:gd name="T9" fmla="*/ 0 h 336"/>
              <a:gd name="T10" fmla="*/ 2138363 w 672"/>
              <a:gd name="T11" fmla="*/ 0 h 336"/>
              <a:gd name="T12" fmla="*/ 2138363 w 672"/>
              <a:gd name="T13" fmla="*/ 1062037 h 336"/>
              <a:gd name="T14" fmla="*/ 0 w 672"/>
              <a:gd name="T15" fmla="*/ 1062037 h 336"/>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336"/>
              <a:gd name="T26" fmla="*/ 672 w 672"/>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336">
                <a:moveTo>
                  <a:pt x="0" y="336"/>
                </a:moveTo>
                <a:lnTo>
                  <a:pt x="0" y="0"/>
                </a:lnTo>
                <a:lnTo>
                  <a:pt x="144" y="0"/>
                </a:lnTo>
                <a:lnTo>
                  <a:pt x="336" y="192"/>
                </a:lnTo>
                <a:lnTo>
                  <a:pt x="528" y="0"/>
                </a:lnTo>
                <a:lnTo>
                  <a:pt x="672" y="0"/>
                </a:lnTo>
                <a:lnTo>
                  <a:pt x="672" y="336"/>
                </a:lnTo>
                <a:lnTo>
                  <a:pt x="0" y="336"/>
                </a:lnTo>
                <a:close/>
              </a:path>
            </a:pathLst>
          </a:cu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8452" name="Freeform 1044"/>
          <p:cNvSpPr>
            <a:spLocks/>
          </p:cNvSpPr>
          <p:nvPr/>
        </p:nvSpPr>
        <p:spPr bwMode="auto">
          <a:xfrm>
            <a:off x="6553200" y="2362200"/>
            <a:ext cx="2138363" cy="606425"/>
          </a:xfrm>
          <a:custGeom>
            <a:avLst/>
            <a:gdLst>
              <a:gd name="T0" fmla="*/ 0 w 672"/>
              <a:gd name="T1" fmla="*/ 454819 h 192"/>
              <a:gd name="T2" fmla="*/ 0 w 672"/>
              <a:gd name="T3" fmla="*/ 0 h 192"/>
              <a:gd name="T4" fmla="*/ 2138363 w 672"/>
              <a:gd name="T5" fmla="*/ 0 h 192"/>
              <a:gd name="T6" fmla="*/ 2138363 w 672"/>
              <a:gd name="T7" fmla="*/ 454819 h 192"/>
              <a:gd name="T8" fmla="*/ 1680142 w 672"/>
              <a:gd name="T9" fmla="*/ 454819 h 192"/>
              <a:gd name="T10" fmla="*/ 1527402 w 672"/>
              <a:gd name="T11" fmla="*/ 606425 h 192"/>
              <a:gd name="T12" fmla="*/ 610961 w 672"/>
              <a:gd name="T13" fmla="*/ 606425 h 192"/>
              <a:gd name="T14" fmla="*/ 458221 w 672"/>
              <a:gd name="T15" fmla="*/ 454819 h 192"/>
              <a:gd name="T16" fmla="*/ 0 w 672"/>
              <a:gd name="T17" fmla="*/ 454819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2"/>
              <a:gd name="T28" fmla="*/ 0 h 192"/>
              <a:gd name="T29" fmla="*/ 672 w 672"/>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2" h="192">
                <a:moveTo>
                  <a:pt x="0" y="144"/>
                </a:moveTo>
                <a:lnTo>
                  <a:pt x="0" y="0"/>
                </a:lnTo>
                <a:lnTo>
                  <a:pt x="672" y="0"/>
                </a:lnTo>
                <a:lnTo>
                  <a:pt x="672" y="144"/>
                </a:lnTo>
                <a:lnTo>
                  <a:pt x="528" y="144"/>
                </a:lnTo>
                <a:lnTo>
                  <a:pt x="480" y="192"/>
                </a:lnTo>
                <a:lnTo>
                  <a:pt x="192" y="192"/>
                </a:lnTo>
                <a:lnTo>
                  <a:pt x="144" y="144"/>
                </a:lnTo>
                <a:lnTo>
                  <a:pt x="0" y="144"/>
                </a:lnTo>
                <a:close/>
              </a:path>
            </a:pathLst>
          </a:custGeom>
          <a:solidFill>
            <a:srgbClr val="3366FF"/>
          </a:solidFill>
          <a:ln w="9525">
            <a:solidFill>
              <a:schemeClr val="tx1"/>
            </a:solidFill>
            <a:round/>
            <a:headEnd/>
            <a:tailEnd/>
          </a:ln>
        </p:spPr>
        <p:txBody>
          <a:bodyPr wrap="none" anchor="ctr">
            <a:prstTxWarp prst="textNoShape">
              <a:avLst/>
            </a:prstTxWarp>
          </a:bodyPr>
          <a:lstStyle/>
          <a:p>
            <a:endParaRPr lang="en-US"/>
          </a:p>
        </p:txBody>
      </p:sp>
      <p:sp>
        <p:nvSpPr>
          <p:cNvPr id="14343" name="Freeform 1046"/>
          <p:cNvSpPr>
            <a:spLocks/>
          </p:cNvSpPr>
          <p:nvPr/>
        </p:nvSpPr>
        <p:spPr bwMode="auto">
          <a:xfrm>
            <a:off x="457200" y="2819400"/>
            <a:ext cx="2133600" cy="1066800"/>
          </a:xfrm>
          <a:custGeom>
            <a:avLst/>
            <a:gdLst>
              <a:gd name="T0" fmla="*/ 0 w 672"/>
              <a:gd name="T1" fmla="*/ 1066800 h 336"/>
              <a:gd name="T2" fmla="*/ 0 w 672"/>
              <a:gd name="T3" fmla="*/ 0 h 336"/>
              <a:gd name="T4" fmla="*/ 457200 w 672"/>
              <a:gd name="T5" fmla="*/ 0 h 336"/>
              <a:gd name="T6" fmla="*/ 1066800 w 672"/>
              <a:gd name="T7" fmla="*/ 609600 h 336"/>
              <a:gd name="T8" fmla="*/ 1676400 w 672"/>
              <a:gd name="T9" fmla="*/ 0 h 336"/>
              <a:gd name="T10" fmla="*/ 2133600 w 672"/>
              <a:gd name="T11" fmla="*/ 0 h 336"/>
              <a:gd name="T12" fmla="*/ 2133600 w 672"/>
              <a:gd name="T13" fmla="*/ 1066800 h 336"/>
              <a:gd name="T14" fmla="*/ 0 w 672"/>
              <a:gd name="T15" fmla="*/ 1066800 h 336"/>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336"/>
              <a:gd name="T26" fmla="*/ 672 w 672"/>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336">
                <a:moveTo>
                  <a:pt x="0" y="336"/>
                </a:moveTo>
                <a:lnTo>
                  <a:pt x="0" y="0"/>
                </a:lnTo>
                <a:lnTo>
                  <a:pt x="144" y="0"/>
                </a:lnTo>
                <a:lnTo>
                  <a:pt x="336" y="192"/>
                </a:lnTo>
                <a:lnTo>
                  <a:pt x="528" y="0"/>
                </a:lnTo>
                <a:lnTo>
                  <a:pt x="672" y="0"/>
                </a:lnTo>
                <a:lnTo>
                  <a:pt x="672" y="336"/>
                </a:lnTo>
                <a:lnTo>
                  <a:pt x="0" y="336"/>
                </a:lnTo>
                <a:close/>
              </a:path>
            </a:pathLst>
          </a:cu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8455" name="Freeform 1047"/>
          <p:cNvSpPr>
            <a:spLocks/>
          </p:cNvSpPr>
          <p:nvPr/>
        </p:nvSpPr>
        <p:spPr bwMode="auto">
          <a:xfrm>
            <a:off x="914400" y="2819400"/>
            <a:ext cx="1219200" cy="609600"/>
          </a:xfrm>
          <a:custGeom>
            <a:avLst/>
            <a:gdLst>
              <a:gd name="T0" fmla="*/ 0 w 384"/>
              <a:gd name="T1" fmla="*/ 0 h 192"/>
              <a:gd name="T2" fmla="*/ 609600 w 384"/>
              <a:gd name="T3" fmla="*/ 609600 h 192"/>
              <a:gd name="T4" fmla="*/ 1219200 w 384"/>
              <a:gd name="T5" fmla="*/ 0 h 192"/>
              <a:gd name="T6" fmla="*/ 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0"/>
                </a:moveTo>
                <a:lnTo>
                  <a:pt x="192" y="192"/>
                </a:lnTo>
                <a:lnTo>
                  <a:pt x="384" y="0"/>
                </a:lnTo>
                <a:lnTo>
                  <a:pt x="0" y="0"/>
                </a:lnTo>
                <a:close/>
              </a:path>
            </a:pathLst>
          </a:custGeom>
          <a:solidFill>
            <a:srgbClr val="008000"/>
          </a:solidFill>
          <a:ln w="9525">
            <a:solidFill>
              <a:schemeClr val="tx1"/>
            </a:solidFill>
            <a:round/>
            <a:headEnd/>
            <a:tailEnd/>
          </a:ln>
        </p:spPr>
        <p:txBody>
          <a:bodyPr wrap="none" anchor="ctr">
            <a:prstTxWarp prst="textNoShape">
              <a:avLst/>
            </a:prstTxWarp>
          </a:bodyPr>
          <a:lstStyle/>
          <a:p>
            <a:endParaRPr lang="en-US"/>
          </a:p>
        </p:txBody>
      </p:sp>
      <p:sp>
        <p:nvSpPr>
          <p:cNvPr id="18457" name="AutoShape 1049"/>
          <p:cNvSpPr>
            <a:spLocks noChangeArrowheads="1"/>
          </p:cNvSpPr>
          <p:nvPr/>
        </p:nvSpPr>
        <p:spPr bwMode="auto">
          <a:xfrm rot="2460117">
            <a:off x="1066800" y="4267200"/>
            <a:ext cx="838200" cy="838200"/>
          </a:xfrm>
          <a:prstGeom prst="lightningBol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18459" name="AutoShape 1051"/>
          <p:cNvSpPr>
            <a:spLocks noChangeArrowheads="1"/>
          </p:cNvSpPr>
          <p:nvPr/>
        </p:nvSpPr>
        <p:spPr bwMode="auto">
          <a:xfrm rot="2460117">
            <a:off x="4114800" y="4267200"/>
            <a:ext cx="838200" cy="838200"/>
          </a:xfrm>
          <a:prstGeom prst="lightningBol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1057"/>
          <p:cNvGrpSpPr>
            <a:grpSpLocks/>
          </p:cNvGrpSpPr>
          <p:nvPr/>
        </p:nvGrpSpPr>
        <p:grpSpPr bwMode="auto">
          <a:xfrm>
            <a:off x="7086600" y="4191000"/>
            <a:ext cx="1066800" cy="990600"/>
            <a:chOff x="4464" y="2640"/>
            <a:chExt cx="672" cy="624"/>
          </a:xfrm>
        </p:grpSpPr>
        <p:sp>
          <p:nvSpPr>
            <p:cNvPr id="14351" name="AutoShape 1053"/>
            <p:cNvSpPr>
              <a:spLocks noChangeArrowheads="1"/>
            </p:cNvSpPr>
            <p:nvPr/>
          </p:nvSpPr>
          <p:spPr bwMode="auto">
            <a:xfrm rot="2460117">
              <a:off x="4512" y="2688"/>
              <a:ext cx="528" cy="528"/>
            </a:xfrm>
            <a:prstGeom prst="lightningBol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14352" name="AutoShape 1052"/>
            <p:cNvSpPr>
              <a:spLocks noChangeArrowheads="1"/>
            </p:cNvSpPr>
            <p:nvPr/>
          </p:nvSpPr>
          <p:spPr bwMode="auto">
            <a:xfrm>
              <a:off x="4464" y="2640"/>
              <a:ext cx="672" cy="624"/>
            </a:xfrm>
            <a:custGeom>
              <a:avLst/>
              <a:gdLst>
                <a:gd name="T0" fmla="*/ 10 w 21600"/>
                <a:gd name="T1" fmla="*/ 0 h 21600"/>
                <a:gd name="T2" fmla="*/ 3 w 21600"/>
                <a:gd name="T3" fmla="*/ 3 h 21600"/>
                <a:gd name="T4" fmla="*/ 0 w 21600"/>
                <a:gd name="T5" fmla="*/ 9 h 21600"/>
                <a:gd name="T6" fmla="*/ 3 w 21600"/>
                <a:gd name="T7" fmla="*/ 15 h 21600"/>
                <a:gd name="T8" fmla="*/ 10 w 21600"/>
                <a:gd name="T9" fmla="*/ 18 h 21600"/>
                <a:gd name="T10" fmla="*/ 18 w 21600"/>
                <a:gd name="T11" fmla="*/ 15 h 21600"/>
                <a:gd name="T12" fmla="*/ 21 w 21600"/>
                <a:gd name="T13" fmla="*/ 9 h 21600"/>
                <a:gd name="T14" fmla="*/ 18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4348" name="Text Box 1054"/>
          <p:cNvSpPr txBox="1">
            <a:spLocks noChangeArrowheads="1"/>
          </p:cNvSpPr>
          <p:nvPr/>
        </p:nvSpPr>
        <p:spPr bwMode="auto">
          <a:xfrm>
            <a:off x="381000" y="5562600"/>
            <a:ext cx="2263775" cy="457200"/>
          </a:xfrm>
          <a:prstGeom prst="rect">
            <a:avLst/>
          </a:prstGeom>
          <a:noFill/>
          <a:ln w="9525">
            <a:noFill/>
            <a:miter lim="800000"/>
            <a:headEnd/>
            <a:tailEnd/>
          </a:ln>
        </p:spPr>
        <p:txBody>
          <a:bodyPr wrap="none">
            <a:prstTxWarp prst="textNoShape">
              <a:avLst/>
            </a:prstTxWarp>
            <a:spAutoFit/>
          </a:bodyPr>
          <a:lstStyle/>
          <a:p>
            <a:r>
              <a:rPr lang="en-US"/>
              <a:t>Neurotransmitter</a:t>
            </a:r>
          </a:p>
        </p:txBody>
      </p:sp>
      <p:sp>
        <p:nvSpPr>
          <p:cNvPr id="14349" name="Text Box 1055"/>
          <p:cNvSpPr txBox="1">
            <a:spLocks noChangeArrowheads="1"/>
          </p:cNvSpPr>
          <p:nvPr/>
        </p:nvSpPr>
        <p:spPr bwMode="auto">
          <a:xfrm>
            <a:off x="3584575" y="5562600"/>
            <a:ext cx="1987550" cy="457200"/>
          </a:xfrm>
          <a:prstGeom prst="rect">
            <a:avLst/>
          </a:prstGeom>
          <a:noFill/>
          <a:ln w="9525">
            <a:noFill/>
            <a:miter lim="800000"/>
            <a:headEnd/>
            <a:tailEnd/>
          </a:ln>
        </p:spPr>
        <p:txBody>
          <a:bodyPr wrap="none">
            <a:prstTxWarp prst="textNoShape">
              <a:avLst/>
            </a:prstTxWarp>
            <a:spAutoFit/>
          </a:bodyPr>
          <a:lstStyle/>
          <a:p>
            <a:r>
              <a:rPr lang="en-US"/>
              <a:t>Agonist (drug)</a:t>
            </a:r>
          </a:p>
        </p:txBody>
      </p:sp>
      <p:sp>
        <p:nvSpPr>
          <p:cNvPr id="14350" name="Text Box 1056"/>
          <p:cNvSpPr txBox="1">
            <a:spLocks noChangeArrowheads="1"/>
          </p:cNvSpPr>
          <p:nvPr/>
        </p:nvSpPr>
        <p:spPr bwMode="auto">
          <a:xfrm>
            <a:off x="6480175" y="5562600"/>
            <a:ext cx="2359025" cy="457200"/>
          </a:xfrm>
          <a:prstGeom prst="rect">
            <a:avLst/>
          </a:prstGeom>
          <a:noFill/>
          <a:ln w="9525">
            <a:noFill/>
            <a:miter lim="800000"/>
            <a:headEnd/>
            <a:tailEnd/>
          </a:ln>
        </p:spPr>
        <p:txBody>
          <a:bodyPr wrap="none">
            <a:prstTxWarp prst="textNoShape">
              <a:avLst/>
            </a:prstTxWarp>
            <a:spAutoFit/>
          </a:bodyPr>
          <a:lstStyle/>
          <a:p>
            <a:r>
              <a:rPr lang="en-US"/>
              <a:t>Antagonist (drug)</a:t>
            </a:r>
          </a:p>
        </p:txBody>
      </p:sp>
      <p:sp>
        <p:nvSpPr>
          <p:cNvPr id="3" name="Slide Number Placeholder 2"/>
          <p:cNvSpPr>
            <a:spLocks noGrp="1"/>
          </p:cNvSpPr>
          <p:nvPr>
            <p:ph type="sldNum" sz="quarter" idx="12"/>
          </p:nvPr>
        </p:nvSpPr>
        <p:spPr/>
        <p:txBody>
          <a:bodyPr/>
          <a:lstStyle/>
          <a:p>
            <a:fld id="{241E0B5E-74F4-2846-95FF-0F066D86F18D}" type="slidenum">
              <a:rPr lang="en-US" smtClean="0"/>
              <a:t>10</a:t>
            </a:fld>
            <a:endParaRPr lang="en-US"/>
          </a:p>
        </p:txBody>
      </p:sp>
    </p:spTree>
    <p:extLst>
      <p:ext uri="{BB962C8B-B14F-4D97-AF65-F5344CB8AC3E}">
        <p14:creationId xmlns:p14="http://schemas.microsoft.com/office/powerpoint/2010/main" val="148469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455"/>
                                        </p:tgtEl>
                                        <p:attrNameLst>
                                          <p:attrName>style.visibility</p:attrName>
                                        </p:attrNameLst>
                                      </p:cBhvr>
                                      <p:to>
                                        <p:strVal val="visible"/>
                                      </p:to>
                                    </p:set>
                                    <p:anim calcmode="lin" valueType="num">
                                      <p:cBhvr additive="base">
                                        <p:cTn id="7" dur="500" fill="hold"/>
                                        <p:tgtEl>
                                          <p:spTgt spid="18455"/>
                                        </p:tgtEl>
                                        <p:attrNameLst>
                                          <p:attrName>ppt_x</p:attrName>
                                        </p:attrNameLst>
                                      </p:cBhvr>
                                      <p:tavLst>
                                        <p:tav tm="0">
                                          <p:val>
                                            <p:strVal val="#ppt_x"/>
                                          </p:val>
                                        </p:tav>
                                        <p:tav tm="100000">
                                          <p:val>
                                            <p:strVal val="#ppt_x"/>
                                          </p:val>
                                        </p:tav>
                                      </p:tavLst>
                                    </p:anim>
                                    <p:anim calcmode="lin" valueType="num">
                                      <p:cBhvr additive="base">
                                        <p:cTn id="8" dur="500" fill="hold"/>
                                        <p:tgtEl>
                                          <p:spTgt spid="184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1000"/>
                                  </p:stCondLst>
                                  <p:childTnLst>
                                    <p:set>
                                      <p:cBhvr>
                                        <p:cTn id="11" dur="1" fill="hold">
                                          <p:stCondLst>
                                            <p:cond delay="0"/>
                                          </p:stCondLst>
                                        </p:cTn>
                                        <p:tgtEl>
                                          <p:spTgt spid="18457"/>
                                        </p:tgtEl>
                                        <p:attrNameLst>
                                          <p:attrName>style.visibility</p:attrName>
                                        </p:attrNameLst>
                                      </p:cBhvr>
                                      <p:to>
                                        <p:strVal val="visible"/>
                                      </p:to>
                                    </p:set>
                                    <p:animEffect transition="in" filter="dissolve">
                                      <p:cBhvr>
                                        <p:cTn id="12" dur="500"/>
                                        <p:tgtEl>
                                          <p:spTgt spid="184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8451"/>
                                        </p:tgtEl>
                                        <p:attrNameLst>
                                          <p:attrName>style.visibility</p:attrName>
                                        </p:attrNameLst>
                                      </p:cBhvr>
                                      <p:to>
                                        <p:strVal val="visible"/>
                                      </p:to>
                                    </p:set>
                                    <p:anim calcmode="lin" valueType="num">
                                      <p:cBhvr additive="base">
                                        <p:cTn id="17" dur="500" fill="hold"/>
                                        <p:tgtEl>
                                          <p:spTgt spid="18451"/>
                                        </p:tgtEl>
                                        <p:attrNameLst>
                                          <p:attrName>ppt_x</p:attrName>
                                        </p:attrNameLst>
                                      </p:cBhvr>
                                      <p:tavLst>
                                        <p:tav tm="0">
                                          <p:val>
                                            <p:strVal val="#ppt_x"/>
                                          </p:val>
                                        </p:tav>
                                        <p:tav tm="100000">
                                          <p:val>
                                            <p:strVal val="#ppt_x"/>
                                          </p:val>
                                        </p:tav>
                                      </p:tavLst>
                                    </p:anim>
                                    <p:anim calcmode="lin" valueType="num">
                                      <p:cBhvr additive="base">
                                        <p:cTn id="18" dur="500" fill="hold"/>
                                        <p:tgtEl>
                                          <p:spTgt spid="18451"/>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9" presetClass="entr" presetSubtype="0" fill="hold" grpId="0" nodeType="afterEffect">
                                  <p:stCondLst>
                                    <p:cond delay="1000"/>
                                  </p:stCondLst>
                                  <p:childTnLst>
                                    <p:set>
                                      <p:cBhvr>
                                        <p:cTn id="21" dur="1" fill="hold">
                                          <p:stCondLst>
                                            <p:cond delay="0"/>
                                          </p:stCondLst>
                                        </p:cTn>
                                        <p:tgtEl>
                                          <p:spTgt spid="18459"/>
                                        </p:tgtEl>
                                        <p:attrNameLst>
                                          <p:attrName>style.visibility</p:attrName>
                                        </p:attrNameLst>
                                      </p:cBhvr>
                                      <p:to>
                                        <p:strVal val="visible"/>
                                      </p:to>
                                    </p:set>
                                    <p:animEffect transition="in" filter="dissolve">
                                      <p:cBhvr>
                                        <p:cTn id="22" dur="500"/>
                                        <p:tgtEl>
                                          <p:spTgt spid="1845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8452"/>
                                        </p:tgtEl>
                                        <p:attrNameLst>
                                          <p:attrName>style.visibility</p:attrName>
                                        </p:attrNameLst>
                                      </p:cBhvr>
                                      <p:to>
                                        <p:strVal val="visible"/>
                                      </p:to>
                                    </p:set>
                                    <p:anim calcmode="lin" valueType="num">
                                      <p:cBhvr additive="base">
                                        <p:cTn id="27" dur="500" fill="hold"/>
                                        <p:tgtEl>
                                          <p:spTgt spid="18452"/>
                                        </p:tgtEl>
                                        <p:attrNameLst>
                                          <p:attrName>ppt_x</p:attrName>
                                        </p:attrNameLst>
                                      </p:cBhvr>
                                      <p:tavLst>
                                        <p:tav tm="0">
                                          <p:val>
                                            <p:strVal val="#ppt_x"/>
                                          </p:val>
                                        </p:tav>
                                        <p:tav tm="100000">
                                          <p:val>
                                            <p:strVal val="#ppt_x"/>
                                          </p:val>
                                        </p:tav>
                                      </p:tavLst>
                                    </p:anim>
                                    <p:anim calcmode="lin" valueType="num">
                                      <p:cBhvr additive="base">
                                        <p:cTn id="28" dur="500" fill="hold"/>
                                        <p:tgtEl>
                                          <p:spTgt spid="18452"/>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9" presetClass="entr" presetSubtype="0" fill="hold"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animBg="1"/>
      <p:bldP spid="18452" grpId="0" animBg="1"/>
      <p:bldP spid="18455" grpId="0" animBg="1"/>
      <p:bldP spid="18457" grpId="0" animBg="1"/>
      <p:bldP spid="184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Little quiz</a:t>
            </a:r>
          </a:p>
        </p:txBody>
      </p:sp>
      <p:sp>
        <p:nvSpPr>
          <p:cNvPr id="14339" name="TextBox 2"/>
          <p:cNvSpPr txBox="1">
            <a:spLocks noChangeArrowheads="1"/>
          </p:cNvSpPr>
          <p:nvPr/>
        </p:nvSpPr>
        <p:spPr bwMode="auto">
          <a:xfrm>
            <a:off x="457200" y="1752600"/>
            <a:ext cx="8229600" cy="523875"/>
          </a:xfrm>
          <a:prstGeom prst="rect">
            <a:avLst/>
          </a:prstGeom>
          <a:noFill/>
          <a:ln w="9525">
            <a:noFill/>
            <a:miter lim="800000"/>
            <a:headEnd/>
            <a:tailEnd/>
          </a:ln>
        </p:spPr>
        <p:txBody>
          <a:bodyPr>
            <a:prstTxWarp prst="textNoShape">
              <a:avLst/>
            </a:prstTxWarp>
            <a:spAutoFit/>
          </a:bodyPr>
          <a:lstStyle/>
          <a:p>
            <a:r>
              <a:rPr lang="en-US" sz="2800">
                <a:latin typeface="Calibri" charset="0"/>
              </a:rPr>
              <a:t>What would each of the following do?:</a:t>
            </a:r>
          </a:p>
        </p:txBody>
      </p:sp>
      <p:graphicFrame>
        <p:nvGraphicFramePr>
          <p:cNvPr id="4" name="Table 3"/>
          <p:cNvGraphicFramePr>
            <a:graphicFrameLocks noGrp="1"/>
          </p:cNvGraphicFramePr>
          <p:nvPr/>
        </p:nvGraphicFramePr>
        <p:xfrm>
          <a:off x="1524000" y="2514600"/>
          <a:ext cx="6096000" cy="3048000"/>
        </p:xfrm>
        <a:graphic>
          <a:graphicData uri="http://schemas.openxmlformats.org/drawingml/2006/table">
            <a:tbl>
              <a:tblPr/>
              <a:tblGrid>
                <a:gridCol w="2032000"/>
                <a:gridCol w="2032000"/>
                <a:gridCol w="2032000"/>
              </a:tblGrid>
              <a:tr h="1016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FFFFFF"/>
                        </a:solidFill>
                        <a:effectLst/>
                        <a:latin typeface="Calibri" charset="0"/>
                        <a:ea typeface="ＭＳ Ｐゴシック" charset="-128"/>
                        <a:cs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Calibri" charset="0"/>
                          <a:ea typeface="ＭＳ Ｐゴシック" charset="-128"/>
                          <a:cs typeface="ＭＳ Ｐゴシック" charset="-128"/>
                        </a:rPr>
                        <a:t>Excitatory receptor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Calibri" charset="0"/>
                          <a:ea typeface="ＭＳ Ｐゴシック" charset="-128"/>
                          <a:cs typeface="ＭＳ Ｐゴシック" charset="-128"/>
                        </a:rPr>
                        <a:t>Inhibitory receptor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016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Agonist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Calibri" charset="0"/>
                        <a:ea typeface="ＭＳ Ｐゴシック" charset="-128"/>
                        <a:cs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Calibri" charset="0"/>
                        <a:ea typeface="ＭＳ Ｐゴシック" charset="-128"/>
                        <a:cs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16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Antagonist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Calibri" charset="0"/>
                        <a:ea typeface="ＭＳ Ｐゴシック" charset="-128"/>
                        <a:cs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Calibri" charset="0"/>
                        <a:ea typeface="ＭＳ Ｐゴシック" charset="-128"/>
                        <a:cs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Slide Number Placeholder 1"/>
          <p:cNvSpPr>
            <a:spLocks noGrp="1"/>
          </p:cNvSpPr>
          <p:nvPr>
            <p:ph type="sldNum" sz="quarter" idx="12"/>
          </p:nvPr>
        </p:nvSpPr>
        <p:spPr/>
        <p:txBody>
          <a:bodyPr/>
          <a:lstStyle/>
          <a:p>
            <a:fld id="{241E0B5E-74F4-2846-95FF-0F066D86F18D}" type="slidenum">
              <a:rPr lang="en-US" smtClean="0"/>
              <a:t>11</a:t>
            </a:fld>
            <a:endParaRPr lang="en-US"/>
          </a:p>
        </p:txBody>
      </p:sp>
    </p:spTree>
    <p:extLst>
      <p:ext uri="{BB962C8B-B14F-4D97-AF65-F5344CB8AC3E}">
        <p14:creationId xmlns:p14="http://schemas.microsoft.com/office/powerpoint/2010/main" val="3929443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Little quiz</a:t>
            </a:r>
          </a:p>
        </p:txBody>
      </p:sp>
      <p:sp>
        <p:nvSpPr>
          <p:cNvPr id="15363" name="TextBox 2"/>
          <p:cNvSpPr txBox="1">
            <a:spLocks noChangeArrowheads="1"/>
          </p:cNvSpPr>
          <p:nvPr/>
        </p:nvSpPr>
        <p:spPr bwMode="auto">
          <a:xfrm>
            <a:off x="457200" y="1752600"/>
            <a:ext cx="8229600" cy="523875"/>
          </a:xfrm>
          <a:prstGeom prst="rect">
            <a:avLst/>
          </a:prstGeom>
          <a:noFill/>
          <a:ln w="9525">
            <a:noFill/>
            <a:miter lim="800000"/>
            <a:headEnd/>
            <a:tailEnd/>
          </a:ln>
        </p:spPr>
        <p:txBody>
          <a:bodyPr>
            <a:prstTxWarp prst="textNoShape">
              <a:avLst/>
            </a:prstTxWarp>
            <a:spAutoFit/>
          </a:bodyPr>
          <a:lstStyle/>
          <a:p>
            <a:r>
              <a:rPr lang="en-US" sz="2800">
                <a:latin typeface="Calibri" charset="0"/>
              </a:rPr>
              <a:t>What would each of the following do?:</a:t>
            </a:r>
          </a:p>
        </p:txBody>
      </p:sp>
      <p:graphicFrame>
        <p:nvGraphicFramePr>
          <p:cNvPr id="4" name="Table 3"/>
          <p:cNvGraphicFramePr>
            <a:graphicFrameLocks noGrp="1"/>
          </p:cNvGraphicFramePr>
          <p:nvPr/>
        </p:nvGraphicFramePr>
        <p:xfrm>
          <a:off x="1524000" y="2514600"/>
          <a:ext cx="6096000" cy="3048000"/>
        </p:xfrm>
        <a:graphic>
          <a:graphicData uri="http://schemas.openxmlformats.org/drawingml/2006/table">
            <a:tbl>
              <a:tblPr/>
              <a:tblGrid>
                <a:gridCol w="2032000"/>
                <a:gridCol w="2032000"/>
                <a:gridCol w="2032000"/>
              </a:tblGrid>
              <a:tr h="1016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FFFFFF"/>
                        </a:solidFill>
                        <a:effectLst/>
                        <a:latin typeface="Calibri" charset="0"/>
                        <a:ea typeface="ＭＳ Ｐゴシック" charset="-128"/>
                        <a:cs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Calibri" charset="0"/>
                          <a:ea typeface="ＭＳ Ｐゴシック" charset="-128"/>
                          <a:cs typeface="ＭＳ Ｐゴシック" charset="-128"/>
                        </a:rPr>
                        <a:t>Excitatory receptor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Calibri" charset="0"/>
                          <a:ea typeface="ＭＳ Ｐゴシック" charset="-128"/>
                          <a:cs typeface="ＭＳ Ｐゴシック" charset="-128"/>
                        </a:rPr>
                        <a:t>Inhibitory receptor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016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Agonist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More signal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Less signal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16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Antagonist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Less signal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More signal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Slide Number Placeholder 1"/>
          <p:cNvSpPr>
            <a:spLocks noGrp="1"/>
          </p:cNvSpPr>
          <p:nvPr>
            <p:ph type="sldNum" sz="quarter" idx="12"/>
          </p:nvPr>
        </p:nvSpPr>
        <p:spPr/>
        <p:txBody>
          <a:bodyPr/>
          <a:lstStyle/>
          <a:p>
            <a:fld id="{241E0B5E-74F4-2846-95FF-0F066D86F18D}" type="slidenum">
              <a:rPr lang="en-US" smtClean="0"/>
              <a:t>12</a:t>
            </a:fld>
            <a:endParaRPr lang="en-US"/>
          </a:p>
        </p:txBody>
      </p:sp>
    </p:spTree>
    <p:extLst>
      <p:ext uri="{BB962C8B-B14F-4D97-AF65-F5344CB8AC3E}">
        <p14:creationId xmlns:p14="http://schemas.microsoft.com/office/powerpoint/2010/main" val="278415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Example drugs</a:t>
            </a:r>
          </a:p>
        </p:txBody>
      </p:sp>
      <p:sp>
        <p:nvSpPr>
          <p:cNvPr id="16387" name="TextBox 2"/>
          <p:cNvSpPr txBox="1">
            <a:spLocks noChangeArrowheads="1"/>
          </p:cNvSpPr>
          <p:nvPr/>
        </p:nvSpPr>
        <p:spPr bwMode="auto">
          <a:xfrm>
            <a:off x="457200" y="1752600"/>
            <a:ext cx="8229600" cy="523875"/>
          </a:xfrm>
          <a:prstGeom prst="rect">
            <a:avLst/>
          </a:prstGeom>
          <a:noFill/>
          <a:ln w="9525">
            <a:noFill/>
            <a:miter lim="800000"/>
            <a:headEnd/>
            <a:tailEnd/>
          </a:ln>
        </p:spPr>
        <p:txBody>
          <a:bodyPr>
            <a:prstTxWarp prst="textNoShape">
              <a:avLst/>
            </a:prstTxWarp>
            <a:spAutoFit/>
          </a:bodyPr>
          <a:lstStyle/>
          <a:p>
            <a:r>
              <a:rPr lang="en-US" sz="2800">
                <a:latin typeface="Calibri" charset="0"/>
              </a:rPr>
              <a:t>What would each of the following do?:</a:t>
            </a:r>
          </a:p>
        </p:txBody>
      </p:sp>
      <p:graphicFrame>
        <p:nvGraphicFramePr>
          <p:cNvPr id="4" name="Table 3"/>
          <p:cNvGraphicFramePr>
            <a:graphicFrameLocks noGrp="1"/>
          </p:cNvGraphicFramePr>
          <p:nvPr>
            <p:extLst>
              <p:ext uri="{D42A27DB-BD31-4B8C-83A1-F6EECF244321}">
                <p14:modId xmlns:p14="http://schemas.microsoft.com/office/powerpoint/2010/main" val="3880386044"/>
              </p:ext>
            </p:extLst>
          </p:nvPr>
        </p:nvGraphicFramePr>
        <p:xfrm>
          <a:off x="1524000" y="2514600"/>
          <a:ext cx="6096000" cy="3048000"/>
        </p:xfrm>
        <a:graphic>
          <a:graphicData uri="http://schemas.openxmlformats.org/drawingml/2006/table">
            <a:tbl>
              <a:tblPr/>
              <a:tblGrid>
                <a:gridCol w="2032000"/>
                <a:gridCol w="2032000"/>
                <a:gridCol w="2032000"/>
              </a:tblGrid>
              <a:tr h="1016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FFFFFF"/>
                        </a:solidFill>
                        <a:effectLst/>
                        <a:latin typeface="Calibri" charset="0"/>
                        <a:ea typeface="ＭＳ Ｐゴシック" charset="-128"/>
                        <a:cs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Calibri" charset="0"/>
                          <a:ea typeface="ＭＳ Ｐゴシック" charset="-128"/>
                          <a:cs typeface="ＭＳ Ｐゴシック" charset="-128"/>
                        </a:rPr>
                        <a:t>Excitatory receptor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Calibri" charset="0"/>
                          <a:ea typeface="ＭＳ Ｐゴシック" charset="-128"/>
                          <a:cs typeface="ＭＳ Ｐゴシック" charset="-128"/>
                        </a:rPr>
                        <a:t>Inhibitory receptor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016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Agonist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Nicotine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Alcohol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160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Calibri" charset="0"/>
                          <a:ea typeface="ＭＳ Ｐゴシック" charset="-128"/>
                          <a:cs typeface="ＭＳ Ｐゴシック" charset="-128"/>
                        </a:rPr>
                        <a:t>Antagonist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charset="0"/>
                          <a:ea typeface="ＭＳ Ｐゴシック" charset="-128"/>
                          <a:cs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charset="0"/>
                          <a:ea typeface="ＭＳ Ｐゴシック" charset="-128"/>
                          <a:cs typeface="ＭＳ Ｐゴシック" charset="-128"/>
                        </a:rPr>
                        <a:t>Benadryl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charset="0"/>
                          <a:ea typeface="ＭＳ Ｐゴシック" charset="-128"/>
                          <a:cs typeface="ＭＳ Ｐゴシック" charset="-128"/>
                        </a:rPr>
                        <a:t>+++</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alibri" charset="0"/>
                          <a:ea typeface="ＭＳ Ｐゴシック" charset="-128"/>
                          <a:cs typeface="ＭＳ Ｐゴシック" charset="-128"/>
                        </a:rPr>
                        <a:t>Caffeine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Slide Number Placeholder 1"/>
          <p:cNvSpPr>
            <a:spLocks noGrp="1"/>
          </p:cNvSpPr>
          <p:nvPr>
            <p:ph type="sldNum" sz="quarter" idx="12"/>
          </p:nvPr>
        </p:nvSpPr>
        <p:spPr/>
        <p:txBody>
          <a:bodyPr/>
          <a:lstStyle/>
          <a:p>
            <a:fld id="{241E0B5E-74F4-2846-95FF-0F066D86F18D}" type="slidenum">
              <a:rPr lang="en-US" smtClean="0"/>
              <a:t>13</a:t>
            </a:fld>
            <a:endParaRPr lang="en-US"/>
          </a:p>
        </p:txBody>
      </p:sp>
    </p:spTree>
    <p:extLst>
      <p:ext uri="{BB962C8B-B14F-4D97-AF65-F5344CB8AC3E}">
        <p14:creationId xmlns:p14="http://schemas.microsoft.com/office/powerpoint/2010/main" val="1304725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738664"/>
          </a:xfrm>
          <a:prstGeom prst="rect">
            <a:avLst/>
          </a:prstGeom>
          <a:noFill/>
        </p:spPr>
        <p:txBody>
          <a:bodyPr wrap="square" rtlCol="0">
            <a:spAutoFit/>
          </a:bodyPr>
          <a:lstStyle/>
          <a:p>
            <a:pPr algn="ctr"/>
            <a:r>
              <a:rPr lang="en-US" sz="4200" dirty="0" smtClean="0">
                <a:latin typeface="Helvetica"/>
                <a:cs typeface="Helvetica"/>
              </a:rPr>
              <a:t>Mechanism 1: Receptor Agonist</a:t>
            </a:r>
            <a:endParaRPr lang="en-US" sz="42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dirty="0" smtClean="0">
                <a:latin typeface="Helvetica"/>
                <a:cs typeface="Helvetica"/>
              </a:rPr>
              <a:t>Here are some famous receptor agonists:</a:t>
            </a:r>
          </a:p>
          <a:p>
            <a:pPr>
              <a:spcAft>
                <a:spcPts val="1800"/>
              </a:spcAft>
            </a:pPr>
            <a:r>
              <a:rPr lang="en-US" sz="3200" b="1" dirty="0" smtClean="0">
                <a:latin typeface="Helvetica"/>
                <a:cs typeface="Helvetica"/>
              </a:rPr>
              <a:t>Morphine </a:t>
            </a:r>
            <a:r>
              <a:rPr lang="en-US" sz="3200" dirty="0" smtClean="0">
                <a:latin typeface="Helvetica"/>
                <a:cs typeface="Helvetica"/>
              </a:rPr>
              <a:t>(also heroin, methadone, </a:t>
            </a:r>
            <a:r>
              <a:rPr lang="en-US" sz="3200" dirty="0" err="1" smtClean="0">
                <a:latin typeface="Helvetica"/>
                <a:cs typeface="Helvetica"/>
              </a:rPr>
              <a:t>OxyContin</a:t>
            </a:r>
            <a:r>
              <a:rPr lang="en-US" sz="3200" dirty="0" smtClean="0">
                <a:latin typeface="Helvetica"/>
                <a:cs typeface="Helvetica"/>
              </a:rPr>
              <a:t>): These drugs are full agonists at the mu opioid receptor. These drugs cause pain relief, anxiety relief, sedation, nausea, constipation, addiction.</a:t>
            </a:r>
          </a:p>
          <a:p>
            <a:pPr>
              <a:spcAft>
                <a:spcPts val="1800"/>
              </a:spcAft>
            </a:pPr>
            <a:r>
              <a:rPr lang="en-US" sz="3200" b="1" dirty="0" smtClean="0">
                <a:latin typeface="Helvetica"/>
                <a:cs typeface="Helvetica"/>
              </a:rPr>
              <a:t>Alcohol: </a:t>
            </a:r>
            <a:r>
              <a:rPr lang="en-US" sz="3200" dirty="0" smtClean="0">
                <a:latin typeface="Helvetica"/>
                <a:cs typeface="Helvetica"/>
              </a:rPr>
              <a:t>This is a GABA agonist, but it has other mechanisms which are also important.</a:t>
            </a:r>
            <a:endParaRPr lang="en-US" sz="3200" b="1"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14</a:t>
            </a:fld>
            <a:endParaRPr lang="en-US"/>
          </a:p>
        </p:txBody>
      </p:sp>
    </p:spTree>
    <p:extLst>
      <p:ext uri="{BB962C8B-B14F-4D97-AF65-F5344CB8AC3E}">
        <p14:creationId xmlns:p14="http://schemas.microsoft.com/office/powerpoint/2010/main" val="2392353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738664"/>
          </a:xfrm>
          <a:prstGeom prst="rect">
            <a:avLst/>
          </a:prstGeom>
          <a:noFill/>
        </p:spPr>
        <p:txBody>
          <a:bodyPr wrap="square" rtlCol="0">
            <a:spAutoFit/>
          </a:bodyPr>
          <a:lstStyle/>
          <a:p>
            <a:pPr algn="ctr"/>
            <a:r>
              <a:rPr lang="en-US" sz="4200" dirty="0" smtClean="0">
                <a:latin typeface="Helvetica"/>
                <a:cs typeface="Helvetica"/>
              </a:rPr>
              <a:t>Mechanism 2: Receptor Antagonist</a:t>
            </a:r>
            <a:endParaRPr lang="en-US" sz="42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dirty="0" smtClean="0">
                <a:latin typeface="Helvetica"/>
                <a:cs typeface="Helvetica"/>
              </a:rPr>
              <a:t>Here are some famous receptor antagonists, they block receptors:</a:t>
            </a:r>
          </a:p>
          <a:p>
            <a:pPr>
              <a:spcAft>
                <a:spcPts val="1800"/>
              </a:spcAft>
            </a:pPr>
            <a:r>
              <a:rPr lang="en-US" sz="3200" b="1" dirty="0" smtClean="0">
                <a:latin typeface="Helvetica"/>
                <a:cs typeface="Helvetica"/>
              </a:rPr>
              <a:t>PCP</a:t>
            </a:r>
            <a:r>
              <a:rPr lang="en-US" sz="3200" dirty="0" smtClean="0">
                <a:latin typeface="Helvetica"/>
                <a:cs typeface="Helvetica"/>
              </a:rPr>
              <a:t> (also ketamine, dextromethorphan): These drugs are NMDA receptor antagonists. The NMDA receptor is a type of glutamate receptor. These drugs cause convincing and absorbing hallucinations, pain relief, coma, and nausea. These drugs are moderately addictive.</a:t>
            </a:r>
            <a:endParaRPr lang="en-US" sz="3200" b="1"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15</a:t>
            </a:fld>
            <a:endParaRPr lang="en-US"/>
          </a:p>
        </p:txBody>
      </p:sp>
    </p:spTree>
    <p:extLst>
      <p:ext uri="{BB962C8B-B14F-4D97-AF65-F5344CB8AC3E}">
        <p14:creationId xmlns:p14="http://schemas.microsoft.com/office/powerpoint/2010/main" val="1161552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738664"/>
          </a:xfrm>
          <a:prstGeom prst="rect">
            <a:avLst/>
          </a:prstGeom>
          <a:noFill/>
        </p:spPr>
        <p:txBody>
          <a:bodyPr wrap="square" rtlCol="0">
            <a:spAutoFit/>
          </a:bodyPr>
          <a:lstStyle/>
          <a:p>
            <a:pPr algn="ctr"/>
            <a:r>
              <a:rPr lang="en-US" sz="4200" dirty="0" smtClean="0">
                <a:latin typeface="Helvetica"/>
                <a:cs typeface="Helvetica"/>
              </a:rPr>
              <a:t>Mechanism 2: Receptor Antagonist</a:t>
            </a:r>
            <a:endParaRPr lang="en-US" sz="42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dirty="0" smtClean="0">
                <a:latin typeface="Helvetica"/>
                <a:cs typeface="Helvetica"/>
              </a:rPr>
              <a:t>More examples:</a:t>
            </a:r>
          </a:p>
          <a:p>
            <a:pPr>
              <a:spcAft>
                <a:spcPts val="1800"/>
              </a:spcAft>
            </a:pPr>
            <a:r>
              <a:rPr lang="en-US" sz="3200" b="1" dirty="0" smtClean="0">
                <a:latin typeface="Helvetica"/>
                <a:cs typeface="Helvetica"/>
              </a:rPr>
              <a:t>Scopolamine</a:t>
            </a:r>
            <a:r>
              <a:rPr lang="en-US" sz="3200" dirty="0" smtClean="0">
                <a:latin typeface="Helvetica"/>
                <a:cs typeface="Helvetica"/>
              </a:rPr>
              <a:t> (also diphenhydramine, atropine): These drugs block muscarinic acetylcholine receptors. These drugs cause convincing and absorbing hallucinations, memory loss (including retrograde memory loss), dry mouth, rapid heart rate, and dilated pupils. Hallucinogenic doses are extremely dangerous. Diphenhydramine is better known as </a:t>
            </a:r>
            <a:r>
              <a:rPr lang="en-US" sz="3200" b="1" dirty="0" smtClean="0">
                <a:latin typeface="Helvetica"/>
                <a:cs typeface="Helvetica"/>
              </a:rPr>
              <a:t>Benadryl</a:t>
            </a:r>
            <a:r>
              <a:rPr lang="en-US" sz="3200" dirty="0" smtClean="0">
                <a:latin typeface="Helvetica"/>
                <a:cs typeface="Helvetica"/>
              </a:rPr>
              <a:t>.</a:t>
            </a:r>
            <a:endParaRPr lang="en-US" sz="3200" b="1"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16</a:t>
            </a:fld>
            <a:endParaRPr lang="en-US"/>
          </a:p>
        </p:txBody>
      </p:sp>
    </p:spTree>
    <p:extLst>
      <p:ext uri="{BB962C8B-B14F-4D97-AF65-F5344CB8AC3E}">
        <p14:creationId xmlns:p14="http://schemas.microsoft.com/office/powerpoint/2010/main" val="1068805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738664"/>
          </a:xfrm>
          <a:prstGeom prst="rect">
            <a:avLst/>
          </a:prstGeom>
          <a:noFill/>
        </p:spPr>
        <p:txBody>
          <a:bodyPr wrap="square" rtlCol="0">
            <a:spAutoFit/>
          </a:bodyPr>
          <a:lstStyle/>
          <a:p>
            <a:pPr algn="ctr"/>
            <a:r>
              <a:rPr lang="en-US" sz="4200" dirty="0" smtClean="0">
                <a:latin typeface="Helvetica"/>
                <a:cs typeface="Helvetica"/>
              </a:rPr>
              <a:t>Mechanism 2: Receptor Antagonist</a:t>
            </a:r>
            <a:endParaRPr lang="en-US" sz="42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dirty="0" smtClean="0">
                <a:latin typeface="Helvetica"/>
                <a:cs typeface="Helvetica"/>
              </a:rPr>
              <a:t>More examples:</a:t>
            </a:r>
          </a:p>
          <a:p>
            <a:pPr>
              <a:spcAft>
                <a:spcPts val="1800"/>
              </a:spcAft>
            </a:pPr>
            <a:r>
              <a:rPr lang="en-US" sz="3200" b="1" dirty="0" smtClean="0">
                <a:latin typeface="Helvetica"/>
                <a:cs typeface="Helvetica"/>
              </a:rPr>
              <a:t>Caffeine</a:t>
            </a:r>
          </a:p>
          <a:p>
            <a:pPr>
              <a:spcAft>
                <a:spcPts val="1800"/>
              </a:spcAft>
            </a:pPr>
            <a:r>
              <a:rPr lang="en-US" sz="3200" b="1" dirty="0" smtClean="0">
                <a:latin typeface="Helvetica"/>
                <a:cs typeface="Helvetica"/>
              </a:rPr>
              <a:t>Antihistamines </a:t>
            </a:r>
            <a:r>
              <a:rPr lang="en-US" sz="3200" dirty="0" smtClean="0">
                <a:latin typeface="Helvetica"/>
                <a:cs typeface="Helvetica"/>
              </a:rPr>
              <a:t>are histamine antagonists (or inverse agonists)</a:t>
            </a:r>
          </a:p>
          <a:p>
            <a:pPr>
              <a:spcAft>
                <a:spcPts val="1800"/>
              </a:spcAft>
            </a:pPr>
            <a:r>
              <a:rPr lang="en-US" sz="3200" b="1" dirty="0" smtClean="0">
                <a:latin typeface="Helvetica"/>
                <a:cs typeface="Helvetica"/>
              </a:rPr>
              <a:t>Antipsychotics </a:t>
            </a:r>
            <a:r>
              <a:rPr lang="en-US" sz="3200" dirty="0" smtClean="0">
                <a:latin typeface="Helvetica"/>
                <a:cs typeface="Helvetica"/>
              </a:rPr>
              <a:t>are dopamine antagonists (and sometimes also serotonin antagonists)</a:t>
            </a:r>
            <a:endParaRPr lang="en-US" sz="3200" b="1"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17</a:t>
            </a:fld>
            <a:endParaRPr lang="en-US"/>
          </a:p>
        </p:txBody>
      </p:sp>
    </p:spTree>
    <p:extLst>
      <p:ext uri="{BB962C8B-B14F-4D97-AF65-F5344CB8AC3E}">
        <p14:creationId xmlns:p14="http://schemas.microsoft.com/office/powerpoint/2010/main" val="1733630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830997"/>
          </a:xfrm>
          <a:prstGeom prst="rect">
            <a:avLst/>
          </a:prstGeom>
          <a:noFill/>
        </p:spPr>
        <p:txBody>
          <a:bodyPr wrap="square" rtlCol="0">
            <a:normAutofit/>
          </a:bodyPr>
          <a:lstStyle/>
          <a:p>
            <a:pPr algn="ctr"/>
            <a:r>
              <a:rPr lang="en-US" sz="4800" dirty="0" smtClean="0">
                <a:latin typeface="Helvetica"/>
                <a:cs typeface="Helvetica"/>
              </a:rPr>
              <a:t>Glutamate (</a:t>
            </a:r>
            <a:r>
              <a:rPr lang="en-US" sz="4800" dirty="0" err="1" smtClean="0">
                <a:latin typeface="Helvetica"/>
                <a:cs typeface="Helvetica"/>
              </a:rPr>
              <a:t>Glu</a:t>
            </a:r>
            <a:r>
              <a:rPr lang="en-US" sz="4800" dirty="0" smtClean="0">
                <a:latin typeface="Helvetica"/>
                <a:cs typeface="Helvetica"/>
              </a:rPr>
              <a:t>)</a:t>
            </a:r>
            <a:endParaRPr lang="en-US" sz="4800" dirty="0">
              <a:latin typeface="Helvetica"/>
              <a:cs typeface="Helvetica"/>
            </a:endParaRPr>
          </a:p>
        </p:txBody>
      </p:sp>
      <p:sp>
        <p:nvSpPr>
          <p:cNvPr id="7" name="TextBox 6"/>
          <p:cNvSpPr txBox="1"/>
          <p:nvPr/>
        </p:nvSpPr>
        <p:spPr>
          <a:xfrm>
            <a:off x="268404" y="3484761"/>
            <a:ext cx="8607192" cy="3117391"/>
          </a:xfrm>
          <a:prstGeom prst="rect">
            <a:avLst/>
          </a:prstGeom>
          <a:noFill/>
        </p:spPr>
        <p:txBody>
          <a:bodyPr wrap="square" rtlCol="0">
            <a:normAutofit/>
          </a:bodyPr>
          <a:lstStyle/>
          <a:p>
            <a:pPr>
              <a:spcAft>
                <a:spcPts val="1800"/>
              </a:spcAft>
            </a:pPr>
            <a:r>
              <a:rPr lang="en-US" sz="3200" dirty="0" smtClean="0">
                <a:latin typeface="Helvetica"/>
                <a:cs typeface="Helvetica"/>
              </a:rPr>
              <a:t>Glutamate is the most common excitatory neurotransmitter in the human brain.</a:t>
            </a:r>
          </a:p>
          <a:p>
            <a:pPr>
              <a:spcAft>
                <a:spcPts val="1800"/>
              </a:spcAft>
            </a:pPr>
            <a:r>
              <a:rPr lang="en-US" sz="3200" dirty="0" smtClean="0">
                <a:latin typeface="Helvetica"/>
                <a:cs typeface="Helvetica"/>
              </a:rPr>
              <a:t>Glutamate is about 1,000 times more common than serotonin, dopamine, or norepinephrine.</a:t>
            </a:r>
          </a:p>
          <a:p>
            <a:pPr>
              <a:spcAft>
                <a:spcPts val="1800"/>
              </a:spcAft>
            </a:pPr>
            <a:r>
              <a:rPr lang="en-US" sz="3200" dirty="0" smtClean="0">
                <a:latin typeface="Helvetica"/>
                <a:cs typeface="Helvetica"/>
              </a:rPr>
              <a:t>Glutamate is released by 80% of neurons.</a:t>
            </a:r>
          </a:p>
        </p:txBody>
      </p:sp>
      <p:pic>
        <p:nvPicPr>
          <p:cNvPr id="4" name="Picture 1028" descr="C:\Documents and Settings\Zak\My Documents\Neurotransmitters 04 - glutamate.png"/>
          <p:cNvPicPr>
            <a:picLocks noChangeAspect="1" noChangeArrowheads="1"/>
          </p:cNvPicPr>
          <p:nvPr/>
        </p:nvPicPr>
        <p:blipFill>
          <a:blip r:embed="rId2"/>
          <a:srcRect/>
          <a:stretch>
            <a:fillRect/>
          </a:stretch>
        </p:blipFill>
        <p:spPr bwMode="auto">
          <a:xfrm>
            <a:off x="2281407" y="1203436"/>
            <a:ext cx="4102614" cy="2039911"/>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241E0B5E-74F4-2846-95FF-0F066D86F18D}" type="slidenum">
              <a:rPr lang="en-US" smtClean="0"/>
              <a:t>18</a:t>
            </a:fld>
            <a:endParaRPr lang="en-US"/>
          </a:p>
        </p:txBody>
      </p:sp>
    </p:spTree>
    <p:extLst>
      <p:ext uri="{BB962C8B-B14F-4D97-AF65-F5344CB8AC3E}">
        <p14:creationId xmlns:p14="http://schemas.microsoft.com/office/powerpoint/2010/main" val="2218650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830997"/>
          </a:xfrm>
          <a:prstGeom prst="rect">
            <a:avLst/>
          </a:prstGeom>
          <a:noFill/>
        </p:spPr>
        <p:txBody>
          <a:bodyPr wrap="square" rtlCol="0">
            <a:normAutofit/>
          </a:bodyPr>
          <a:lstStyle/>
          <a:p>
            <a:pPr algn="ctr"/>
            <a:r>
              <a:rPr lang="en-US" sz="4800" dirty="0" smtClean="0">
                <a:latin typeface="Helvetica"/>
                <a:cs typeface="Helvetica"/>
              </a:rPr>
              <a:t>Glutamate Drugs</a:t>
            </a:r>
            <a:endParaRPr lang="en-US" sz="48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lnSpcReduction="10000"/>
          </a:bodyPr>
          <a:lstStyle/>
          <a:p>
            <a:pPr>
              <a:spcAft>
                <a:spcPts val="1800"/>
              </a:spcAft>
            </a:pPr>
            <a:r>
              <a:rPr lang="en-US" sz="3200" b="1" dirty="0" smtClean="0">
                <a:latin typeface="Helvetica"/>
                <a:cs typeface="Helvetica"/>
              </a:rPr>
              <a:t>PCP</a:t>
            </a:r>
            <a:r>
              <a:rPr lang="en-US" sz="3200" dirty="0" smtClean="0">
                <a:latin typeface="Helvetica"/>
                <a:cs typeface="Helvetica"/>
              </a:rPr>
              <a:t>, ketamine, and dextromethorphan are all glutamate antagonists. They act at the NMDA glutamate receptor.</a:t>
            </a:r>
          </a:p>
          <a:p>
            <a:pPr>
              <a:spcAft>
                <a:spcPts val="1800"/>
              </a:spcAft>
            </a:pPr>
            <a:r>
              <a:rPr lang="en-US" sz="3200" b="1" dirty="0" err="1" smtClean="0">
                <a:latin typeface="Helvetica"/>
                <a:cs typeface="Helvetica"/>
              </a:rPr>
              <a:t>Memantine</a:t>
            </a:r>
            <a:r>
              <a:rPr lang="en-US" sz="3200" dirty="0" smtClean="0">
                <a:latin typeface="Helvetica"/>
                <a:cs typeface="Helvetica"/>
              </a:rPr>
              <a:t> (Namenda) is also an NMDA antagonist, it is approved for the treatment of Alzheimer’s disease.</a:t>
            </a:r>
          </a:p>
          <a:p>
            <a:pPr>
              <a:spcAft>
                <a:spcPts val="1800"/>
              </a:spcAft>
            </a:pPr>
            <a:r>
              <a:rPr lang="en-US" sz="3200" dirty="0" smtClean="0">
                <a:latin typeface="Helvetica"/>
                <a:cs typeface="Helvetica"/>
              </a:rPr>
              <a:t>Glutamate agonists tend to cause seizures. This makes sense, because glutamate is excitatory and seizures are caused by excess excitation.</a:t>
            </a:r>
          </a:p>
        </p:txBody>
      </p:sp>
      <p:sp>
        <p:nvSpPr>
          <p:cNvPr id="2" name="Slide Number Placeholder 1"/>
          <p:cNvSpPr>
            <a:spLocks noGrp="1"/>
          </p:cNvSpPr>
          <p:nvPr>
            <p:ph type="sldNum" sz="quarter" idx="12"/>
          </p:nvPr>
        </p:nvSpPr>
        <p:spPr/>
        <p:txBody>
          <a:bodyPr/>
          <a:lstStyle/>
          <a:p>
            <a:fld id="{241E0B5E-74F4-2846-95FF-0F066D86F18D}" type="slidenum">
              <a:rPr lang="en-US" smtClean="0"/>
              <a:t>19</a:t>
            </a:fld>
            <a:endParaRPr lang="en-US"/>
          </a:p>
        </p:txBody>
      </p:sp>
    </p:spTree>
    <p:extLst>
      <p:ext uri="{BB962C8B-B14F-4D97-AF65-F5344CB8AC3E}">
        <p14:creationId xmlns:p14="http://schemas.microsoft.com/office/powerpoint/2010/main" val="889002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830997"/>
          </a:xfrm>
          <a:prstGeom prst="rect">
            <a:avLst/>
          </a:prstGeom>
          <a:noFill/>
        </p:spPr>
        <p:txBody>
          <a:bodyPr wrap="square" rtlCol="0">
            <a:spAutoFit/>
          </a:bodyPr>
          <a:lstStyle/>
          <a:p>
            <a:pPr algn="ctr"/>
            <a:r>
              <a:rPr lang="en-US" sz="4800" dirty="0" smtClean="0">
                <a:latin typeface="Helvetica"/>
                <a:cs typeface="Helvetica"/>
              </a:rPr>
              <a:t>How the Brain Works</a:t>
            </a:r>
            <a:endParaRPr lang="en-US" sz="48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lnSpcReduction="10000"/>
          </a:bodyPr>
          <a:lstStyle/>
          <a:p>
            <a:pPr>
              <a:spcAft>
                <a:spcPts val="1800"/>
              </a:spcAft>
            </a:pPr>
            <a:r>
              <a:rPr lang="en-US" sz="3200" dirty="0" smtClean="0">
                <a:latin typeface="Helvetica"/>
                <a:cs typeface="Helvetica"/>
              </a:rPr>
              <a:t>You have about 100 billion brain cells, which are called neurons.</a:t>
            </a:r>
          </a:p>
          <a:p>
            <a:pPr>
              <a:spcAft>
                <a:spcPts val="1800"/>
              </a:spcAft>
            </a:pPr>
            <a:r>
              <a:rPr lang="en-US" sz="3200" dirty="0" smtClean="0">
                <a:latin typeface="Helvetica"/>
                <a:cs typeface="Helvetica"/>
              </a:rPr>
              <a:t>Each neuron has about 1,000 connections, called synapses. (This number is extremely variable.)</a:t>
            </a:r>
          </a:p>
          <a:p>
            <a:pPr>
              <a:spcAft>
                <a:spcPts val="1800"/>
              </a:spcAft>
            </a:pPr>
            <a:r>
              <a:rPr lang="en-US" sz="3200" dirty="0" smtClean="0">
                <a:latin typeface="Helvetica"/>
                <a:cs typeface="Helvetica"/>
              </a:rPr>
              <a:t>Neurons fire action potentials, which are electric signals.</a:t>
            </a:r>
          </a:p>
          <a:p>
            <a:pPr>
              <a:spcAft>
                <a:spcPts val="1800"/>
              </a:spcAft>
            </a:pPr>
            <a:r>
              <a:rPr lang="en-US" sz="3200" dirty="0" smtClean="0">
                <a:latin typeface="Helvetica"/>
                <a:cs typeface="Helvetica"/>
              </a:rPr>
              <a:t>Neurons release chemicals called neurotransmitters, these chemicals carry signals across the synaptic cleft.</a:t>
            </a:r>
            <a:endParaRPr lang="en-US" sz="3200" dirty="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2</a:t>
            </a:fld>
            <a:endParaRPr lang="en-US"/>
          </a:p>
        </p:txBody>
      </p:sp>
    </p:spTree>
    <p:extLst>
      <p:ext uri="{BB962C8B-B14F-4D97-AF65-F5344CB8AC3E}">
        <p14:creationId xmlns:p14="http://schemas.microsoft.com/office/powerpoint/2010/main" val="3842015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830997"/>
          </a:xfrm>
          <a:prstGeom prst="rect">
            <a:avLst/>
          </a:prstGeom>
          <a:noFill/>
        </p:spPr>
        <p:txBody>
          <a:bodyPr wrap="square" rtlCol="0">
            <a:normAutofit/>
          </a:bodyPr>
          <a:lstStyle/>
          <a:p>
            <a:pPr algn="ctr"/>
            <a:r>
              <a:rPr lang="en-US" sz="4800" dirty="0" smtClean="0">
                <a:latin typeface="Helvetica"/>
                <a:cs typeface="Helvetica"/>
              </a:rPr>
              <a:t>GABA</a:t>
            </a:r>
            <a:endParaRPr lang="en-US" sz="4800" dirty="0">
              <a:latin typeface="Helvetica"/>
              <a:cs typeface="Helvetica"/>
            </a:endParaRPr>
          </a:p>
        </p:txBody>
      </p:sp>
      <p:sp>
        <p:nvSpPr>
          <p:cNvPr id="7" name="TextBox 6"/>
          <p:cNvSpPr txBox="1"/>
          <p:nvPr/>
        </p:nvSpPr>
        <p:spPr>
          <a:xfrm>
            <a:off x="268404" y="3264339"/>
            <a:ext cx="8607192" cy="3337813"/>
          </a:xfrm>
          <a:prstGeom prst="rect">
            <a:avLst/>
          </a:prstGeom>
          <a:noFill/>
        </p:spPr>
        <p:txBody>
          <a:bodyPr wrap="square" rtlCol="0">
            <a:normAutofit/>
          </a:bodyPr>
          <a:lstStyle/>
          <a:p>
            <a:pPr>
              <a:spcAft>
                <a:spcPts val="1800"/>
              </a:spcAft>
            </a:pPr>
            <a:r>
              <a:rPr lang="en-US" sz="3200" dirty="0" smtClean="0">
                <a:latin typeface="Helvetica"/>
                <a:cs typeface="Helvetica"/>
              </a:rPr>
              <a:t>GABA stands for gamma-</a:t>
            </a:r>
            <a:r>
              <a:rPr lang="en-US" sz="3200" dirty="0" err="1" smtClean="0">
                <a:latin typeface="Helvetica"/>
                <a:cs typeface="Helvetica"/>
              </a:rPr>
              <a:t>aminobutyric</a:t>
            </a:r>
            <a:r>
              <a:rPr lang="en-US" sz="3200" dirty="0" smtClean="0">
                <a:latin typeface="Helvetica"/>
                <a:cs typeface="Helvetica"/>
              </a:rPr>
              <a:t> acid.</a:t>
            </a:r>
          </a:p>
          <a:p>
            <a:pPr>
              <a:spcAft>
                <a:spcPts val="1800"/>
              </a:spcAft>
            </a:pPr>
            <a:r>
              <a:rPr lang="en-US" sz="3200" dirty="0" smtClean="0">
                <a:latin typeface="Helvetica"/>
                <a:cs typeface="Helvetica"/>
              </a:rPr>
              <a:t>GABA is the most common inhibitory neurotransmitter in the human brain.</a:t>
            </a:r>
          </a:p>
          <a:p>
            <a:pPr>
              <a:spcAft>
                <a:spcPts val="1800"/>
              </a:spcAft>
            </a:pPr>
            <a:r>
              <a:rPr lang="en-US" sz="3200" dirty="0" smtClean="0">
                <a:latin typeface="Helvetica"/>
                <a:cs typeface="Helvetica"/>
              </a:rPr>
              <a:t>GABA agonists cause sleep, anxiety relief, muscle relaxation, and memory impairment.</a:t>
            </a:r>
          </a:p>
        </p:txBody>
      </p:sp>
      <p:pic>
        <p:nvPicPr>
          <p:cNvPr id="4" name="Picture 5" descr="C:\Documents and Settings\Zak\My Documents\Neurotransmitters 04 - GABA.png"/>
          <p:cNvPicPr>
            <a:picLocks noChangeAspect="1" noChangeArrowheads="1"/>
          </p:cNvPicPr>
          <p:nvPr/>
        </p:nvPicPr>
        <p:blipFill>
          <a:blip r:embed="rId2"/>
          <a:srcRect/>
          <a:stretch>
            <a:fillRect/>
          </a:stretch>
        </p:blipFill>
        <p:spPr bwMode="auto">
          <a:xfrm>
            <a:off x="1903142" y="1055708"/>
            <a:ext cx="5242207" cy="185661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241E0B5E-74F4-2846-95FF-0F066D86F18D}" type="slidenum">
              <a:rPr lang="en-US" smtClean="0"/>
              <a:t>20</a:t>
            </a:fld>
            <a:endParaRPr lang="en-US"/>
          </a:p>
        </p:txBody>
      </p:sp>
    </p:spTree>
    <p:extLst>
      <p:ext uri="{BB962C8B-B14F-4D97-AF65-F5344CB8AC3E}">
        <p14:creationId xmlns:p14="http://schemas.microsoft.com/office/powerpoint/2010/main" val="1155520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830997"/>
          </a:xfrm>
          <a:prstGeom prst="rect">
            <a:avLst/>
          </a:prstGeom>
          <a:noFill/>
        </p:spPr>
        <p:txBody>
          <a:bodyPr wrap="square" rtlCol="0">
            <a:normAutofit/>
          </a:bodyPr>
          <a:lstStyle/>
          <a:p>
            <a:pPr algn="ctr"/>
            <a:r>
              <a:rPr lang="en-US" sz="4800" dirty="0" smtClean="0">
                <a:latin typeface="Helvetica"/>
                <a:cs typeface="Helvetica"/>
              </a:rPr>
              <a:t>GABA Drugs</a:t>
            </a:r>
            <a:endParaRPr lang="en-US" sz="48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b="1" dirty="0" err="1" smtClean="0">
                <a:latin typeface="Helvetica"/>
                <a:cs typeface="Helvetica"/>
              </a:rPr>
              <a:t>Muscimol</a:t>
            </a:r>
            <a:r>
              <a:rPr lang="en-US" sz="3200" b="1" dirty="0" smtClean="0">
                <a:latin typeface="Helvetica"/>
                <a:cs typeface="Helvetica"/>
              </a:rPr>
              <a:t>:</a:t>
            </a:r>
            <a:r>
              <a:rPr lang="en-US" sz="3200" dirty="0" smtClean="0">
                <a:latin typeface="Helvetica"/>
                <a:cs typeface="Helvetica"/>
              </a:rPr>
              <a:t> </a:t>
            </a:r>
            <a:r>
              <a:rPr lang="en-US" sz="3200" dirty="0" err="1" smtClean="0">
                <a:latin typeface="Helvetica"/>
                <a:cs typeface="Helvetica"/>
              </a:rPr>
              <a:t>Muscimol</a:t>
            </a:r>
            <a:r>
              <a:rPr lang="en-US" sz="3200" dirty="0" smtClean="0">
                <a:latin typeface="Helvetica"/>
                <a:cs typeface="Helvetica"/>
              </a:rPr>
              <a:t> is a GABA</a:t>
            </a:r>
            <a:r>
              <a:rPr lang="en-US" sz="3200" baseline="-25000" dirty="0" smtClean="0">
                <a:latin typeface="Helvetica"/>
                <a:cs typeface="Helvetica"/>
              </a:rPr>
              <a:t>A</a:t>
            </a:r>
            <a:r>
              <a:rPr lang="en-US" sz="3200" dirty="0" smtClean="0">
                <a:latin typeface="Helvetica"/>
                <a:cs typeface="Helvetica"/>
              </a:rPr>
              <a:t> agonist found in </a:t>
            </a:r>
            <a:r>
              <a:rPr lang="en-US" sz="3200" i="1" dirty="0" smtClean="0">
                <a:latin typeface="Helvetica"/>
                <a:cs typeface="Helvetica"/>
              </a:rPr>
              <a:t>Amanita </a:t>
            </a:r>
            <a:r>
              <a:rPr lang="en-US" sz="3200" i="1" dirty="0" err="1" smtClean="0">
                <a:latin typeface="Helvetica"/>
                <a:cs typeface="Helvetica"/>
              </a:rPr>
              <a:t>muscaria</a:t>
            </a:r>
            <a:r>
              <a:rPr lang="en-US" sz="3200" dirty="0" smtClean="0">
                <a:latin typeface="Helvetica"/>
                <a:cs typeface="Helvetica"/>
              </a:rPr>
              <a:t> mushrooms. It causes nausea, sedation, and perceptual anomalies.</a:t>
            </a:r>
            <a:endParaRPr lang="en-US" sz="3200" b="1"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21</a:t>
            </a:fld>
            <a:endParaRPr lang="en-US"/>
          </a:p>
        </p:txBody>
      </p:sp>
    </p:spTree>
    <p:extLst>
      <p:ext uri="{BB962C8B-B14F-4D97-AF65-F5344CB8AC3E}">
        <p14:creationId xmlns:p14="http://schemas.microsoft.com/office/powerpoint/2010/main" val="3130028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383" y="4050434"/>
            <a:ext cx="8774040" cy="1521958"/>
          </a:xfrm>
          <a:prstGeom prst="rect">
            <a:avLst/>
          </a:prstGeom>
          <a:noFill/>
        </p:spPr>
        <p:txBody>
          <a:bodyPr wrap="none" rtlCol="0">
            <a:normAutofit/>
          </a:bodyPr>
          <a:lstStyle/>
          <a:p>
            <a:pPr algn="ctr"/>
            <a:r>
              <a:rPr lang="en-US" sz="3200" i="1" dirty="0" smtClean="0">
                <a:latin typeface="Helvetica"/>
                <a:cs typeface="Helvetica"/>
              </a:rPr>
              <a:t>Amanita </a:t>
            </a:r>
            <a:r>
              <a:rPr lang="en-US" sz="3200" i="1" dirty="0" err="1" smtClean="0">
                <a:latin typeface="Helvetica"/>
                <a:cs typeface="Helvetica"/>
              </a:rPr>
              <a:t>muscaria</a:t>
            </a:r>
            <a:r>
              <a:rPr lang="en-US" sz="3200" i="1" dirty="0" smtClean="0">
                <a:latin typeface="Helvetica"/>
                <a:cs typeface="Helvetica"/>
              </a:rPr>
              <a:t> </a:t>
            </a:r>
            <a:r>
              <a:rPr lang="en-US" sz="3200" dirty="0" smtClean="0">
                <a:latin typeface="Helvetica"/>
                <a:cs typeface="Helvetica"/>
              </a:rPr>
              <a:t>mushroom</a:t>
            </a:r>
            <a:endParaRPr lang="en-US" sz="3200" i="1" dirty="0" smtClean="0">
              <a:latin typeface="Helvetica"/>
              <a:cs typeface="Helvetica"/>
            </a:endParaRPr>
          </a:p>
          <a:p>
            <a:pPr algn="ctr"/>
            <a:r>
              <a:rPr lang="en-US" sz="2400" dirty="0" smtClean="0">
                <a:latin typeface="Helvetica"/>
                <a:cs typeface="Helvetica"/>
              </a:rPr>
              <a:t>Image courtesy of </a:t>
            </a:r>
            <a:r>
              <a:rPr lang="en-US" sz="2400" dirty="0" smtClean="0">
                <a:latin typeface="Helvetica"/>
                <a:cs typeface="Helvetica"/>
                <a:hlinkClick r:id="rId2"/>
              </a:rPr>
              <a:t>Harry-Harms</a:t>
            </a:r>
            <a:r>
              <a:rPr lang="en-US" sz="2400" dirty="0" smtClean="0">
                <a:latin typeface="Helvetica"/>
                <a:cs typeface="Helvetica"/>
              </a:rPr>
              <a:t> on Flickr. CC-BY-NC-SA</a:t>
            </a:r>
            <a:endParaRPr lang="en-US" sz="2400" dirty="0">
              <a:latin typeface="Helvetica"/>
              <a:cs typeface="Helvetica"/>
            </a:endParaRPr>
          </a:p>
        </p:txBody>
      </p:sp>
      <p:pic>
        <p:nvPicPr>
          <p:cNvPr id="2050" name="Picture 2" descr="http://farm3.staticflickr.com/2528/4037836258_83267256e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008" y="703355"/>
            <a:ext cx="4762500" cy="317182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241E0B5E-74F4-2846-95FF-0F066D86F18D}" type="slidenum">
              <a:rPr lang="en-US" smtClean="0"/>
              <a:t>22</a:t>
            </a:fld>
            <a:endParaRPr lang="en-US"/>
          </a:p>
        </p:txBody>
      </p:sp>
    </p:spTree>
    <p:extLst>
      <p:ext uri="{BB962C8B-B14F-4D97-AF65-F5344CB8AC3E}">
        <p14:creationId xmlns:p14="http://schemas.microsoft.com/office/powerpoint/2010/main" val="318037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738664"/>
          </a:xfrm>
          <a:prstGeom prst="rect">
            <a:avLst/>
          </a:prstGeom>
          <a:noFill/>
        </p:spPr>
        <p:txBody>
          <a:bodyPr wrap="square" rtlCol="0">
            <a:spAutoFit/>
          </a:bodyPr>
          <a:lstStyle/>
          <a:p>
            <a:pPr algn="ctr"/>
            <a:r>
              <a:rPr lang="en-US" sz="4200" dirty="0" smtClean="0">
                <a:latin typeface="Helvetica"/>
                <a:cs typeface="Helvetica"/>
              </a:rPr>
              <a:t>Mechanism 3: Partial Agonist</a:t>
            </a:r>
            <a:endParaRPr lang="en-US" sz="42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dirty="0" smtClean="0">
                <a:latin typeface="Helvetica"/>
                <a:cs typeface="Helvetica"/>
              </a:rPr>
              <a:t>A partial agonist is like an agonist, but it causes only partial effects. Partial agonists are often safer in overdose than full agonists. Partial agonists may have fewer side effects.</a:t>
            </a:r>
          </a:p>
          <a:p>
            <a:pPr>
              <a:spcAft>
                <a:spcPts val="1800"/>
              </a:spcAft>
            </a:pPr>
            <a:r>
              <a:rPr lang="en-US" sz="3200" b="1" dirty="0" smtClean="0">
                <a:latin typeface="Helvetica"/>
                <a:cs typeface="Helvetica"/>
              </a:rPr>
              <a:t>Buprenorphine </a:t>
            </a:r>
            <a:r>
              <a:rPr lang="en-US" sz="3200" dirty="0" smtClean="0">
                <a:latin typeface="Helvetica"/>
                <a:cs typeface="Helvetica"/>
              </a:rPr>
              <a:t>(brand name </a:t>
            </a:r>
            <a:r>
              <a:rPr lang="en-US" sz="3200" dirty="0" err="1" smtClean="0">
                <a:latin typeface="Helvetica"/>
                <a:cs typeface="Helvetica"/>
              </a:rPr>
              <a:t>Suboxone</a:t>
            </a:r>
            <a:r>
              <a:rPr lang="en-US" sz="3200" dirty="0" smtClean="0">
                <a:latin typeface="Helvetica"/>
                <a:cs typeface="Helvetica"/>
              </a:rPr>
              <a:t>): This is a mu opioid partial agonist. Like a full agonist (e.g. heroin), it relieves pain and opioid withdrawal. Unlike a full agonist, overdose does not usually cause death.</a:t>
            </a:r>
            <a:endParaRPr lang="en-US" sz="3200" b="1"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23</a:t>
            </a:fld>
            <a:endParaRPr lang="en-US"/>
          </a:p>
        </p:txBody>
      </p:sp>
    </p:spTree>
    <p:extLst>
      <p:ext uri="{BB962C8B-B14F-4D97-AF65-F5344CB8AC3E}">
        <p14:creationId xmlns:p14="http://schemas.microsoft.com/office/powerpoint/2010/main" val="3908879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738664"/>
          </a:xfrm>
          <a:prstGeom prst="rect">
            <a:avLst/>
          </a:prstGeom>
          <a:noFill/>
        </p:spPr>
        <p:txBody>
          <a:bodyPr wrap="square" rtlCol="0">
            <a:spAutoFit/>
          </a:bodyPr>
          <a:lstStyle/>
          <a:p>
            <a:pPr algn="ctr"/>
            <a:r>
              <a:rPr lang="en-US" sz="4200" dirty="0" smtClean="0">
                <a:latin typeface="Helvetica"/>
                <a:cs typeface="Helvetica"/>
              </a:rPr>
              <a:t>Mechanism 3: Partial Agonist</a:t>
            </a:r>
            <a:endParaRPr lang="en-US" sz="42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dirty="0" smtClean="0">
                <a:latin typeface="Helvetica"/>
                <a:cs typeface="Helvetica"/>
              </a:rPr>
              <a:t>More partial agonists:</a:t>
            </a:r>
          </a:p>
          <a:p>
            <a:pPr>
              <a:spcAft>
                <a:spcPts val="1800"/>
              </a:spcAft>
            </a:pPr>
            <a:r>
              <a:rPr lang="en-US" sz="3200" b="1" dirty="0" smtClean="0">
                <a:latin typeface="Helvetica"/>
                <a:cs typeface="Helvetica"/>
              </a:rPr>
              <a:t>Psychedelics,</a:t>
            </a:r>
            <a:r>
              <a:rPr lang="en-US" sz="3200" dirty="0" smtClean="0">
                <a:latin typeface="Helvetica"/>
                <a:cs typeface="Helvetica"/>
              </a:rPr>
              <a:t> such as LSD, psilocybin (in mushrooms), and mescaline (in peyote cactus). Psychedelics are 5-HT</a:t>
            </a:r>
            <a:r>
              <a:rPr lang="en-US" sz="3200" baseline="-25000" dirty="0" smtClean="0">
                <a:latin typeface="Helvetica"/>
                <a:cs typeface="Helvetica"/>
              </a:rPr>
              <a:t>2A</a:t>
            </a:r>
            <a:r>
              <a:rPr lang="en-US" sz="3200" dirty="0" smtClean="0">
                <a:latin typeface="Helvetica"/>
                <a:cs typeface="Helvetica"/>
              </a:rPr>
              <a:t> partial agonists. 5-HT is synonymous with serotonin. Psychedelics cause perceptual distortions and strange thinking. However, unlike certain other </a:t>
            </a:r>
            <a:r>
              <a:rPr lang="en-US" sz="3200" i="1" dirty="0" smtClean="0">
                <a:latin typeface="Helvetica"/>
                <a:cs typeface="Helvetica"/>
              </a:rPr>
              <a:t>hallucinogens</a:t>
            </a:r>
            <a:r>
              <a:rPr lang="en-US" sz="3200" dirty="0" smtClean="0">
                <a:latin typeface="Helvetica"/>
                <a:cs typeface="Helvetica"/>
              </a:rPr>
              <a:t>, psychedelics do not tend to cause convincing and absorbing hallucinations.</a:t>
            </a:r>
            <a:endParaRPr lang="en-US" sz="3200" b="1"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24</a:t>
            </a:fld>
            <a:endParaRPr lang="en-US"/>
          </a:p>
        </p:txBody>
      </p:sp>
    </p:spTree>
    <p:extLst>
      <p:ext uri="{BB962C8B-B14F-4D97-AF65-F5344CB8AC3E}">
        <p14:creationId xmlns:p14="http://schemas.microsoft.com/office/powerpoint/2010/main" val="4014857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830997"/>
          </a:xfrm>
          <a:prstGeom prst="rect">
            <a:avLst/>
          </a:prstGeom>
          <a:noFill/>
        </p:spPr>
        <p:txBody>
          <a:bodyPr wrap="square" rtlCol="0">
            <a:normAutofit/>
          </a:bodyPr>
          <a:lstStyle/>
          <a:p>
            <a:pPr algn="ctr"/>
            <a:r>
              <a:rPr lang="en-US" sz="4800" dirty="0" smtClean="0">
                <a:latin typeface="Helvetica"/>
                <a:cs typeface="Helvetica"/>
              </a:rPr>
              <a:t>More about Psychedelics</a:t>
            </a:r>
            <a:endParaRPr lang="en-US" sz="48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dirty="0" smtClean="0">
                <a:latin typeface="Helvetica"/>
                <a:cs typeface="Helvetica"/>
              </a:rPr>
              <a:t>Here is an explanatory example: Psychedelics may make you see a wolf in a patterned carpet. However, psychedelics generally will not allow you to have a conversation with a purple dragon. In contrast, PCP and ketamine can facilitate a conversation with a purple dragon. This is what I call a </a:t>
            </a:r>
            <a:r>
              <a:rPr lang="en-US" sz="3200" b="1" dirty="0" smtClean="0">
                <a:latin typeface="Helvetica"/>
                <a:cs typeface="Helvetica"/>
              </a:rPr>
              <a:t>convincing and absorbing hallucination</a:t>
            </a:r>
            <a:r>
              <a:rPr lang="en-US" sz="3200" dirty="0">
                <a:latin typeface="Helvetica"/>
                <a:cs typeface="Helvetica"/>
              </a:rPr>
              <a:t>.</a:t>
            </a:r>
            <a:endParaRPr lang="en-US" sz="3200"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25</a:t>
            </a:fld>
            <a:endParaRPr lang="en-US"/>
          </a:p>
        </p:txBody>
      </p:sp>
    </p:spTree>
    <p:extLst>
      <p:ext uri="{BB962C8B-B14F-4D97-AF65-F5344CB8AC3E}">
        <p14:creationId xmlns:p14="http://schemas.microsoft.com/office/powerpoint/2010/main" val="373394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954" y="598836"/>
            <a:ext cx="7113182" cy="2185214"/>
          </a:xfrm>
          <a:prstGeom prst="rect">
            <a:avLst/>
          </a:prstGeom>
        </p:spPr>
        <p:txBody>
          <a:bodyPr wrap="square">
            <a:spAutoFit/>
          </a:bodyPr>
          <a:lstStyle/>
          <a:p>
            <a:r>
              <a:rPr lang="en-US" sz="1000" dirty="0">
                <a:latin typeface="Arial" pitchFamily="34" charset="0"/>
                <a:cs typeface="Arial" pitchFamily="34" charset="0"/>
              </a:rPr>
              <a:t>MIT </a:t>
            </a:r>
            <a:r>
              <a:rPr lang="en-US" sz="1000" dirty="0" err="1">
                <a:latin typeface="Arial" pitchFamily="34" charset="0"/>
                <a:cs typeface="Arial" pitchFamily="34" charset="0"/>
              </a:rPr>
              <a:t>OpenCourseWare</a:t>
            </a:r>
            <a:endParaRPr lang="en-US" sz="1000" dirty="0">
              <a:latin typeface="Arial" pitchFamily="34" charset="0"/>
              <a:cs typeface="Arial" pitchFamily="34" charset="0"/>
            </a:endParaRPr>
          </a:p>
          <a:p>
            <a:r>
              <a:rPr lang="en-US" sz="1000" dirty="0">
                <a:latin typeface="Arial" pitchFamily="34" charset="0"/>
                <a:cs typeface="Arial" pitchFamily="34" charset="0"/>
                <a:hlinkClick r:id="rId2"/>
              </a:rPr>
              <a:t>http://ocw.mit.edu</a:t>
            </a:r>
            <a:endParaRPr lang="en-US" sz="1000" dirty="0">
              <a:latin typeface="Arial" pitchFamily="34" charset="0"/>
              <a:cs typeface="Arial" pitchFamily="34" charset="0"/>
            </a:endParaRPr>
          </a:p>
          <a:p>
            <a:endParaRPr lang="en-US" dirty="0">
              <a:latin typeface="Arial" pitchFamily="34" charset="0"/>
              <a:cs typeface="Arial" pitchFamily="34" charset="0"/>
            </a:endParaRPr>
          </a:p>
          <a:p>
            <a:endParaRPr lang="en-US" dirty="0"/>
          </a:p>
          <a:p>
            <a:r>
              <a:rPr lang="en-US" sz="1200" dirty="0">
                <a:latin typeface="Arial" pitchFamily="34" charset="0"/>
                <a:cs typeface="Arial" pitchFamily="34" charset="0"/>
              </a:rPr>
              <a:t>ES.S10 Drugs and the Brain</a:t>
            </a:r>
          </a:p>
          <a:p>
            <a:r>
              <a:rPr lang="en-US" sz="1000" dirty="0">
                <a:latin typeface="Arial" pitchFamily="34" charset="0"/>
                <a:cs typeface="Arial" pitchFamily="34" charset="0"/>
              </a:rPr>
              <a:t>Spring 2013</a:t>
            </a:r>
          </a:p>
          <a:p>
            <a:endParaRPr lang="en-US" sz="1000" dirty="0">
              <a:latin typeface="Arial" pitchFamily="34" charset="0"/>
              <a:cs typeface="Arial" pitchFamily="34" charset="0"/>
            </a:endParaRPr>
          </a:p>
          <a:p>
            <a:endParaRPr lang="en-US" sz="1000" dirty="0">
              <a:latin typeface="Arial" pitchFamily="34" charset="0"/>
              <a:cs typeface="Arial" pitchFamily="34" charset="0"/>
            </a:endParaRPr>
          </a:p>
          <a:p>
            <a:endParaRPr lang="en-US" sz="1000" dirty="0">
              <a:latin typeface="Arial" pitchFamily="34" charset="0"/>
              <a:cs typeface="Arial" pitchFamily="34" charset="0"/>
            </a:endParaRPr>
          </a:p>
          <a:p>
            <a:r>
              <a:rPr lang="en-US" sz="1000" dirty="0">
                <a:latin typeface="Arial" pitchFamily="34" charset="0"/>
                <a:cs typeface="Arial" pitchFamily="34" charset="0"/>
              </a:rPr>
              <a:t>For information about citing these materials or our Terms of Use, visit: </a:t>
            </a:r>
            <a:r>
              <a:rPr lang="en-US" sz="1000" dirty="0">
                <a:solidFill>
                  <a:srgbClr val="0000FF"/>
                </a:solidFill>
                <a:latin typeface="Arial" pitchFamily="34" charset="0"/>
                <a:cs typeface="Arial" pitchFamily="34" charset="0"/>
                <a:hlinkClick r:id="rId3"/>
              </a:rPr>
              <a:t>http://ocw.mit.edu/terms</a:t>
            </a:r>
            <a:r>
              <a:rPr lang="en-US" sz="1000" dirty="0">
                <a:latin typeface="Arial" pitchFamily="34" charset="0"/>
                <a:cs typeface="Arial" pitchFamily="34" charset="0"/>
              </a:rPr>
              <a:t>.</a:t>
            </a:r>
          </a:p>
          <a:p>
            <a:endParaRPr lang="en-US" dirty="0"/>
          </a:p>
        </p:txBody>
      </p:sp>
    </p:spTree>
    <p:extLst>
      <p:ext uri="{BB962C8B-B14F-4D97-AF65-F5344CB8AC3E}">
        <p14:creationId xmlns:p14="http://schemas.microsoft.com/office/powerpoint/2010/main" val="277849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421" y="5195654"/>
            <a:ext cx="8774040" cy="1521958"/>
          </a:xfrm>
          <a:prstGeom prst="rect">
            <a:avLst/>
          </a:prstGeom>
          <a:noFill/>
        </p:spPr>
        <p:txBody>
          <a:bodyPr wrap="none" rtlCol="0">
            <a:normAutofit/>
          </a:bodyPr>
          <a:lstStyle/>
          <a:p>
            <a:pPr algn="ctr"/>
            <a:r>
              <a:rPr lang="en-US" sz="3200" dirty="0" smtClean="0">
                <a:latin typeface="Helvetica"/>
                <a:cs typeface="Helvetica"/>
              </a:rPr>
              <a:t>Pyramidal neuron, Golgi stain.</a:t>
            </a:r>
          </a:p>
          <a:p>
            <a:pPr algn="ctr"/>
            <a:r>
              <a:rPr lang="en-US" sz="3200" dirty="0" smtClean="0"/>
              <a:t> </a:t>
            </a:r>
            <a:endParaRPr lang="en-US" sz="900" dirty="0" smtClean="0">
              <a:latin typeface="Verdana" pitchFamily="34" charset="0"/>
              <a:ea typeface="Verdana" pitchFamily="34" charset="0"/>
              <a:cs typeface="Verdana"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149" y="585610"/>
            <a:ext cx="4677917" cy="4361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241E0B5E-74F4-2846-95FF-0F066D86F18D}" type="slidenum">
              <a:rPr lang="en-US" smtClean="0"/>
              <a:t>3</a:t>
            </a:fld>
            <a:endParaRPr lang="en-US"/>
          </a:p>
        </p:txBody>
      </p:sp>
      <p:sp>
        <p:nvSpPr>
          <p:cNvPr id="3" name="Rectangle 2"/>
          <p:cNvSpPr/>
          <p:nvPr/>
        </p:nvSpPr>
        <p:spPr>
          <a:xfrm>
            <a:off x="2604937" y="4826322"/>
            <a:ext cx="3625704" cy="369332"/>
          </a:xfrm>
          <a:prstGeom prst="rect">
            <a:avLst/>
          </a:prstGeom>
        </p:spPr>
        <p:txBody>
          <a:bodyPr wrap="square">
            <a:spAutoFit/>
          </a:bodyPr>
          <a:lstStyle/>
          <a:p>
            <a:pPr algn="ctr"/>
            <a:r>
              <a:rPr lang="en-US" sz="900" dirty="0">
                <a:latin typeface="Verdana" pitchFamily="34" charset="0"/>
                <a:ea typeface="Verdana" pitchFamily="34" charset="0"/>
                <a:cs typeface="Verdana" pitchFamily="34" charset="0"/>
              </a:rPr>
              <a:t>Courtesy of Elsevier, Inc., </a:t>
            </a:r>
            <a:r>
              <a:rPr lang="en-US" sz="900" u="sng" dirty="0">
                <a:latin typeface="Verdana" pitchFamily="34" charset="0"/>
                <a:ea typeface="Verdana" pitchFamily="34" charset="0"/>
                <a:cs typeface="Verdana" pitchFamily="34" charset="0"/>
                <a:hlinkClick r:id="rId3"/>
              </a:rPr>
              <a:t>http://</a:t>
            </a:r>
            <a:r>
              <a:rPr lang="en-US" sz="900" u="sng" dirty="0" smtClean="0">
                <a:latin typeface="Verdana" pitchFamily="34" charset="0"/>
                <a:ea typeface="Verdana" pitchFamily="34" charset="0"/>
                <a:cs typeface="Verdana" pitchFamily="34" charset="0"/>
                <a:hlinkClick r:id="rId3"/>
              </a:rPr>
              <a:t>www.sciencedirect.com</a:t>
            </a:r>
            <a:r>
              <a:rPr lang="en-US" sz="900" dirty="0" smtClean="0">
                <a:latin typeface="Verdana" pitchFamily="34" charset="0"/>
                <a:ea typeface="Verdana" pitchFamily="34" charset="0"/>
                <a:cs typeface="Verdana" pitchFamily="34" charset="0"/>
              </a:rPr>
              <a:t>.</a:t>
            </a:r>
            <a:br>
              <a:rPr lang="en-US" sz="900" dirty="0" smtClean="0">
                <a:latin typeface="Verdana" pitchFamily="34" charset="0"/>
                <a:ea typeface="Verdana" pitchFamily="34" charset="0"/>
                <a:cs typeface="Verdana" pitchFamily="34" charset="0"/>
              </a:rPr>
            </a:br>
            <a:r>
              <a:rPr lang="en-US" sz="900" dirty="0" smtClean="0">
                <a:latin typeface="Verdana" pitchFamily="34" charset="0"/>
                <a:ea typeface="Verdana" pitchFamily="34" charset="0"/>
                <a:cs typeface="Verdana" pitchFamily="34" charset="0"/>
              </a:rPr>
              <a:t>Used </a:t>
            </a:r>
            <a:r>
              <a:rPr lang="en-US" sz="900" dirty="0">
                <a:latin typeface="Verdana" pitchFamily="34" charset="0"/>
                <a:ea typeface="Verdana" pitchFamily="34" charset="0"/>
                <a:cs typeface="Verdana" pitchFamily="34" charset="0"/>
              </a:rPr>
              <a:t>with permission.</a:t>
            </a:r>
          </a:p>
        </p:txBody>
      </p:sp>
    </p:spTree>
    <p:extLst>
      <p:ext uri="{BB962C8B-B14F-4D97-AF65-F5344CB8AC3E}">
        <p14:creationId xmlns:p14="http://schemas.microsoft.com/office/powerpoint/2010/main" val="901805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76200"/>
            <a:ext cx="7772400" cy="1143000"/>
          </a:xfrm>
        </p:spPr>
        <p:txBody>
          <a:bodyPr/>
          <a:lstStyle/>
          <a:p>
            <a:pPr eaLnBrk="1" hangingPunct="1"/>
            <a:r>
              <a:rPr lang="en-US" dirty="0"/>
              <a:t>Background: The Synapse</a:t>
            </a:r>
          </a:p>
        </p:txBody>
      </p:sp>
      <p:sp>
        <p:nvSpPr>
          <p:cNvPr id="19459" name="Freeform 5"/>
          <p:cNvSpPr>
            <a:spLocks/>
          </p:cNvSpPr>
          <p:nvPr/>
        </p:nvSpPr>
        <p:spPr bwMode="auto">
          <a:xfrm>
            <a:off x="609600" y="1219200"/>
            <a:ext cx="5956300" cy="4432300"/>
          </a:xfrm>
          <a:custGeom>
            <a:avLst/>
            <a:gdLst>
              <a:gd name="T0" fmla="*/ 0 w 3752"/>
              <a:gd name="T1" fmla="*/ 1981200 h 2792"/>
              <a:gd name="T2" fmla="*/ 2438400 w 3752"/>
              <a:gd name="T3" fmla="*/ 2514600 h 2792"/>
              <a:gd name="T4" fmla="*/ 3124200 w 3752"/>
              <a:gd name="T5" fmla="*/ 3886200 h 2792"/>
              <a:gd name="T6" fmla="*/ 4114800 w 3752"/>
              <a:gd name="T7" fmla="*/ 4343400 h 2792"/>
              <a:gd name="T8" fmla="*/ 5029200 w 3752"/>
              <a:gd name="T9" fmla="*/ 3352800 h 2792"/>
              <a:gd name="T10" fmla="*/ 4851400 w 3752"/>
              <a:gd name="T11" fmla="*/ 3186113 h 2792"/>
              <a:gd name="T12" fmla="*/ 4811713 w 3752"/>
              <a:gd name="T13" fmla="*/ 2914650 h 2792"/>
              <a:gd name="T14" fmla="*/ 5030788 w 3752"/>
              <a:gd name="T15" fmla="*/ 2773363 h 2792"/>
              <a:gd name="T16" fmla="*/ 5289550 w 3752"/>
              <a:gd name="T17" fmla="*/ 2747963 h 2792"/>
              <a:gd name="T18" fmla="*/ 5715000 w 3752"/>
              <a:gd name="T19" fmla="*/ 1828800 h 2792"/>
              <a:gd name="T20" fmla="*/ 5791200 w 3752"/>
              <a:gd name="T21" fmla="*/ 914400 h 2792"/>
              <a:gd name="T22" fmla="*/ 4724400 w 3752"/>
              <a:gd name="T23" fmla="*/ 609600 h 2792"/>
              <a:gd name="T24" fmla="*/ 3429000 w 3752"/>
              <a:gd name="T25" fmla="*/ 1066800 h 2792"/>
              <a:gd name="T26" fmla="*/ 2133600 w 3752"/>
              <a:gd name="T27" fmla="*/ 838200 h 2792"/>
              <a:gd name="T28" fmla="*/ 685800 w 3752"/>
              <a:gd name="T29" fmla="*/ 152400 h 2792"/>
              <a:gd name="T30" fmla="*/ 457200 w 3752"/>
              <a:gd name="T31" fmla="*/ 0 h 27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52"/>
              <a:gd name="T49" fmla="*/ 0 h 2792"/>
              <a:gd name="T50" fmla="*/ 3752 w 3752"/>
              <a:gd name="T51" fmla="*/ 2792 h 27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52" h="2792">
                <a:moveTo>
                  <a:pt x="0" y="1248"/>
                </a:moveTo>
                <a:cubicBezTo>
                  <a:pt x="604" y="1316"/>
                  <a:pt x="1208" y="1384"/>
                  <a:pt x="1536" y="1584"/>
                </a:cubicBezTo>
                <a:cubicBezTo>
                  <a:pt x="1864" y="1784"/>
                  <a:pt x="1792" y="2256"/>
                  <a:pt x="1968" y="2448"/>
                </a:cubicBezTo>
                <a:cubicBezTo>
                  <a:pt x="2144" y="2640"/>
                  <a:pt x="2392" y="2792"/>
                  <a:pt x="2592" y="2736"/>
                </a:cubicBezTo>
                <a:cubicBezTo>
                  <a:pt x="2792" y="2680"/>
                  <a:pt x="3091" y="2233"/>
                  <a:pt x="3168" y="2112"/>
                </a:cubicBezTo>
                <a:cubicBezTo>
                  <a:pt x="3245" y="1991"/>
                  <a:pt x="3079" y="2053"/>
                  <a:pt x="3056" y="2007"/>
                </a:cubicBezTo>
                <a:cubicBezTo>
                  <a:pt x="3033" y="1961"/>
                  <a:pt x="3012" y="1879"/>
                  <a:pt x="3031" y="1836"/>
                </a:cubicBezTo>
                <a:cubicBezTo>
                  <a:pt x="3050" y="1793"/>
                  <a:pt x="3119" y="1764"/>
                  <a:pt x="3169" y="1747"/>
                </a:cubicBezTo>
                <a:cubicBezTo>
                  <a:pt x="3219" y="1730"/>
                  <a:pt x="3260" y="1830"/>
                  <a:pt x="3332" y="1731"/>
                </a:cubicBezTo>
                <a:cubicBezTo>
                  <a:pt x="3404" y="1632"/>
                  <a:pt x="3547" y="1344"/>
                  <a:pt x="3600" y="1152"/>
                </a:cubicBezTo>
                <a:cubicBezTo>
                  <a:pt x="3653" y="960"/>
                  <a:pt x="3752" y="704"/>
                  <a:pt x="3648" y="576"/>
                </a:cubicBezTo>
                <a:cubicBezTo>
                  <a:pt x="3544" y="448"/>
                  <a:pt x="3224" y="368"/>
                  <a:pt x="2976" y="384"/>
                </a:cubicBezTo>
                <a:cubicBezTo>
                  <a:pt x="2728" y="400"/>
                  <a:pt x="2432" y="648"/>
                  <a:pt x="2160" y="672"/>
                </a:cubicBezTo>
                <a:cubicBezTo>
                  <a:pt x="1888" y="696"/>
                  <a:pt x="1632" y="624"/>
                  <a:pt x="1344" y="528"/>
                </a:cubicBezTo>
                <a:cubicBezTo>
                  <a:pt x="1056" y="432"/>
                  <a:pt x="608" y="184"/>
                  <a:pt x="432" y="96"/>
                </a:cubicBezTo>
                <a:cubicBezTo>
                  <a:pt x="256" y="8"/>
                  <a:pt x="272" y="4"/>
                  <a:pt x="288" y="0"/>
                </a:cubicBezTo>
              </a:path>
            </a:pathLst>
          </a:custGeom>
          <a:noFill/>
          <a:ln w="19050">
            <a:solidFill>
              <a:schemeClr val="tx1"/>
            </a:solidFill>
            <a:round/>
            <a:headEnd/>
            <a:tailEnd/>
          </a:ln>
        </p:spPr>
        <p:txBody>
          <a:bodyPr>
            <a:prstTxWarp prst="textNoShape">
              <a:avLst/>
            </a:prstTxWarp>
          </a:bodyPr>
          <a:lstStyle/>
          <a:p>
            <a:endParaRPr lang="en-US"/>
          </a:p>
        </p:txBody>
      </p:sp>
      <p:sp>
        <p:nvSpPr>
          <p:cNvPr id="19460" name="Freeform 8"/>
          <p:cNvSpPr>
            <a:spLocks/>
          </p:cNvSpPr>
          <p:nvPr/>
        </p:nvSpPr>
        <p:spPr bwMode="auto">
          <a:xfrm>
            <a:off x="5029200" y="1447800"/>
            <a:ext cx="3505200" cy="5257800"/>
          </a:xfrm>
          <a:custGeom>
            <a:avLst/>
            <a:gdLst>
              <a:gd name="T0" fmla="*/ 3505200 w 2208"/>
              <a:gd name="T1" fmla="*/ 0 h 3312"/>
              <a:gd name="T2" fmla="*/ 2438400 w 2208"/>
              <a:gd name="T3" fmla="*/ 685800 h 3312"/>
              <a:gd name="T4" fmla="*/ 2057400 w 2208"/>
              <a:gd name="T5" fmla="*/ 1905000 h 3312"/>
              <a:gd name="T6" fmla="*/ 1447800 w 2208"/>
              <a:gd name="T7" fmla="*/ 3581400 h 3312"/>
              <a:gd name="T8" fmla="*/ 685800 w 2208"/>
              <a:gd name="T9" fmla="*/ 4648200 h 3312"/>
              <a:gd name="T10" fmla="*/ 228600 w 2208"/>
              <a:gd name="T11" fmla="*/ 5105400 h 3312"/>
              <a:gd name="T12" fmla="*/ 0 w 2208"/>
              <a:gd name="T13" fmla="*/ 5257800 h 3312"/>
              <a:gd name="T14" fmla="*/ 0 60000 65536"/>
              <a:gd name="T15" fmla="*/ 0 60000 65536"/>
              <a:gd name="T16" fmla="*/ 0 60000 65536"/>
              <a:gd name="T17" fmla="*/ 0 60000 65536"/>
              <a:gd name="T18" fmla="*/ 0 60000 65536"/>
              <a:gd name="T19" fmla="*/ 0 60000 65536"/>
              <a:gd name="T20" fmla="*/ 0 60000 65536"/>
              <a:gd name="T21" fmla="*/ 0 w 2208"/>
              <a:gd name="T22" fmla="*/ 0 h 3312"/>
              <a:gd name="T23" fmla="*/ 2208 w 2208"/>
              <a:gd name="T24" fmla="*/ 3312 h 3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8" h="3312">
                <a:moveTo>
                  <a:pt x="2208" y="0"/>
                </a:moveTo>
                <a:cubicBezTo>
                  <a:pt x="1948" y="116"/>
                  <a:pt x="1688" y="232"/>
                  <a:pt x="1536" y="432"/>
                </a:cubicBezTo>
                <a:cubicBezTo>
                  <a:pt x="1384" y="632"/>
                  <a:pt x="1400" y="896"/>
                  <a:pt x="1296" y="1200"/>
                </a:cubicBezTo>
                <a:cubicBezTo>
                  <a:pt x="1192" y="1504"/>
                  <a:pt x="1056" y="1968"/>
                  <a:pt x="912" y="2256"/>
                </a:cubicBezTo>
                <a:cubicBezTo>
                  <a:pt x="768" y="2544"/>
                  <a:pt x="560" y="2768"/>
                  <a:pt x="432" y="2928"/>
                </a:cubicBezTo>
                <a:cubicBezTo>
                  <a:pt x="304" y="3088"/>
                  <a:pt x="216" y="3152"/>
                  <a:pt x="144" y="3216"/>
                </a:cubicBezTo>
                <a:cubicBezTo>
                  <a:pt x="72" y="3280"/>
                  <a:pt x="36" y="3296"/>
                  <a:pt x="0" y="3312"/>
                </a:cubicBezTo>
              </a:path>
            </a:pathLst>
          </a:custGeom>
          <a:noFill/>
          <a:ln w="19050">
            <a:solidFill>
              <a:schemeClr val="tx1"/>
            </a:solidFill>
            <a:round/>
            <a:headEnd/>
            <a:tailEnd/>
          </a:ln>
        </p:spPr>
        <p:txBody>
          <a:bodyPr>
            <a:prstTxWarp prst="textNoShape">
              <a:avLst/>
            </a:prstTxWarp>
          </a:bodyPr>
          <a:lstStyle/>
          <a:p>
            <a:endParaRPr lang="en-US"/>
          </a:p>
        </p:txBody>
      </p:sp>
      <p:sp>
        <p:nvSpPr>
          <p:cNvPr id="19461" name="Oval 9"/>
          <p:cNvSpPr>
            <a:spLocks noChangeArrowheads="1"/>
          </p:cNvSpPr>
          <p:nvPr/>
        </p:nvSpPr>
        <p:spPr bwMode="auto">
          <a:xfrm>
            <a:off x="4191000" y="2971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9462" name="Oval 10"/>
          <p:cNvSpPr>
            <a:spLocks noChangeArrowheads="1"/>
          </p:cNvSpPr>
          <p:nvPr/>
        </p:nvSpPr>
        <p:spPr bwMode="auto">
          <a:xfrm>
            <a:off x="4114800" y="3733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9463" name="Oval 11"/>
          <p:cNvSpPr>
            <a:spLocks noChangeArrowheads="1"/>
          </p:cNvSpPr>
          <p:nvPr/>
        </p:nvSpPr>
        <p:spPr bwMode="auto">
          <a:xfrm>
            <a:off x="5181600" y="24384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9464" name="Oval 12"/>
          <p:cNvSpPr>
            <a:spLocks noChangeArrowheads="1"/>
          </p:cNvSpPr>
          <p:nvPr/>
        </p:nvSpPr>
        <p:spPr bwMode="auto">
          <a:xfrm>
            <a:off x="5334000" y="32766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19465" name="AutoShape 14"/>
          <p:cNvSpPr>
            <a:spLocks noChangeArrowheads="1"/>
          </p:cNvSpPr>
          <p:nvPr/>
        </p:nvSpPr>
        <p:spPr bwMode="auto">
          <a:xfrm>
            <a:off x="4419600" y="3962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66" name="AutoShape 15"/>
          <p:cNvSpPr>
            <a:spLocks noChangeArrowheads="1"/>
          </p:cNvSpPr>
          <p:nvPr/>
        </p:nvSpPr>
        <p:spPr bwMode="auto">
          <a:xfrm>
            <a:off x="4267200" y="3886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67" name="AutoShape 16"/>
          <p:cNvSpPr>
            <a:spLocks noChangeArrowheads="1"/>
          </p:cNvSpPr>
          <p:nvPr/>
        </p:nvSpPr>
        <p:spPr bwMode="auto">
          <a:xfrm>
            <a:off x="5410200" y="3505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68" name="AutoShape 17"/>
          <p:cNvSpPr>
            <a:spLocks noChangeArrowheads="1"/>
          </p:cNvSpPr>
          <p:nvPr/>
        </p:nvSpPr>
        <p:spPr bwMode="auto">
          <a:xfrm>
            <a:off x="54864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69" name="AutoShape 18"/>
          <p:cNvSpPr>
            <a:spLocks noChangeArrowheads="1"/>
          </p:cNvSpPr>
          <p:nvPr/>
        </p:nvSpPr>
        <p:spPr bwMode="auto">
          <a:xfrm>
            <a:off x="5334000" y="2667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0" name="AutoShape 19"/>
          <p:cNvSpPr>
            <a:spLocks noChangeArrowheads="1"/>
          </p:cNvSpPr>
          <p:nvPr/>
        </p:nvSpPr>
        <p:spPr bwMode="auto">
          <a:xfrm>
            <a:off x="4419600" y="3276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1" name="AutoShape 20"/>
          <p:cNvSpPr>
            <a:spLocks noChangeArrowheads="1"/>
          </p:cNvSpPr>
          <p:nvPr/>
        </p:nvSpPr>
        <p:spPr bwMode="auto">
          <a:xfrm>
            <a:off x="4419600" y="3048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2" name="AutoShape 21"/>
          <p:cNvSpPr>
            <a:spLocks noChangeArrowheads="1"/>
          </p:cNvSpPr>
          <p:nvPr/>
        </p:nvSpPr>
        <p:spPr bwMode="auto">
          <a:xfrm>
            <a:off x="4267200" y="3124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3" name="AutoShape 22"/>
          <p:cNvSpPr>
            <a:spLocks noChangeArrowheads="1"/>
          </p:cNvSpPr>
          <p:nvPr/>
        </p:nvSpPr>
        <p:spPr bwMode="auto">
          <a:xfrm>
            <a:off x="5486400" y="2590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4" name="AutoShape 23"/>
          <p:cNvSpPr>
            <a:spLocks noChangeArrowheads="1"/>
          </p:cNvSpPr>
          <p:nvPr/>
        </p:nvSpPr>
        <p:spPr bwMode="auto">
          <a:xfrm>
            <a:off x="5334000" y="2514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5" name="AutoShape 24"/>
          <p:cNvSpPr>
            <a:spLocks noChangeArrowheads="1"/>
          </p:cNvSpPr>
          <p:nvPr/>
        </p:nvSpPr>
        <p:spPr bwMode="auto">
          <a:xfrm>
            <a:off x="4419600" y="3810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6" name="AutoShape 25"/>
          <p:cNvSpPr>
            <a:spLocks noChangeArrowheads="1"/>
          </p:cNvSpPr>
          <p:nvPr/>
        </p:nvSpPr>
        <p:spPr bwMode="auto">
          <a:xfrm>
            <a:off x="5562600" y="3581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7" name="AutoShape 26"/>
          <p:cNvSpPr>
            <a:spLocks noChangeArrowheads="1"/>
          </p:cNvSpPr>
          <p:nvPr/>
        </p:nvSpPr>
        <p:spPr bwMode="auto">
          <a:xfrm>
            <a:off x="5638800" y="3429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8" name="AutoShape 27"/>
          <p:cNvSpPr>
            <a:spLocks noChangeArrowheads="1"/>
          </p:cNvSpPr>
          <p:nvPr/>
        </p:nvSpPr>
        <p:spPr bwMode="auto">
          <a:xfrm>
            <a:off x="57150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79" name="AutoShape 28"/>
          <p:cNvSpPr>
            <a:spLocks noChangeArrowheads="1"/>
          </p:cNvSpPr>
          <p:nvPr/>
        </p:nvSpPr>
        <p:spPr bwMode="auto">
          <a:xfrm>
            <a:off x="5562600" y="4267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0" name="AutoShape 29"/>
          <p:cNvSpPr>
            <a:spLocks noChangeArrowheads="1"/>
          </p:cNvSpPr>
          <p:nvPr/>
        </p:nvSpPr>
        <p:spPr bwMode="auto">
          <a:xfrm>
            <a:off x="54864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1" name="AutoShape 30"/>
          <p:cNvSpPr>
            <a:spLocks noChangeArrowheads="1"/>
          </p:cNvSpPr>
          <p:nvPr/>
        </p:nvSpPr>
        <p:spPr bwMode="auto">
          <a:xfrm>
            <a:off x="55626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2" name="AutoShape 31"/>
          <p:cNvSpPr>
            <a:spLocks noChangeArrowheads="1"/>
          </p:cNvSpPr>
          <p:nvPr/>
        </p:nvSpPr>
        <p:spPr bwMode="auto">
          <a:xfrm>
            <a:off x="5715000" y="4800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3" name="AutoShape 32"/>
          <p:cNvSpPr>
            <a:spLocks noChangeArrowheads="1"/>
          </p:cNvSpPr>
          <p:nvPr/>
        </p:nvSpPr>
        <p:spPr bwMode="auto">
          <a:xfrm>
            <a:off x="5791200" y="4572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4" name="AutoShape 33"/>
          <p:cNvSpPr>
            <a:spLocks noChangeArrowheads="1"/>
          </p:cNvSpPr>
          <p:nvPr/>
        </p:nvSpPr>
        <p:spPr bwMode="auto">
          <a:xfrm>
            <a:off x="6019800" y="4267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5" name="AutoShape 34"/>
          <p:cNvSpPr>
            <a:spLocks noChangeArrowheads="1"/>
          </p:cNvSpPr>
          <p:nvPr/>
        </p:nvSpPr>
        <p:spPr bwMode="auto">
          <a:xfrm>
            <a:off x="60198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6" name="AutoShape 35"/>
          <p:cNvSpPr>
            <a:spLocks noChangeArrowheads="1"/>
          </p:cNvSpPr>
          <p:nvPr/>
        </p:nvSpPr>
        <p:spPr bwMode="auto">
          <a:xfrm>
            <a:off x="5715000" y="4343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7" name="AutoShape 36"/>
          <p:cNvSpPr>
            <a:spLocks noChangeArrowheads="1"/>
          </p:cNvSpPr>
          <p:nvPr/>
        </p:nvSpPr>
        <p:spPr bwMode="auto">
          <a:xfrm>
            <a:off x="67818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8" name="AutoShape 37"/>
          <p:cNvSpPr>
            <a:spLocks noChangeArrowheads="1"/>
          </p:cNvSpPr>
          <p:nvPr/>
        </p:nvSpPr>
        <p:spPr bwMode="auto">
          <a:xfrm>
            <a:off x="5410200" y="5257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89" name="AutoShape 38"/>
          <p:cNvSpPr>
            <a:spLocks noChangeArrowheads="1"/>
          </p:cNvSpPr>
          <p:nvPr/>
        </p:nvSpPr>
        <p:spPr bwMode="auto">
          <a:xfrm>
            <a:off x="5715000" y="5181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90" name="AutoShape 39"/>
          <p:cNvSpPr>
            <a:spLocks noChangeArrowheads="1"/>
          </p:cNvSpPr>
          <p:nvPr/>
        </p:nvSpPr>
        <p:spPr bwMode="auto">
          <a:xfrm>
            <a:off x="6324600" y="3505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91" name="AutoShape 40"/>
          <p:cNvSpPr>
            <a:spLocks noChangeArrowheads="1"/>
          </p:cNvSpPr>
          <p:nvPr/>
        </p:nvSpPr>
        <p:spPr bwMode="auto">
          <a:xfrm>
            <a:off x="64770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92" name="AutoShape 41"/>
          <p:cNvSpPr>
            <a:spLocks noChangeArrowheads="1"/>
          </p:cNvSpPr>
          <p:nvPr/>
        </p:nvSpPr>
        <p:spPr bwMode="auto">
          <a:xfrm>
            <a:off x="5257800" y="5638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93" name="AutoShape 42"/>
          <p:cNvSpPr>
            <a:spLocks noChangeArrowheads="1"/>
          </p:cNvSpPr>
          <p:nvPr/>
        </p:nvSpPr>
        <p:spPr bwMode="auto">
          <a:xfrm>
            <a:off x="6172200" y="4648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494" name="AutoShape 43"/>
          <p:cNvSpPr>
            <a:spLocks noChangeArrowheads="1"/>
          </p:cNvSpPr>
          <p:nvPr/>
        </p:nvSpPr>
        <p:spPr bwMode="auto">
          <a:xfrm>
            <a:off x="6858000" y="2438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50"/>
          <p:cNvGrpSpPr>
            <a:grpSpLocks/>
          </p:cNvGrpSpPr>
          <p:nvPr/>
        </p:nvGrpSpPr>
        <p:grpSpPr bwMode="auto">
          <a:xfrm>
            <a:off x="5181600" y="1752600"/>
            <a:ext cx="304800" cy="166688"/>
            <a:chOff x="3072" y="2919"/>
            <a:chExt cx="192" cy="105"/>
          </a:xfrm>
        </p:grpSpPr>
        <p:sp>
          <p:nvSpPr>
            <p:cNvPr id="19523" name="Freeform 48"/>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9524" name="AutoShape 49"/>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9496" name="Freeform 52"/>
          <p:cNvSpPr>
            <a:spLocks/>
          </p:cNvSpPr>
          <p:nvPr/>
        </p:nvSpPr>
        <p:spPr bwMode="auto">
          <a:xfrm rot="-3600000">
            <a:off x="6261100" y="5030788"/>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19497" name="AutoShape 53"/>
          <p:cNvSpPr>
            <a:spLocks noChangeArrowheads="1"/>
          </p:cNvSpPr>
          <p:nvPr/>
        </p:nvSpPr>
        <p:spPr bwMode="auto">
          <a:xfrm rot="7200000">
            <a:off x="6330950" y="50419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3" name="Group 54"/>
          <p:cNvGrpSpPr>
            <a:grpSpLocks/>
          </p:cNvGrpSpPr>
          <p:nvPr/>
        </p:nvGrpSpPr>
        <p:grpSpPr bwMode="auto">
          <a:xfrm rot="-3000000">
            <a:off x="5569744" y="6012656"/>
            <a:ext cx="304800" cy="166688"/>
            <a:chOff x="3072" y="2919"/>
            <a:chExt cx="192" cy="105"/>
          </a:xfrm>
        </p:grpSpPr>
        <p:sp>
          <p:nvSpPr>
            <p:cNvPr id="19521" name="Freeform 55"/>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9522" name="AutoShape 56"/>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 name="Group 57"/>
          <p:cNvGrpSpPr>
            <a:grpSpLocks/>
          </p:cNvGrpSpPr>
          <p:nvPr/>
        </p:nvGrpSpPr>
        <p:grpSpPr bwMode="auto">
          <a:xfrm rot="-4500000">
            <a:off x="7017544" y="2888456"/>
            <a:ext cx="304800" cy="166688"/>
            <a:chOff x="3072" y="2919"/>
            <a:chExt cx="192" cy="105"/>
          </a:xfrm>
        </p:grpSpPr>
        <p:sp>
          <p:nvSpPr>
            <p:cNvPr id="19519" name="Freeform 58"/>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9520" name="AutoShape 59"/>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9500" name="Freeform 60"/>
          <p:cNvSpPr>
            <a:spLocks/>
          </p:cNvSpPr>
          <p:nvPr/>
        </p:nvSpPr>
        <p:spPr bwMode="auto">
          <a:xfrm rot="-4500000">
            <a:off x="6781800" y="37338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19501" name="Freeform 62"/>
          <p:cNvSpPr>
            <a:spLocks/>
          </p:cNvSpPr>
          <p:nvPr/>
        </p:nvSpPr>
        <p:spPr bwMode="auto">
          <a:xfrm rot="-3600000">
            <a:off x="6019800" y="5410200"/>
            <a:ext cx="304800" cy="152400"/>
          </a:xfrm>
          <a:custGeom>
            <a:avLst/>
            <a:gdLst>
              <a:gd name="T0" fmla="*/ 76200 w 192"/>
              <a:gd name="T1" fmla="*/ 0 h 96"/>
              <a:gd name="T2" fmla="*/ 76200 w 192"/>
              <a:gd name="T3" fmla="*/ 82550 h 96"/>
              <a:gd name="T4" fmla="*/ 228600 w 192"/>
              <a:gd name="T5" fmla="*/ 82550 h 96"/>
              <a:gd name="T6" fmla="*/ 228600 w 192"/>
              <a:gd name="T7" fmla="*/ 0 h 96"/>
              <a:gd name="T8" fmla="*/ 304800 w 192"/>
              <a:gd name="T9" fmla="*/ 0 h 96"/>
              <a:gd name="T10" fmla="*/ 304800 w 192"/>
              <a:gd name="T11" fmla="*/ 76200 h 96"/>
              <a:gd name="T12" fmla="*/ 304800 w 192"/>
              <a:gd name="T13" fmla="*/ 152400 h 96"/>
              <a:gd name="T14" fmla="*/ 0 w 192"/>
              <a:gd name="T15" fmla="*/ 152400 h 96"/>
              <a:gd name="T16" fmla="*/ 0 w 192"/>
              <a:gd name="T17" fmla="*/ 0 h 96"/>
              <a:gd name="T18" fmla="*/ 76200 w 192"/>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
              <a:gd name="T32" fmla="*/ 192 w 192"/>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
                <a:moveTo>
                  <a:pt x="48" y="0"/>
                </a:moveTo>
                <a:lnTo>
                  <a:pt x="48" y="52"/>
                </a:lnTo>
                <a:lnTo>
                  <a:pt x="144" y="52"/>
                </a:lnTo>
                <a:lnTo>
                  <a:pt x="144" y="0"/>
                </a:lnTo>
                <a:lnTo>
                  <a:pt x="192" y="0"/>
                </a:lnTo>
                <a:lnTo>
                  <a:pt x="192" y="48"/>
                </a:lnTo>
                <a:lnTo>
                  <a:pt x="192" y="96"/>
                </a:lnTo>
                <a:lnTo>
                  <a:pt x="0" y="96"/>
                </a:lnTo>
                <a:lnTo>
                  <a:pt x="0" y="0"/>
                </a:lnTo>
                <a:lnTo>
                  <a:pt x="48" y="0"/>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19502" name="Freeform 63"/>
          <p:cNvSpPr>
            <a:spLocks/>
          </p:cNvSpPr>
          <p:nvPr/>
        </p:nvSpPr>
        <p:spPr bwMode="auto">
          <a:xfrm rot="-4500000">
            <a:off x="6553200" y="44196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5" name="Group 68"/>
          <p:cNvGrpSpPr>
            <a:grpSpLocks/>
          </p:cNvGrpSpPr>
          <p:nvPr/>
        </p:nvGrpSpPr>
        <p:grpSpPr bwMode="auto">
          <a:xfrm rot="6300000">
            <a:off x="6255544" y="2659856"/>
            <a:ext cx="304800" cy="166688"/>
            <a:chOff x="3072" y="2919"/>
            <a:chExt cx="192" cy="105"/>
          </a:xfrm>
        </p:grpSpPr>
        <p:sp>
          <p:nvSpPr>
            <p:cNvPr id="19517" name="Freeform 69"/>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19518" name="AutoShape 70"/>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9504" name="Rectangle 71"/>
          <p:cNvSpPr>
            <a:spLocks noChangeArrowheads="1"/>
          </p:cNvSpPr>
          <p:nvPr/>
        </p:nvSpPr>
        <p:spPr bwMode="auto">
          <a:xfrm rot="-2700000">
            <a:off x="4876800" y="5181600"/>
            <a:ext cx="152400" cy="381000"/>
          </a:xfrm>
          <a:prstGeom prst="rect">
            <a:avLst/>
          </a:prstGeom>
          <a:solidFill>
            <a:srgbClr val="008000"/>
          </a:solidFill>
          <a:ln w="9525">
            <a:solidFill>
              <a:schemeClr val="tx1"/>
            </a:solidFill>
            <a:miter lim="800000"/>
            <a:headEnd/>
            <a:tailEnd/>
          </a:ln>
        </p:spPr>
        <p:txBody>
          <a:bodyPr wrap="none" anchor="ctr">
            <a:prstTxWarp prst="textNoShape">
              <a:avLst/>
            </a:prstTxWarp>
          </a:bodyPr>
          <a:lstStyle/>
          <a:p>
            <a:endParaRPr lang="en-US"/>
          </a:p>
        </p:txBody>
      </p:sp>
      <p:sp>
        <p:nvSpPr>
          <p:cNvPr id="19505" name="Line 72"/>
          <p:cNvSpPr>
            <a:spLocks noChangeShapeType="1"/>
          </p:cNvSpPr>
          <p:nvPr/>
        </p:nvSpPr>
        <p:spPr bwMode="auto">
          <a:xfrm flipH="1" flipV="1">
            <a:off x="4670425" y="5081588"/>
            <a:ext cx="533400" cy="533400"/>
          </a:xfrm>
          <a:prstGeom prst="line">
            <a:avLst/>
          </a:prstGeom>
          <a:noFill/>
          <a:ln w="25400">
            <a:solidFill>
              <a:schemeClr val="tx1"/>
            </a:solidFill>
            <a:round/>
            <a:headEnd/>
            <a:tailEnd type="arrow" w="sm" len="sm"/>
          </a:ln>
        </p:spPr>
        <p:txBody>
          <a:bodyPr>
            <a:prstTxWarp prst="textNoShape">
              <a:avLst/>
            </a:prstTxWarp>
          </a:bodyPr>
          <a:lstStyle/>
          <a:p>
            <a:endParaRPr lang="en-US"/>
          </a:p>
        </p:txBody>
      </p:sp>
      <p:sp>
        <p:nvSpPr>
          <p:cNvPr id="19506" name="AutoShape 73"/>
          <p:cNvSpPr>
            <a:spLocks noChangeArrowheads="1"/>
          </p:cNvSpPr>
          <p:nvPr/>
        </p:nvSpPr>
        <p:spPr bwMode="auto">
          <a:xfrm>
            <a:off x="4648200" y="4876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507" name="AutoShape 74"/>
          <p:cNvSpPr>
            <a:spLocks noChangeArrowheads="1"/>
          </p:cNvSpPr>
          <p:nvPr/>
        </p:nvSpPr>
        <p:spPr bwMode="auto">
          <a:xfrm>
            <a:off x="4495800" y="4953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508" name="AutoShape 76"/>
          <p:cNvSpPr>
            <a:spLocks noChangeArrowheads="1"/>
          </p:cNvSpPr>
          <p:nvPr/>
        </p:nvSpPr>
        <p:spPr bwMode="auto">
          <a:xfrm>
            <a:off x="6705600" y="1295400"/>
            <a:ext cx="381000" cy="304800"/>
          </a:xfrm>
          <a:prstGeom prst="hexagon">
            <a:avLst>
              <a:gd name="adj" fmla="val 31250"/>
              <a:gd name="vf" fmla="val 115470"/>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19509" name="AutoShape 77"/>
          <p:cNvSpPr>
            <a:spLocks noChangeArrowheads="1"/>
          </p:cNvSpPr>
          <p:nvPr/>
        </p:nvSpPr>
        <p:spPr bwMode="auto">
          <a:xfrm>
            <a:off x="7086600" y="1905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19510" name="AutoShape 80"/>
          <p:cNvSpPr>
            <a:spLocks noChangeArrowheads="1"/>
          </p:cNvSpPr>
          <p:nvPr/>
        </p:nvSpPr>
        <p:spPr bwMode="auto">
          <a:xfrm rot="10800000">
            <a:off x="6629400" y="1600200"/>
            <a:ext cx="533400" cy="228600"/>
          </a:xfrm>
          <a:prstGeom prst="curvedUpArrow">
            <a:avLst>
              <a:gd name="adj1" fmla="val 46667"/>
              <a:gd name="adj2" fmla="val 93333"/>
              <a:gd name="adj3" fmla="val 33333"/>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19511" name="Oval 81"/>
          <p:cNvSpPr>
            <a:spLocks noChangeArrowheads="1"/>
          </p:cNvSpPr>
          <p:nvPr/>
        </p:nvSpPr>
        <p:spPr bwMode="auto">
          <a:xfrm>
            <a:off x="6629400" y="1905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512" name="Oval 82"/>
          <p:cNvSpPr>
            <a:spLocks noChangeArrowheads="1"/>
          </p:cNvSpPr>
          <p:nvPr/>
        </p:nvSpPr>
        <p:spPr bwMode="auto">
          <a:xfrm>
            <a:off x="6681788" y="1965325"/>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513" name="Oval 83"/>
          <p:cNvSpPr>
            <a:spLocks noChangeArrowheads="1"/>
          </p:cNvSpPr>
          <p:nvPr/>
        </p:nvSpPr>
        <p:spPr bwMode="auto">
          <a:xfrm>
            <a:off x="6781800" y="19812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514" name="Oval 84"/>
          <p:cNvSpPr>
            <a:spLocks noChangeArrowheads="1"/>
          </p:cNvSpPr>
          <p:nvPr/>
        </p:nvSpPr>
        <p:spPr bwMode="auto">
          <a:xfrm>
            <a:off x="6705600" y="1905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515" name="Oval 85"/>
          <p:cNvSpPr>
            <a:spLocks noChangeArrowheads="1"/>
          </p:cNvSpPr>
          <p:nvPr/>
        </p:nvSpPr>
        <p:spPr bwMode="auto">
          <a:xfrm>
            <a:off x="6781800" y="193675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9516" name="Line 86"/>
          <p:cNvSpPr>
            <a:spLocks noChangeShapeType="1"/>
          </p:cNvSpPr>
          <p:nvPr/>
        </p:nvSpPr>
        <p:spPr bwMode="auto">
          <a:xfrm flipH="1" flipV="1">
            <a:off x="4343400" y="4038600"/>
            <a:ext cx="152400" cy="762000"/>
          </a:xfrm>
          <a:prstGeom prst="line">
            <a:avLst/>
          </a:prstGeom>
          <a:noFill/>
          <a:ln w="9525">
            <a:solidFill>
              <a:schemeClr val="tx1"/>
            </a:solidFill>
            <a:round/>
            <a:headEnd/>
            <a:tailEnd type="stealth" w="med" len="sm"/>
          </a:ln>
        </p:spPr>
        <p:txBody>
          <a:bodyPr>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241E0B5E-74F4-2846-95FF-0F066D86F18D}" type="slidenum">
              <a:rPr lang="en-US" smtClean="0"/>
              <a:t>4</a:t>
            </a:fld>
            <a:endParaRPr lang="en-US"/>
          </a:p>
        </p:txBody>
      </p:sp>
    </p:spTree>
    <p:extLst>
      <p:ext uri="{BB962C8B-B14F-4D97-AF65-F5344CB8AC3E}">
        <p14:creationId xmlns:p14="http://schemas.microsoft.com/office/powerpoint/2010/main" val="2543521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90800" y="457200"/>
            <a:ext cx="3200400" cy="1143000"/>
          </a:xfrm>
        </p:spPr>
        <p:txBody>
          <a:bodyPr/>
          <a:lstStyle/>
          <a:p>
            <a:pPr eaLnBrk="1" hangingPunct="1"/>
            <a:r>
              <a:rPr lang="en-US"/>
              <a:t>Release</a:t>
            </a:r>
          </a:p>
        </p:txBody>
      </p:sp>
      <p:sp>
        <p:nvSpPr>
          <p:cNvPr id="20483" name="Freeform 3"/>
          <p:cNvSpPr>
            <a:spLocks/>
          </p:cNvSpPr>
          <p:nvPr/>
        </p:nvSpPr>
        <p:spPr bwMode="auto">
          <a:xfrm>
            <a:off x="609600" y="1219200"/>
            <a:ext cx="5956300" cy="4432300"/>
          </a:xfrm>
          <a:custGeom>
            <a:avLst/>
            <a:gdLst>
              <a:gd name="T0" fmla="*/ 0 w 3752"/>
              <a:gd name="T1" fmla="*/ 1981200 h 2792"/>
              <a:gd name="T2" fmla="*/ 2438400 w 3752"/>
              <a:gd name="T3" fmla="*/ 2514600 h 2792"/>
              <a:gd name="T4" fmla="*/ 3124200 w 3752"/>
              <a:gd name="T5" fmla="*/ 3886200 h 2792"/>
              <a:gd name="T6" fmla="*/ 4114800 w 3752"/>
              <a:gd name="T7" fmla="*/ 4343400 h 2792"/>
              <a:gd name="T8" fmla="*/ 5029200 w 3752"/>
              <a:gd name="T9" fmla="*/ 3352800 h 2792"/>
              <a:gd name="T10" fmla="*/ 4851400 w 3752"/>
              <a:gd name="T11" fmla="*/ 3186113 h 2792"/>
              <a:gd name="T12" fmla="*/ 4811713 w 3752"/>
              <a:gd name="T13" fmla="*/ 2914650 h 2792"/>
              <a:gd name="T14" fmla="*/ 5030788 w 3752"/>
              <a:gd name="T15" fmla="*/ 2773363 h 2792"/>
              <a:gd name="T16" fmla="*/ 5289550 w 3752"/>
              <a:gd name="T17" fmla="*/ 2747963 h 2792"/>
              <a:gd name="T18" fmla="*/ 5715000 w 3752"/>
              <a:gd name="T19" fmla="*/ 1828800 h 2792"/>
              <a:gd name="T20" fmla="*/ 5791200 w 3752"/>
              <a:gd name="T21" fmla="*/ 914400 h 2792"/>
              <a:gd name="T22" fmla="*/ 4724400 w 3752"/>
              <a:gd name="T23" fmla="*/ 609600 h 2792"/>
              <a:gd name="T24" fmla="*/ 3429000 w 3752"/>
              <a:gd name="T25" fmla="*/ 1066800 h 2792"/>
              <a:gd name="T26" fmla="*/ 2133600 w 3752"/>
              <a:gd name="T27" fmla="*/ 838200 h 2792"/>
              <a:gd name="T28" fmla="*/ 685800 w 3752"/>
              <a:gd name="T29" fmla="*/ 152400 h 2792"/>
              <a:gd name="T30" fmla="*/ 457200 w 3752"/>
              <a:gd name="T31" fmla="*/ 0 h 27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52"/>
              <a:gd name="T49" fmla="*/ 0 h 2792"/>
              <a:gd name="T50" fmla="*/ 3752 w 3752"/>
              <a:gd name="T51" fmla="*/ 2792 h 27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52" h="2792">
                <a:moveTo>
                  <a:pt x="0" y="1248"/>
                </a:moveTo>
                <a:cubicBezTo>
                  <a:pt x="604" y="1316"/>
                  <a:pt x="1208" y="1384"/>
                  <a:pt x="1536" y="1584"/>
                </a:cubicBezTo>
                <a:cubicBezTo>
                  <a:pt x="1864" y="1784"/>
                  <a:pt x="1792" y="2256"/>
                  <a:pt x="1968" y="2448"/>
                </a:cubicBezTo>
                <a:cubicBezTo>
                  <a:pt x="2144" y="2640"/>
                  <a:pt x="2392" y="2792"/>
                  <a:pt x="2592" y="2736"/>
                </a:cubicBezTo>
                <a:cubicBezTo>
                  <a:pt x="2792" y="2680"/>
                  <a:pt x="3091" y="2233"/>
                  <a:pt x="3168" y="2112"/>
                </a:cubicBezTo>
                <a:cubicBezTo>
                  <a:pt x="3245" y="1991"/>
                  <a:pt x="3079" y="2053"/>
                  <a:pt x="3056" y="2007"/>
                </a:cubicBezTo>
                <a:cubicBezTo>
                  <a:pt x="3033" y="1961"/>
                  <a:pt x="3012" y="1879"/>
                  <a:pt x="3031" y="1836"/>
                </a:cubicBezTo>
                <a:cubicBezTo>
                  <a:pt x="3050" y="1793"/>
                  <a:pt x="3119" y="1764"/>
                  <a:pt x="3169" y="1747"/>
                </a:cubicBezTo>
                <a:cubicBezTo>
                  <a:pt x="3219" y="1730"/>
                  <a:pt x="3260" y="1830"/>
                  <a:pt x="3332" y="1731"/>
                </a:cubicBezTo>
                <a:cubicBezTo>
                  <a:pt x="3404" y="1632"/>
                  <a:pt x="3547" y="1344"/>
                  <a:pt x="3600" y="1152"/>
                </a:cubicBezTo>
                <a:cubicBezTo>
                  <a:pt x="3653" y="960"/>
                  <a:pt x="3752" y="704"/>
                  <a:pt x="3648" y="576"/>
                </a:cubicBezTo>
                <a:cubicBezTo>
                  <a:pt x="3544" y="448"/>
                  <a:pt x="3224" y="368"/>
                  <a:pt x="2976" y="384"/>
                </a:cubicBezTo>
                <a:cubicBezTo>
                  <a:pt x="2728" y="400"/>
                  <a:pt x="2432" y="648"/>
                  <a:pt x="2160" y="672"/>
                </a:cubicBezTo>
                <a:cubicBezTo>
                  <a:pt x="1888" y="696"/>
                  <a:pt x="1632" y="624"/>
                  <a:pt x="1344" y="528"/>
                </a:cubicBezTo>
                <a:cubicBezTo>
                  <a:pt x="1056" y="432"/>
                  <a:pt x="608" y="184"/>
                  <a:pt x="432" y="96"/>
                </a:cubicBezTo>
                <a:cubicBezTo>
                  <a:pt x="256" y="8"/>
                  <a:pt x="272" y="4"/>
                  <a:pt x="288" y="0"/>
                </a:cubicBezTo>
              </a:path>
            </a:pathLst>
          </a:custGeom>
          <a:noFill/>
          <a:ln w="19050">
            <a:solidFill>
              <a:schemeClr val="tx1"/>
            </a:solidFill>
            <a:round/>
            <a:headEnd/>
            <a:tailEnd/>
          </a:ln>
        </p:spPr>
        <p:txBody>
          <a:bodyPr>
            <a:prstTxWarp prst="textNoShape">
              <a:avLst/>
            </a:prstTxWarp>
          </a:bodyPr>
          <a:lstStyle/>
          <a:p>
            <a:endParaRPr lang="en-US"/>
          </a:p>
        </p:txBody>
      </p:sp>
      <p:sp>
        <p:nvSpPr>
          <p:cNvPr id="20484" name="Freeform 4"/>
          <p:cNvSpPr>
            <a:spLocks/>
          </p:cNvSpPr>
          <p:nvPr/>
        </p:nvSpPr>
        <p:spPr bwMode="auto">
          <a:xfrm>
            <a:off x="5029200" y="1447800"/>
            <a:ext cx="3505200" cy="5257800"/>
          </a:xfrm>
          <a:custGeom>
            <a:avLst/>
            <a:gdLst>
              <a:gd name="T0" fmla="*/ 3505200 w 2208"/>
              <a:gd name="T1" fmla="*/ 0 h 3312"/>
              <a:gd name="T2" fmla="*/ 2438400 w 2208"/>
              <a:gd name="T3" fmla="*/ 685800 h 3312"/>
              <a:gd name="T4" fmla="*/ 2057400 w 2208"/>
              <a:gd name="T5" fmla="*/ 1905000 h 3312"/>
              <a:gd name="T6" fmla="*/ 1447800 w 2208"/>
              <a:gd name="T7" fmla="*/ 3581400 h 3312"/>
              <a:gd name="T8" fmla="*/ 685800 w 2208"/>
              <a:gd name="T9" fmla="*/ 4648200 h 3312"/>
              <a:gd name="T10" fmla="*/ 228600 w 2208"/>
              <a:gd name="T11" fmla="*/ 5105400 h 3312"/>
              <a:gd name="T12" fmla="*/ 0 w 2208"/>
              <a:gd name="T13" fmla="*/ 5257800 h 3312"/>
              <a:gd name="T14" fmla="*/ 0 60000 65536"/>
              <a:gd name="T15" fmla="*/ 0 60000 65536"/>
              <a:gd name="T16" fmla="*/ 0 60000 65536"/>
              <a:gd name="T17" fmla="*/ 0 60000 65536"/>
              <a:gd name="T18" fmla="*/ 0 60000 65536"/>
              <a:gd name="T19" fmla="*/ 0 60000 65536"/>
              <a:gd name="T20" fmla="*/ 0 60000 65536"/>
              <a:gd name="T21" fmla="*/ 0 w 2208"/>
              <a:gd name="T22" fmla="*/ 0 h 3312"/>
              <a:gd name="T23" fmla="*/ 2208 w 2208"/>
              <a:gd name="T24" fmla="*/ 3312 h 3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8" h="3312">
                <a:moveTo>
                  <a:pt x="2208" y="0"/>
                </a:moveTo>
                <a:cubicBezTo>
                  <a:pt x="1948" y="116"/>
                  <a:pt x="1688" y="232"/>
                  <a:pt x="1536" y="432"/>
                </a:cubicBezTo>
                <a:cubicBezTo>
                  <a:pt x="1384" y="632"/>
                  <a:pt x="1400" y="896"/>
                  <a:pt x="1296" y="1200"/>
                </a:cubicBezTo>
                <a:cubicBezTo>
                  <a:pt x="1192" y="1504"/>
                  <a:pt x="1056" y="1968"/>
                  <a:pt x="912" y="2256"/>
                </a:cubicBezTo>
                <a:cubicBezTo>
                  <a:pt x="768" y="2544"/>
                  <a:pt x="560" y="2768"/>
                  <a:pt x="432" y="2928"/>
                </a:cubicBezTo>
                <a:cubicBezTo>
                  <a:pt x="304" y="3088"/>
                  <a:pt x="216" y="3152"/>
                  <a:pt x="144" y="3216"/>
                </a:cubicBezTo>
                <a:cubicBezTo>
                  <a:pt x="72" y="3280"/>
                  <a:pt x="36" y="3296"/>
                  <a:pt x="0" y="3312"/>
                </a:cubicBezTo>
              </a:path>
            </a:pathLst>
          </a:custGeom>
          <a:noFill/>
          <a:ln w="19050">
            <a:solidFill>
              <a:schemeClr val="tx1"/>
            </a:solidFill>
            <a:round/>
            <a:headEnd/>
            <a:tailEnd/>
          </a:ln>
        </p:spPr>
        <p:txBody>
          <a:bodyPr>
            <a:prstTxWarp prst="textNoShape">
              <a:avLst/>
            </a:prstTxWarp>
          </a:bodyPr>
          <a:lstStyle/>
          <a:p>
            <a:endParaRPr lang="en-US"/>
          </a:p>
        </p:txBody>
      </p:sp>
      <p:sp>
        <p:nvSpPr>
          <p:cNvPr id="20485" name="Oval 5"/>
          <p:cNvSpPr>
            <a:spLocks noChangeArrowheads="1"/>
          </p:cNvSpPr>
          <p:nvPr/>
        </p:nvSpPr>
        <p:spPr bwMode="auto">
          <a:xfrm>
            <a:off x="4191000" y="2971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20486" name="Oval 6"/>
          <p:cNvSpPr>
            <a:spLocks noChangeArrowheads="1"/>
          </p:cNvSpPr>
          <p:nvPr/>
        </p:nvSpPr>
        <p:spPr bwMode="auto">
          <a:xfrm>
            <a:off x="4114800" y="3733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20487" name="Oval 7"/>
          <p:cNvSpPr>
            <a:spLocks noChangeArrowheads="1"/>
          </p:cNvSpPr>
          <p:nvPr/>
        </p:nvSpPr>
        <p:spPr bwMode="auto">
          <a:xfrm>
            <a:off x="5181600" y="24384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20488" name="Oval 8"/>
          <p:cNvSpPr>
            <a:spLocks noChangeArrowheads="1"/>
          </p:cNvSpPr>
          <p:nvPr/>
        </p:nvSpPr>
        <p:spPr bwMode="auto">
          <a:xfrm>
            <a:off x="5334000" y="32766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20489" name="AutoShape 9"/>
          <p:cNvSpPr>
            <a:spLocks noChangeArrowheads="1"/>
          </p:cNvSpPr>
          <p:nvPr/>
        </p:nvSpPr>
        <p:spPr bwMode="auto">
          <a:xfrm>
            <a:off x="4419600" y="3962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0" name="AutoShape 10"/>
          <p:cNvSpPr>
            <a:spLocks noChangeArrowheads="1"/>
          </p:cNvSpPr>
          <p:nvPr/>
        </p:nvSpPr>
        <p:spPr bwMode="auto">
          <a:xfrm>
            <a:off x="4267200" y="3886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1" name="AutoShape 11"/>
          <p:cNvSpPr>
            <a:spLocks noChangeArrowheads="1"/>
          </p:cNvSpPr>
          <p:nvPr/>
        </p:nvSpPr>
        <p:spPr bwMode="auto">
          <a:xfrm>
            <a:off x="5410200" y="3505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2" name="AutoShape 12"/>
          <p:cNvSpPr>
            <a:spLocks noChangeArrowheads="1"/>
          </p:cNvSpPr>
          <p:nvPr/>
        </p:nvSpPr>
        <p:spPr bwMode="auto">
          <a:xfrm>
            <a:off x="54864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3" name="AutoShape 13"/>
          <p:cNvSpPr>
            <a:spLocks noChangeArrowheads="1"/>
          </p:cNvSpPr>
          <p:nvPr/>
        </p:nvSpPr>
        <p:spPr bwMode="auto">
          <a:xfrm>
            <a:off x="5334000" y="2667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4" name="AutoShape 14"/>
          <p:cNvSpPr>
            <a:spLocks noChangeArrowheads="1"/>
          </p:cNvSpPr>
          <p:nvPr/>
        </p:nvSpPr>
        <p:spPr bwMode="auto">
          <a:xfrm>
            <a:off x="4419600" y="3276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5" name="AutoShape 15"/>
          <p:cNvSpPr>
            <a:spLocks noChangeArrowheads="1"/>
          </p:cNvSpPr>
          <p:nvPr/>
        </p:nvSpPr>
        <p:spPr bwMode="auto">
          <a:xfrm>
            <a:off x="4419600" y="3048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6" name="AutoShape 16"/>
          <p:cNvSpPr>
            <a:spLocks noChangeArrowheads="1"/>
          </p:cNvSpPr>
          <p:nvPr/>
        </p:nvSpPr>
        <p:spPr bwMode="auto">
          <a:xfrm>
            <a:off x="4267200" y="3124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7" name="AutoShape 17"/>
          <p:cNvSpPr>
            <a:spLocks noChangeArrowheads="1"/>
          </p:cNvSpPr>
          <p:nvPr/>
        </p:nvSpPr>
        <p:spPr bwMode="auto">
          <a:xfrm>
            <a:off x="5486400" y="2590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8" name="AutoShape 18"/>
          <p:cNvSpPr>
            <a:spLocks noChangeArrowheads="1"/>
          </p:cNvSpPr>
          <p:nvPr/>
        </p:nvSpPr>
        <p:spPr bwMode="auto">
          <a:xfrm>
            <a:off x="5334000" y="2514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499" name="AutoShape 19"/>
          <p:cNvSpPr>
            <a:spLocks noChangeArrowheads="1"/>
          </p:cNvSpPr>
          <p:nvPr/>
        </p:nvSpPr>
        <p:spPr bwMode="auto">
          <a:xfrm>
            <a:off x="4419600" y="3810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0" name="AutoShape 20"/>
          <p:cNvSpPr>
            <a:spLocks noChangeArrowheads="1"/>
          </p:cNvSpPr>
          <p:nvPr/>
        </p:nvSpPr>
        <p:spPr bwMode="auto">
          <a:xfrm>
            <a:off x="5562600" y="3581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1" name="AutoShape 21"/>
          <p:cNvSpPr>
            <a:spLocks noChangeArrowheads="1"/>
          </p:cNvSpPr>
          <p:nvPr/>
        </p:nvSpPr>
        <p:spPr bwMode="auto">
          <a:xfrm>
            <a:off x="5638800" y="3429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2" name="AutoShape 22"/>
          <p:cNvSpPr>
            <a:spLocks noChangeArrowheads="1"/>
          </p:cNvSpPr>
          <p:nvPr/>
        </p:nvSpPr>
        <p:spPr bwMode="auto">
          <a:xfrm>
            <a:off x="57150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3" name="AutoShape 23"/>
          <p:cNvSpPr>
            <a:spLocks noChangeArrowheads="1"/>
          </p:cNvSpPr>
          <p:nvPr/>
        </p:nvSpPr>
        <p:spPr bwMode="auto">
          <a:xfrm>
            <a:off x="5562600" y="4267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4" name="AutoShape 24"/>
          <p:cNvSpPr>
            <a:spLocks noChangeArrowheads="1"/>
          </p:cNvSpPr>
          <p:nvPr/>
        </p:nvSpPr>
        <p:spPr bwMode="auto">
          <a:xfrm>
            <a:off x="54864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5" name="AutoShape 25"/>
          <p:cNvSpPr>
            <a:spLocks noChangeArrowheads="1"/>
          </p:cNvSpPr>
          <p:nvPr/>
        </p:nvSpPr>
        <p:spPr bwMode="auto">
          <a:xfrm>
            <a:off x="55626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6" name="AutoShape 26"/>
          <p:cNvSpPr>
            <a:spLocks noChangeArrowheads="1"/>
          </p:cNvSpPr>
          <p:nvPr/>
        </p:nvSpPr>
        <p:spPr bwMode="auto">
          <a:xfrm>
            <a:off x="5715000" y="4800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7" name="AutoShape 27"/>
          <p:cNvSpPr>
            <a:spLocks noChangeArrowheads="1"/>
          </p:cNvSpPr>
          <p:nvPr/>
        </p:nvSpPr>
        <p:spPr bwMode="auto">
          <a:xfrm>
            <a:off x="5791200" y="4572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8" name="AutoShape 28"/>
          <p:cNvSpPr>
            <a:spLocks noChangeArrowheads="1"/>
          </p:cNvSpPr>
          <p:nvPr/>
        </p:nvSpPr>
        <p:spPr bwMode="auto">
          <a:xfrm>
            <a:off x="6019800" y="4267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09" name="AutoShape 29"/>
          <p:cNvSpPr>
            <a:spLocks noChangeArrowheads="1"/>
          </p:cNvSpPr>
          <p:nvPr/>
        </p:nvSpPr>
        <p:spPr bwMode="auto">
          <a:xfrm>
            <a:off x="60198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10" name="AutoShape 30"/>
          <p:cNvSpPr>
            <a:spLocks noChangeArrowheads="1"/>
          </p:cNvSpPr>
          <p:nvPr/>
        </p:nvSpPr>
        <p:spPr bwMode="auto">
          <a:xfrm>
            <a:off x="5715000" y="4343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11" name="AutoShape 31"/>
          <p:cNvSpPr>
            <a:spLocks noChangeArrowheads="1"/>
          </p:cNvSpPr>
          <p:nvPr/>
        </p:nvSpPr>
        <p:spPr bwMode="auto">
          <a:xfrm>
            <a:off x="67818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12" name="AutoShape 32"/>
          <p:cNvSpPr>
            <a:spLocks noChangeArrowheads="1"/>
          </p:cNvSpPr>
          <p:nvPr/>
        </p:nvSpPr>
        <p:spPr bwMode="auto">
          <a:xfrm>
            <a:off x="5410200" y="5257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13" name="AutoShape 33"/>
          <p:cNvSpPr>
            <a:spLocks noChangeArrowheads="1"/>
          </p:cNvSpPr>
          <p:nvPr/>
        </p:nvSpPr>
        <p:spPr bwMode="auto">
          <a:xfrm>
            <a:off x="5715000" y="5181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14" name="AutoShape 34"/>
          <p:cNvSpPr>
            <a:spLocks noChangeArrowheads="1"/>
          </p:cNvSpPr>
          <p:nvPr/>
        </p:nvSpPr>
        <p:spPr bwMode="auto">
          <a:xfrm>
            <a:off x="6324600" y="3505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15" name="AutoShape 35"/>
          <p:cNvSpPr>
            <a:spLocks noChangeArrowheads="1"/>
          </p:cNvSpPr>
          <p:nvPr/>
        </p:nvSpPr>
        <p:spPr bwMode="auto">
          <a:xfrm>
            <a:off x="64770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16" name="AutoShape 36"/>
          <p:cNvSpPr>
            <a:spLocks noChangeArrowheads="1"/>
          </p:cNvSpPr>
          <p:nvPr/>
        </p:nvSpPr>
        <p:spPr bwMode="auto">
          <a:xfrm>
            <a:off x="5257800" y="5638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17" name="AutoShape 37"/>
          <p:cNvSpPr>
            <a:spLocks noChangeArrowheads="1"/>
          </p:cNvSpPr>
          <p:nvPr/>
        </p:nvSpPr>
        <p:spPr bwMode="auto">
          <a:xfrm>
            <a:off x="6172200" y="4648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18" name="AutoShape 38"/>
          <p:cNvSpPr>
            <a:spLocks noChangeArrowheads="1"/>
          </p:cNvSpPr>
          <p:nvPr/>
        </p:nvSpPr>
        <p:spPr bwMode="auto">
          <a:xfrm>
            <a:off x="6858000" y="2438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39"/>
          <p:cNvGrpSpPr>
            <a:grpSpLocks/>
          </p:cNvGrpSpPr>
          <p:nvPr/>
        </p:nvGrpSpPr>
        <p:grpSpPr bwMode="auto">
          <a:xfrm>
            <a:off x="5181600" y="1752600"/>
            <a:ext cx="304800" cy="166688"/>
            <a:chOff x="3072" y="2919"/>
            <a:chExt cx="192" cy="105"/>
          </a:xfrm>
        </p:grpSpPr>
        <p:sp>
          <p:nvSpPr>
            <p:cNvPr id="20550" name="Freeform 40"/>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20551" name="AutoShape 41"/>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20520" name="Freeform 42"/>
          <p:cNvSpPr>
            <a:spLocks/>
          </p:cNvSpPr>
          <p:nvPr/>
        </p:nvSpPr>
        <p:spPr bwMode="auto">
          <a:xfrm rot="-3600000">
            <a:off x="6261100" y="5030788"/>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20521" name="AutoShape 43"/>
          <p:cNvSpPr>
            <a:spLocks noChangeArrowheads="1"/>
          </p:cNvSpPr>
          <p:nvPr/>
        </p:nvSpPr>
        <p:spPr bwMode="auto">
          <a:xfrm rot="7200000">
            <a:off x="6330950" y="50419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3" name="Group 44"/>
          <p:cNvGrpSpPr>
            <a:grpSpLocks/>
          </p:cNvGrpSpPr>
          <p:nvPr/>
        </p:nvGrpSpPr>
        <p:grpSpPr bwMode="auto">
          <a:xfrm rot="-3000000">
            <a:off x="5569744" y="6012656"/>
            <a:ext cx="304800" cy="166688"/>
            <a:chOff x="3072" y="2919"/>
            <a:chExt cx="192" cy="105"/>
          </a:xfrm>
        </p:grpSpPr>
        <p:sp>
          <p:nvSpPr>
            <p:cNvPr id="20548" name="Freeform 45"/>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20549" name="AutoShape 46"/>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 name="Group 47"/>
          <p:cNvGrpSpPr>
            <a:grpSpLocks/>
          </p:cNvGrpSpPr>
          <p:nvPr/>
        </p:nvGrpSpPr>
        <p:grpSpPr bwMode="auto">
          <a:xfrm rot="-4500000">
            <a:off x="7017544" y="2888456"/>
            <a:ext cx="304800" cy="166688"/>
            <a:chOff x="3072" y="2919"/>
            <a:chExt cx="192" cy="105"/>
          </a:xfrm>
        </p:grpSpPr>
        <p:sp>
          <p:nvSpPr>
            <p:cNvPr id="20546" name="Freeform 48"/>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20547" name="AutoShape 49"/>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20524" name="Freeform 50"/>
          <p:cNvSpPr>
            <a:spLocks/>
          </p:cNvSpPr>
          <p:nvPr/>
        </p:nvSpPr>
        <p:spPr bwMode="auto">
          <a:xfrm rot="-4500000">
            <a:off x="6781800" y="37338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20525" name="Freeform 51"/>
          <p:cNvSpPr>
            <a:spLocks/>
          </p:cNvSpPr>
          <p:nvPr/>
        </p:nvSpPr>
        <p:spPr bwMode="auto">
          <a:xfrm rot="-3600000">
            <a:off x="6019800" y="5410200"/>
            <a:ext cx="304800" cy="152400"/>
          </a:xfrm>
          <a:custGeom>
            <a:avLst/>
            <a:gdLst>
              <a:gd name="T0" fmla="*/ 76200 w 192"/>
              <a:gd name="T1" fmla="*/ 0 h 96"/>
              <a:gd name="T2" fmla="*/ 76200 w 192"/>
              <a:gd name="T3" fmla="*/ 82550 h 96"/>
              <a:gd name="T4" fmla="*/ 228600 w 192"/>
              <a:gd name="T5" fmla="*/ 82550 h 96"/>
              <a:gd name="T6" fmla="*/ 228600 w 192"/>
              <a:gd name="T7" fmla="*/ 0 h 96"/>
              <a:gd name="T8" fmla="*/ 304800 w 192"/>
              <a:gd name="T9" fmla="*/ 0 h 96"/>
              <a:gd name="T10" fmla="*/ 304800 w 192"/>
              <a:gd name="T11" fmla="*/ 76200 h 96"/>
              <a:gd name="T12" fmla="*/ 304800 w 192"/>
              <a:gd name="T13" fmla="*/ 152400 h 96"/>
              <a:gd name="T14" fmla="*/ 0 w 192"/>
              <a:gd name="T15" fmla="*/ 152400 h 96"/>
              <a:gd name="T16" fmla="*/ 0 w 192"/>
              <a:gd name="T17" fmla="*/ 0 h 96"/>
              <a:gd name="T18" fmla="*/ 76200 w 192"/>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
              <a:gd name="T32" fmla="*/ 192 w 192"/>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
                <a:moveTo>
                  <a:pt x="48" y="0"/>
                </a:moveTo>
                <a:lnTo>
                  <a:pt x="48" y="52"/>
                </a:lnTo>
                <a:lnTo>
                  <a:pt x="144" y="52"/>
                </a:lnTo>
                <a:lnTo>
                  <a:pt x="144" y="0"/>
                </a:lnTo>
                <a:lnTo>
                  <a:pt x="192" y="0"/>
                </a:lnTo>
                <a:lnTo>
                  <a:pt x="192" y="48"/>
                </a:lnTo>
                <a:lnTo>
                  <a:pt x="192" y="96"/>
                </a:lnTo>
                <a:lnTo>
                  <a:pt x="0" y="96"/>
                </a:lnTo>
                <a:lnTo>
                  <a:pt x="0" y="0"/>
                </a:lnTo>
                <a:lnTo>
                  <a:pt x="48" y="0"/>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20526" name="Freeform 52"/>
          <p:cNvSpPr>
            <a:spLocks/>
          </p:cNvSpPr>
          <p:nvPr/>
        </p:nvSpPr>
        <p:spPr bwMode="auto">
          <a:xfrm rot="-4500000">
            <a:off x="6553200" y="44196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5" name="Group 53"/>
          <p:cNvGrpSpPr>
            <a:grpSpLocks/>
          </p:cNvGrpSpPr>
          <p:nvPr/>
        </p:nvGrpSpPr>
        <p:grpSpPr bwMode="auto">
          <a:xfrm rot="6300000">
            <a:off x="6255544" y="2659856"/>
            <a:ext cx="304800" cy="166688"/>
            <a:chOff x="3072" y="2919"/>
            <a:chExt cx="192" cy="105"/>
          </a:xfrm>
        </p:grpSpPr>
        <p:sp>
          <p:nvSpPr>
            <p:cNvPr id="20544" name="Freeform 54"/>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20545" name="AutoShape 55"/>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20528" name="Rectangle 56"/>
          <p:cNvSpPr>
            <a:spLocks noChangeArrowheads="1"/>
          </p:cNvSpPr>
          <p:nvPr/>
        </p:nvSpPr>
        <p:spPr bwMode="auto">
          <a:xfrm rot="-2700000">
            <a:off x="4876800" y="5181600"/>
            <a:ext cx="152400" cy="381000"/>
          </a:xfrm>
          <a:prstGeom prst="rect">
            <a:avLst/>
          </a:prstGeom>
          <a:solidFill>
            <a:srgbClr val="008000"/>
          </a:solidFill>
          <a:ln w="9525">
            <a:solidFill>
              <a:schemeClr val="tx1"/>
            </a:solidFill>
            <a:miter lim="800000"/>
            <a:headEnd/>
            <a:tailEnd/>
          </a:ln>
        </p:spPr>
        <p:txBody>
          <a:bodyPr wrap="none" anchor="ctr">
            <a:prstTxWarp prst="textNoShape">
              <a:avLst/>
            </a:prstTxWarp>
          </a:bodyPr>
          <a:lstStyle/>
          <a:p>
            <a:endParaRPr lang="en-US"/>
          </a:p>
        </p:txBody>
      </p:sp>
      <p:sp>
        <p:nvSpPr>
          <p:cNvPr id="20529" name="Line 57"/>
          <p:cNvSpPr>
            <a:spLocks noChangeShapeType="1"/>
          </p:cNvSpPr>
          <p:nvPr/>
        </p:nvSpPr>
        <p:spPr bwMode="auto">
          <a:xfrm flipH="1" flipV="1">
            <a:off x="4670425" y="5081588"/>
            <a:ext cx="533400" cy="533400"/>
          </a:xfrm>
          <a:prstGeom prst="line">
            <a:avLst/>
          </a:prstGeom>
          <a:noFill/>
          <a:ln w="25400">
            <a:solidFill>
              <a:schemeClr val="tx1"/>
            </a:solidFill>
            <a:round/>
            <a:headEnd/>
            <a:tailEnd type="arrow" w="sm" len="sm"/>
          </a:ln>
        </p:spPr>
        <p:txBody>
          <a:bodyPr>
            <a:prstTxWarp prst="textNoShape">
              <a:avLst/>
            </a:prstTxWarp>
          </a:bodyPr>
          <a:lstStyle/>
          <a:p>
            <a:endParaRPr lang="en-US"/>
          </a:p>
        </p:txBody>
      </p:sp>
      <p:sp>
        <p:nvSpPr>
          <p:cNvPr id="20530" name="AutoShape 58"/>
          <p:cNvSpPr>
            <a:spLocks noChangeArrowheads="1"/>
          </p:cNvSpPr>
          <p:nvPr/>
        </p:nvSpPr>
        <p:spPr bwMode="auto">
          <a:xfrm>
            <a:off x="4648200" y="4876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31" name="AutoShape 59"/>
          <p:cNvSpPr>
            <a:spLocks noChangeArrowheads="1"/>
          </p:cNvSpPr>
          <p:nvPr/>
        </p:nvSpPr>
        <p:spPr bwMode="auto">
          <a:xfrm>
            <a:off x="4495800" y="4953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32" name="AutoShape 60"/>
          <p:cNvSpPr>
            <a:spLocks noChangeArrowheads="1"/>
          </p:cNvSpPr>
          <p:nvPr/>
        </p:nvSpPr>
        <p:spPr bwMode="auto">
          <a:xfrm>
            <a:off x="6705600" y="1295400"/>
            <a:ext cx="381000" cy="304800"/>
          </a:xfrm>
          <a:prstGeom prst="hexagon">
            <a:avLst>
              <a:gd name="adj" fmla="val 31250"/>
              <a:gd name="vf" fmla="val 115470"/>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0533" name="AutoShape 61"/>
          <p:cNvSpPr>
            <a:spLocks noChangeArrowheads="1"/>
          </p:cNvSpPr>
          <p:nvPr/>
        </p:nvSpPr>
        <p:spPr bwMode="auto">
          <a:xfrm>
            <a:off x="7086600" y="1905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0534" name="AutoShape 62"/>
          <p:cNvSpPr>
            <a:spLocks noChangeArrowheads="1"/>
          </p:cNvSpPr>
          <p:nvPr/>
        </p:nvSpPr>
        <p:spPr bwMode="auto">
          <a:xfrm rot="10800000">
            <a:off x="6629400" y="1600200"/>
            <a:ext cx="533400" cy="228600"/>
          </a:xfrm>
          <a:prstGeom prst="curvedUpArrow">
            <a:avLst>
              <a:gd name="adj1" fmla="val 46667"/>
              <a:gd name="adj2" fmla="val 93333"/>
              <a:gd name="adj3" fmla="val 33333"/>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20535" name="Oval 63"/>
          <p:cNvSpPr>
            <a:spLocks noChangeArrowheads="1"/>
          </p:cNvSpPr>
          <p:nvPr/>
        </p:nvSpPr>
        <p:spPr bwMode="auto">
          <a:xfrm>
            <a:off x="6629400" y="1905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536" name="Oval 64"/>
          <p:cNvSpPr>
            <a:spLocks noChangeArrowheads="1"/>
          </p:cNvSpPr>
          <p:nvPr/>
        </p:nvSpPr>
        <p:spPr bwMode="auto">
          <a:xfrm>
            <a:off x="6681788" y="1965325"/>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537" name="Oval 65"/>
          <p:cNvSpPr>
            <a:spLocks noChangeArrowheads="1"/>
          </p:cNvSpPr>
          <p:nvPr/>
        </p:nvSpPr>
        <p:spPr bwMode="auto">
          <a:xfrm>
            <a:off x="6781800" y="19812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538" name="Oval 66"/>
          <p:cNvSpPr>
            <a:spLocks noChangeArrowheads="1"/>
          </p:cNvSpPr>
          <p:nvPr/>
        </p:nvSpPr>
        <p:spPr bwMode="auto">
          <a:xfrm>
            <a:off x="6705600" y="1905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539" name="Oval 67"/>
          <p:cNvSpPr>
            <a:spLocks noChangeArrowheads="1"/>
          </p:cNvSpPr>
          <p:nvPr/>
        </p:nvSpPr>
        <p:spPr bwMode="auto">
          <a:xfrm>
            <a:off x="6781800" y="193675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0540" name="Line 68"/>
          <p:cNvSpPr>
            <a:spLocks noChangeShapeType="1"/>
          </p:cNvSpPr>
          <p:nvPr/>
        </p:nvSpPr>
        <p:spPr bwMode="auto">
          <a:xfrm flipH="1" flipV="1">
            <a:off x="4343400" y="4038600"/>
            <a:ext cx="152400" cy="762000"/>
          </a:xfrm>
          <a:prstGeom prst="line">
            <a:avLst/>
          </a:prstGeom>
          <a:noFill/>
          <a:ln w="9525">
            <a:solidFill>
              <a:schemeClr val="tx1"/>
            </a:solidFill>
            <a:round/>
            <a:headEnd/>
            <a:tailEnd type="stealth" w="med" len="sm"/>
          </a:ln>
        </p:spPr>
        <p:txBody>
          <a:bodyPr>
            <a:prstTxWarp prst="textNoShape">
              <a:avLst/>
            </a:prstTxWarp>
          </a:bodyPr>
          <a:lstStyle/>
          <a:p>
            <a:endParaRPr lang="en-US"/>
          </a:p>
        </p:txBody>
      </p:sp>
      <p:sp>
        <p:nvSpPr>
          <p:cNvPr id="20541" name="Line 69"/>
          <p:cNvSpPr>
            <a:spLocks noChangeShapeType="1"/>
          </p:cNvSpPr>
          <p:nvPr/>
        </p:nvSpPr>
        <p:spPr bwMode="auto">
          <a:xfrm>
            <a:off x="4267200" y="1447800"/>
            <a:ext cx="1143000" cy="2438400"/>
          </a:xfrm>
          <a:prstGeom prst="line">
            <a:avLst/>
          </a:prstGeom>
          <a:noFill/>
          <a:ln w="44450">
            <a:solidFill>
              <a:schemeClr val="tx1"/>
            </a:solidFill>
            <a:round/>
            <a:headEnd/>
            <a:tailEnd type="triangle" w="med" len="med"/>
          </a:ln>
        </p:spPr>
        <p:txBody>
          <a:bodyPr>
            <a:prstTxWarp prst="textNoShape">
              <a:avLst/>
            </a:prstTxWarp>
          </a:bodyPr>
          <a:lstStyle/>
          <a:p>
            <a:endParaRPr lang="en-US"/>
          </a:p>
        </p:txBody>
      </p:sp>
      <p:sp>
        <p:nvSpPr>
          <p:cNvPr id="20542" name="Rectangle 70"/>
          <p:cNvSpPr>
            <a:spLocks noChangeArrowheads="1"/>
          </p:cNvSpPr>
          <p:nvPr/>
        </p:nvSpPr>
        <p:spPr bwMode="auto">
          <a:xfrm>
            <a:off x="840058" y="1680821"/>
            <a:ext cx="3200400" cy="1143000"/>
          </a:xfrm>
          <a:prstGeom prst="rect">
            <a:avLst/>
          </a:prstGeom>
          <a:noFill/>
          <a:ln w="9525">
            <a:noFill/>
            <a:miter lim="800000"/>
            <a:headEnd/>
            <a:tailEnd/>
          </a:ln>
        </p:spPr>
        <p:txBody>
          <a:bodyPr anchor="ctr">
            <a:prstTxWarp prst="textNoShape">
              <a:avLst/>
            </a:prstTxWarp>
          </a:bodyPr>
          <a:lstStyle/>
          <a:p>
            <a:r>
              <a:rPr lang="en-US" sz="3200" dirty="0">
                <a:solidFill>
                  <a:schemeClr val="tx2"/>
                </a:solidFill>
              </a:rPr>
              <a:t>Signal</a:t>
            </a:r>
          </a:p>
        </p:txBody>
      </p:sp>
      <p:sp>
        <p:nvSpPr>
          <p:cNvPr id="20543" name="Line 71"/>
          <p:cNvSpPr>
            <a:spLocks noChangeShapeType="1"/>
          </p:cNvSpPr>
          <p:nvPr/>
        </p:nvSpPr>
        <p:spPr bwMode="auto">
          <a:xfrm>
            <a:off x="533400" y="2438400"/>
            <a:ext cx="2514600" cy="533400"/>
          </a:xfrm>
          <a:prstGeom prst="line">
            <a:avLst/>
          </a:prstGeom>
          <a:noFill/>
          <a:ln w="44450">
            <a:solidFill>
              <a:schemeClr val="tx1"/>
            </a:solidFill>
            <a:round/>
            <a:headEnd/>
            <a:tailEnd type="triangle" w="med" len="med"/>
          </a:ln>
        </p:spPr>
        <p:txBody>
          <a:bodyPr>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241E0B5E-74F4-2846-95FF-0F066D86F18D}" type="slidenum">
              <a:rPr lang="en-US" smtClean="0"/>
              <a:t>5</a:t>
            </a:fld>
            <a:endParaRPr lang="en-US"/>
          </a:p>
        </p:txBody>
      </p:sp>
    </p:spTree>
    <p:extLst>
      <p:ext uri="{BB962C8B-B14F-4D97-AF65-F5344CB8AC3E}">
        <p14:creationId xmlns:p14="http://schemas.microsoft.com/office/powerpoint/2010/main" val="3211363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400800" y="5334000"/>
            <a:ext cx="2743200" cy="1143000"/>
          </a:xfrm>
        </p:spPr>
        <p:txBody>
          <a:bodyPr>
            <a:normAutofit fontScale="90000"/>
          </a:bodyPr>
          <a:lstStyle/>
          <a:p>
            <a:pPr eaLnBrk="1" hangingPunct="1"/>
            <a:r>
              <a:rPr lang="en-US" sz="3600"/>
              <a:t>Receptor</a:t>
            </a:r>
            <a:br>
              <a:rPr lang="en-US" sz="3600"/>
            </a:br>
            <a:r>
              <a:rPr lang="en-US" sz="3600"/>
              <a:t>binding</a:t>
            </a:r>
          </a:p>
        </p:txBody>
      </p:sp>
      <p:sp>
        <p:nvSpPr>
          <p:cNvPr id="21507" name="Freeform 3"/>
          <p:cNvSpPr>
            <a:spLocks/>
          </p:cNvSpPr>
          <p:nvPr/>
        </p:nvSpPr>
        <p:spPr bwMode="auto">
          <a:xfrm>
            <a:off x="609600" y="1219200"/>
            <a:ext cx="5956300" cy="4432300"/>
          </a:xfrm>
          <a:custGeom>
            <a:avLst/>
            <a:gdLst>
              <a:gd name="T0" fmla="*/ 0 w 3752"/>
              <a:gd name="T1" fmla="*/ 1981200 h 2792"/>
              <a:gd name="T2" fmla="*/ 2438400 w 3752"/>
              <a:gd name="T3" fmla="*/ 2514600 h 2792"/>
              <a:gd name="T4" fmla="*/ 3124200 w 3752"/>
              <a:gd name="T5" fmla="*/ 3886200 h 2792"/>
              <a:gd name="T6" fmla="*/ 4114800 w 3752"/>
              <a:gd name="T7" fmla="*/ 4343400 h 2792"/>
              <a:gd name="T8" fmla="*/ 5029200 w 3752"/>
              <a:gd name="T9" fmla="*/ 3352800 h 2792"/>
              <a:gd name="T10" fmla="*/ 4851400 w 3752"/>
              <a:gd name="T11" fmla="*/ 3186113 h 2792"/>
              <a:gd name="T12" fmla="*/ 4811713 w 3752"/>
              <a:gd name="T13" fmla="*/ 2914650 h 2792"/>
              <a:gd name="T14" fmla="*/ 5030788 w 3752"/>
              <a:gd name="T15" fmla="*/ 2773363 h 2792"/>
              <a:gd name="T16" fmla="*/ 5289550 w 3752"/>
              <a:gd name="T17" fmla="*/ 2747963 h 2792"/>
              <a:gd name="T18" fmla="*/ 5715000 w 3752"/>
              <a:gd name="T19" fmla="*/ 1828800 h 2792"/>
              <a:gd name="T20" fmla="*/ 5791200 w 3752"/>
              <a:gd name="T21" fmla="*/ 914400 h 2792"/>
              <a:gd name="T22" fmla="*/ 4724400 w 3752"/>
              <a:gd name="T23" fmla="*/ 609600 h 2792"/>
              <a:gd name="T24" fmla="*/ 3429000 w 3752"/>
              <a:gd name="T25" fmla="*/ 1066800 h 2792"/>
              <a:gd name="T26" fmla="*/ 2133600 w 3752"/>
              <a:gd name="T27" fmla="*/ 838200 h 2792"/>
              <a:gd name="T28" fmla="*/ 685800 w 3752"/>
              <a:gd name="T29" fmla="*/ 152400 h 2792"/>
              <a:gd name="T30" fmla="*/ 457200 w 3752"/>
              <a:gd name="T31" fmla="*/ 0 h 27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52"/>
              <a:gd name="T49" fmla="*/ 0 h 2792"/>
              <a:gd name="T50" fmla="*/ 3752 w 3752"/>
              <a:gd name="T51" fmla="*/ 2792 h 27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52" h="2792">
                <a:moveTo>
                  <a:pt x="0" y="1248"/>
                </a:moveTo>
                <a:cubicBezTo>
                  <a:pt x="604" y="1316"/>
                  <a:pt x="1208" y="1384"/>
                  <a:pt x="1536" y="1584"/>
                </a:cubicBezTo>
                <a:cubicBezTo>
                  <a:pt x="1864" y="1784"/>
                  <a:pt x="1792" y="2256"/>
                  <a:pt x="1968" y="2448"/>
                </a:cubicBezTo>
                <a:cubicBezTo>
                  <a:pt x="2144" y="2640"/>
                  <a:pt x="2392" y="2792"/>
                  <a:pt x="2592" y="2736"/>
                </a:cubicBezTo>
                <a:cubicBezTo>
                  <a:pt x="2792" y="2680"/>
                  <a:pt x="3091" y="2233"/>
                  <a:pt x="3168" y="2112"/>
                </a:cubicBezTo>
                <a:cubicBezTo>
                  <a:pt x="3245" y="1991"/>
                  <a:pt x="3079" y="2053"/>
                  <a:pt x="3056" y="2007"/>
                </a:cubicBezTo>
                <a:cubicBezTo>
                  <a:pt x="3033" y="1961"/>
                  <a:pt x="3012" y="1879"/>
                  <a:pt x="3031" y="1836"/>
                </a:cubicBezTo>
                <a:cubicBezTo>
                  <a:pt x="3050" y="1793"/>
                  <a:pt x="3119" y="1764"/>
                  <a:pt x="3169" y="1747"/>
                </a:cubicBezTo>
                <a:cubicBezTo>
                  <a:pt x="3219" y="1730"/>
                  <a:pt x="3260" y="1830"/>
                  <a:pt x="3332" y="1731"/>
                </a:cubicBezTo>
                <a:cubicBezTo>
                  <a:pt x="3404" y="1632"/>
                  <a:pt x="3547" y="1344"/>
                  <a:pt x="3600" y="1152"/>
                </a:cubicBezTo>
                <a:cubicBezTo>
                  <a:pt x="3653" y="960"/>
                  <a:pt x="3752" y="704"/>
                  <a:pt x="3648" y="576"/>
                </a:cubicBezTo>
                <a:cubicBezTo>
                  <a:pt x="3544" y="448"/>
                  <a:pt x="3224" y="368"/>
                  <a:pt x="2976" y="384"/>
                </a:cubicBezTo>
                <a:cubicBezTo>
                  <a:pt x="2728" y="400"/>
                  <a:pt x="2432" y="648"/>
                  <a:pt x="2160" y="672"/>
                </a:cubicBezTo>
                <a:cubicBezTo>
                  <a:pt x="1888" y="696"/>
                  <a:pt x="1632" y="624"/>
                  <a:pt x="1344" y="528"/>
                </a:cubicBezTo>
                <a:cubicBezTo>
                  <a:pt x="1056" y="432"/>
                  <a:pt x="608" y="184"/>
                  <a:pt x="432" y="96"/>
                </a:cubicBezTo>
                <a:cubicBezTo>
                  <a:pt x="256" y="8"/>
                  <a:pt x="272" y="4"/>
                  <a:pt x="288" y="0"/>
                </a:cubicBezTo>
              </a:path>
            </a:pathLst>
          </a:custGeom>
          <a:noFill/>
          <a:ln w="19050">
            <a:solidFill>
              <a:schemeClr val="tx1"/>
            </a:solidFill>
            <a:round/>
            <a:headEnd/>
            <a:tailEnd/>
          </a:ln>
        </p:spPr>
        <p:txBody>
          <a:bodyPr>
            <a:prstTxWarp prst="textNoShape">
              <a:avLst/>
            </a:prstTxWarp>
          </a:bodyPr>
          <a:lstStyle/>
          <a:p>
            <a:endParaRPr lang="en-US"/>
          </a:p>
        </p:txBody>
      </p:sp>
      <p:sp>
        <p:nvSpPr>
          <p:cNvPr id="21508" name="Freeform 4"/>
          <p:cNvSpPr>
            <a:spLocks/>
          </p:cNvSpPr>
          <p:nvPr/>
        </p:nvSpPr>
        <p:spPr bwMode="auto">
          <a:xfrm>
            <a:off x="5029200" y="1447800"/>
            <a:ext cx="3505200" cy="5257800"/>
          </a:xfrm>
          <a:custGeom>
            <a:avLst/>
            <a:gdLst>
              <a:gd name="T0" fmla="*/ 3505200 w 2208"/>
              <a:gd name="T1" fmla="*/ 0 h 3312"/>
              <a:gd name="T2" fmla="*/ 2438400 w 2208"/>
              <a:gd name="T3" fmla="*/ 685800 h 3312"/>
              <a:gd name="T4" fmla="*/ 2057400 w 2208"/>
              <a:gd name="T5" fmla="*/ 1905000 h 3312"/>
              <a:gd name="T6" fmla="*/ 1447800 w 2208"/>
              <a:gd name="T7" fmla="*/ 3581400 h 3312"/>
              <a:gd name="T8" fmla="*/ 685800 w 2208"/>
              <a:gd name="T9" fmla="*/ 4648200 h 3312"/>
              <a:gd name="T10" fmla="*/ 228600 w 2208"/>
              <a:gd name="T11" fmla="*/ 5105400 h 3312"/>
              <a:gd name="T12" fmla="*/ 0 w 2208"/>
              <a:gd name="T13" fmla="*/ 5257800 h 3312"/>
              <a:gd name="T14" fmla="*/ 0 60000 65536"/>
              <a:gd name="T15" fmla="*/ 0 60000 65536"/>
              <a:gd name="T16" fmla="*/ 0 60000 65536"/>
              <a:gd name="T17" fmla="*/ 0 60000 65536"/>
              <a:gd name="T18" fmla="*/ 0 60000 65536"/>
              <a:gd name="T19" fmla="*/ 0 60000 65536"/>
              <a:gd name="T20" fmla="*/ 0 60000 65536"/>
              <a:gd name="T21" fmla="*/ 0 w 2208"/>
              <a:gd name="T22" fmla="*/ 0 h 3312"/>
              <a:gd name="T23" fmla="*/ 2208 w 2208"/>
              <a:gd name="T24" fmla="*/ 3312 h 33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08" h="3312">
                <a:moveTo>
                  <a:pt x="2208" y="0"/>
                </a:moveTo>
                <a:cubicBezTo>
                  <a:pt x="1948" y="116"/>
                  <a:pt x="1688" y="232"/>
                  <a:pt x="1536" y="432"/>
                </a:cubicBezTo>
                <a:cubicBezTo>
                  <a:pt x="1384" y="632"/>
                  <a:pt x="1400" y="896"/>
                  <a:pt x="1296" y="1200"/>
                </a:cubicBezTo>
                <a:cubicBezTo>
                  <a:pt x="1192" y="1504"/>
                  <a:pt x="1056" y="1968"/>
                  <a:pt x="912" y="2256"/>
                </a:cubicBezTo>
                <a:cubicBezTo>
                  <a:pt x="768" y="2544"/>
                  <a:pt x="560" y="2768"/>
                  <a:pt x="432" y="2928"/>
                </a:cubicBezTo>
                <a:cubicBezTo>
                  <a:pt x="304" y="3088"/>
                  <a:pt x="216" y="3152"/>
                  <a:pt x="144" y="3216"/>
                </a:cubicBezTo>
                <a:cubicBezTo>
                  <a:pt x="72" y="3280"/>
                  <a:pt x="36" y="3296"/>
                  <a:pt x="0" y="3312"/>
                </a:cubicBezTo>
              </a:path>
            </a:pathLst>
          </a:custGeom>
          <a:noFill/>
          <a:ln w="19050">
            <a:solidFill>
              <a:schemeClr val="tx1"/>
            </a:solidFill>
            <a:round/>
            <a:headEnd/>
            <a:tailEnd/>
          </a:ln>
        </p:spPr>
        <p:txBody>
          <a:bodyPr>
            <a:prstTxWarp prst="textNoShape">
              <a:avLst/>
            </a:prstTxWarp>
          </a:bodyPr>
          <a:lstStyle/>
          <a:p>
            <a:endParaRPr lang="en-US"/>
          </a:p>
        </p:txBody>
      </p:sp>
      <p:sp>
        <p:nvSpPr>
          <p:cNvPr id="21509" name="Oval 5"/>
          <p:cNvSpPr>
            <a:spLocks noChangeArrowheads="1"/>
          </p:cNvSpPr>
          <p:nvPr/>
        </p:nvSpPr>
        <p:spPr bwMode="auto">
          <a:xfrm>
            <a:off x="4191000" y="2971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21510" name="Oval 6"/>
          <p:cNvSpPr>
            <a:spLocks noChangeArrowheads="1"/>
          </p:cNvSpPr>
          <p:nvPr/>
        </p:nvSpPr>
        <p:spPr bwMode="auto">
          <a:xfrm>
            <a:off x="4114800" y="37338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21511" name="Oval 7"/>
          <p:cNvSpPr>
            <a:spLocks noChangeArrowheads="1"/>
          </p:cNvSpPr>
          <p:nvPr/>
        </p:nvSpPr>
        <p:spPr bwMode="auto">
          <a:xfrm>
            <a:off x="5181600" y="24384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21512" name="Oval 8"/>
          <p:cNvSpPr>
            <a:spLocks noChangeArrowheads="1"/>
          </p:cNvSpPr>
          <p:nvPr/>
        </p:nvSpPr>
        <p:spPr bwMode="auto">
          <a:xfrm>
            <a:off x="5334000" y="3276600"/>
            <a:ext cx="457200" cy="457200"/>
          </a:xfrm>
          <a:prstGeom prst="ellipse">
            <a:avLst/>
          </a:prstGeom>
          <a:solidFill>
            <a:schemeClr val="bg1"/>
          </a:solidFill>
          <a:ln w="19050">
            <a:solidFill>
              <a:schemeClr val="tx1"/>
            </a:solidFill>
            <a:round/>
            <a:headEnd/>
            <a:tailEnd/>
          </a:ln>
        </p:spPr>
        <p:txBody>
          <a:bodyPr wrap="none" anchor="ctr">
            <a:prstTxWarp prst="textNoShape">
              <a:avLst/>
            </a:prstTxWarp>
          </a:bodyPr>
          <a:lstStyle/>
          <a:p>
            <a:endParaRPr lang="en-US"/>
          </a:p>
        </p:txBody>
      </p:sp>
      <p:sp>
        <p:nvSpPr>
          <p:cNvPr id="21513" name="AutoShape 9"/>
          <p:cNvSpPr>
            <a:spLocks noChangeArrowheads="1"/>
          </p:cNvSpPr>
          <p:nvPr/>
        </p:nvSpPr>
        <p:spPr bwMode="auto">
          <a:xfrm>
            <a:off x="4419600" y="3962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14" name="AutoShape 10"/>
          <p:cNvSpPr>
            <a:spLocks noChangeArrowheads="1"/>
          </p:cNvSpPr>
          <p:nvPr/>
        </p:nvSpPr>
        <p:spPr bwMode="auto">
          <a:xfrm>
            <a:off x="4267200" y="3886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15" name="AutoShape 11"/>
          <p:cNvSpPr>
            <a:spLocks noChangeArrowheads="1"/>
          </p:cNvSpPr>
          <p:nvPr/>
        </p:nvSpPr>
        <p:spPr bwMode="auto">
          <a:xfrm>
            <a:off x="5410200" y="3505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16" name="AutoShape 12"/>
          <p:cNvSpPr>
            <a:spLocks noChangeArrowheads="1"/>
          </p:cNvSpPr>
          <p:nvPr/>
        </p:nvSpPr>
        <p:spPr bwMode="auto">
          <a:xfrm>
            <a:off x="54864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17" name="AutoShape 13"/>
          <p:cNvSpPr>
            <a:spLocks noChangeArrowheads="1"/>
          </p:cNvSpPr>
          <p:nvPr/>
        </p:nvSpPr>
        <p:spPr bwMode="auto">
          <a:xfrm>
            <a:off x="5334000" y="2667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18" name="AutoShape 14"/>
          <p:cNvSpPr>
            <a:spLocks noChangeArrowheads="1"/>
          </p:cNvSpPr>
          <p:nvPr/>
        </p:nvSpPr>
        <p:spPr bwMode="auto">
          <a:xfrm>
            <a:off x="4419600" y="3276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19" name="AutoShape 15"/>
          <p:cNvSpPr>
            <a:spLocks noChangeArrowheads="1"/>
          </p:cNvSpPr>
          <p:nvPr/>
        </p:nvSpPr>
        <p:spPr bwMode="auto">
          <a:xfrm>
            <a:off x="4419600" y="3048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0" name="AutoShape 16"/>
          <p:cNvSpPr>
            <a:spLocks noChangeArrowheads="1"/>
          </p:cNvSpPr>
          <p:nvPr/>
        </p:nvSpPr>
        <p:spPr bwMode="auto">
          <a:xfrm>
            <a:off x="4267200" y="3124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1" name="AutoShape 17"/>
          <p:cNvSpPr>
            <a:spLocks noChangeArrowheads="1"/>
          </p:cNvSpPr>
          <p:nvPr/>
        </p:nvSpPr>
        <p:spPr bwMode="auto">
          <a:xfrm>
            <a:off x="5486400" y="2590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2" name="AutoShape 18"/>
          <p:cNvSpPr>
            <a:spLocks noChangeArrowheads="1"/>
          </p:cNvSpPr>
          <p:nvPr/>
        </p:nvSpPr>
        <p:spPr bwMode="auto">
          <a:xfrm>
            <a:off x="5334000" y="2514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3" name="AutoShape 19"/>
          <p:cNvSpPr>
            <a:spLocks noChangeArrowheads="1"/>
          </p:cNvSpPr>
          <p:nvPr/>
        </p:nvSpPr>
        <p:spPr bwMode="auto">
          <a:xfrm>
            <a:off x="4419600" y="3810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4" name="AutoShape 20"/>
          <p:cNvSpPr>
            <a:spLocks noChangeArrowheads="1"/>
          </p:cNvSpPr>
          <p:nvPr/>
        </p:nvSpPr>
        <p:spPr bwMode="auto">
          <a:xfrm>
            <a:off x="5562600" y="3581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5" name="AutoShape 21"/>
          <p:cNvSpPr>
            <a:spLocks noChangeArrowheads="1"/>
          </p:cNvSpPr>
          <p:nvPr/>
        </p:nvSpPr>
        <p:spPr bwMode="auto">
          <a:xfrm>
            <a:off x="5638800" y="3429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6" name="AutoShape 22"/>
          <p:cNvSpPr>
            <a:spLocks noChangeArrowheads="1"/>
          </p:cNvSpPr>
          <p:nvPr/>
        </p:nvSpPr>
        <p:spPr bwMode="auto">
          <a:xfrm>
            <a:off x="57150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7" name="AutoShape 23"/>
          <p:cNvSpPr>
            <a:spLocks noChangeArrowheads="1"/>
          </p:cNvSpPr>
          <p:nvPr/>
        </p:nvSpPr>
        <p:spPr bwMode="auto">
          <a:xfrm>
            <a:off x="5562600" y="4267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8" name="AutoShape 24"/>
          <p:cNvSpPr>
            <a:spLocks noChangeArrowheads="1"/>
          </p:cNvSpPr>
          <p:nvPr/>
        </p:nvSpPr>
        <p:spPr bwMode="auto">
          <a:xfrm>
            <a:off x="5486400" y="4114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29" name="AutoShape 25"/>
          <p:cNvSpPr>
            <a:spLocks noChangeArrowheads="1"/>
          </p:cNvSpPr>
          <p:nvPr/>
        </p:nvSpPr>
        <p:spPr bwMode="auto">
          <a:xfrm>
            <a:off x="55626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0" name="AutoShape 26"/>
          <p:cNvSpPr>
            <a:spLocks noChangeArrowheads="1"/>
          </p:cNvSpPr>
          <p:nvPr/>
        </p:nvSpPr>
        <p:spPr bwMode="auto">
          <a:xfrm>
            <a:off x="5715000" y="4800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1" name="AutoShape 27"/>
          <p:cNvSpPr>
            <a:spLocks noChangeArrowheads="1"/>
          </p:cNvSpPr>
          <p:nvPr/>
        </p:nvSpPr>
        <p:spPr bwMode="auto">
          <a:xfrm>
            <a:off x="5791200" y="4572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2" name="AutoShape 28"/>
          <p:cNvSpPr>
            <a:spLocks noChangeArrowheads="1"/>
          </p:cNvSpPr>
          <p:nvPr/>
        </p:nvSpPr>
        <p:spPr bwMode="auto">
          <a:xfrm>
            <a:off x="6019800" y="4267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3" name="AutoShape 29"/>
          <p:cNvSpPr>
            <a:spLocks noChangeArrowheads="1"/>
          </p:cNvSpPr>
          <p:nvPr/>
        </p:nvSpPr>
        <p:spPr bwMode="auto">
          <a:xfrm>
            <a:off x="60198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4" name="AutoShape 30"/>
          <p:cNvSpPr>
            <a:spLocks noChangeArrowheads="1"/>
          </p:cNvSpPr>
          <p:nvPr/>
        </p:nvSpPr>
        <p:spPr bwMode="auto">
          <a:xfrm>
            <a:off x="5715000" y="4343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5" name="AutoShape 31"/>
          <p:cNvSpPr>
            <a:spLocks noChangeArrowheads="1"/>
          </p:cNvSpPr>
          <p:nvPr/>
        </p:nvSpPr>
        <p:spPr bwMode="auto">
          <a:xfrm>
            <a:off x="6781800" y="3352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6" name="AutoShape 32"/>
          <p:cNvSpPr>
            <a:spLocks noChangeArrowheads="1"/>
          </p:cNvSpPr>
          <p:nvPr/>
        </p:nvSpPr>
        <p:spPr bwMode="auto">
          <a:xfrm>
            <a:off x="5410200" y="5257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7" name="AutoShape 33"/>
          <p:cNvSpPr>
            <a:spLocks noChangeArrowheads="1"/>
          </p:cNvSpPr>
          <p:nvPr/>
        </p:nvSpPr>
        <p:spPr bwMode="auto">
          <a:xfrm>
            <a:off x="5715000" y="5181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8" name="AutoShape 34"/>
          <p:cNvSpPr>
            <a:spLocks noChangeArrowheads="1"/>
          </p:cNvSpPr>
          <p:nvPr/>
        </p:nvSpPr>
        <p:spPr bwMode="auto">
          <a:xfrm>
            <a:off x="6324600" y="3505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39" name="AutoShape 35"/>
          <p:cNvSpPr>
            <a:spLocks noChangeArrowheads="1"/>
          </p:cNvSpPr>
          <p:nvPr/>
        </p:nvSpPr>
        <p:spPr bwMode="auto">
          <a:xfrm>
            <a:off x="6477000" y="40386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40" name="AutoShape 36"/>
          <p:cNvSpPr>
            <a:spLocks noChangeArrowheads="1"/>
          </p:cNvSpPr>
          <p:nvPr/>
        </p:nvSpPr>
        <p:spPr bwMode="auto">
          <a:xfrm>
            <a:off x="5257800" y="5638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41" name="AutoShape 37"/>
          <p:cNvSpPr>
            <a:spLocks noChangeArrowheads="1"/>
          </p:cNvSpPr>
          <p:nvPr/>
        </p:nvSpPr>
        <p:spPr bwMode="auto">
          <a:xfrm>
            <a:off x="6172200" y="46482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42" name="AutoShape 38"/>
          <p:cNvSpPr>
            <a:spLocks noChangeArrowheads="1"/>
          </p:cNvSpPr>
          <p:nvPr/>
        </p:nvSpPr>
        <p:spPr bwMode="auto">
          <a:xfrm>
            <a:off x="6858000" y="24384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39"/>
          <p:cNvGrpSpPr>
            <a:grpSpLocks/>
          </p:cNvGrpSpPr>
          <p:nvPr/>
        </p:nvGrpSpPr>
        <p:grpSpPr bwMode="auto">
          <a:xfrm>
            <a:off x="5181600" y="1752600"/>
            <a:ext cx="304800" cy="166688"/>
            <a:chOff x="3072" y="2919"/>
            <a:chExt cx="192" cy="105"/>
          </a:xfrm>
        </p:grpSpPr>
        <p:sp>
          <p:nvSpPr>
            <p:cNvPr id="21573" name="Freeform 40"/>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21574" name="AutoShape 41"/>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21544" name="Freeform 42"/>
          <p:cNvSpPr>
            <a:spLocks/>
          </p:cNvSpPr>
          <p:nvPr/>
        </p:nvSpPr>
        <p:spPr bwMode="auto">
          <a:xfrm rot="-3600000">
            <a:off x="6261100" y="5030788"/>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21545" name="AutoShape 43"/>
          <p:cNvSpPr>
            <a:spLocks noChangeArrowheads="1"/>
          </p:cNvSpPr>
          <p:nvPr/>
        </p:nvSpPr>
        <p:spPr bwMode="auto">
          <a:xfrm rot="7200000">
            <a:off x="6330950" y="50419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nvGrpSpPr>
          <p:cNvPr id="3" name="Group 44"/>
          <p:cNvGrpSpPr>
            <a:grpSpLocks/>
          </p:cNvGrpSpPr>
          <p:nvPr/>
        </p:nvGrpSpPr>
        <p:grpSpPr bwMode="auto">
          <a:xfrm rot="-3000000">
            <a:off x="5569744" y="6012656"/>
            <a:ext cx="304800" cy="166688"/>
            <a:chOff x="3072" y="2919"/>
            <a:chExt cx="192" cy="105"/>
          </a:xfrm>
        </p:grpSpPr>
        <p:sp>
          <p:nvSpPr>
            <p:cNvPr id="21571" name="Freeform 45"/>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21572" name="AutoShape 46"/>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 name="Group 47"/>
          <p:cNvGrpSpPr>
            <a:grpSpLocks/>
          </p:cNvGrpSpPr>
          <p:nvPr/>
        </p:nvGrpSpPr>
        <p:grpSpPr bwMode="auto">
          <a:xfrm rot="-4500000">
            <a:off x="7017544" y="2888456"/>
            <a:ext cx="304800" cy="166688"/>
            <a:chOff x="3072" y="2919"/>
            <a:chExt cx="192" cy="105"/>
          </a:xfrm>
        </p:grpSpPr>
        <p:sp>
          <p:nvSpPr>
            <p:cNvPr id="21569" name="Freeform 48"/>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21570" name="AutoShape 49"/>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21548" name="Freeform 50"/>
          <p:cNvSpPr>
            <a:spLocks/>
          </p:cNvSpPr>
          <p:nvPr/>
        </p:nvSpPr>
        <p:spPr bwMode="auto">
          <a:xfrm rot="-4500000">
            <a:off x="6781800" y="37338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rgbClr val="FFFF00"/>
          </a:solidFill>
          <a:ln w="9525">
            <a:solidFill>
              <a:schemeClr val="tx1"/>
            </a:solidFill>
            <a:round/>
            <a:headEnd/>
            <a:tailEnd/>
          </a:ln>
        </p:spPr>
        <p:txBody>
          <a:bodyPr>
            <a:prstTxWarp prst="textNoShape">
              <a:avLst/>
            </a:prstTxWarp>
          </a:bodyPr>
          <a:lstStyle/>
          <a:p>
            <a:endParaRPr lang="en-US"/>
          </a:p>
        </p:txBody>
      </p:sp>
      <p:sp>
        <p:nvSpPr>
          <p:cNvPr id="21549" name="Freeform 51"/>
          <p:cNvSpPr>
            <a:spLocks/>
          </p:cNvSpPr>
          <p:nvPr/>
        </p:nvSpPr>
        <p:spPr bwMode="auto">
          <a:xfrm rot="-3600000">
            <a:off x="6019800" y="5410200"/>
            <a:ext cx="304800" cy="152400"/>
          </a:xfrm>
          <a:custGeom>
            <a:avLst/>
            <a:gdLst>
              <a:gd name="T0" fmla="*/ 76200 w 192"/>
              <a:gd name="T1" fmla="*/ 0 h 96"/>
              <a:gd name="T2" fmla="*/ 76200 w 192"/>
              <a:gd name="T3" fmla="*/ 82550 h 96"/>
              <a:gd name="T4" fmla="*/ 228600 w 192"/>
              <a:gd name="T5" fmla="*/ 82550 h 96"/>
              <a:gd name="T6" fmla="*/ 228600 w 192"/>
              <a:gd name="T7" fmla="*/ 0 h 96"/>
              <a:gd name="T8" fmla="*/ 304800 w 192"/>
              <a:gd name="T9" fmla="*/ 0 h 96"/>
              <a:gd name="T10" fmla="*/ 304800 w 192"/>
              <a:gd name="T11" fmla="*/ 76200 h 96"/>
              <a:gd name="T12" fmla="*/ 304800 w 192"/>
              <a:gd name="T13" fmla="*/ 152400 h 96"/>
              <a:gd name="T14" fmla="*/ 0 w 192"/>
              <a:gd name="T15" fmla="*/ 152400 h 96"/>
              <a:gd name="T16" fmla="*/ 0 w 192"/>
              <a:gd name="T17" fmla="*/ 0 h 96"/>
              <a:gd name="T18" fmla="*/ 76200 w 192"/>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
              <a:gd name="T32" fmla="*/ 192 w 192"/>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
                <a:moveTo>
                  <a:pt x="48" y="0"/>
                </a:moveTo>
                <a:lnTo>
                  <a:pt x="48" y="52"/>
                </a:lnTo>
                <a:lnTo>
                  <a:pt x="144" y="52"/>
                </a:lnTo>
                <a:lnTo>
                  <a:pt x="144" y="0"/>
                </a:lnTo>
                <a:lnTo>
                  <a:pt x="192" y="0"/>
                </a:lnTo>
                <a:lnTo>
                  <a:pt x="192" y="48"/>
                </a:lnTo>
                <a:lnTo>
                  <a:pt x="192" y="96"/>
                </a:lnTo>
                <a:lnTo>
                  <a:pt x="0" y="96"/>
                </a:lnTo>
                <a:lnTo>
                  <a:pt x="0" y="0"/>
                </a:lnTo>
                <a:lnTo>
                  <a:pt x="48" y="0"/>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21550" name="Freeform 52"/>
          <p:cNvSpPr>
            <a:spLocks/>
          </p:cNvSpPr>
          <p:nvPr/>
        </p:nvSpPr>
        <p:spPr bwMode="auto">
          <a:xfrm rot="-4500000">
            <a:off x="6553200" y="4419600"/>
            <a:ext cx="304800" cy="152400"/>
          </a:xfrm>
          <a:custGeom>
            <a:avLst/>
            <a:gdLst>
              <a:gd name="T0" fmla="*/ 76200 w 192"/>
              <a:gd name="T1" fmla="*/ 0 h 96"/>
              <a:gd name="T2" fmla="*/ 152400 w 192"/>
              <a:gd name="T3" fmla="*/ 76200 h 96"/>
              <a:gd name="T4" fmla="*/ 228600 w 192"/>
              <a:gd name="T5" fmla="*/ 0 h 96"/>
              <a:gd name="T6" fmla="*/ 304800 w 192"/>
              <a:gd name="T7" fmla="*/ 0 h 96"/>
              <a:gd name="T8" fmla="*/ 304800 w 192"/>
              <a:gd name="T9" fmla="*/ 76200 h 96"/>
              <a:gd name="T10" fmla="*/ 304800 w 192"/>
              <a:gd name="T11" fmla="*/ 152400 h 96"/>
              <a:gd name="T12" fmla="*/ 0 w 192"/>
              <a:gd name="T13" fmla="*/ 152400 h 96"/>
              <a:gd name="T14" fmla="*/ 0 w 192"/>
              <a:gd name="T15" fmla="*/ 0 h 96"/>
              <a:gd name="T16" fmla="*/ 76200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5" name="Group 53"/>
          <p:cNvGrpSpPr>
            <a:grpSpLocks/>
          </p:cNvGrpSpPr>
          <p:nvPr/>
        </p:nvGrpSpPr>
        <p:grpSpPr bwMode="auto">
          <a:xfrm rot="6300000">
            <a:off x="6255544" y="2659856"/>
            <a:ext cx="304800" cy="166688"/>
            <a:chOff x="3072" y="2919"/>
            <a:chExt cx="192" cy="105"/>
          </a:xfrm>
        </p:grpSpPr>
        <p:sp>
          <p:nvSpPr>
            <p:cNvPr id="21567" name="Freeform 54"/>
            <p:cNvSpPr>
              <a:spLocks/>
            </p:cNvSpPr>
            <p:nvPr/>
          </p:nvSpPr>
          <p:spPr bwMode="auto">
            <a:xfrm>
              <a:off x="3072" y="2928"/>
              <a:ext cx="192" cy="96"/>
            </a:xfrm>
            <a:custGeom>
              <a:avLst/>
              <a:gdLst>
                <a:gd name="T0" fmla="*/ 48 w 192"/>
                <a:gd name="T1" fmla="*/ 0 h 96"/>
                <a:gd name="T2" fmla="*/ 96 w 192"/>
                <a:gd name="T3" fmla="*/ 48 h 96"/>
                <a:gd name="T4" fmla="*/ 144 w 192"/>
                <a:gd name="T5" fmla="*/ 0 h 96"/>
                <a:gd name="T6" fmla="*/ 192 w 192"/>
                <a:gd name="T7" fmla="*/ 0 h 96"/>
                <a:gd name="T8" fmla="*/ 192 w 192"/>
                <a:gd name="T9" fmla="*/ 48 h 96"/>
                <a:gd name="T10" fmla="*/ 192 w 192"/>
                <a:gd name="T11" fmla="*/ 96 h 96"/>
                <a:gd name="T12" fmla="*/ 0 w 192"/>
                <a:gd name="T13" fmla="*/ 96 h 96"/>
                <a:gd name="T14" fmla="*/ 0 w 192"/>
                <a:gd name="T15" fmla="*/ 0 h 96"/>
                <a:gd name="T16" fmla="*/ 48 w 192"/>
                <a:gd name="T17" fmla="*/ 0 h 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96"/>
                <a:gd name="T29" fmla="*/ 192 w 192"/>
                <a:gd name="T30" fmla="*/ 96 h 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96">
                  <a:moveTo>
                    <a:pt x="48" y="0"/>
                  </a:moveTo>
                  <a:lnTo>
                    <a:pt x="96" y="48"/>
                  </a:lnTo>
                  <a:lnTo>
                    <a:pt x="144" y="0"/>
                  </a:lnTo>
                  <a:lnTo>
                    <a:pt x="192" y="0"/>
                  </a:lnTo>
                  <a:lnTo>
                    <a:pt x="192" y="48"/>
                  </a:lnTo>
                  <a:lnTo>
                    <a:pt x="192" y="96"/>
                  </a:lnTo>
                  <a:lnTo>
                    <a:pt x="0" y="96"/>
                  </a:lnTo>
                  <a:lnTo>
                    <a:pt x="0" y="0"/>
                  </a:lnTo>
                  <a:lnTo>
                    <a:pt x="48" y="0"/>
                  </a:lnTo>
                  <a:close/>
                </a:path>
              </a:pathLst>
            </a:custGeom>
            <a:solidFill>
              <a:schemeClr val="accent1"/>
            </a:solidFill>
            <a:ln w="9525">
              <a:solidFill>
                <a:schemeClr val="tx1"/>
              </a:solidFill>
              <a:round/>
              <a:headEnd/>
              <a:tailEnd/>
            </a:ln>
          </p:spPr>
          <p:txBody>
            <a:bodyPr>
              <a:prstTxWarp prst="textNoShape">
                <a:avLst/>
              </a:prstTxWarp>
            </a:bodyPr>
            <a:lstStyle/>
            <a:p>
              <a:endParaRPr lang="en-US"/>
            </a:p>
          </p:txBody>
        </p:sp>
        <p:sp>
          <p:nvSpPr>
            <p:cNvPr id="21568" name="AutoShape 55"/>
            <p:cNvSpPr>
              <a:spLocks noChangeArrowheads="1"/>
            </p:cNvSpPr>
            <p:nvPr/>
          </p:nvSpPr>
          <p:spPr bwMode="auto">
            <a:xfrm rot="10800000">
              <a:off x="3145" y="2919"/>
              <a:ext cx="48" cy="48"/>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21552" name="Rectangle 56"/>
          <p:cNvSpPr>
            <a:spLocks noChangeArrowheads="1"/>
          </p:cNvSpPr>
          <p:nvPr/>
        </p:nvSpPr>
        <p:spPr bwMode="auto">
          <a:xfrm rot="-2700000">
            <a:off x="4876800" y="5181600"/>
            <a:ext cx="152400" cy="381000"/>
          </a:xfrm>
          <a:prstGeom prst="rect">
            <a:avLst/>
          </a:prstGeom>
          <a:solidFill>
            <a:srgbClr val="008000"/>
          </a:solidFill>
          <a:ln w="9525">
            <a:solidFill>
              <a:schemeClr val="tx1"/>
            </a:solidFill>
            <a:miter lim="800000"/>
            <a:headEnd/>
            <a:tailEnd/>
          </a:ln>
        </p:spPr>
        <p:txBody>
          <a:bodyPr wrap="none" anchor="ctr">
            <a:prstTxWarp prst="textNoShape">
              <a:avLst/>
            </a:prstTxWarp>
          </a:bodyPr>
          <a:lstStyle/>
          <a:p>
            <a:endParaRPr lang="en-US"/>
          </a:p>
        </p:txBody>
      </p:sp>
      <p:sp>
        <p:nvSpPr>
          <p:cNvPr id="21553" name="Line 57"/>
          <p:cNvSpPr>
            <a:spLocks noChangeShapeType="1"/>
          </p:cNvSpPr>
          <p:nvPr/>
        </p:nvSpPr>
        <p:spPr bwMode="auto">
          <a:xfrm flipH="1" flipV="1">
            <a:off x="4670425" y="5081588"/>
            <a:ext cx="533400" cy="533400"/>
          </a:xfrm>
          <a:prstGeom prst="line">
            <a:avLst/>
          </a:prstGeom>
          <a:noFill/>
          <a:ln w="25400">
            <a:solidFill>
              <a:schemeClr val="tx1"/>
            </a:solidFill>
            <a:round/>
            <a:headEnd/>
            <a:tailEnd type="arrow" w="sm" len="sm"/>
          </a:ln>
        </p:spPr>
        <p:txBody>
          <a:bodyPr>
            <a:prstTxWarp prst="textNoShape">
              <a:avLst/>
            </a:prstTxWarp>
          </a:bodyPr>
          <a:lstStyle/>
          <a:p>
            <a:endParaRPr lang="en-US"/>
          </a:p>
        </p:txBody>
      </p:sp>
      <p:sp>
        <p:nvSpPr>
          <p:cNvPr id="21554" name="AutoShape 58"/>
          <p:cNvSpPr>
            <a:spLocks noChangeArrowheads="1"/>
          </p:cNvSpPr>
          <p:nvPr/>
        </p:nvSpPr>
        <p:spPr bwMode="auto">
          <a:xfrm>
            <a:off x="4648200" y="48768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55" name="AutoShape 59"/>
          <p:cNvSpPr>
            <a:spLocks noChangeArrowheads="1"/>
          </p:cNvSpPr>
          <p:nvPr/>
        </p:nvSpPr>
        <p:spPr bwMode="auto">
          <a:xfrm>
            <a:off x="4495800" y="4953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56" name="AutoShape 60"/>
          <p:cNvSpPr>
            <a:spLocks noChangeArrowheads="1"/>
          </p:cNvSpPr>
          <p:nvPr/>
        </p:nvSpPr>
        <p:spPr bwMode="auto">
          <a:xfrm>
            <a:off x="6705600" y="1295400"/>
            <a:ext cx="381000" cy="304800"/>
          </a:xfrm>
          <a:prstGeom prst="hexagon">
            <a:avLst>
              <a:gd name="adj" fmla="val 31250"/>
              <a:gd name="vf" fmla="val 115470"/>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1557" name="AutoShape 61"/>
          <p:cNvSpPr>
            <a:spLocks noChangeArrowheads="1"/>
          </p:cNvSpPr>
          <p:nvPr/>
        </p:nvSpPr>
        <p:spPr bwMode="auto">
          <a:xfrm>
            <a:off x="7086600" y="1905000"/>
            <a:ext cx="76200" cy="76200"/>
          </a:xfrm>
          <a:prstGeom prst="triangle">
            <a:avLst>
              <a:gd name="adj" fmla="val 50000"/>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21558" name="AutoShape 62"/>
          <p:cNvSpPr>
            <a:spLocks noChangeArrowheads="1"/>
          </p:cNvSpPr>
          <p:nvPr/>
        </p:nvSpPr>
        <p:spPr bwMode="auto">
          <a:xfrm rot="10800000">
            <a:off x="6629400" y="1600200"/>
            <a:ext cx="533400" cy="228600"/>
          </a:xfrm>
          <a:prstGeom prst="curvedUpArrow">
            <a:avLst>
              <a:gd name="adj1" fmla="val 46667"/>
              <a:gd name="adj2" fmla="val 93333"/>
              <a:gd name="adj3" fmla="val 33333"/>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21559" name="Oval 63"/>
          <p:cNvSpPr>
            <a:spLocks noChangeArrowheads="1"/>
          </p:cNvSpPr>
          <p:nvPr/>
        </p:nvSpPr>
        <p:spPr bwMode="auto">
          <a:xfrm>
            <a:off x="6629400" y="1905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560" name="Oval 64"/>
          <p:cNvSpPr>
            <a:spLocks noChangeArrowheads="1"/>
          </p:cNvSpPr>
          <p:nvPr/>
        </p:nvSpPr>
        <p:spPr bwMode="auto">
          <a:xfrm>
            <a:off x="6681788" y="1965325"/>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561" name="Oval 65"/>
          <p:cNvSpPr>
            <a:spLocks noChangeArrowheads="1"/>
          </p:cNvSpPr>
          <p:nvPr/>
        </p:nvSpPr>
        <p:spPr bwMode="auto">
          <a:xfrm>
            <a:off x="6781800" y="19812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562" name="Oval 66"/>
          <p:cNvSpPr>
            <a:spLocks noChangeArrowheads="1"/>
          </p:cNvSpPr>
          <p:nvPr/>
        </p:nvSpPr>
        <p:spPr bwMode="auto">
          <a:xfrm>
            <a:off x="6705600" y="190500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563" name="Oval 67"/>
          <p:cNvSpPr>
            <a:spLocks noChangeArrowheads="1"/>
          </p:cNvSpPr>
          <p:nvPr/>
        </p:nvSpPr>
        <p:spPr bwMode="auto">
          <a:xfrm>
            <a:off x="6781800" y="1936750"/>
            <a:ext cx="19050" cy="1905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1564" name="Line 68"/>
          <p:cNvSpPr>
            <a:spLocks noChangeShapeType="1"/>
          </p:cNvSpPr>
          <p:nvPr/>
        </p:nvSpPr>
        <p:spPr bwMode="auto">
          <a:xfrm flipH="1" flipV="1">
            <a:off x="4343400" y="4038600"/>
            <a:ext cx="152400" cy="762000"/>
          </a:xfrm>
          <a:prstGeom prst="line">
            <a:avLst/>
          </a:prstGeom>
          <a:noFill/>
          <a:ln w="9525">
            <a:solidFill>
              <a:schemeClr val="tx1"/>
            </a:solidFill>
            <a:round/>
            <a:headEnd/>
            <a:tailEnd type="stealth" w="med" len="sm"/>
          </a:ln>
        </p:spPr>
        <p:txBody>
          <a:bodyPr>
            <a:prstTxWarp prst="textNoShape">
              <a:avLst/>
            </a:prstTxWarp>
          </a:bodyPr>
          <a:lstStyle/>
          <a:p>
            <a:endParaRPr lang="en-US"/>
          </a:p>
        </p:txBody>
      </p:sp>
      <p:sp>
        <p:nvSpPr>
          <p:cNvPr id="21565" name="Line 69"/>
          <p:cNvSpPr>
            <a:spLocks noChangeShapeType="1"/>
          </p:cNvSpPr>
          <p:nvPr/>
        </p:nvSpPr>
        <p:spPr bwMode="auto">
          <a:xfrm flipH="1">
            <a:off x="5943600" y="6096000"/>
            <a:ext cx="9906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21566" name="Line 70"/>
          <p:cNvSpPr>
            <a:spLocks noChangeShapeType="1"/>
          </p:cNvSpPr>
          <p:nvPr/>
        </p:nvSpPr>
        <p:spPr bwMode="auto">
          <a:xfrm flipH="1" flipV="1">
            <a:off x="6553200" y="5257800"/>
            <a:ext cx="304800" cy="22860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241E0B5E-74F4-2846-95FF-0F066D86F18D}" type="slidenum">
              <a:rPr lang="en-US" smtClean="0"/>
              <a:t>6</a:t>
            </a:fld>
            <a:endParaRPr lang="en-US"/>
          </a:p>
        </p:txBody>
      </p:sp>
    </p:spTree>
    <p:extLst>
      <p:ext uri="{BB962C8B-B14F-4D97-AF65-F5344CB8AC3E}">
        <p14:creationId xmlns:p14="http://schemas.microsoft.com/office/powerpoint/2010/main" val="2621222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5265" y="5482851"/>
            <a:ext cx="5271461" cy="307777"/>
          </a:xfrm>
          <a:prstGeom prst="rect">
            <a:avLst/>
          </a:prstGeom>
          <a:noFill/>
        </p:spPr>
        <p:txBody>
          <a:bodyPr wrap="square" rtlCol="0">
            <a:spAutoFit/>
          </a:bodyPr>
          <a:lstStyle/>
          <a:p>
            <a:pPr algn="ctr"/>
            <a:r>
              <a:rPr lang="en-US" sz="1400" b="1" dirty="0" smtClean="0"/>
              <a:t>A real synapse!</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907" y="1519199"/>
            <a:ext cx="3746375" cy="3733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1E0B5E-74F4-2846-95FF-0F066D86F18D}" type="slidenum">
              <a:rPr lang="en-US" smtClean="0"/>
              <a:t>7</a:t>
            </a:fld>
            <a:endParaRPr lang="en-US"/>
          </a:p>
        </p:txBody>
      </p:sp>
    </p:spTree>
    <p:extLst>
      <p:ext uri="{BB962C8B-B14F-4D97-AF65-F5344CB8AC3E}">
        <p14:creationId xmlns:p14="http://schemas.microsoft.com/office/powerpoint/2010/main" val="4024924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830997"/>
          </a:xfrm>
          <a:prstGeom prst="rect">
            <a:avLst/>
          </a:prstGeom>
          <a:noFill/>
        </p:spPr>
        <p:txBody>
          <a:bodyPr wrap="square" rtlCol="0">
            <a:spAutoFit/>
          </a:bodyPr>
          <a:lstStyle/>
          <a:p>
            <a:pPr algn="ctr"/>
            <a:r>
              <a:rPr lang="en-US" sz="4800" dirty="0" smtClean="0">
                <a:latin typeface="Helvetica"/>
                <a:cs typeface="Helvetica"/>
              </a:rPr>
              <a:t>Vocabulary</a:t>
            </a:r>
            <a:endParaRPr lang="en-US" sz="48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b="1" dirty="0" smtClean="0">
                <a:latin typeface="Helvetica"/>
                <a:cs typeface="Helvetica"/>
              </a:rPr>
              <a:t>Neurotransmitter: </a:t>
            </a:r>
            <a:r>
              <a:rPr lang="en-US" sz="3200" dirty="0" smtClean="0">
                <a:latin typeface="Helvetica"/>
                <a:cs typeface="Helvetica"/>
              </a:rPr>
              <a:t>A signaling molecule, it crosses the synapse</a:t>
            </a:r>
          </a:p>
          <a:p>
            <a:pPr>
              <a:spcAft>
                <a:spcPts val="1800"/>
              </a:spcAft>
            </a:pPr>
            <a:r>
              <a:rPr lang="en-US" sz="3200" b="1" dirty="0" smtClean="0">
                <a:latin typeface="Helvetica"/>
                <a:cs typeface="Helvetica"/>
              </a:rPr>
              <a:t>Hormone: </a:t>
            </a:r>
            <a:r>
              <a:rPr lang="en-US" sz="3200" dirty="0" smtClean="0">
                <a:latin typeface="Helvetica"/>
                <a:cs typeface="Helvetica"/>
              </a:rPr>
              <a:t>Another type of signaling molecule. The border between neurotransmitter and hormone is blurry, many chemicals are both.</a:t>
            </a:r>
          </a:p>
          <a:p>
            <a:pPr>
              <a:spcAft>
                <a:spcPts val="1800"/>
              </a:spcAft>
            </a:pPr>
            <a:r>
              <a:rPr lang="en-US" sz="3200" b="1" dirty="0" smtClean="0">
                <a:latin typeface="Helvetica"/>
                <a:cs typeface="Helvetica"/>
              </a:rPr>
              <a:t>Receptor:</a:t>
            </a:r>
            <a:r>
              <a:rPr lang="en-US" sz="3200" dirty="0" smtClean="0">
                <a:latin typeface="Helvetica"/>
                <a:cs typeface="Helvetica"/>
              </a:rPr>
              <a:t> A protein that detects a specific chemical, by binding to it</a:t>
            </a:r>
          </a:p>
          <a:p>
            <a:pPr>
              <a:spcAft>
                <a:spcPts val="1800"/>
              </a:spcAft>
            </a:pPr>
            <a:r>
              <a:rPr lang="en-US" sz="3200" b="1" dirty="0" smtClean="0">
                <a:latin typeface="Helvetica"/>
                <a:cs typeface="Helvetica"/>
              </a:rPr>
              <a:t>Ligand:</a:t>
            </a:r>
            <a:r>
              <a:rPr lang="en-US" sz="3200" dirty="0" smtClean="0">
                <a:latin typeface="Helvetica"/>
                <a:cs typeface="Helvetica"/>
              </a:rPr>
              <a:t> A molecule that binds to a receptor</a:t>
            </a:r>
            <a:endParaRPr lang="en-US" sz="3200" b="1"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8</a:t>
            </a:fld>
            <a:endParaRPr lang="en-US"/>
          </a:p>
        </p:txBody>
      </p:sp>
    </p:spTree>
    <p:extLst>
      <p:ext uri="{BB962C8B-B14F-4D97-AF65-F5344CB8AC3E}">
        <p14:creationId xmlns:p14="http://schemas.microsoft.com/office/powerpoint/2010/main" val="910916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404" y="182727"/>
            <a:ext cx="8607192" cy="830997"/>
          </a:xfrm>
          <a:prstGeom prst="rect">
            <a:avLst/>
          </a:prstGeom>
          <a:noFill/>
        </p:spPr>
        <p:txBody>
          <a:bodyPr wrap="square" rtlCol="0">
            <a:spAutoFit/>
          </a:bodyPr>
          <a:lstStyle/>
          <a:p>
            <a:pPr algn="ctr"/>
            <a:r>
              <a:rPr lang="en-US" sz="4800" dirty="0" smtClean="0">
                <a:latin typeface="Helvetica"/>
                <a:cs typeface="Helvetica"/>
              </a:rPr>
              <a:t>Vocabulary II</a:t>
            </a:r>
            <a:endParaRPr lang="en-US" sz="4800" dirty="0">
              <a:latin typeface="Helvetica"/>
              <a:cs typeface="Helvetica"/>
            </a:endParaRPr>
          </a:p>
        </p:txBody>
      </p:sp>
      <p:sp>
        <p:nvSpPr>
          <p:cNvPr id="7" name="TextBox 6"/>
          <p:cNvSpPr txBox="1"/>
          <p:nvPr/>
        </p:nvSpPr>
        <p:spPr>
          <a:xfrm>
            <a:off x="268404" y="1285311"/>
            <a:ext cx="8607192" cy="5316842"/>
          </a:xfrm>
          <a:prstGeom prst="rect">
            <a:avLst/>
          </a:prstGeom>
          <a:noFill/>
        </p:spPr>
        <p:txBody>
          <a:bodyPr wrap="square" rtlCol="0">
            <a:normAutofit/>
          </a:bodyPr>
          <a:lstStyle/>
          <a:p>
            <a:pPr>
              <a:spcAft>
                <a:spcPts val="1800"/>
              </a:spcAft>
            </a:pPr>
            <a:r>
              <a:rPr lang="en-US" sz="3200" b="1" dirty="0" smtClean="0">
                <a:latin typeface="Helvetica"/>
                <a:cs typeface="Helvetica"/>
              </a:rPr>
              <a:t>Excitatory:</a:t>
            </a:r>
            <a:r>
              <a:rPr lang="en-US" sz="3200" dirty="0" smtClean="0">
                <a:latin typeface="Helvetica"/>
                <a:cs typeface="Helvetica"/>
              </a:rPr>
              <a:t> Something that increases action potentials (increases neuron firing)</a:t>
            </a:r>
          </a:p>
          <a:p>
            <a:pPr>
              <a:spcAft>
                <a:spcPts val="1800"/>
              </a:spcAft>
            </a:pPr>
            <a:r>
              <a:rPr lang="en-US" sz="3200" b="1" dirty="0" smtClean="0">
                <a:latin typeface="Helvetica"/>
                <a:cs typeface="Helvetica"/>
              </a:rPr>
              <a:t>Inhibitory:</a:t>
            </a:r>
            <a:r>
              <a:rPr lang="en-US" sz="3200" dirty="0" smtClean="0">
                <a:latin typeface="Helvetica"/>
                <a:cs typeface="Helvetica"/>
              </a:rPr>
              <a:t> Something that decreases action potentials</a:t>
            </a:r>
          </a:p>
          <a:p>
            <a:pPr>
              <a:spcAft>
                <a:spcPts val="1800"/>
              </a:spcAft>
            </a:pPr>
            <a:r>
              <a:rPr lang="en-US" sz="3200" b="1" dirty="0" smtClean="0">
                <a:latin typeface="Helvetica"/>
                <a:cs typeface="Helvetica"/>
              </a:rPr>
              <a:t>Agonist: </a:t>
            </a:r>
            <a:r>
              <a:rPr lang="en-US" sz="3200" dirty="0" smtClean="0">
                <a:latin typeface="Helvetica"/>
                <a:cs typeface="Helvetica"/>
              </a:rPr>
              <a:t>A ligand that stimulates a receptor</a:t>
            </a:r>
          </a:p>
          <a:p>
            <a:pPr>
              <a:spcAft>
                <a:spcPts val="1800"/>
              </a:spcAft>
            </a:pPr>
            <a:r>
              <a:rPr lang="en-US" sz="3200" b="1" dirty="0" smtClean="0">
                <a:latin typeface="Helvetica"/>
                <a:cs typeface="Helvetica"/>
              </a:rPr>
              <a:t>Antagonist: </a:t>
            </a:r>
            <a:r>
              <a:rPr lang="en-US" sz="3200" dirty="0" smtClean="0">
                <a:latin typeface="Helvetica"/>
                <a:cs typeface="Helvetica"/>
              </a:rPr>
              <a:t>A ligand that binds to a receptor but does not stimulate it. Antagonists </a:t>
            </a:r>
            <a:r>
              <a:rPr lang="en-US" sz="3200" i="1" dirty="0" smtClean="0">
                <a:latin typeface="Helvetica"/>
                <a:cs typeface="Helvetica"/>
              </a:rPr>
              <a:t>block receptors</a:t>
            </a:r>
            <a:r>
              <a:rPr lang="en-US" sz="3200" dirty="0" smtClean="0">
                <a:latin typeface="Helvetica"/>
                <a:cs typeface="Helvetica"/>
              </a:rPr>
              <a:t>, and they counteract agonists.</a:t>
            </a:r>
            <a:endParaRPr lang="en-US" sz="3200" b="1" dirty="0" smtClean="0">
              <a:latin typeface="Helvetica"/>
              <a:cs typeface="Helvetica"/>
            </a:endParaRPr>
          </a:p>
        </p:txBody>
      </p:sp>
      <p:sp>
        <p:nvSpPr>
          <p:cNvPr id="2" name="Slide Number Placeholder 1"/>
          <p:cNvSpPr>
            <a:spLocks noGrp="1"/>
          </p:cNvSpPr>
          <p:nvPr>
            <p:ph type="sldNum" sz="quarter" idx="12"/>
          </p:nvPr>
        </p:nvSpPr>
        <p:spPr/>
        <p:txBody>
          <a:bodyPr/>
          <a:lstStyle/>
          <a:p>
            <a:fld id="{241E0B5E-74F4-2846-95FF-0F066D86F18D}" type="slidenum">
              <a:rPr lang="en-US" smtClean="0"/>
              <a:t>9</a:t>
            </a:fld>
            <a:endParaRPr lang="en-US"/>
          </a:p>
        </p:txBody>
      </p:sp>
    </p:spTree>
    <p:extLst>
      <p:ext uri="{BB962C8B-B14F-4D97-AF65-F5344CB8AC3E}">
        <p14:creationId xmlns:p14="http://schemas.microsoft.com/office/powerpoint/2010/main" val="1186736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947</Words>
  <Application>Microsoft Office PowerPoint</Application>
  <PresentationFormat>On-screen Show (4:3)</PresentationFormat>
  <Paragraphs>142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Background: The Synapse</vt:lpstr>
      <vt:lpstr>Release</vt:lpstr>
      <vt:lpstr>Receptor binding</vt:lpstr>
      <vt:lpstr>PowerPoint Presentation</vt:lpstr>
      <vt:lpstr>PowerPoint Presentation</vt:lpstr>
      <vt:lpstr>PowerPoint Presentation</vt:lpstr>
      <vt:lpstr>Agonists and Antagonists</vt:lpstr>
      <vt:lpstr>Little quiz</vt:lpstr>
      <vt:lpstr>Little quiz</vt:lpstr>
      <vt:lpstr>Example drugs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 lecture slides</dc:title>
  <dc:creator>Fallows, Zak</dc:creator>
  <cp:lastModifiedBy>Neha Dhamija</cp:lastModifiedBy>
  <cp:revision>78</cp:revision>
  <dcterms:created xsi:type="dcterms:W3CDTF">2013-07-03T22:32:32Z</dcterms:created>
  <dcterms:modified xsi:type="dcterms:W3CDTF">2013-12-20T18:43:53Z</dcterms:modified>
</cp:coreProperties>
</file>