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0"/>
  </p:notesMasterIdLst>
  <p:sldIdLst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Objects="1">
      <p:cViewPr>
        <p:scale>
          <a:sx n="74" d="100"/>
          <a:sy n="74" d="100"/>
        </p:scale>
        <p:origin x="-21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4476A-8319-FA43-98FC-B082B1FD38F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54889-E7E5-2342-BCDA-F247D164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8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D53FFF-1FE4-CD43-99D3-9886DF639E22}" type="slidenum">
              <a:rPr lang="en-US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Welcome</a:t>
            </a:r>
          </a:p>
          <a:p>
            <a:pPr eaLnBrk="1" hangingPunct="1"/>
            <a:r>
              <a:rPr lang="en-US">
                <a:latin typeface="Times New Roman" charset="0"/>
              </a:rPr>
              <a:t>Don’t want to be here?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CAC02-C8D0-8D48-86C1-0E62AA6EF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1C845-F7C4-A14B-B47F-21D163C91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C6D06-5536-764F-BC96-AE07F6E18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DF68-7C6D-864B-88C7-45F15965E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406F2-2F69-DD42-A176-D2ADBE0A5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348ED-8A85-D54F-A794-760D37F92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B7375-F372-A942-93F8-6398EC9D0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4D95F-3CF2-454F-9EA7-ADE3FF713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051CD-DAF6-0847-9C4D-9E343F5E4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68498-3ACC-B84D-8144-BB6DF4DB7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9E508-8DBC-AF4D-8E3B-E2885333C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437E5-E0F7-4C48-92AA-B542EE840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7AB57-FD0A-734D-A33F-1A4D2B5A5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5CA9A-AD20-DF4F-83E6-C0BE77C1E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D2B8B-D87F-6F49-9BB7-A141E69FC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B8C2D-E0ED-5A43-BF5C-3EADFFD69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B5625-5C15-5E43-93E9-C51325C79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A84B8-BBEC-3546-8F67-9D425398F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DE65E-0995-0C4D-808C-ABA2BE3B1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48CFF-B656-B143-9E3E-02EB5AEA6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FBF11-CA32-A148-9398-E2D000632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AD277-AD39-0143-BE17-4AD33BDD1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-106" charset="0"/>
              </a:defRPr>
            </a:lvl1pPr>
          </a:lstStyle>
          <a:p>
            <a:pPr>
              <a:defRPr/>
            </a:pPr>
            <a:fld id="{9438FFD7-64EF-1143-B8EE-711CAE74E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749178-6BDA-D649-91BF-99C60A3E3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cw.mit.edu/terms" TargetMode="External"/><Relationship Id="rId2" Type="http://schemas.openxmlformats.org/officeDocument/2006/relationships/hyperlink" Target="http://ocw.mit.edu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143000"/>
          </a:xfrm>
        </p:spPr>
        <p:txBody>
          <a:bodyPr/>
          <a:lstStyle/>
          <a:p>
            <a:pPr eaLnBrk="1" hangingPunct="1"/>
            <a:r>
              <a:rPr lang="en-US" sz="6000" dirty="0">
                <a:solidFill>
                  <a:schemeClr val="tx1"/>
                </a:solidFill>
              </a:rPr>
              <a:t>How the Brain Works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CAC02-C8D0-8D48-86C1-0E62AA6EFE6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Glutamate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667000"/>
            <a:ext cx="8001000" cy="3657600"/>
          </a:xfrm>
        </p:spPr>
        <p:txBody>
          <a:bodyPr/>
          <a:lstStyle/>
          <a:p>
            <a:pPr eaLnBrk="1" hangingPunct="1"/>
            <a:r>
              <a:rPr lang="en-US" dirty="0"/>
              <a:t>The most common excitatory neurotransmitter Glutamate is </a:t>
            </a:r>
            <a:r>
              <a:rPr lang="en-US" dirty="0" err="1"/>
              <a:t>releasd</a:t>
            </a:r>
            <a:r>
              <a:rPr lang="en-US" dirty="0"/>
              <a:t> by 80% of neurons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Learning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Memory</a:t>
            </a:r>
          </a:p>
        </p:txBody>
      </p:sp>
      <p:pic>
        <p:nvPicPr>
          <p:cNvPr id="14340" name="Picture 1028" descr="C:\Documents and Settings\Zak\My Documents\Neurotransmitters 04 - glutam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962025"/>
            <a:ext cx="3429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CAC02-C8D0-8D48-86C1-0E62AA6EFE6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GABA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667000"/>
            <a:ext cx="8001000" cy="3657600"/>
          </a:xfrm>
        </p:spPr>
        <p:txBody>
          <a:bodyPr/>
          <a:lstStyle/>
          <a:p>
            <a:pPr eaLnBrk="1" hangingPunct="1"/>
            <a:r>
              <a:rPr lang="en-US" dirty="0"/>
              <a:t>The most common inhibitory neurotransmitter in the brain</a:t>
            </a:r>
          </a:p>
          <a:p>
            <a:pPr eaLnBrk="1" hangingPunct="1"/>
            <a:r>
              <a:rPr lang="en-US" dirty="0"/>
              <a:t>Sleep</a:t>
            </a:r>
          </a:p>
          <a:p>
            <a:pPr eaLnBrk="1" hangingPunct="1"/>
            <a:r>
              <a:rPr lang="en-US" dirty="0"/>
              <a:t>Muscle relaxation</a:t>
            </a:r>
          </a:p>
          <a:p>
            <a:pPr eaLnBrk="1" hangingPunct="1"/>
            <a:r>
              <a:rPr lang="en-US" dirty="0"/>
              <a:t>Anxiety relief</a:t>
            </a:r>
          </a:p>
          <a:p>
            <a:pPr eaLnBrk="1" hangingPunct="1"/>
            <a:r>
              <a:rPr lang="en-US" dirty="0"/>
              <a:t>Impairs memory</a:t>
            </a:r>
          </a:p>
        </p:txBody>
      </p:sp>
      <p:pic>
        <p:nvPicPr>
          <p:cNvPr id="15364" name="Picture 5" descr="C:\Documents and Settings\Zak\My Documents\Neurotransmitters 04 - GAB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914400"/>
            <a:ext cx="4419600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CAC02-C8D0-8D48-86C1-0E62AA6EFE6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C:\Documents and Settings\Zak\My Documents\Neurotransmitters 04 - transmitters and analo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282825"/>
            <a:ext cx="8991600" cy="40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09600" y="762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</a:rPr>
              <a:t>How drugs mimic neurotransmitters:</a:t>
            </a:r>
            <a:br>
              <a:rPr lang="en-US" sz="3200">
                <a:solidFill>
                  <a:schemeClr val="tx1"/>
                </a:solidFill>
              </a:rPr>
            </a:br>
            <a:r>
              <a:rPr lang="en-US" sz="3200">
                <a:solidFill>
                  <a:schemeClr val="tx1"/>
                </a:solidFill>
              </a:rPr>
              <a:t>Drugs look like chemicals normally found in your body</a:t>
            </a:r>
            <a:br>
              <a:rPr lang="en-US" sz="3200">
                <a:solidFill>
                  <a:schemeClr val="tx1"/>
                </a:solidFill>
              </a:rPr>
            </a:b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CAC02-C8D0-8D48-86C1-0E62AA6EFE6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Norepinephrine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8001000" cy="2514600"/>
          </a:xfrm>
        </p:spPr>
        <p:txBody>
          <a:bodyPr/>
          <a:lstStyle/>
          <a:p>
            <a:pPr eaLnBrk="1" hangingPunct="1"/>
            <a:r>
              <a:rPr lang="en-US"/>
              <a:t>Fight or Flight</a:t>
            </a:r>
          </a:p>
          <a:p>
            <a:pPr eaLnBrk="1" hangingPunct="1"/>
            <a:r>
              <a:rPr lang="en-US"/>
              <a:t>Increases heart rate</a:t>
            </a:r>
          </a:p>
          <a:p>
            <a:pPr eaLnBrk="1" hangingPunct="1"/>
            <a:r>
              <a:rPr lang="en-US"/>
              <a:t>Excitement</a:t>
            </a:r>
          </a:p>
          <a:p>
            <a:pPr eaLnBrk="1" hangingPunct="1"/>
            <a:r>
              <a:rPr lang="en-US"/>
              <a:t>Fear</a:t>
            </a:r>
          </a:p>
        </p:txBody>
      </p:sp>
      <p:pic>
        <p:nvPicPr>
          <p:cNvPr id="14340" name="Picture 5" descr="C:\Documents and Settings\Zak\My Documents\Neurotransmitters 04 - 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914400"/>
            <a:ext cx="4495800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CAC02-C8D0-8D48-86C1-0E62AA6EFE6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Documents and Settings\Zak\My Documents\Neurotransmitters 09 - phenylephr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5344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pPr eaLnBrk="1" hangingPunct="1"/>
            <a:r>
              <a:rPr lang="en-US" sz="1600" dirty="0">
                <a:solidFill>
                  <a:schemeClr val="tx1"/>
                </a:solidFill>
              </a:rPr>
              <a:t>Epinephrine and phenylephrine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48CFF-B656-B143-9E3E-02EB5AEA6FB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Dopamine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8001000" cy="2514600"/>
          </a:xfrm>
        </p:spPr>
        <p:txBody>
          <a:bodyPr/>
          <a:lstStyle/>
          <a:p>
            <a:pPr eaLnBrk="1" hangingPunct="1"/>
            <a:r>
              <a:rPr lang="en-US" dirty="0"/>
              <a:t>The Salience Neurotransmitter</a:t>
            </a:r>
          </a:p>
          <a:p>
            <a:pPr eaLnBrk="1" hangingPunct="1"/>
            <a:r>
              <a:rPr lang="en-US" dirty="0"/>
              <a:t>Rewards sex, eating</a:t>
            </a:r>
          </a:p>
          <a:p>
            <a:pPr eaLnBrk="1" hangingPunct="1"/>
            <a:r>
              <a:rPr lang="en-US" dirty="0"/>
              <a:t>Increases alertness, happiness</a:t>
            </a:r>
          </a:p>
        </p:txBody>
      </p:sp>
      <p:pic>
        <p:nvPicPr>
          <p:cNvPr id="14340" name="Picture 5" descr="C:\Documents and Settings\Zak\My Documents\Neurotransmitters 04 - D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71600"/>
            <a:ext cx="54102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CAC02-C8D0-8D48-86C1-0E62AA6EFE6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304800"/>
            <a:ext cx="3352800" cy="990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Addiction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914400" y="1828800"/>
            <a:ext cx="2025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Do cocaine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6553200" y="1600200"/>
            <a:ext cx="16176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Do more</a:t>
            </a:r>
          </a:p>
          <a:p>
            <a:r>
              <a:rPr lang="en-US" sz="3200"/>
              <a:t>cocaine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2362200" y="4267200"/>
            <a:ext cx="4351338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Damage decision-making</a:t>
            </a:r>
          </a:p>
          <a:p>
            <a:r>
              <a:rPr lang="en-US" sz="3200"/>
              <a:t>and reward-seeking</a:t>
            </a:r>
          </a:p>
          <a:p>
            <a:r>
              <a:rPr lang="en-US" sz="3200"/>
              <a:t>parts of brain</a:t>
            </a:r>
          </a:p>
        </p:txBody>
      </p:sp>
      <p:sp>
        <p:nvSpPr>
          <p:cNvPr id="15366" name="AutoShape 13"/>
          <p:cNvSpPr>
            <a:spLocks noChangeArrowheads="1"/>
          </p:cNvSpPr>
          <p:nvPr/>
        </p:nvSpPr>
        <p:spPr bwMode="auto">
          <a:xfrm>
            <a:off x="3048000" y="1905000"/>
            <a:ext cx="3200400" cy="381000"/>
          </a:xfrm>
          <a:prstGeom prst="rightArrow">
            <a:avLst>
              <a:gd name="adj1" fmla="val 50000"/>
              <a:gd name="adj2" fmla="val 21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7" name="AutoShape 15"/>
          <p:cNvSpPr>
            <a:spLocks noChangeArrowheads="1"/>
          </p:cNvSpPr>
          <p:nvPr/>
        </p:nvSpPr>
        <p:spPr bwMode="auto">
          <a:xfrm rot="-7200000">
            <a:off x="1219200" y="3124200"/>
            <a:ext cx="1905000" cy="3810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16"/>
          <p:cNvSpPr>
            <a:spLocks noChangeArrowheads="1"/>
          </p:cNvSpPr>
          <p:nvPr/>
        </p:nvSpPr>
        <p:spPr bwMode="auto">
          <a:xfrm rot="7200000">
            <a:off x="6019800" y="3352800"/>
            <a:ext cx="1752600" cy="381000"/>
          </a:xfrm>
          <a:prstGeom prst="rightArrow">
            <a:avLst>
              <a:gd name="adj1" fmla="val 50000"/>
              <a:gd name="adj2" fmla="val 11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CAC02-C8D0-8D48-86C1-0E62AA6EFE6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Serotonin (5-HT)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200"/>
            <a:ext cx="8001000" cy="2514600"/>
          </a:xfrm>
        </p:spPr>
        <p:txBody>
          <a:bodyPr/>
          <a:lstStyle/>
          <a:p>
            <a:pPr eaLnBrk="1" hangingPunct="1"/>
            <a:r>
              <a:rPr lang="en-US"/>
              <a:t>The Satiety Neurotransmitter</a:t>
            </a:r>
          </a:p>
          <a:p>
            <a:pPr eaLnBrk="1" hangingPunct="1"/>
            <a:r>
              <a:rPr lang="en-US"/>
              <a:t>Feelings of fullness, contentment</a:t>
            </a:r>
          </a:p>
          <a:p>
            <a:pPr eaLnBrk="1" hangingPunct="1"/>
            <a:r>
              <a:rPr lang="en-US"/>
              <a:t>Relieves depression</a:t>
            </a:r>
          </a:p>
        </p:txBody>
      </p:sp>
      <p:pic>
        <p:nvPicPr>
          <p:cNvPr id="14340" name="Picture 5" descr="C:\Documents and Settings\Zak\My Documents\Neurotransmitters 04 - 5-H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14400"/>
            <a:ext cx="56578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CAC02-C8D0-8D48-86C1-0E62AA6EFE6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Documents and Settings\Zak\My Documents\Neurotransmitters 08 - serotonin dru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"/>
            <a:ext cx="6629400" cy="620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228600"/>
          </a:xfrm>
        </p:spPr>
        <p:txBody>
          <a:bodyPr/>
          <a:lstStyle/>
          <a:p>
            <a:pPr eaLnBrk="1" hangingPunct="1"/>
            <a:r>
              <a:rPr lang="en-US" sz="1600" dirty="0">
                <a:solidFill>
                  <a:schemeClr val="tx1"/>
                </a:solidFill>
              </a:rPr>
              <a:t>Serotonergic drugs 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48CFF-B656-B143-9E3E-02EB5AEA6FB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Documents and Settings\Zak\My Documents\Neurotransmitters 07 - serotonin LS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6200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304800"/>
          </a:xfrm>
        </p:spPr>
        <p:txBody>
          <a:bodyPr/>
          <a:lstStyle/>
          <a:p>
            <a:pPr eaLnBrk="1" hangingPunct="1"/>
            <a:r>
              <a:rPr lang="en-US" sz="1600" dirty="0">
                <a:solidFill>
                  <a:schemeClr val="tx1"/>
                </a:solidFill>
              </a:rPr>
              <a:t>Serotonergic drugs II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48CFF-B656-B143-9E3E-02EB5AEA6FB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Background: The Synapse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DE65E-0995-0C4D-808C-ABA2BE3B1E5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609600" y="1219200"/>
            <a:ext cx="5956300" cy="4432300"/>
          </a:xfrm>
          <a:custGeom>
            <a:avLst/>
            <a:gdLst>
              <a:gd name="T0" fmla="*/ 0 w 3752"/>
              <a:gd name="T1" fmla="*/ 1981200 h 2792"/>
              <a:gd name="T2" fmla="*/ 2438400 w 3752"/>
              <a:gd name="T3" fmla="*/ 2514600 h 2792"/>
              <a:gd name="T4" fmla="*/ 3124200 w 3752"/>
              <a:gd name="T5" fmla="*/ 3886200 h 2792"/>
              <a:gd name="T6" fmla="*/ 4114800 w 3752"/>
              <a:gd name="T7" fmla="*/ 4343400 h 2792"/>
              <a:gd name="T8" fmla="*/ 5029200 w 3752"/>
              <a:gd name="T9" fmla="*/ 3352800 h 2792"/>
              <a:gd name="T10" fmla="*/ 4851400 w 3752"/>
              <a:gd name="T11" fmla="*/ 3186113 h 2792"/>
              <a:gd name="T12" fmla="*/ 4811713 w 3752"/>
              <a:gd name="T13" fmla="*/ 2914650 h 2792"/>
              <a:gd name="T14" fmla="*/ 5030788 w 3752"/>
              <a:gd name="T15" fmla="*/ 2773363 h 2792"/>
              <a:gd name="T16" fmla="*/ 5289550 w 3752"/>
              <a:gd name="T17" fmla="*/ 2747963 h 2792"/>
              <a:gd name="T18" fmla="*/ 5715000 w 3752"/>
              <a:gd name="T19" fmla="*/ 1828800 h 2792"/>
              <a:gd name="T20" fmla="*/ 5791200 w 3752"/>
              <a:gd name="T21" fmla="*/ 914400 h 2792"/>
              <a:gd name="T22" fmla="*/ 4724400 w 3752"/>
              <a:gd name="T23" fmla="*/ 609600 h 2792"/>
              <a:gd name="T24" fmla="*/ 3429000 w 3752"/>
              <a:gd name="T25" fmla="*/ 1066800 h 2792"/>
              <a:gd name="T26" fmla="*/ 2133600 w 3752"/>
              <a:gd name="T27" fmla="*/ 838200 h 2792"/>
              <a:gd name="T28" fmla="*/ 685800 w 3752"/>
              <a:gd name="T29" fmla="*/ 152400 h 2792"/>
              <a:gd name="T30" fmla="*/ 457200 w 3752"/>
              <a:gd name="T31" fmla="*/ 0 h 27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752"/>
              <a:gd name="T49" fmla="*/ 0 h 2792"/>
              <a:gd name="T50" fmla="*/ 3752 w 3752"/>
              <a:gd name="T51" fmla="*/ 2792 h 27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752" h="2792">
                <a:moveTo>
                  <a:pt x="0" y="1248"/>
                </a:moveTo>
                <a:cubicBezTo>
                  <a:pt x="604" y="1316"/>
                  <a:pt x="1208" y="1384"/>
                  <a:pt x="1536" y="1584"/>
                </a:cubicBezTo>
                <a:cubicBezTo>
                  <a:pt x="1864" y="1784"/>
                  <a:pt x="1792" y="2256"/>
                  <a:pt x="1968" y="2448"/>
                </a:cubicBezTo>
                <a:cubicBezTo>
                  <a:pt x="2144" y="2640"/>
                  <a:pt x="2392" y="2792"/>
                  <a:pt x="2592" y="2736"/>
                </a:cubicBezTo>
                <a:cubicBezTo>
                  <a:pt x="2792" y="2680"/>
                  <a:pt x="3091" y="2233"/>
                  <a:pt x="3168" y="2112"/>
                </a:cubicBezTo>
                <a:cubicBezTo>
                  <a:pt x="3245" y="1991"/>
                  <a:pt x="3079" y="2053"/>
                  <a:pt x="3056" y="2007"/>
                </a:cubicBezTo>
                <a:cubicBezTo>
                  <a:pt x="3033" y="1961"/>
                  <a:pt x="3012" y="1879"/>
                  <a:pt x="3031" y="1836"/>
                </a:cubicBezTo>
                <a:cubicBezTo>
                  <a:pt x="3050" y="1793"/>
                  <a:pt x="3119" y="1764"/>
                  <a:pt x="3169" y="1747"/>
                </a:cubicBezTo>
                <a:cubicBezTo>
                  <a:pt x="3219" y="1730"/>
                  <a:pt x="3260" y="1830"/>
                  <a:pt x="3332" y="1731"/>
                </a:cubicBezTo>
                <a:cubicBezTo>
                  <a:pt x="3404" y="1632"/>
                  <a:pt x="3547" y="1344"/>
                  <a:pt x="3600" y="1152"/>
                </a:cubicBezTo>
                <a:cubicBezTo>
                  <a:pt x="3653" y="960"/>
                  <a:pt x="3752" y="704"/>
                  <a:pt x="3648" y="576"/>
                </a:cubicBezTo>
                <a:cubicBezTo>
                  <a:pt x="3544" y="448"/>
                  <a:pt x="3224" y="368"/>
                  <a:pt x="2976" y="384"/>
                </a:cubicBezTo>
                <a:cubicBezTo>
                  <a:pt x="2728" y="400"/>
                  <a:pt x="2432" y="648"/>
                  <a:pt x="2160" y="672"/>
                </a:cubicBezTo>
                <a:cubicBezTo>
                  <a:pt x="1888" y="696"/>
                  <a:pt x="1632" y="624"/>
                  <a:pt x="1344" y="528"/>
                </a:cubicBezTo>
                <a:cubicBezTo>
                  <a:pt x="1056" y="432"/>
                  <a:pt x="608" y="184"/>
                  <a:pt x="432" y="96"/>
                </a:cubicBezTo>
                <a:cubicBezTo>
                  <a:pt x="256" y="8"/>
                  <a:pt x="272" y="4"/>
                  <a:pt x="28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8"/>
          <p:cNvSpPr>
            <a:spLocks/>
          </p:cNvSpPr>
          <p:nvPr/>
        </p:nvSpPr>
        <p:spPr bwMode="auto">
          <a:xfrm>
            <a:off x="5029200" y="1447800"/>
            <a:ext cx="3505200" cy="5257800"/>
          </a:xfrm>
          <a:custGeom>
            <a:avLst/>
            <a:gdLst>
              <a:gd name="T0" fmla="*/ 3505200 w 2208"/>
              <a:gd name="T1" fmla="*/ 0 h 3312"/>
              <a:gd name="T2" fmla="*/ 2438400 w 2208"/>
              <a:gd name="T3" fmla="*/ 685800 h 3312"/>
              <a:gd name="T4" fmla="*/ 2057400 w 2208"/>
              <a:gd name="T5" fmla="*/ 1905000 h 3312"/>
              <a:gd name="T6" fmla="*/ 1447800 w 2208"/>
              <a:gd name="T7" fmla="*/ 3581400 h 3312"/>
              <a:gd name="T8" fmla="*/ 685800 w 2208"/>
              <a:gd name="T9" fmla="*/ 4648200 h 3312"/>
              <a:gd name="T10" fmla="*/ 228600 w 2208"/>
              <a:gd name="T11" fmla="*/ 5105400 h 3312"/>
              <a:gd name="T12" fmla="*/ 0 w 2208"/>
              <a:gd name="T13" fmla="*/ 5257800 h 3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08"/>
              <a:gd name="T22" fmla="*/ 0 h 3312"/>
              <a:gd name="T23" fmla="*/ 2208 w 2208"/>
              <a:gd name="T24" fmla="*/ 3312 h 3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08" h="3312">
                <a:moveTo>
                  <a:pt x="2208" y="0"/>
                </a:moveTo>
                <a:cubicBezTo>
                  <a:pt x="1948" y="116"/>
                  <a:pt x="1688" y="232"/>
                  <a:pt x="1536" y="432"/>
                </a:cubicBezTo>
                <a:cubicBezTo>
                  <a:pt x="1384" y="632"/>
                  <a:pt x="1400" y="896"/>
                  <a:pt x="1296" y="1200"/>
                </a:cubicBezTo>
                <a:cubicBezTo>
                  <a:pt x="1192" y="1504"/>
                  <a:pt x="1056" y="1968"/>
                  <a:pt x="912" y="2256"/>
                </a:cubicBezTo>
                <a:cubicBezTo>
                  <a:pt x="768" y="2544"/>
                  <a:pt x="560" y="2768"/>
                  <a:pt x="432" y="2928"/>
                </a:cubicBezTo>
                <a:cubicBezTo>
                  <a:pt x="304" y="3088"/>
                  <a:pt x="216" y="3152"/>
                  <a:pt x="144" y="3216"/>
                </a:cubicBezTo>
                <a:cubicBezTo>
                  <a:pt x="72" y="3280"/>
                  <a:pt x="36" y="3296"/>
                  <a:pt x="0" y="33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Oval 9"/>
          <p:cNvSpPr>
            <a:spLocks noChangeArrowheads="1"/>
          </p:cNvSpPr>
          <p:nvPr/>
        </p:nvSpPr>
        <p:spPr bwMode="auto">
          <a:xfrm>
            <a:off x="4191000" y="2971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10"/>
          <p:cNvSpPr>
            <a:spLocks noChangeArrowheads="1"/>
          </p:cNvSpPr>
          <p:nvPr/>
        </p:nvSpPr>
        <p:spPr bwMode="auto">
          <a:xfrm>
            <a:off x="4114800" y="3733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Oval 11"/>
          <p:cNvSpPr>
            <a:spLocks noChangeArrowheads="1"/>
          </p:cNvSpPr>
          <p:nvPr/>
        </p:nvSpPr>
        <p:spPr bwMode="auto">
          <a:xfrm>
            <a:off x="5181600" y="2438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Oval 12"/>
          <p:cNvSpPr>
            <a:spLocks noChangeArrowheads="1"/>
          </p:cNvSpPr>
          <p:nvPr/>
        </p:nvSpPr>
        <p:spPr bwMode="auto">
          <a:xfrm>
            <a:off x="5334000" y="3276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AutoShape 14"/>
          <p:cNvSpPr>
            <a:spLocks noChangeArrowheads="1"/>
          </p:cNvSpPr>
          <p:nvPr/>
        </p:nvSpPr>
        <p:spPr bwMode="auto">
          <a:xfrm>
            <a:off x="4419600" y="39624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AutoShape 15"/>
          <p:cNvSpPr>
            <a:spLocks noChangeArrowheads="1"/>
          </p:cNvSpPr>
          <p:nvPr/>
        </p:nvSpPr>
        <p:spPr bwMode="auto">
          <a:xfrm>
            <a:off x="4267200" y="3886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AutoShape 16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AutoShape 17"/>
          <p:cNvSpPr>
            <a:spLocks noChangeArrowheads="1"/>
          </p:cNvSpPr>
          <p:nvPr/>
        </p:nvSpPr>
        <p:spPr bwMode="auto">
          <a:xfrm>
            <a:off x="5486400" y="3352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AutoShape 18"/>
          <p:cNvSpPr>
            <a:spLocks noChangeArrowheads="1"/>
          </p:cNvSpPr>
          <p:nvPr/>
        </p:nvSpPr>
        <p:spPr bwMode="auto">
          <a:xfrm>
            <a:off x="5334000" y="2667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AutoShape 19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AutoShape 20"/>
          <p:cNvSpPr>
            <a:spLocks noChangeArrowheads="1"/>
          </p:cNvSpPr>
          <p:nvPr/>
        </p:nvSpPr>
        <p:spPr bwMode="auto">
          <a:xfrm>
            <a:off x="4419600" y="3048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AutoShape 21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AutoShape 22"/>
          <p:cNvSpPr>
            <a:spLocks noChangeArrowheads="1"/>
          </p:cNvSpPr>
          <p:nvPr/>
        </p:nvSpPr>
        <p:spPr bwMode="auto">
          <a:xfrm>
            <a:off x="5486400" y="2590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AutoShape 23"/>
          <p:cNvSpPr>
            <a:spLocks noChangeArrowheads="1"/>
          </p:cNvSpPr>
          <p:nvPr/>
        </p:nvSpPr>
        <p:spPr bwMode="auto">
          <a:xfrm>
            <a:off x="5334000" y="2514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AutoShape 24"/>
          <p:cNvSpPr>
            <a:spLocks noChangeArrowheads="1"/>
          </p:cNvSpPr>
          <p:nvPr/>
        </p:nvSpPr>
        <p:spPr bwMode="auto">
          <a:xfrm>
            <a:off x="4419600" y="3810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AutoShape 25"/>
          <p:cNvSpPr>
            <a:spLocks noChangeArrowheads="1"/>
          </p:cNvSpPr>
          <p:nvPr/>
        </p:nvSpPr>
        <p:spPr bwMode="auto">
          <a:xfrm>
            <a:off x="5562600" y="35814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AutoShape 26"/>
          <p:cNvSpPr>
            <a:spLocks noChangeArrowheads="1"/>
          </p:cNvSpPr>
          <p:nvPr/>
        </p:nvSpPr>
        <p:spPr bwMode="auto">
          <a:xfrm>
            <a:off x="5638800" y="3429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AutoShape 27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AutoShape 28"/>
          <p:cNvSpPr>
            <a:spLocks noChangeArrowheads="1"/>
          </p:cNvSpPr>
          <p:nvPr/>
        </p:nvSpPr>
        <p:spPr bwMode="auto">
          <a:xfrm>
            <a:off x="5562600" y="4267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AutoShape 29"/>
          <p:cNvSpPr>
            <a:spLocks noChangeArrowheads="1"/>
          </p:cNvSpPr>
          <p:nvPr/>
        </p:nvSpPr>
        <p:spPr bwMode="auto">
          <a:xfrm>
            <a:off x="5486400" y="4114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AutoShape 30"/>
          <p:cNvSpPr>
            <a:spLocks noChangeArrowheads="1"/>
          </p:cNvSpPr>
          <p:nvPr/>
        </p:nvSpPr>
        <p:spPr bwMode="auto">
          <a:xfrm>
            <a:off x="5562600" y="4038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AutoShape 31"/>
          <p:cNvSpPr>
            <a:spLocks noChangeArrowheads="1"/>
          </p:cNvSpPr>
          <p:nvPr/>
        </p:nvSpPr>
        <p:spPr bwMode="auto">
          <a:xfrm>
            <a:off x="5715000" y="4800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AutoShape 32"/>
          <p:cNvSpPr>
            <a:spLocks noChangeArrowheads="1"/>
          </p:cNvSpPr>
          <p:nvPr/>
        </p:nvSpPr>
        <p:spPr bwMode="auto">
          <a:xfrm>
            <a:off x="5791200" y="4572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AutoShape 33"/>
          <p:cNvSpPr>
            <a:spLocks noChangeArrowheads="1"/>
          </p:cNvSpPr>
          <p:nvPr/>
        </p:nvSpPr>
        <p:spPr bwMode="auto">
          <a:xfrm>
            <a:off x="6019800" y="4267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AutoShape 34"/>
          <p:cNvSpPr>
            <a:spLocks noChangeArrowheads="1"/>
          </p:cNvSpPr>
          <p:nvPr/>
        </p:nvSpPr>
        <p:spPr bwMode="auto">
          <a:xfrm>
            <a:off x="6019800" y="4038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AutoShape 35"/>
          <p:cNvSpPr>
            <a:spLocks noChangeArrowheads="1"/>
          </p:cNvSpPr>
          <p:nvPr/>
        </p:nvSpPr>
        <p:spPr bwMode="auto">
          <a:xfrm>
            <a:off x="5715000" y="43434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AutoShape 36"/>
          <p:cNvSpPr>
            <a:spLocks noChangeArrowheads="1"/>
          </p:cNvSpPr>
          <p:nvPr/>
        </p:nvSpPr>
        <p:spPr bwMode="auto">
          <a:xfrm>
            <a:off x="6781800" y="3352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AutoShape 37"/>
          <p:cNvSpPr>
            <a:spLocks noChangeArrowheads="1"/>
          </p:cNvSpPr>
          <p:nvPr/>
        </p:nvSpPr>
        <p:spPr bwMode="auto">
          <a:xfrm>
            <a:off x="5410200" y="5257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AutoShape 38"/>
          <p:cNvSpPr>
            <a:spLocks noChangeArrowheads="1"/>
          </p:cNvSpPr>
          <p:nvPr/>
        </p:nvSpPr>
        <p:spPr bwMode="auto">
          <a:xfrm>
            <a:off x="5715000" y="5181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AutoShape 39"/>
          <p:cNvSpPr>
            <a:spLocks noChangeArrowheads="1"/>
          </p:cNvSpPr>
          <p:nvPr/>
        </p:nvSpPr>
        <p:spPr bwMode="auto">
          <a:xfrm>
            <a:off x="6324600" y="3505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AutoShape 40"/>
          <p:cNvSpPr>
            <a:spLocks noChangeArrowheads="1"/>
          </p:cNvSpPr>
          <p:nvPr/>
        </p:nvSpPr>
        <p:spPr bwMode="auto">
          <a:xfrm>
            <a:off x="6477000" y="4038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AutoShape 41"/>
          <p:cNvSpPr>
            <a:spLocks noChangeArrowheads="1"/>
          </p:cNvSpPr>
          <p:nvPr/>
        </p:nvSpPr>
        <p:spPr bwMode="auto">
          <a:xfrm>
            <a:off x="5257800" y="5638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AutoShape 42"/>
          <p:cNvSpPr>
            <a:spLocks noChangeArrowheads="1"/>
          </p:cNvSpPr>
          <p:nvPr/>
        </p:nvSpPr>
        <p:spPr bwMode="auto">
          <a:xfrm>
            <a:off x="6172200" y="4648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AutoShape 4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6" name="Group 50"/>
          <p:cNvGrpSpPr>
            <a:grpSpLocks/>
          </p:cNvGrpSpPr>
          <p:nvPr/>
        </p:nvGrpSpPr>
        <p:grpSpPr bwMode="auto">
          <a:xfrm>
            <a:off x="5181600" y="1752600"/>
            <a:ext cx="304800" cy="166688"/>
            <a:chOff x="3072" y="2919"/>
            <a:chExt cx="192" cy="105"/>
          </a:xfrm>
          <a:solidFill>
            <a:srgbClr val="00B050"/>
          </a:solidFill>
        </p:grpSpPr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3072" y="2928"/>
              <a:ext cx="192" cy="96"/>
            </a:xfrm>
            <a:custGeom>
              <a:avLst/>
              <a:gdLst>
                <a:gd name="T0" fmla="*/ 48 w 192"/>
                <a:gd name="T1" fmla="*/ 0 h 96"/>
                <a:gd name="T2" fmla="*/ 96 w 192"/>
                <a:gd name="T3" fmla="*/ 48 h 96"/>
                <a:gd name="T4" fmla="*/ 144 w 192"/>
                <a:gd name="T5" fmla="*/ 0 h 96"/>
                <a:gd name="T6" fmla="*/ 192 w 192"/>
                <a:gd name="T7" fmla="*/ 0 h 96"/>
                <a:gd name="T8" fmla="*/ 192 w 192"/>
                <a:gd name="T9" fmla="*/ 48 h 96"/>
                <a:gd name="T10" fmla="*/ 192 w 192"/>
                <a:gd name="T11" fmla="*/ 96 h 96"/>
                <a:gd name="T12" fmla="*/ 0 w 192"/>
                <a:gd name="T13" fmla="*/ 96 h 96"/>
                <a:gd name="T14" fmla="*/ 0 w 192"/>
                <a:gd name="T15" fmla="*/ 0 h 96"/>
                <a:gd name="T16" fmla="*/ 48 w 192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2"/>
                <a:gd name="T28" fmla="*/ 0 h 96"/>
                <a:gd name="T29" fmla="*/ 192 w 192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2" h="96">
                  <a:moveTo>
                    <a:pt x="48" y="0"/>
                  </a:moveTo>
                  <a:lnTo>
                    <a:pt x="96" y="48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48"/>
                  </a:lnTo>
                  <a:lnTo>
                    <a:pt x="192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AutoShape 49"/>
            <p:cNvSpPr>
              <a:spLocks noChangeArrowheads="1"/>
            </p:cNvSpPr>
            <p:nvPr/>
          </p:nvSpPr>
          <p:spPr bwMode="auto">
            <a:xfrm rot="10800000">
              <a:off x="3145" y="2919"/>
              <a:ext cx="48" cy="48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Freeform 52"/>
          <p:cNvSpPr>
            <a:spLocks/>
          </p:cNvSpPr>
          <p:nvPr/>
        </p:nvSpPr>
        <p:spPr bwMode="auto">
          <a:xfrm rot="-3600000">
            <a:off x="6261100" y="5030788"/>
            <a:ext cx="304800" cy="152400"/>
          </a:xfrm>
          <a:custGeom>
            <a:avLst/>
            <a:gdLst>
              <a:gd name="T0" fmla="*/ 76200 w 192"/>
              <a:gd name="T1" fmla="*/ 0 h 96"/>
              <a:gd name="T2" fmla="*/ 152400 w 192"/>
              <a:gd name="T3" fmla="*/ 76200 h 96"/>
              <a:gd name="T4" fmla="*/ 228600 w 192"/>
              <a:gd name="T5" fmla="*/ 0 h 96"/>
              <a:gd name="T6" fmla="*/ 304800 w 192"/>
              <a:gd name="T7" fmla="*/ 0 h 96"/>
              <a:gd name="T8" fmla="*/ 304800 w 192"/>
              <a:gd name="T9" fmla="*/ 76200 h 96"/>
              <a:gd name="T10" fmla="*/ 304800 w 192"/>
              <a:gd name="T11" fmla="*/ 152400 h 96"/>
              <a:gd name="T12" fmla="*/ 0 w 192"/>
              <a:gd name="T13" fmla="*/ 152400 h 96"/>
              <a:gd name="T14" fmla="*/ 0 w 192"/>
              <a:gd name="T15" fmla="*/ 0 h 96"/>
              <a:gd name="T16" fmla="*/ 76200 w 192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2"/>
              <a:gd name="T28" fmla="*/ 0 h 96"/>
              <a:gd name="T29" fmla="*/ 192 w 192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2" h="96">
                <a:moveTo>
                  <a:pt x="48" y="0"/>
                </a:moveTo>
                <a:lnTo>
                  <a:pt x="96" y="48"/>
                </a:lnTo>
                <a:lnTo>
                  <a:pt x="144" y="0"/>
                </a:lnTo>
                <a:lnTo>
                  <a:pt x="192" y="0"/>
                </a:lnTo>
                <a:lnTo>
                  <a:pt x="192" y="48"/>
                </a:lnTo>
                <a:lnTo>
                  <a:pt x="192" y="96"/>
                </a:lnTo>
                <a:lnTo>
                  <a:pt x="0" y="96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AutoShape 53"/>
          <p:cNvSpPr>
            <a:spLocks noChangeArrowheads="1"/>
          </p:cNvSpPr>
          <p:nvPr/>
        </p:nvSpPr>
        <p:spPr bwMode="auto">
          <a:xfrm rot="7200000">
            <a:off x="6330950" y="50419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1" name="Group 54"/>
          <p:cNvGrpSpPr>
            <a:grpSpLocks/>
          </p:cNvGrpSpPr>
          <p:nvPr/>
        </p:nvGrpSpPr>
        <p:grpSpPr bwMode="auto">
          <a:xfrm rot="-3000000">
            <a:off x="5569744" y="6012656"/>
            <a:ext cx="304800" cy="166688"/>
            <a:chOff x="3072" y="2919"/>
            <a:chExt cx="192" cy="105"/>
          </a:xfrm>
          <a:solidFill>
            <a:srgbClr val="00CC99"/>
          </a:solidFill>
        </p:grpSpPr>
        <p:sp>
          <p:nvSpPr>
            <p:cNvPr id="112" name="Freeform 55"/>
            <p:cNvSpPr>
              <a:spLocks/>
            </p:cNvSpPr>
            <p:nvPr/>
          </p:nvSpPr>
          <p:spPr bwMode="auto">
            <a:xfrm>
              <a:off x="3072" y="2928"/>
              <a:ext cx="192" cy="96"/>
            </a:xfrm>
            <a:custGeom>
              <a:avLst/>
              <a:gdLst>
                <a:gd name="T0" fmla="*/ 48 w 192"/>
                <a:gd name="T1" fmla="*/ 0 h 96"/>
                <a:gd name="T2" fmla="*/ 96 w 192"/>
                <a:gd name="T3" fmla="*/ 48 h 96"/>
                <a:gd name="T4" fmla="*/ 144 w 192"/>
                <a:gd name="T5" fmla="*/ 0 h 96"/>
                <a:gd name="T6" fmla="*/ 192 w 192"/>
                <a:gd name="T7" fmla="*/ 0 h 96"/>
                <a:gd name="T8" fmla="*/ 192 w 192"/>
                <a:gd name="T9" fmla="*/ 48 h 96"/>
                <a:gd name="T10" fmla="*/ 192 w 192"/>
                <a:gd name="T11" fmla="*/ 96 h 96"/>
                <a:gd name="T12" fmla="*/ 0 w 192"/>
                <a:gd name="T13" fmla="*/ 96 h 96"/>
                <a:gd name="T14" fmla="*/ 0 w 192"/>
                <a:gd name="T15" fmla="*/ 0 h 96"/>
                <a:gd name="T16" fmla="*/ 48 w 192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2"/>
                <a:gd name="T28" fmla="*/ 0 h 96"/>
                <a:gd name="T29" fmla="*/ 192 w 192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2" h="96">
                  <a:moveTo>
                    <a:pt x="48" y="0"/>
                  </a:moveTo>
                  <a:lnTo>
                    <a:pt x="96" y="48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48"/>
                  </a:lnTo>
                  <a:lnTo>
                    <a:pt x="192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AutoShape 56"/>
            <p:cNvSpPr>
              <a:spLocks noChangeArrowheads="1"/>
            </p:cNvSpPr>
            <p:nvPr/>
          </p:nvSpPr>
          <p:spPr bwMode="auto">
            <a:xfrm rot="10800000">
              <a:off x="3145" y="2919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57"/>
          <p:cNvGrpSpPr>
            <a:grpSpLocks/>
          </p:cNvGrpSpPr>
          <p:nvPr/>
        </p:nvGrpSpPr>
        <p:grpSpPr bwMode="auto">
          <a:xfrm rot="-4500000">
            <a:off x="7017544" y="2888456"/>
            <a:ext cx="304800" cy="166688"/>
            <a:chOff x="3072" y="2919"/>
            <a:chExt cx="192" cy="105"/>
          </a:xfrm>
          <a:solidFill>
            <a:srgbClr val="00B050"/>
          </a:solidFill>
        </p:grpSpPr>
        <p:sp>
          <p:nvSpPr>
            <p:cNvPr id="115" name="Freeform 58"/>
            <p:cNvSpPr>
              <a:spLocks/>
            </p:cNvSpPr>
            <p:nvPr/>
          </p:nvSpPr>
          <p:spPr bwMode="auto">
            <a:xfrm>
              <a:off x="3072" y="2928"/>
              <a:ext cx="192" cy="96"/>
            </a:xfrm>
            <a:custGeom>
              <a:avLst/>
              <a:gdLst>
                <a:gd name="T0" fmla="*/ 48 w 192"/>
                <a:gd name="T1" fmla="*/ 0 h 96"/>
                <a:gd name="T2" fmla="*/ 96 w 192"/>
                <a:gd name="T3" fmla="*/ 48 h 96"/>
                <a:gd name="T4" fmla="*/ 144 w 192"/>
                <a:gd name="T5" fmla="*/ 0 h 96"/>
                <a:gd name="T6" fmla="*/ 192 w 192"/>
                <a:gd name="T7" fmla="*/ 0 h 96"/>
                <a:gd name="T8" fmla="*/ 192 w 192"/>
                <a:gd name="T9" fmla="*/ 48 h 96"/>
                <a:gd name="T10" fmla="*/ 192 w 192"/>
                <a:gd name="T11" fmla="*/ 96 h 96"/>
                <a:gd name="T12" fmla="*/ 0 w 192"/>
                <a:gd name="T13" fmla="*/ 96 h 96"/>
                <a:gd name="T14" fmla="*/ 0 w 192"/>
                <a:gd name="T15" fmla="*/ 0 h 96"/>
                <a:gd name="T16" fmla="*/ 48 w 192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2"/>
                <a:gd name="T28" fmla="*/ 0 h 96"/>
                <a:gd name="T29" fmla="*/ 192 w 192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2" h="96">
                  <a:moveTo>
                    <a:pt x="48" y="0"/>
                  </a:moveTo>
                  <a:lnTo>
                    <a:pt x="96" y="48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48"/>
                  </a:lnTo>
                  <a:lnTo>
                    <a:pt x="192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AutoShape 59"/>
            <p:cNvSpPr>
              <a:spLocks noChangeArrowheads="1"/>
            </p:cNvSpPr>
            <p:nvPr/>
          </p:nvSpPr>
          <p:spPr bwMode="auto">
            <a:xfrm rot="10800000">
              <a:off x="3145" y="2919"/>
              <a:ext cx="48" cy="48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60"/>
          <p:cNvSpPr>
            <a:spLocks/>
          </p:cNvSpPr>
          <p:nvPr/>
        </p:nvSpPr>
        <p:spPr bwMode="auto">
          <a:xfrm rot="-4500000">
            <a:off x="6781800" y="3733800"/>
            <a:ext cx="304800" cy="152400"/>
          </a:xfrm>
          <a:custGeom>
            <a:avLst/>
            <a:gdLst>
              <a:gd name="T0" fmla="*/ 76200 w 192"/>
              <a:gd name="T1" fmla="*/ 0 h 96"/>
              <a:gd name="T2" fmla="*/ 152400 w 192"/>
              <a:gd name="T3" fmla="*/ 76200 h 96"/>
              <a:gd name="T4" fmla="*/ 228600 w 192"/>
              <a:gd name="T5" fmla="*/ 0 h 96"/>
              <a:gd name="T6" fmla="*/ 304800 w 192"/>
              <a:gd name="T7" fmla="*/ 0 h 96"/>
              <a:gd name="T8" fmla="*/ 304800 w 192"/>
              <a:gd name="T9" fmla="*/ 76200 h 96"/>
              <a:gd name="T10" fmla="*/ 304800 w 192"/>
              <a:gd name="T11" fmla="*/ 152400 h 96"/>
              <a:gd name="T12" fmla="*/ 0 w 192"/>
              <a:gd name="T13" fmla="*/ 152400 h 96"/>
              <a:gd name="T14" fmla="*/ 0 w 192"/>
              <a:gd name="T15" fmla="*/ 0 h 96"/>
              <a:gd name="T16" fmla="*/ 76200 w 192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2"/>
              <a:gd name="T28" fmla="*/ 0 h 96"/>
              <a:gd name="T29" fmla="*/ 192 w 192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2" h="96">
                <a:moveTo>
                  <a:pt x="48" y="0"/>
                </a:moveTo>
                <a:lnTo>
                  <a:pt x="96" y="48"/>
                </a:lnTo>
                <a:lnTo>
                  <a:pt x="144" y="0"/>
                </a:lnTo>
                <a:lnTo>
                  <a:pt x="192" y="0"/>
                </a:lnTo>
                <a:lnTo>
                  <a:pt x="192" y="48"/>
                </a:lnTo>
                <a:lnTo>
                  <a:pt x="192" y="96"/>
                </a:lnTo>
                <a:lnTo>
                  <a:pt x="0" y="96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2"/>
          <p:cNvSpPr>
            <a:spLocks/>
          </p:cNvSpPr>
          <p:nvPr/>
        </p:nvSpPr>
        <p:spPr bwMode="auto">
          <a:xfrm rot="-3600000">
            <a:off x="6019800" y="5410200"/>
            <a:ext cx="304800" cy="152400"/>
          </a:xfrm>
          <a:custGeom>
            <a:avLst/>
            <a:gdLst>
              <a:gd name="T0" fmla="*/ 76200 w 192"/>
              <a:gd name="T1" fmla="*/ 0 h 96"/>
              <a:gd name="T2" fmla="*/ 76200 w 192"/>
              <a:gd name="T3" fmla="*/ 82550 h 96"/>
              <a:gd name="T4" fmla="*/ 228600 w 192"/>
              <a:gd name="T5" fmla="*/ 82550 h 96"/>
              <a:gd name="T6" fmla="*/ 228600 w 192"/>
              <a:gd name="T7" fmla="*/ 0 h 96"/>
              <a:gd name="T8" fmla="*/ 304800 w 192"/>
              <a:gd name="T9" fmla="*/ 0 h 96"/>
              <a:gd name="T10" fmla="*/ 304800 w 192"/>
              <a:gd name="T11" fmla="*/ 76200 h 96"/>
              <a:gd name="T12" fmla="*/ 304800 w 192"/>
              <a:gd name="T13" fmla="*/ 152400 h 96"/>
              <a:gd name="T14" fmla="*/ 0 w 192"/>
              <a:gd name="T15" fmla="*/ 152400 h 96"/>
              <a:gd name="T16" fmla="*/ 0 w 192"/>
              <a:gd name="T17" fmla="*/ 0 h 96"/>
              <a:gd name="T18" fmla="*/ 76200 w 192"/>
              <a:gd name="T19" fmla="*/ 0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"/>
              <a:gd name="T32" fmla="*/ 192 w 192"/>
              <a:gd name="T33" fmla="*/ 96 h 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">
                <a:moveTo>
                  <a:pt x="48" y="0"/>
                </a:moveTo>
                <a:lnTo>
                  <a:pt x="48" y="52"/>
                </a:lnTo>
                <a:lnTo>
                  <a:pt x="144" y="52"/>
                </a:lnTo>
                <a:lnTo>
                  <a:pt x="144" y="0"/>
                </a:lnTo>
                <a:lnTo>
                  <a:pt x="192" y="0"/>
                </a:lnTo>
                <a:lnTo>
                  <a:pt x="192" y="48"/>
                </a:lnTo>
                <a:lnTo>
                  <a:pt x="192" y="96"/>
                </a:lnTo>
                <a:lnTo>
                  <a:pt x="0" y="96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63"/>
          <p:cNvSpPr>
            <a:spLocks/>
          </p:cNvSpPr>
          <p:nvPr/>
        </p:nvSpPr>
        <p:spPr bwMode="auto">
          <a:xfrm rot="-4500000">
            <a:off x="6553200" y="4419600"/>
            <a:ext cx="304800" cy="152400"/>
          </a:xfrm>
          <a:custGeom>
            <a:avLst/>
            <a:gdLst>
              <a:gd name="T0" fmla="*/ 76200 w 192"/>
              <a:gd name="T1" fmla="*/ 0 h 96"/>
              <a:gd name="T2" fmla="*/ 152400 w 192"/>
              <a:gd name="T3" fmla="*/ 76200 h 96"/>
              <a:gd name="T4" fmla="*/ 228600 w 192"/>
              <a:gd name="T5" fmla="*/ 0 h 96"/>
              <a:gd name="T6" fmla="*/ 304800 w 192"/>
              <a:gd name="T7" fmla="*/ 0 h 96"/>
              <a:gd name="T8" fmla="*/ 304800 w 192"/>
              <a:gd name="T9" fmla="*/ 76200 h 96"/>
              <a:gd name="T10" fmla="*/ 304800 w 192"/>
              <a:gd name="T11" fmla="*/ 152400 h 96"/>
              <a:gd name="T12" fmla="*/ 0 w 192"/>
              <a:gd name="T13" fmla="*/ 152400 h 96"/>
              <a:gd name="T14" fmla="*/ 0 w 192"/>
              <a:gd name="T15" fmla="*/ 0 h 96"/>
              <a:gd name="T16" fmla="*/ 76200 w 192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2"/>
              <a:gd name="T28" fmla="*/ 0 h 96"/>
              <a:gd name="T29" fmla="*/ 192 w 192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2" h="96">
                <a:moveTo>
                  <a:pt x="48" y="0"/>
                </a:moveTo>
                <a:lnTo>
                  <a:pt x="96" y="48"/>
                </a:lnTo>
                <a:lnTo>
                  <a:pt x="144" y="0"/>
                </a:lnTo>
                <a:lnTo>
                  <a:pt x="192" y="0"/>
                </a:lnTo>
                <a:lnTo>
                  <a:pt x="192" y="48"/>
                </a:lnTo>
                <a:lnTo>
                  <a:pt x="192" y="96"/>
                </a:lnTo>
                <a:lnTo>
                  <a:pt x="0" y="96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0" name="Group 68"/>
          <p:cNvGrpSpPr>
            <a:grpSpLocks/>
          </p:cNvGrpSpPr>
          <p:nvPr/>
        </p:nvGrpSpPr>
        <p:grpSpPr bwMode="auto">
          <a:xfrm rot="6300000">
            <a:off x="6255544" y="2659856"/>
            <a:ext cx="304800" cy="166688"/>
            <a:chOff x="3072" y="2919"/>
            <a:chExt cx="192" cy="105"/>
          </a:xfrm>
          <a:solidFill>
            <a:srgbClr val="00B050"/>
          </a:solidFill>
        </p:grpSpPr>
        <p:sp>
          <p:nvSpPr>
            <p:cNvPr id="121" name="Freeform 69"/>
            <p:cNvSpPr>
              <a:spLocks/>
            </p:cNvSpPr>
            <p:nvPr/>
          </p:nvSpPr>
          <p:spPr bwMode="auto">
            <a:xfrm>
              <a:off x="3072" y="2928"/>
              <a:ext cx="192" cy="96"/>
            </a:xfrm>
            <a:custGeom>
              <a:avLst/>
              <a:gdLst>
                <a:gd name="T0" fmla="*/ 48 w 192"/>
                <a:gd name="T1" fmla="*/ 0 h 96"/>
                <a:gd name="T2" fmla="*/ 96 w 192"/>
                <a:gd name="T3" fmla="*/ 48 h 96"/>
                <a:gd name="T4" fmla="*/ 144 w 192"/>
                <a:gd name="T5" fmla="*/ 0 h 96"/>
                <a:gd name="T6" fmla="*/ 192 w 192"/>
                <a:gd name="T7" fmla="*/ 0 h 96"/>
                <a:gd name="T8" fmla="*/ 192 w 192"/>
                <a:gd name="T9" fmla="*/ 48 h 96"/>
                <a:gd name="T10" fmla="*/ 192 w 192"/>
                <a:gd name="T11" fmla="*/ 96 h 96"/>
                <a:gd name="T12" fmla="*/ 0 w 192"/>
                <a:gd name="T13" fmla="*/ 96 h 96"/>
                <a:gd name="T14" fmla="*/ 0 w 192"/>
                <a:gd name="T15" fmla="*/ 0 h 96"/>
                <a:gd name="T16" fmla="*/ 48 w 192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2"/>
                <a:gd name="T28" fmla="*/ 0 h 96"/>
                <a:gd name="T29" fmla="*/ 192 w 192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2" h="96">
                  <a:moveTo>
                    <a:pt x="48" y="0"/>
                  </a:moveTo>
                  <a:lnTo>
                    <a:pt x="96" y="48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48"/>
                  </a:lnTo>
                  <a:lnTo>
                    <a:pt x="192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AutoShape 70"/>
            <p:cNvSpPr>
              <a:spLocks noChangeArrowheads="1"/>
            </p:cNvSpPr>
            <p:nvPr/>
          </p:nvSpPr>
          <p:spPr bwMode="auto">
            <a:xfrm rot="10800000">
              <a:off x="3145" y="2919"/>
              <a:ext cx="48" cy="48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3" name="Rectangle 71"/>
          <p:cNvSpPr>
            <a:spLocks noChangeArrowheads="1"/>
          </p:cNvSpPr>
          <p:nvPr/>
        </p:nvSpPr>
        <p:spPr bwMode="auto">
          <a:xfrm rot="-2700000">
            <a:off x="4876800" y="5181600"/>
            <a:ext cx="1524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72"/>
          <p:cNvSpPr>
            <a:spLocks noChangeShapeType="1"/>
          </p:cNvSpPr>
          <p:nvPr/>
        </p:nvSpPr>
        <p:spPr bwMode="auto">
          <a:xfrm flipH="1" flipV="1">
            <a:off x="4670425" y="5081588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AutoShape 73"/>
          <p:cNvSpPr>
            <a:spLocks noChangeArrowheads="1"/>
          </p:cNvSpPr>
          <p:nvPr/>
        </p:nvSpPr>
        <p:spPr bwMode="auto">
          <a:xfrm>
            <a:off x="4648200" y="4876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AutoShape 74"/>
          <p:cNvSpPr>
            <a:spLocks noChangeArrowheads="1"/>
          </p:cNvSpPr>
          <p:nvPr/>
        </p:nvSpPr>
        <p:spPr bwMode="auto">
          <a:xfrm>
            <a:off x="4495800" y="4953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AutoShape 76"/>
          <p:cNvSpPr>
            <a:spLocks noChangeArrowheads="1"/>
          </p:cNvSpPr>
          <p:nvPr/>
        </p:nvSpPr>
        <p:spPr bwMode="auto">
          <a:xfrm>
            <a:off x="6705600" y="12954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AutoShape 77"/>
          <p:cNvSpPr>
            <a:spLocks noChangeArrowheads="1"/>
          </p:cNvSpPr>
          <p:nvPr/>
        </p:nvSpPr>
        <p:spPr bwMode="auto">
          <a:xfrm>
            <a:off x="7086600" y="1905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AutoShape 80"/>
          <p:cNvSpPr>
            <a:spLocks noChangeArrowheads="1"/>
          </p:cNvSpPr>
          <p:nvPr/>
        </p:nvSpPr>
        <p:spPr bwMode="auto">
          <a:xfrm rot="10800000">
            <a:off x="6629400" y="1600200"/>
            <a:ext cx="533400" cy="228600"/>
          </a:xfrm>
          <a:prstGeom prst="curvedUpArrow">
            <a:avLst>
              <a:gd name="adj1" fmla="val 46667"/>
              <a:gd name="adj2" fmla="val 93333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Oval 81"/>
          <p:cNvSpPr>
            <a:spLocks noChangeArrowheads="1"/>
          </p:cNvSpPr>
          <p:nvPr/>
        </p:nvSpPr>
        <p:spPr bwMode="auto">
          <a:xfrm>
            <a:off x="6629400" y="190500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82"/>
          <p:cNvSpPr>
            <a:spLocks noChangeArrowheads="1"/>
          </p:cNvSpPr>
          <p:nvPr/>
        </p:nvSpPr>
        <p:spPr bwMode="auto">
          <a:xfrm>
            <a:off x="6681788" y="1965325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83"/>
          <p:cNvSpPr>
            <a:spLocks noChangeArrowheads="1"/>
          </p:cNvSpPr>
          <p:nvPr/>
        </p:nvSpPr>
        <p:spPr bwMode="auto">
          <a:xfrm>
            <a:off x="6781800" y="198120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84"/>
          <p:cNvSpPr>
            <a:spLocks noChangeArrowheads="1"/>
          </p:cNvSpPr>
          <p:nvPr/>
        </p:nvSpPr>
        <p:spPr bwMode="auto">
          <a:xfrm>
            <a:off x="6705600" y="190500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85"/>
          <p:cNvSpPr>
            <a:spLocks noChangeArrowheads="1"/>
          </p:cNvSpPr>
          <p:nvPr/>
        </p:nvSpPr>
        <p:spPr bwMode="auto">
          <a:xfrm>
            <a:off x="6781800" y="19367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86"/>
          <p:cNvSpPr>
            <a:spLocks noChangeShapeType="1"/>
          </p:cNvSpPr>
          <p:nvPr/>
        </p:nvSpPr>
        <p:spPr bwMode="auto">
          <a:xfrm flipH="1" flipV="1">
            <a:off x="4343400" y="40386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Cannabinoids</a:t>
            </a:r>
          </a:p>
        </p:txBody>
      </p:sp>
      <p:pic>
        <p:nvPicPr>
          <p:cNvPr id="14339" name="Picture 6" descr="C:\Documents and Settings\Zak\My Documents\Neurotransmitters 05 - cannabinoi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10600" cy="39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685800" y="5276850"/>
            <a:ext cx="7796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Marijuana mimics these molecules in the brain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CAC02-C8D0-8D48-86C1-0E62AA6EFE6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Opioids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429000"/>
            <a:ext cx="8001000" cy="3048000"/>
          </a:xfrm>
        </p:spPr>
        <p:txBody>
          <a:bodyPr/>
          <a:lstStyle/>
          <a:p>
            <a:pPr eaLnBrk="1" hangingPunct="1"/>
            <a:r>
              <a:rPr lang="en-US"/>
              <a:t>Morphine mimics these</a:t>
            </a:r>
          </a:p>
          <a:p>
            <a:pPr eaLnBrk="1" hangingPunct="1"/>
            <a:r>
              <a:rPr lang="en-US"/>
              <a:t>Relieve pain and worry</a:t>
            </a:r>
          </a:p>
          <a:p>
            <a:pPr eaLnBrk="1" hangingPunct="1"/>
            <a:r>
              <a:rPr lang="en-US"/>
              <a:t>Induce sleep</a:t>
            </a:r>
          </a:p>
          <a:p>
            <a:pPr eaLnBrk="1" hangingPunct="1"/>
            <a:r>
              <a:rPr lang="en-US"/>
              <a:t>Slow digestive tract</a:t>
            </a:r>
          </a:p>
        </p:txBody>
      </p:sp>
      <p:pic>
        <p:nvPicPr>
          <p:cNvPr id="15364" name="Picture 5" descr="C:\Documents and Settings\Zak\My Documents\Neurotransmitters 06 met enkephal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76200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CAC02-C8D0-8D48-86C1-0E62AA6EFE6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Acetylcholine (</a:t>
            </a:r>
            <a:r>
              <a:rPr lang="en-US" dirty="0" err="1">
                <a:solidFill>
                  <a:schemeClr val="tx1"/>
                </a:solidFill>
              </a:rPr>
              <a:t>ACh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429000"/>
            <a:ext cx="8001000" cy="3048000"/>
          </a:xfrm>
        </p:spPr>
        <p:txBody>
          <a:bodyPr/>
          <a:lstStyle/>
          <a:p>
            <a:pPr eaLnBrk="1" hangingPunct="1"/>
            <a:r>
              <a:rPr lang="en-US" dirty="0"/>
              <a:t>Nicotine mimics this</a:t>
            </a:r>
          </a:p>
          <a:p>
            <a:pPr eaLnBrk="1" hangingPunct="1"/>
            <a:r>
              <a:rPr lang="en-US" dirty="0"/>
              <a:t>Alertness</a:t>
            </a:r>
          </a:p>
          <a:p>
            <a:pPr eaLnBrk="1" hangingPunct="1"/>
            <a:r>
              <a:rPr lang="en-US" dirty="0"/>
              <a:t>Memory</a:t>
            </a:r>
          </a:p>
          <a:p>
            <a:pPr eaLnBrk="1" hangingPunct="1"/>
            <a:r>
              <a:rPr lang="en-US" dirty="0"/>
              <a:t>Moves muscles</a:t>
            </a:r>
          </a:p>
          <a:p>
            <a:pPr eaLnBrk="1" hangingPunct="1"/>
            <a:r>
              <a:rPr lang="en-US" dirty="0"/>
              <a:t>Causes secretions (saliva, sweat)</a:t>
            </a:r>
          </a:p>
        </p:txBody>
      </p:sp>
      <p:pic>
        <p:nvPicPr>
          <p:cNvPr id="16388" name="Picture 5" descr="C:\Documents and Settings\Zak\My Documents\Neurotransmitters 04 - A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371600"/>
            <a:ext cx="43053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CAC02-C8D0-8D48-86C1-0E62AA6EFE6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Documents and Settings\Zak\My Documents\Neurotransmitters 07 - Dopamine et al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6868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 descr="C:\Documents and Settings\Zak\My Documents\Neurotransmitters 09 - AC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10000"/>
            <a:ext cx="87630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667000" y="0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304800"/>
          </a:xfrm>
        </p:spPr>
        <p:txBody>
          <a:bodyPr/>
          <a:lstStyle/>
          <a:p>
            <a:pPr eaLnBrk="1" hangingPunct="1"/>
            <a:r>
              <a:rPr lang="en-US" sz="1600" dirty="0">
                <a:solidFill>
                  <a:schemeClr val="tx1"/>
                </a:solidFill>
              </a:rPr>
              <a:t>Dopaminergic and cholinergic drugs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48CFF-B656-B143-9E3E-02EB5AEA6FB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Histamine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429000"/>
            <a:ext cx="8001000" cy="3048000"/>
          </a:xfrm>
        </p:spPr>
        <p:txBody>
          <a:bodyPr/>
          <a:lstStyle/>
          <a:p>
            <a:pPr eaLnBrk="1" hangingPunct="1"/>
            <a:r>
              <a:rPr lang="en-US"/>
              <a:t>Alertness</a:t>
            </a:r>
          </a:p>
          <a:p>
            <a:pPr eaLnBrk="1" hangingPunct="1"/>
            <a:r>
              <a:rPr lang="en-US"/>
              <a:t>Itchiness</a:t>
            </a:r>
          </a:p>
          <a:p>
            <a:pPr eaLnBrk="1" hangingPunct="1"/>
            <a:r>
              <a:rPr lang="en-US"/>
              <a:t>Rashes</a:t>
            </a:r>
          </a:p>
          <a:p>
            <a:pPr eaLnBrk="1" hangingPunct="1"/>
            <a:r>
              <a:rPr lang="en-US"/>
              <a:t>Causes stomach acid secretion</a:t>
            </a:r>
          </a:p>
        </p:txBody>
      </p:sp>
      <p:pic>
        <p:nvPicPr>
          <p:cNvPr id="14340" name="Picture 5" descr="C:\Documents and Settings\Zak\My Documents\Neurotransmitters 04 - histam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295400"/>
            <a:ext cx="42005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CAC02-C8D0-8D48-86C1-0E62AA6EFE6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Other small neurotransmitters</a:t>
            </a:r>
          </a:p>
        </p:txBody>
      </p:sp>
      <p:pic>
        <p:nvPicPr>
          <p:cNvPr id="15363" name="Picture 5" descr="C:\Documents and Settings\Zak\My Documents\Neurotransmitters 04 - other small molecule transmitt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27113"/>
            <a:ext cx="7010400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CAC02-C8D0-8D48-86C1-0E62AA6EFE6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Documents and Settings\Zak\My Documents\Neurotransmitters 07 - adenosine caffe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9248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819400" y="152400"/>
            <a:ext cx="3048000" cy="381000"/>
          </a:xfrm>
        </p:spPr>
        <p:txBody>
          <a:bodyPr/>
          <a:lstStyle/>
          <a:p>
            <a:pPr eaLnBrk="1" hangingPunct="1"/>
            <a:r>
              <a:rPr lang="en-US" sz="1600" dirty="0">
                <a:solidFill>
                  <a:schemeClr val="tx1"/>
                </a:solidFill>
              </a:rPr>
              <a:t>Adenosine and caffeine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48CFF-B656-B143-9E3E-02EB5AEA6FB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609600"/>
            <a:ext cx="7467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MIT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OpenCourseWare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r>
              <a:rPr lang="en-US" sz="1000" dirty="0">
                <a:latin typeface="Arial" pitchFamily="34" charset="0"/>
                <a:cs typeface="Arial" pitchFamily="34" charset="0"/>
                <a:hlinkClick r:id="rId2"/>
              </a:rPr>
              <a:t>http://ocw.mit.edu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ES.S10 Drugs and the Brain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Spring 2013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For information about citing these materials or our Terms of Use, visit: </a:t>
            </a:r>
            <a:r>
              <a:rPr lang="en-US" sz="10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hlinkClick r:id="rId3"/>
              </a:rPr>
              <a:t>http://ocw.mit.edu/terms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3200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20483" name="Freeform 3"/>
          <p:cNvSpPr>
            <a:spLocks/>
          </p:cNvSpPr>
          <p:nvPr/>
        </p:nvSpPr>
        <p:spPr bwMode="auto">
          <a:xfrm>
            <a:off x="609600" y="1219200"/>
            <a:ext cx="5956300" cy="4432300"/>
          </a:xfrm>
          <a:custGeom>
            <a:avLst/>
            <a:gdLst>
              <a:gd name="T0" fmla="*/ 0 w 3752"/>
              <a:gd name="T1" fmla="*/ 1981200 h 2792"/>
              <a:gd name="T2" fmla="*/ 2438400 w 3752"/>
              <a:gd name="T3" fmla="*/ 2514600 h 2792"/>
              <a:gd name="T4" fmla="*/ 3124200 w 3752"/>
              <a:gd name="T5" fmla="*/ 3886200 h 2792"/>
              <a:gd name="T6" fmla="*/ 4114800 w 3752"/>
              <a:gd name="T7" fmla="*/ 4343400 h 2792"/>
              <a:gd name="T8" fmla="*/ 5029200 w 3752"/>
              <a:gd name="T9" fmla="*/ 3352800 h 2792"/>
              <a:gd name="T10" fmla="*/ 4851400 w 3752"/>
              <a:gd name="T11" fmla="*/ 3186113 h 2792"/>
              <a:gd name="T12" fmla="*/ 4811713 w 3752"/>
              <a:gd name="T13" fmla="*/ 2914650 h 2792"/>
              <a:gd name="T14" fmla="*/ 5030788 w 3752"/>
              <a:gd name="T15" fmla="*/ 2773363 h 2792"/>
              <a:gd name="T16" fmla="*/ 5289550 w 3752"/>
              <a:gd name="T17" fmla="*/ 2747963 h 2792"/>
              <a:gd name="T18" fmla="*/ 5715000 w 3752"/>
              <a:gd name="T19" fmla="*/ 1828800 h 2792"/>
              <a:gd name="T20" fmla="*/ 5791200 w 3752"/>
              <a:gd name="T21" fmla="*/ 914400 h 2792"/>
              <a:gd name="T22" fmla="*/ 4724400 w 3752"/>
              <a:gd name="T23" fmla="*/ 609600 h 2792"/>
              <a:gd name="T24" fmla="*/ 3429000 w 3752"/>
              <a:gd name="T25" fmla="*/ 1066800 h 2792"/>
              <a:gd name="T26" fmla="*/ 2133600 w 3752"/>
              <a:gd name="T27" fmla="*/ 838200 h 2792"/>
              <a:gd name="T28" fmla="*/ 685800 w 3752"/>
              <a:gd name="T29" fmla="*/ 152400 h 2792"/>
              <a:gd name="T30" fmla="*/ 457200 w 3752"/>
              <a:gd name="T31" fmla="*/ 0 h 27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752"/>
              <a:gd name="T49" fmla="*/ 0 h 2792"/>
              <a:gd name="T50" fmla="*/ 3752 w 3752"/>
              <a:gd name="T51" fmla="*/ 2792 h 27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752" h="2792">
                <a:moveTo>
                  <a:pt x="0" y="1248"/>
                </a:moveTo>
                <a:cubicBezTo>
                  <a:pt x="604" y="1316"/>
                  <a:pt x="1208" y="1384"/>
                  <a:pt x="1536" y="1584"/>
                </a:cubicBezTo>
                <a:cubicBezTo>
                  <a:pt x="1864" y="1784"/>
                  <a:pt x="1792" y="2256"/>
                  <a:pt x="1968" y="2448"/>
                </a:cubicBezTo>
                <a:cubicBezTo>
                  <a:pt x="2144" y="2640"/>
                  <a:pt x="2392" y="2792"/>
                  <a:pt x="2592" y="2736"/>
                </a:cubicBezTo>
                <a:cubicBezTo>
                  <a:pt x="2792" y="2680"/>
                  <a:pt x="3091" y="2233"/>
                  <a:pt x="3168" y="2112"/>
                </a:cubicBezTo>
                <a:cubicBezTo>
                  <a:pt x="3245" y="1991"/>
                  <a:pt x="3079" y="2053"/>
                  <a:pt x="3056" y="2007"/>
                </a:cubicBezTo>
                <a:cubicBezTo>
                  <a:pt x="3033" y="1961"/>
                  <a:pt x="3012" y="1879"/>
                  <a:pt x="3031" y="1836"/>
                </a:cubicBezTo>
                <a:cubicBezTo>
                  <a:pt x="3050" y="1793"/>
                  <a:pt x="3119" y="1764"/>
                  <a:pt x="3169" y="1747"/>
                </a:cubicBezTo>
                <a:cubicBezTo>
                  <a:pt x="3219" y="1730"/>
                  <a:pt x="3260" y="1830"/>
                  <a:pt x="3332" y="1731"/>
                </a:cubicBezTo>
                <a:cubicBezTo>
                  <a:pt x="3404" y="1632"/>
                  <a:pt x="3547" y="1344"/>
                  <a:pt x="3600" y="1152"/>
                </a:cubicBezTo>
                <a:cubicBezTo>
                  <a:pt x="3653" y="960"/>
                  <a:pt x="3752" y="704"/>
                  <a:pt x="3648" y="576"/>
                </a:cubicBezTo>
                <a:cubicBezTo>
                  <a:pt x="3544" y="448"/>
                  <a:pt x="3224" y="368"/>
                  <a:pt x="2976" y="384"/>
                </a:cubicBezTo>
                <a:cubicBezTo>
                  <a:pt x="2728" y="400"/>
                  <a:pt x="2432" y="648"/>
                  <a:pt x="2160" y="672"/>
                </a:cubicBezTo>
                <a:cubicBezTo>
                  <a:pt x="1888" y="696"/>
                  <a:pt x="1632" y="624"/>
                  <a:pt x="1344" y="528"/>
                </a:cubicBezTo>
                <a:cubicBezTo>
                  <a:pt x="1056" y="432"/>
                  <a:pt x="608" y="184"/>
                  <a:pt x="432" y="96"/>
                </a:cubicBezTo>
                <a:cubicBezTo>
                  <a:pt x="256" y="8"/>
                  <a:pt x="272" y="4"/>
                  <a:pt x="28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Freeform 4"/>
          <p:cNvSpPr>
            <a:spLocks/>
          </p:cNvSpPr>
          <p:nvPr/>
        </p:nvSpPr>
        <p:spPr bwMode="auto">
          <a:xfrm>
            <a:off x="5029200" y="1447800"/>
            <a:ext cx="3505200" cy="5257800"/>
          </a:xfrm>
          <a:custGeom>
            <a:avLst/>
            <a:gdLst>
              <a:gd name="T0" fmla="*/ 3505200 w 2208"/>
              <a:gd name="T1" fmla="*/ 0 h 3312"/>
              <a:gd name="T2" fmla="*/ 2438400 w 2208"/>
              <a:gd name="T3" fmla="*/ 685800 h 3312"/>
              <a:gd name="T4" fmla="*/ 2057400 w 2208"/>
              <a:gd name="T5" fmla="*/ 1905000 h 3312"/>
              <a:gd name="T6" fmla="*/ 1447800 w 2208"/>
              <a:gd name="T7" fmla="*/ 3581400 h 3312"/>
              <a:gd name="T8" fmla="*/ 685800 w 2208"/>
              <a:gd name="T9" fmla="*/ 4648200 h 3312"/>
              <a:gd name="T10" fmla="*/ 228600 w 2208"/>
              <a:gd name="T11" fmla="*/ 5105400 h 3312"/>
              <a:gd name="T12" fmla="*/ 0 w 2208"/>
              <a:gd name="T13" fmla="*/ 5257800 h 3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08"/>
              <a:gd name="T22" fmla="*/ 0 h 3312"/>
              <a:gd name="T23" fmla="*/ 2208 w 2208"/>
              <a:gd name="T24" fmla="*/ 3312 h 3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08" h="3312">
                <a:moveTo>
                  <a:pt x="2208" y="0"/>
                </a:moveTo>
                <a:cubicBezTo>
                  <a:pt x="1948" y="116"/>
                  <a:pt x="1688" y="232"/>
                  <a:pt x="1536" y="432"/>
                </a:cubicBezTo>
                <a:cubicBezTo>
                  <a:pt x="1384" y="632"/>
                  <a:pt x="1400" y="896"/>
                  <a:pt x="1296" y="1200"/>
                </a:cubicBezTo>
                <a:cubicBezTo>
                  <a:pt x="1192" y="1504"/>
                  <a:pt x="1056" y="1968"/>
                  <a:pt x="912" y="2256"/>
                </a:cubicBezTo>
                <a:cubicBezTo>
                  <a:pt x="768" y="2544"/>
                  <a:pt x="560" y="2768"/>
                  <a:pt x="432" y="2928"/>
                </a:cubicBezTo>
                <a:cubicBezTo>
                  <a:pt x="304" y="3088"/>
                  <a:pt x="216" y="3152"/>
                  <a:pt x="144" y="3216"/>
                </a:cubicBezTo>
                <a:cubicBezTo>
                  <a:pt x="72" y="3280"/>
                  <a:pt x="36" y="3296"/>
                  <a:pt x="0" y="33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4191000" y="2971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4114800" y="3733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5181600" y="2438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5334000" y="3276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4419600" y="39624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/>
          <p:cNvSpPr>
            <a:spLocks noChangeArrowheads="1"/>
          </p:cNvSpPr>
          <p:nvPr/>
        </p:nvSpPr>
        <p:spPr bwMode="auto">
          <a:xfrm>
            <a:off x="4267200" y="3886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AutoShape 11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5486400" y="3352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5334000" y="2667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>
            <a:off x="4419600" y="3048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7" name="AutoShape 17"/>
          <p:cNvSpPr>
            <a:spLocks noChangeArrowheads="1"/>
          </p:cNvSpPr>
          <p:nvPr/>
        </p:nvSpPr>
        <p:spPr bwMode="auto">
          <a:xfrm>
            <a:off x="5486400" y="2590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5334000" y="2514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4419600" y="3810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0" name="AutoShape 20"/>
          <p:cNvSpPr>
            <a:spLocks noChangeArrowheads="1"/>
          </p:cNvSpPr>
          <p:nvPr/>
        </p:nvSpPr>
        <p:spPr bwMode="auto">
          <a:xfrm>
            <a:off x="5562600" y="35814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1" name="AutoShape 21"/>
          <p:cNvSpPr>
            <a:spLocks noChangeArrowheads="1"/>
          </p:cNvSpPr>
          <p:nvPr/>
        </p:nvSpPr>
        <p:spPr bwMode="auto">
          <a:xfrm>
            <a:off x="5638800" y="3429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/>
          <p:cNvSpPr>
            <a:spLocks noChangeArrowheads="1"/>
          </p:cNvSpPr>
          <p:nvPr/>
        </p:nvSpPr>
        <p:spPr bwMode="auto">
          <a:xfrm>
            <a:off x="5562600" y="4267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4" name="AutoShape 24"/>
          <p:cNvSpPr>
            <a:spLocks noChangeArrowheads="1"/>
          </p:cNvSpPr>
          <p:nvPr/>
        </p:nvSpPr>
        <p:spPr bwMode="auto">
          <a:xfrm>
            <a:off x="5486400" y="4114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/>
          <p:cNvSpPr>
            <a:spLocks noChangeArrowheads="1"/>
          </p:cNvSpPr>
          <p:nvPr/>
        </p:nvSpPr>
        <p:spPr bwMode="auto">
          <a:xfrm>
            <a:off x="5562600" y="4038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6" name="AutoShape 26"/>
          <p:cNvSpPr>
            <a:spLocks noChangeArrowheads="1"/>
          </p:cNvSpPr>
          <p:nvPr/>
        </p:nvSpPr>
        <p:spPr bwMode="auto">
          <a:xfrm>
            <a:off x="5715000" y="4800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7" name="AutoShape 27"/>
          <p:cNvSpPr>
            <a:spLocks noChangeArrowheads="1"/>
          </p:cNvSpPr>
          <p:nvPr/>
        </p:nvSpPr>
        <p:spPr bwMode="auto">
          <a:xfrm>
            <a:off x="5791200" y="4572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8" name="AutoShape 28"/>
          <p:cNvSpPr>
            <a:spLocks noChangeArrowheads="1"/>
          </p:cNvSpPr>
          <p:nvPr/>
        </p:nvSpPr>
        <p:spPr bwMode="auto">
          <a:xfrm>
            <a:off x="6019800" y="4267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9" name="AutoShape 29"/>
          <p:cNvSpPr>
            <a:spLocks noChangeArrowheads="1"/>
          </p:cNvSpPr>
          <p:nvPr/>
        </p:nvSpPr>
        <p:spPr bwMode="auto">
          <a:xfrm>
            <a:off x="6019800" y="4038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0" name="AutoShape 30"/>
          <p:cNvSpPr>
            <a:spLocks noChangeArrowheads="1"/>
          </p:cNvSpPr>
          <p:nvPr/>
        </p:nvSpPr>
        <p:spPr bwMode="auto">
          <a:xfrm>
            <a:off x="5715000" y="43434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1" name="AutoShape 31"/>
          <p:cNvSpPr>
            <a:spLocks noChangeArrowheads="1"/>
          </p:cNvSpPr>
          <p:nvPr/>
        </p:nvSpPr>
        <p:spPr bwMode="auto">
          <a:xfrm>
            <a:off x="6781800" y="3352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2" name="AutoShape 32"/>
          <p:cNvSpPr>
            <a:spLocks noChangeArrowheads="1"/>
          </p:cNvSpPr>
          <p:nvPr/>
        </p:nvSpPr>
        <p:spPr bwMode="auto">
          <a:xfrm>
            <a:off x="5410200" y="5257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3" name="AutoShape 33"/>
          <p:cNvSpPr>
            <a:spLocks noChangeArrowheads="1"/>
          </p:cNvSpPr>
          <p:nvPr/>
        </p:nvSpPr>
        <p:spPr bwMode="auto">
          <a:xfrm>
            <a:off x="5715000" y="5181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4" name="AutoShape 34"/>
          <p:cNvSpPr>
            <a:spLocks noChangeArrowheads="1"/>
          </p:cNvSpPr>
          <p:nvPr/>
        </p:nvSpPr>
        <p:spPr bwMode="auto">
          <a:xfrm>
            <a:off x="6324600" y="3505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5" name="AutoShape 35"/>
          <p:cNvSpPr>
            <a:spLocks noChangeArrowheads="1"/>
          </p:cNvSpPr>
          <p:nvPr/>
        </p:nvSpPr>
        <p:spPr bwMode="auto">
          <a:xfrm>
            <a:off x="6477000" y="4038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6" name="AutoShape 36"/>
          <p:cNvSpPr>
            <a:spLocks noChangeArrowheads="1"/>
          </p:cNvSpPr>
          <p:nvPr/>
        </p:nvSpPr>
        <p:spPr bwMode="auto">
          <a:xfrm>
            <a:off x="5257800" y="5638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7" name="AutoShape 37"/>
          <p:cNvSpPr>
            <a:spLocks noChangeArrowheads="1"/>
          </p:cNvSpPr>
          <p:nvPr/>
        </p:nvSpPr>
        <p:spPr bwMode="auto">
          <a:xfrm>
            <a:off x="6172200" y="4648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8" name="AutoShape 38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181600" y="1752600"/>
            <a:ext cx="304800" cy="166688"/>
            <a:chOff x="3072" y="2919"/>
            <a:chExt cx="192" cy="105"/>
          </a:xfrm>
        </p:grpSpPr>
        <p:sp>
          <p:nvSpPr>
            <p:cNvPr id="20550" name="Freeform 40"/>
            <p:cNvSpPr>
              <a:spLocks/>
            </p:cNvSpPr>
            <p:nvPr/>
          </p:nvSpPr>
          <p:spPr bwMode="auto">
            <a:xfrm>
              <a:off x="3072" y="2928"/>
              <a:ext cx="192" cy="96"/>
            </a:xfrm>
            <a:custGeom>
              <a:avLst/>
              <a:gdLst>
                <a:gd name="T0" fmla="*/ 48 w 192"/>
                <a:gd name="T1" fmla="*/ 0 h 96"/>
                <a:gd name="T2" fmla="*/ 96 w 192"/>
                <a:gd name="T3" fmla="*/ 48 h 96"/>
                <a:gd name="T4" fmla="*/ 144 w 192"/>
                <a:gd name="T5" fmla="*/ 0 h 96"/>
                <a:gd name="T6" fmla="*/ 192 w 192"/>
                <a:gd name="T7" fmla="*/ 0 h 96"/>
                <a:gd name="T8" fmla="*/ 192 w 192"/>
                <a:gd name="T9" fmla="*/ 48 h 96"/>
                <a:gd name="T10" fmla="*/ 192 w 192"/>
                <a:gd name="T11" fmla="*/ 96 h 96"/>
                <a:gd name="T12" fmla="*/ 0 w 192"/>
                <a:gd name="T13" fmla="*/ 96 h 96"/>
                <a:gd name="T14" fmla="*/ 0 w 192"/>
                <a:gd name="T15" fmla="*/ 0 h 96"/>
                <a:gd name="T16" fmla="*/ 48 w 192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2"/>
                <a:gd name="T28" fmla="*/ 0 h 96"/>
                <a:gd name="T29" fmla="*/ 192 w 192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2" h="96">
                  <a:moveTo>
                    <a:pt x="48" y="0"/>
                  </a:moveTo>
                  <a:lnTo>
                    <a:pt x="96" y="48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48"/>
                  </a:lnTo>
                  <a:lnTo>
                    <a:pt x="192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1" name="AutoShape 41"/>
            <p:cNvSpPr>
              <a:spLocks noChangeArrowheads="1"/>
            </p:cNvSpPr>
            <p:nvPr/>
          </p:nvSpPr>
          <p:spPr bwMode="auto">
            <a:xfrm rot="10800000">
              <a:off x="3145" y="2919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20" name="Freeform 42"/>
          <p:cNvSpPr>
            <a:spLocks/>
          </p:cNvSpPr>
          <p:nvPr/>
        </p:nvSpPr>
        <p:spPr bwMode="auto">
          <a:xfrm rot="-3600000">
            <a:off x="6261100" y="5030788"/>
            <a:ext cx="304800" cy="152400"/>
          </a:xfrm>
          <a:custGeom>
            <a:avLst/>
            <a:gdLst>
              <a:gd name="T0" fmla="*/ 76200 w 192"/>
              <a:gd name="T1" fmla="*/ 0 h 96"/>
              <a:gd name="T2" fmla="*/ 152400 w 192"/>
              <a:gd name="T3" fmla="*/ 76200 h 96"/>
              <a:gd name="T4" fmla="*/ 228600 w 192"/>
              <a:gd name="T5" fmla="*/ 0 h 96"/>
              <a:gd name="T6" fmla="*/ 304800 w 192"/>
              <a:gd name="T7" fmla="*/ 0 h 96"/>
              <a:gd name="T8" fmla="*/ 304800 w 192"/>
              <a:gd name="T9" fmla="*/ 76200 h 96"/>
              <a:gd name="T10" fmla="*/ 304800 w 192"/>
              <a:gd name="T11" fmla="*/ 152400 h 96"/>
              <a:gd name="T12" fmla="*/ 0 w 192"/>
              <a:gd name="T13" fmla="*/ 152400 h 96"/>
              <a:gd name="T14" fmla="*/ 0 w 192"/>
              <a:gd name="T15" fmla="*/ 0 h 96"/>
              <a:gd name="T16" fmla="*/ 76200 w 192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2"/>
              <a:gd name="T28" fmla="*/ 0 h 96"/>
              <a:gd name="T29" fmla="*/ 192 w 192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2" h="96">
                <a:moveTo>
                  <a:pt x="48" y="0"/>
                </a:moveTo>
                <a:lnTo>
                  <a:pt x="96" y="48"/>
                </a:lnTo>
                <a:lnTo>
                  <a:pt x="144" y="0"/>
                </a:lnTo>
                <a:lnTo>
                  <a:pt x="192" y="0"/>
                </a:lnTo>
                <a:lnTo>
                  <a:pt x="192" y="48"/>
                </a:lnTo>
                <a:lnTo>
                  <a:pt x="192" y="96"/>
                </a:lnTo>
                <a:lnTo>
                  <a:pt x="0" y="96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1" name="AutoShape 43"/>
          <p:cNvSpPr>
            <a:spLocks noChangeArrowheads="1"/>
          </p:cNvSpPr>
          <p:nvPr/>
        </p:nvSpPr>
        <p:spPr bwMode="auto">
          <a:xfrm rot="7200000">
            <a:off x="6330950" y="50419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 rot="-3000000">
            <a:off x="5569744" y="6012656"/>
            <a:ext cx="304800" cy="166688"/>
            <a:chOff x="3072" y="2919"/>
            <a:chExt cx="192" cy="105"/>
          </a:xfrm>
        </p:grpSpPr>
        <p:sp>
          <p:nvSpPr>
            <p:cNvPr id="20548" name="Freeform 45"/>
            <p:cNvSpPr>
              <a:spLocks/>
            </p:cNvSpPr>
            <p:nvPr/>
          </p:nvSpPr>
          <p:spPr bwMode="auto">
            <a:xfrm>
              <a:off x="3072" y="2928"/>
              <a:ext cx="192" cy="96"/>
            </a:xfrm>
            <a:custGeom>
              <a:avLst/>
              <a:gdLst>
                <a:gd name="T0" fmla="*/ 48 w 192"/>
                <a:gd name="T1" fmla="*/ 0 h 96"/>
                <a:gd name="T2" fmla="*/ 96 w 192"/>
                <a:gd name="T3" fmla="*/ 48 h 96"/>
                <a:gd name="T4" fmla="*/ 144 w 192"/>
                <a:gd name="T5" fmla="*/ 0 h 96"/>
                <a:gd name="T6" fmla="*/ 192 w 192"/>
                <a:gd name="T7" fmla="*/ 0 h 96"/>
                <a:gd name="T8" fmla="*/ 192 w 192"/>
                <a:gd name="T9" fmla="*/ 48 h 96"/>
                <a:gd name="T10" fmla="*/ 192 w 192"/>
                <a:gd name="T11" fmla="*/ 96 h 96"/>
                <a:gd name="T12" fmla="*/ 0 w 192"/>
                <a:gd name="T13" fmla="*/ 96 h 96"/>
                <a:gd name="T14" fmla="*/ 0 w 192"/>
                <a:gd name="T15" fmla="*/ 0 h 96"/>
                <a:gd name="T16" fmla="*/ 48 w 192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2"/>
                <a:gd name="T28" fmla="*/ 0 h 96"/>
                <a:gd name="T29" fmla="*/ 192 w 192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2" h="96">
                  <a:moveTo>
                    <a:pt x="48" y="0"/>
                  </a:moveTo>
                  <a:lnTo>
                    <a:pt x="96" y="48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48"/>
                  </a:lnTo>
                  <a:lnTo>
                    <a:pt x="192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9" name="AutoShape 46"/>
            <p:cNvSpPr>
              <a:spLocks noChangeArrowheads="1"/>
            </p:cNvSpPr>
            <p:nvPr/>
          </p:nvSpPr>
          <p:spPr bwMode="auto">
            <a:xfrm rot="10800000">
              <a:off x="3145" y="2919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 rot="-4500000">
            <a:off x="7017544" y="2888456"/>
            <a:ext cx="304800" cy="166688"/>
            <a:chOff x="3072" y="2919"/>
            <a:chExt cx="192" cy="105"/>
          </a:xfrm>
        </p:grpSpPr>
        <p:sp>
          <p:nvSpPr>
            <p:cNvPr id="20546" name="Freeform 48"/>
            <p:cNvSpPr>
              <a:spLocks/>
            </p:cNvSpPr>
            <p:nvPr/>
          </p:nvSpPr>
          <p:spPr bwMode="auto">
            <a:xfrm>
              <a:off x="3072" y="2928"/>
              <a:ext cx="192" cy="96"/>
            </a:xfrm>
            <a:custGeom>
              <a:avLst/>
              <a:gdLst>
                <a:gd name="T0" fmla="*/ 48 w 192"/>
                <a:gd name="T1" fmla="*/ 0 h 96"/>
                <a:gd name="T2" fmla="*/ 96 w 192"/>
                <a:gd name="T3" fmla="*/ 48 h 96"/>
                <a:gd name="T4" fmla="*/ 144 w 192"/>
                <a:gd name="T5" fmla="*/ 0 h 96"/>
                <a:gd name="T6" fmla="*/ 192 w 192"/>
                <a:gd name="T7" fmla="*/ 0 h 96"/>
                <a:gd name="T8" fmla="*/ 192 w 192"/>
                <a:gd name="T9" fmla="*/ 48 h 96"/>
                <a:gd name="T10" fmla="*/ 192 w 192"/>
                <a:gd name="T11" fmla="*/ 96 h 96"/>
                <a:gd name="T12" fmla="*/ 0 w 192"/>
                <a:gd name="T13" fmla="*/ 96 h 96"/>
                <a:gd name="T14" fmla="*/ 0 w 192"/>
                <a:gd name="T15" fmla="*/ 0 h 96"/>
                <a:gd name="T16" fmla="*/ 48 w 192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2"/>
                <a:gd name="T28" fmla="*/ 0 h 96"/>
                <a:gd name="T29" fmla="*/ 192 w 192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2" h="96">
                  <a:moveTo>
                    <a:pt x="48" y="0"/>
                  </a:moveTo>
                  <a:lnTo>
                    <a:pt x="96" y="48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48"/>
                  </a:lnTo>
                  <a:lnTo>
                    <a:pt x="192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7" name="AutoShape 49"/>
            <p:cNvSpPr>
              <a:spLocks noChangeArrowheads="1"/>
            </p:cNvSpPr>
            <p:nvPr/>
          </p:nvSpPr>
          <p:spPr bwMode="auto">
            <a:xfrm rot="10800000">
              <a:off x="3145" y="2919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24" name="Freeform 50"/>
          <p:cNvSpPr>
            <a:spLocks/>
          </p:cNvSpPr>
          <p:nvPr/>
        </p:nvSpPr>
        <p:spPr bwMode="auto">
          <a:xfrm rot="-4500000">
            <a:off x="6781800" y="3733800"/>
            <a:ext cx="304800" cy="152400"/>
          </a:xfrm>
          <a:custGeom>
            <a:avLst/>
            <a:gdLst>
              <a:gd name="T0" fmla="*/ 76200 w 192"/>
              <a:gd name="T1" fmla="*/ 0 h 96"/>
              <a:gd name="T2" fmla="*/ 152400 w 192"/>
              <a:gd name="T3" fmla="*/ 76200 h 96"/>
              <a:gd name="T4" fmla="*/ 228600 w 192"/>
              <a:gd name="T5" fmla="*/ 0 h 96"/>
              <a:gd name="T6" fmla="*/ 304800 w 192"/>
              <a:gd name="T7" fmla="*/ 0 h 96"/>
              <a:gd name="T8" fmla="*/ 304800 w 192"/>
              <a:gd name="T9" fmla="*/ 76200 h 96"/>
              <a:gd name="T10" fmla="*/ 304800 w 192"/>
              <a:gd name="T11" fmla="*/ 152400 h 96"/>
              <a:gd name="T12" fmla="*/ 0 w 192"/>
              <a:gd name="T13" fmla="*/ 152400 h 96"/>
              <a:gd name="T14" fmla="*/ 0 w 192"/>
              <a:gd name="T15" fmla="*/ 0 h 96"/>
              <a:gd name="T16" fmla="*/ 76200 w 192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2"/>
              <a:gd name="T28" fmla="*/ 0 h 96"/>
              <a:gd name="T29" fmla="*/ 192 w 192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2" h="96">
                <a:moveTo>
                  <a:pt x="48" y="0"/>
                </a:moveTo>
                <a:lnTo>
                  <a:pt x="96" y="48"/>
                </a:lnTo>
                <a:lnTo>
                  <a:pt x="144" y="0"/>
                </a:lnTo>
                <a:lnTo>
                  <a:pt x="192" y="0"/>
                </a:lnTo>
                <a:lnTo>
                  <a:pt x="192" y="48"/>
                </a:lnTo>
                <a:lnTo>
                  <a:pt x="192" y="96"/>
                </a:lnTo>
                <a:lnTo>
                  <a:pt x="0" y="96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5" name="Freeform 51"/>
          <p:cNvSpPr>
            <a:spLocks/>
          </p:cNvSpPr>
          <p:nvPr/>
        </p:nvSpPr>
        <p:spPr bwMode="auto">
          <a:xfrm rot="-3600000">
            <a:off x="6019800" y="5410200"/>
            <a:ext cx="304800" cy="152400"/>
          </a:xfrm>
          <a:custGeom>
            <a:avLst/>
            <a:gdLst>
              <a:gd name="T0" fmla="*/ 76200 w 192"/>
              <a:gd name="T1" fmla="*/ 0 h 96"/>
              <a:gd name="T2" fmla="*/ 76200 w 192"/>
              <a:gd name="T3" fmla="*/ 82550 h 96"/>
              <a:gd name="T4" fmla="*/ 228600 w 192"/>
              <a:gd name="T5" fmla="*/ 82550 h 96"/>
              <a:gd name="T6" fmla="*/ 228600 w 192"/>
              <a:gd name="T7" fmla="*/ 0 h 96"/>
              <a:gd name="T8" fmla="*/ 304800 w 192"/>
              <a:gd name="T9" fmla="*/ 0 h 96"/>
              <a:gd name="T10" fmla="*/ 304800 w 192"/>
              <a:gd name="T11" fmla="*/ 76200 h 96"/>
              <a:gd name="T12" fmla="*/ 304800 w 192"/>
              <a:gd name="T13" fmla="*/ 152400 h 96"/>
              <a:gd name="T14" fmla="*/ 0 w 192"/>
              <a:gd name="T15" fmla="*/ 152400 h 96"/>
              <a:gd name="T16" fmla="*/ 0 w 192"/>
              <a:gd name="T17" fmla="*/ 0 h 96"/>
              <a:gd name="T18" fmla="*/ 76200 w 192"/>
              <a:gd name="T19" fmla="*/ 0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"/>
              <a:gd name="T32" fmla="*/ 192 w 192"/>
              <a:gd name="T33" fmla="*/ 96 h 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">
                <a:moveTo>
                  <a:pt x="48" y="0"/>
                </a:moveTo>
                <a:lnTo>
                  <a:pt x="48" y="52"/>
                </a:lnTo>
                <a:lnTo>
                  <a:pt x="144" y="52"/>
                </a:lnTo>
                <a:lnTo>
                  <a:pt x="144" y="0"/>
                </a:lnTo>
                <a:lnTo>
                  <a:pt x="192" y="0"/>
                </a:lnTo>
                <a:lnTo>
                  <a:pt x="192" y="48"/>
                </a:lnTo>
                <a:lnTo>
                  <a:pt x="192" y="96"/>
                </a:lnTo>
                <a:lnTo>
                  <a:pt x="0" y="96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6" name="Freeform 52"/>
          <p:cNvSpPr>
            <a:spLocks/>
          </p:cNvSpPr>
          <p:nvPr/>
        </p:nvSpPr>
        <p:spPr bwMode="auto">
          <a:xfrm rot="-4500000">
            <a:off x="6553200" y="4419600"/>
            <a:ext cx="304800" cy="152400"/>
          </a:xfrm>
          <a:custGeom>
            <a:avLst/>
            <a:gdLst>
              <a:gd name="T0" fmla="*/ 76200 w 192"/>
              <a:gd name="T1" fmla="*/ 0 h 96"/>
              <a:gd name="T2" fmla="*/ 152400 w 192"/>
              <a:gd name="T3" fmla="*/ 76200 h 96"/>
              <a:gd name="T4" fmla="*/ 228600 w 192"/>
              <a:gd name="T5" fmla="*/ 0 h 96"/>
              <a:gd name="T6" fmla="*/ 304800 w 192"/>
              <a:gd name="T7" fmla="*/ 0 h 96"/>
              <a:gd name="T8" fmla="*/ 304800 w 192"/>
              <a:gd name="T9" fmla="*/ 76200 h 96"/>
              <a:gd name="T10" fmla="*/ 304800 w 192"/>
              <a:gd name="T11" fmla="*/ 152400 h 96"/>
              <a:gd name="T12" fmla="*/ 0 w 192"/>
              <a:gd name="T13" fmla="*/ 152400 h 96"/>
              <a:gd name="T14" fmla="*/ 0 w 192"/>
              <a:gd name="T15" fmla="*/ 0 h 96"/>
              <a:gd name="T16" fmla="*/ 76200 w 192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2"/>
              <a:gd name="T28" fmla="*/ 0 h 96"/>
              <a:gd name="T29" fmla="*/ 192 w 192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2" h="96">
                <a:moveTo>
                  <a:pt x="48" y="0"/>
                </a:moveTo>
                <a:lnTo>
                  <a:pt x="96" y="48"/>
                </a:lnTo>
                <a:lnTo>
                  <a:pt x="144" y="0"/>
                </a:lnTo>
                <a:lnTo>
                  <a:pt x="192" y="0"/>
                </a:lnTo>
                <a:lnTo>
                  <a:pt x="192" y="48"/>
                </a:lnTo>
                <a:lnTo>
                  <a:pt x="192" y="96"/>
                </a:lnTo>
                <a:lnTo>
                  <a:pt x="0" y="96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 rot="6300000">
            <a:off x="6255544" y="2659856"/>
            <a:ext cx="304800" cy="166688"/>
            <a:chOff x="3072" y="2919"/>
            <a:chExt cx="192" cy="105"/>
          </a:xfrm>
        </p:grpSpPr>
        <p:sp>
          <p:nvSpPr>
            <p:cNvPr id="20544" name="Freeform 54"/>
            <p:cNvSpPr>
              <a:spLocks/>
            </p:cNvSpPr>
            <p:nvPr/>
          </p:nvSpPr>
          <p:spPr bwMode="auto">
            <a:xfrm>
              <a:off x="3072" y="2928"/>
              <a:ext cx="192" cy="96"/>
            </a:xfrm>
            <a:custGeom>
              <a:avLst/>
              <a:gdLst>
                <a:gd name="T0" fmla="*/ 48 w 192"/>
                <a:gd name="T1" fmla="*/ 0 h 96"/>
                <a:gd name="T2" fmla="*/ 96 w 192"/>
                <a:gd name="T3" fmla="*/ 48 h 96"/>
                <a:gd name="T4" fmla="*/ 144 w 192"/>
                <a:gd name="T5" fmla="*/ 0 h 96"/>
                <a:gd name="T6" fmla="*/ 192 w 192"/>
                <a:gd name="T7" fmla="*/ 0 h 96"/>
                <a:gd name="T8" fmla="*/ 192 w 192"/>
                <a:gd name="T9" fmla="*/ 48 h 96"/>
                <a:gd name="T10" fmla="*/ 192 w 192"/>
                <a:gd name="T11" fmla="*/ 96 h 96"/>
                <a:gd name="T12" fmla="*/ 0 w 192"/>
                <a:gd name="T13" fmla="*/ 96 h 96"/>
                <a:gd name="T14" fmla="*/ 0 w 192"/>
                <a:gd name="T15" fmla="*/ 0 h 96"/>
                <a:gd name="T16" fmla="*/ 48 w 192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2"/>
                <a:gd name="T28" fmla="*/ 0 h 96"/>
                <a:gd name="T29" fmla="*/ 192 w 192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2" h="96">
                  <a:moveTo>
                    <a:pt x="48" y="0"/>
                  </a:moveTo>
                  <a:lnTo>
                    <a:pt x="96" y="48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48"/>
                  </a:lnTo>
                  <a:lnTo>
                    <a:pt x="192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5" name="AutoShape 55"/>
            <p:cNvSpPr>
              <a:spLocks noChangeArrowheads="1"/>
            </p:cNvSpPr>
            <p:nvPr/>
          </p:nvSpPr>
          <p:spPr bwMode="auto">
            <a:xfrm rot="10800000">
              <a:off x="3145" y="2919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28" name="Rectangle 56"/>
          <p:cNvSpPr>
            <a:spLocks noChangeArrowheads="1"/>
          </p:cNvSpPr>
          <p:nvPr/>
        </p:nvSpPr>
        <p:spPr bwMode="auto">
          <a:xfrm rot="-2700000">
            <a:off x="4876800" y="5181600"/>
            <a:ext cx="1524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9" name="Line 57"/>
          <p:cNvSpPr>
            <a:spLocks noChangeShapeType="1"/>
          </p:cNvSpPr>
          <p:nvPr/>
        </p:nvSpPr>
        <p:spPr bwMode="auto">
          <a:xfrm flipH="1" flipV="1">
            <a:off x="4670425" y="5081588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0" name="AutoShape 58"/>
          <p:cNvSpPr>
            <a:spLocks noChangeArrowheads="1"/>
          </p:cNvSpPr>
          <p:nvPr/>
        </p:nvSpPr>
        <p:spPr bwMode="auto">
          <a:xfrm>
            <a:off x="4648200" y="4876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1" name="AutoShape 59"/>
          <p:cNvSpPr>
            <a:spLocks noChangeArrowheads="1"/>
          </p:cNvSpPr>
          <p:nvPr/>
        </p:nvSpPr>
        <p:spPr bwMode="auto">
          <a:xfrm>
            <a:off x="4495800" y="4953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2" name="AutoShape 60"/>
          <p:cNvSpPr>
            <a:spLocks noChangeArrowheads="1"/>
          </p:cNvSpPr>
          <p:nvPr/>
        </p:nvSpPr>
        <p:spPr bwMode="auto">
          <a:xfrm>
            <a:off x="6705600" y="12954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3" name="AutoShape 61"/>
          <p:cNvSpPr>
            <a:spLocks noChangeArrowheads="1"/>
          </p:cNvSpPr>
          <p:nvPr/>
        </p:nvSpPr>
        <p:spPr bwMode="auto">
          <a:xfrm>
            <a:off x="7086600" y="1905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4" name="AutoShape 62"/>
          <p:cNvSpPr>
            <a:spLocks noChangeArrowheads="1"/>
          </p:cNvSpPr>
          <p:nvPr/>
        </p:nvSpPr>
        <p:spPr bwMode="auto">
          <a:xfrm rot="10800000">
            <a:off x="6629400" y="1600200"/>
            <a:ext cx="533400" cy="228600"/>
          </a:xfrm>
          <a:prstGeom prst="curvedUpArrow">
            <a:avLst>
              <a:gd name="adj1" fmla="val 46667"/>
              <a:gd name="adj2" fmla="val 93333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5" name="Oval 63"/>
          <p:cNvSpPr>
            <a:spLocks noChangeArrowheads="1"/>
          </p:cNvSpPr>
          <p:nvPr/>
        </p:nvSpPr>
        <p:spPr bwMode="auto">
          <a:xfrm>
            <a:off x="6629400" y="190500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6" name="Oval 64"/>
          <p:cNvSpPr>
            <a:spLocks noChangeArrowheads="1"/>
          </p:cNvSpPr>
          <p:nvPr/>
        </p:nvSpPr>
        <p:spPr bwMode="auto">
          <a:xfrm>
            <a:off x="6681788" y="1965325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7" name="Oval 65"/>
          <p:cNvSpPr>
            <a:spLocks noChangeArrowheads="1"/>
          </p:cNvSpPr>
          <p:nvPr/>
        </p:nvSpPr>
        <p:spPr bwMode="auto">
          <a:xfrm>
            <a:off x="6781800" y="198120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8" name="Oval 66"/>
          <p:cNvSpPr>
            <a:spLocks noChangeArrowheads="1"/>
          </p:cNvSpPr>
          <p:nvPr/>
        </p:nvSpPr>
        <p:spPr bwMode="auto">
          <a:xfrm>
            <a:off x="6705600" y="190500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9" name="Oval 67"/>
          <p:cNvSpPr>
            <a:spLocks noChangeArrowheads="1"/>
          </p:cNvSpPr>
          <p:nvPr/>
        </p:nvSpPr>
        <p:spPr bwMode="auto">
          <a:xfrm>
            <a:off x="6781800" y="19367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0" name="Line 68"/>
          <p:cNvSpPr>
            <a:spLocks noChangeShapeType="1"/>
          </p:cNvSpPr>
          <p:nvPr/>
        </p:nvSpPr>
        <p:spPr bwMode="auto">
          <a:xfrm flipH="1" flipV="1">
            <a:off x="4343400" y="40386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1" name="Line 69"/>
          <p:cNvSpPr>
            <a:spLocks noChangeShapeType="1"/>
          </p:cNvSpPr>
          <p:nvPr/>
        </p:nvSpPr>
        <p:spPr bwMode="auto">
          <a:xfrm>
            <a:off x="4267200" y="1447800"/>
            <a:ext cx="1143000" cy="2438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2" name="Rectangle 70"/>
          <p:cNvSpPr>
            <a:spLocks noChangeArrowheads="1"/>
          </p:cNvSpPr>
          <p:nvPr/>
        </p:nvSpPr>
        <p:spPr bwMode="auto">
          <a:xfrm>
            <a:off x="304800" y="1752600"/>
            <a:ext cx="320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/>
              <a:t>Signal</a:t>
            </a:r>
          </a:p>
        </p:txBody>
      </p:sp>
      <p:sp>
        <p:nvSpPr>
          <p:cNvPr id="20543" name="Line 71"/>
          <p:cNvSpPr>
            <a:spLocks noChangeShapeType="1"/>
          </p:cNvSpPr>
          <p:nvPr/>
        </p:nvSpPr>
        <p:spPr bwMode="auto">
          <a:xfrm>
            <a:off x="533400" y="2438400"/>
            <a:ext cx="2514600" cy="533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DE65E-0995-0C4D-808C-ABA2BE3B1E5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0" y="5334000"/>
            <a:ext cx="27432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Receptor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binding</a:t>
            </a:r>
          </a:p>
        </p:txBody>
      </p:sp>
      <p:sp>
        <p:nvSpPr>
          <p:cNvPr id="21507" name="Freeform 3"/>
          <p:cNvSpPr>
            <a:spLocks/>
          </p:cNvSpPr>
          <p:nvPr/>
        </p:nvSpPr>
        <p:spPr bwMode="auto">
          <a:xfrm>
            <a:off x="609600" y="1219200"/>
            <a:ext cx="5956300" cy="4432300"/>
          </a:xfrm>
          <a:custGeom>
            <a:avLst/>
            <a:gdLst>
              <a:gd name="T0" fmla="*/ 0 w 3752"/>
              <a:gd name="T1" fmla="*/ 1981200 h 2792"/>
              <a:gd name="T2" fmla="*/ 2438400 w 3752"/>
              <a:gd name="T3" fmla="*/ 2514600 h 2792"/>
              <a:gd name="T4" fmla="*/ 3124200 w 3752"/>
              <a:gd name="T5" fmla="*/ 3886200 h 2792"/>
              <a:gd name="T6" fmla="*/ 4114800 w 3752"/>
              <a:gd name="T7" fmla="*/ 4343400 h 2792"/>
              <a:gd name="T8" fmla="*/ 5029200 w 3752"/>
              <a:gd name="T9" fmla="*/ 3352800 h 2792"/>
              <a:gd name="T10" fmla="*/ 4851400 w 3752"/>
              <a:gd name="T11" fmla="*/ 3186113 h 2792"/>
              <a:gd name="T12" fmla="*/ 4811713 w 3752"/>
              <a:gd name="T13" fmla="*/ 2914650 h 2792"/>
              <a:gd name="T14" fmla="*/ 5030788 w 3752"/>
              <a:gd name="T15" fmla="*/ 2773363 h 2792"/>
              <a:gd name="T16" fmla="*/ 5289550 w 3752"/>
              <a:gd name="T17" fmla="*/ 2747963 h 2792"/>
              <a:gd name="T18" fmla="*/ 5715000 w 3752"/>
              <a:gd name="T19" fmla="*/ 1828800 h 2792"/>
              <a:gd name="T20" fmla="*/ 5791200 w 3752"/>
              <a:gd name="T21" fmla="*/ 914400 h 2792"/>
              <a:gd name="T22" fmla="*/ 4724400 w 3752"/>
              <a:gd name="T23" fmla="*/ 609600 h 2792"/>
              <a:gd name="T24" fmla="*/ 3429000 w 3752"/>
              <a:gd name="T25" fmla="*/ 1066800 h 2792"/>
              <a:gd name="T26" fmla="*/ 2133600 w 3752"/>
              <a:gd name="T27" fmla="*/ 838200 h 2792"/>
              <a:gd name="T28" fmla="*/ 685800 w 3752"/>
              <a:gd name="T29" fmla="*/ 152400 h 2792"/>
              <a:gd name="T30" fmla="*/ 457200 w 3752"/>
              <a:gd name="T31" fmla="*/ 0 h 27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752"/>
              <a:gd name="T49" fmla="*/ 0 h 2792"/>
              <a:gd name="T50" fmla="*/ 3752 w 3752"/>
              <a:gd name="T51" fmla="*/ 2792 h 27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752" h="2792">
                <a:moveTo>
                  <a:pt x="0" y="1248"/>
                </a:moveTo>
                <a:cubicBezTo>
                  <a:pt x="604" y="1316"/>
                  <a:pt x="1208" y="1384"/>
                  <a:pt x="1536" y="1584"/>
                </a:cubicBezTo>
                <a:cubicBezTo>
                  <a:pt x="1864" y="1784"/>
                  <a:pt x="1792" y="2256"/>
                  <a:pt x="1968" y="2448"/>
                </a:cubicBezTo>
                <a:cubicBezTo>
                  <a:pt x="2144" y="2640"/>
                  <a:pt x="2392" y="2792"/>
                  <a:pt x="2592" y="2736"/>
                </a:cubicBezTo>
                <a:cubicBezTo>
                  <a:pt x="2792" y="2680"/>
                  <a:pt x="3091" y="2233"/>
                  <a:pt x="3168" y="2112"/>
                </a:cubicBezTo>
                <a:cubicBezTo>
                  <a:pt x="3245" y="1991"/>
                  <a:pt x="3079" y="2053"/>
                  <a:pt x="3056" y="2007"/>
                </a:cubicBezTo>
                <a:cubicBezTo>
                  <a:pt x="3033" y="1961"/>
                  <a:pt x="3012" y="1879"/>
                  <a:pt x="3031" y="1836"/>
                </a:cubicBezTo>
                <a:cubicBezTo>
                  <a:pt x="3050" y="1793"/>
                  <a:pt x="3119" y="1764"/>
                  <a:pt x="3169" y="1747"/>
                </a:cubicBezTo>
                <a:cubicBezTo>
                  <a:pt x="3219" y="1730"/>
                  <a:pt x="3260" y="1830"/>
                  <a:pt x="3332" y="1731"/>
                </a:cubicBezTo>
                <a:cubicBezTo>
                  <a:pt x="3404" y="1632"/>
                  <a:pt x="3547" y="1344"/>
                  <a:pt x="3600" y="1152"/>
                </a:cubicBezTo>
                <a:cubicBezTo>
                  <a:pt x="3653" y="960"/>
                  <a:pt x="3752" y="704"/>
                  <a:pt x="3648" y="576"/>
                </a:cubicBezTo>
                <a:cubicBezTo>
                  <a:pt x="3544" y="448"/>
                  <a:pt x="3224" y="368"/>
                  <a:pt x="2976" y="384"/>
                </a:cubicBezTo>
                <a:cubicBezTo>
                  <a:pt x="2728" y="400"/>
                  <a:pt x="2432" y="648"/>
                  <a:pt x="2160" y="672"/>
                </a:cubicBezTo>
                <a:cubicBezTo>
                  <a:pt x="1888" y="696"/>
                  <a:pt x="1632" y="624"/>
                  <a:pt x="1344" y="528"/>
                </a:cubicBezTo>
                <a:cubicBezTo>
                  <a:pt x="1056" y="432"/>
                  <a:pt x="608" y="184"/>
                  <a:pt x="432" y="96"/>
                </a:cubicBezTo>
                <a:cubicBezTo>
                  <a:pt x="256" y="8"/>
                  <a:pt x="272" y="4"/>
                  <a:pt x="28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Freeform 4"/>
          <p:cNvSpPr>
            <a:spLocks/>
          </p:cNvSpPr>
          <p:nvPr/>
        </p:nvSpPr>
        <p:spPr bwMode="auto">
          <a:xfrm>
            <a:off x="5029200" y="1447800"/>
            <a:ext cx="3505200" cy="5257800"/>
          </a:xfrm>
          <a:custGeom>
            <a:avLst/>
            <a:gdLst>
              <a:gd name="T0" fmla="*/ 3505200 w 2208"/>
              <a:gd name="T1" fmla="*/ 0 h 3312"/>
              <a:gd name="T2" fmla="*/ 2438400 w 2208"/>
              <a:gd name="T3" fmla="*/ 685800 h 3312"/>
              <a:gd name="T4" fmla="*/ 2057400 w 2208"/>
              <a:gd name="T5" fmla="*/ 1905000 h 3312"/>
              <a:gd name="T6" fmla="*/ 1447800 w 2208"/>
              <a:gd name="T7" fmla="*/ 3581400 h 3312"/>
              <a:gd name="T8" fmla="*/ 685800 w 2208"/>
              <a:gd name="T9" fmla="*/ 4648200 h 3312"/>
              <a:gd name="T10" fmla="*/ 228600 w 2208"/>
              <a:gd name="T11" fmla="*/ 5105400 h 3312"/>
              <a:gd name="T12" fmla="*/ 0 w 2208"/>
              <a:gd name="T13" fmla="*/ 5257800 h 3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08"/>
              <a:gd name="T22" fmla="*/ 0 h 3312"/>
              <a:gd name="T23" fmla="*/ 2208 w 2208"/>
              <a:gd name="T24" fmla="*/ 3312 h 3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08" h="3312">
                <a:moveTo>
                  <a:pt x="2208" y="0"/>
                </a:moveTo>
                <a:cubicBezTo>
                  <a:pt x="1948" y="116"/>
                  <a:pt x="1688" y="232"/>
                  <a:pt x="1536" y="432"/>
                </a:cubicBezTo>
                <a:cubicBezTo>
                  <a:pt x="1384" y="632"/>
                  <a:pt x="1400" y="896"/>
                  <a:pt x="1296" y="1200"/>
                </a:cubicBezTo>
                <a:cubicBezTo>
                  <a:pt x="1192" y="1504"/>
                  <a:pt x="1056" y="1968"/>
                  <a:pt x="912" y="2256"/>
                </a:cubicBezTo>
                <a:cubicBezTo>
                  <a:pt x="768" y="2544"/>
                  <a:pt x="560" y="2768"/>
                  <a:pt x="432" y="2928"/>
                </a:cubicBezTo>
                <a:cubicBezTo>
                  <a:pt x="304" y="3088"/>
                  <a:pt x="216" y="3152"/>
                  <a:pt x="144" y="3216"/>
                </a:cubicBezTo>
                <a:cubicBezTo>
                  <a:pt x="72" y="3280"/>
                  <a:pt x="36" y="3296"/>
                  <a:pt x="0" y="33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4191000" y="2971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114800" y="3733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5181600" y="2438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5334000" y="3276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4419600" y="39624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4267200" y="3886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5" name="AutoShape 11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" name="AutoShape 12"/>
          <p:cNvSpPr>
            <a:spLocks noChangeArrowheads="1"/>
          </p:cNvSpPr>
          <p:nvPr/>
        </p:nvSpPr>
        <p:spPr bwMode="auto">
          <a:xfrm>
            <a:off x="5486400" y="3352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auto">
          <a:xfrm>
            <a:off x="5334000" y="2667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8" name="AutoShape 14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9" name="AutoShape 15"/>
          <p:cNvSpPr>
            <a:spLocks noChangeArrowheads="1"/>
          </p:cNvSpPr>
          <p:nvPr/>
        </p:nvSpPr>
        <p:spPr bwMode="auto">
          <a:xfrm>
            <a:off x="4419600" y="3048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0" name="AutoShape 16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1" name="AutoShape 17"/>
          <p:cNvSpPr>
            <a:spLocks noChangeArrowheads="1"/>
          </p:cNvSpPr>
          <p:nvPr/>
        </p:nvSpPr>
        <p:spPr bwMode="auto">
          <a:xfrm>
            <a:off x="5486400" y="2590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2" name="AutoShape 18"/>
          <p:cNvSpPr>
            <a:spLocks noChangeArrowheads="1"/>
          </p:cNvSpPr>
          <p:nvPr/>
        </p:nvSpPr>
        <p:spPr bwMode="auto">
          <a:xfrm>
            <a:off x="5334000" y="2514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3" name="AutoShape 19"/>
          <p:cNvSpPr>
            <a:spLocks noChangeArrowheads="1"/>
          </p:cNvSpPr>
          <p:nvPr/>
        </p:nvSpPr>
        <p:spPr bwMode="auto">
          <a:xfrm>
            <a:off x="4419600" y="3810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4" name="AutoShape 20"/>
          <p:cNvSpPr>
            <a:spLocks noChangeArrowheads="1"/>
          </p:cNvSpPr>
          <p:nvPr/>
        </p:nvSpPr>
        <p:spPr bwMode="auto">
          <a:xfrm>
            <a:off x="5562600" y="35814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5" name="AutoShape 21"/>
          <p:cNvSpPr>
            <a:spLocks noChangeArrowheads="1"/>
          </p:cNvSpPr>
          <p:nvPr/>
        </p:nvSpPr>
        <p:spPr bwMode="auto">
          <a:xfrm>
            <a:off x="5638800" y="3429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6" name="AutoShape 22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7" name="AutoShape 23"/>
          <p:cNvSpPr>
            <a:spLocks noChangeArrowheads="1"/>
          </p:cNvSpPr>
          <p:nvPr/>
        </p:nvSpPr>
        <p:spPr bwMode="auto">
          <a:xfrm>
            <a:off x="5562600" y="4267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8" name="AutoShape 24"/>
          <p:cNvSpPr>
            <a:spLocks noChangeArrowheads="1"/>
          </p:cNvSpPr>
          <p:nvPr/>
        </p:nvSpPr>
        <p:spPr bwMode="auto">
          <a:xfrm>
            <a:off x="5486400" y="4114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9" name="AutoShape 25"/>
          <p:cNvSpPr>
            <a:spLocks noChangeArrowheads="1"/>
          </p:cNvSpPr>
          <p:nvPr/>
        </p:nvSpPr>
        <p:spPr bwMode="auto">
          <a:xfrm>
            <a:off x="5562600" y="4038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0" name="AutoShape 26"/>
          <p:cNvSpPr>
            <a:spLocks noChangeArrowheads="1"/>
          </p:cNvSpPr>
          <p:nvPr/>
        </p:nvSpPr>
        <p:spPr bwMode="auto">
          <a:xfrm>
            <a:off x="5715000" y="4800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1" name="AutoShape 27"/>
          <p:cNvSpPr>
            <a:spLocks noChangeArrowheads="1"/>
          </p:cNvSpPr>
          <p:nvPr/>
        </p:nvSpPr>
        <p:spPr bwMode="auto">
          <a:xfrm>
            <a:off x="5791200" y="4572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2" name="AutoShape 28"/>
          <p:cNvSpPr>
            <a:spLocks noChangeArrowheads="1"/>
          </p:cNvSpPr>
          <p:nvPr/>
        </p:nvSpPr>
        <p:spPr bwMode="auto">
          <a:xfrm>
            <a:off x="6019800" y="4267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3" name="AutoShape 29"/>
          <p:cNvSpPr>
            <a:spLocks noChangeArrowheads="1"/>
          </p:cNvSpPr>
          <p:nvPr/>
        </p:nvSpPr>
        <p:spPr bwMode="auto">
          <a:xfrm>
            <a:off x="6019800" y="4038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4" name="AutoShape 30"/>
          <p:cNvSpPr>
            <a:spLocks noChangeArrowheads="1"/>
          </p:cNvSpPr>
          <p:nvPr/>
        </p:nvSpPr>
        <p:spPr bwMode="auto">
          <a:xfrm>
            <a:off x="5715000" y="43434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5" name="AutoShape 31"/>
          <p:cNvSpPr>
            <a:spLocks noChangeArrowheads="1"/>
          </p:cNvSpPr>
          <p:nvPr/>
        </p:nvSpPr>
        <p:spPr bwMode="auto">
          <a:xfrm>
            <a:off x="6781800" y="3352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6" name="AutoShape 32"/>
          <p:cNvSpPr>
            <a:spLocks noChangeArrowheads="1"/>
          </p:cNvSpPr>
          <p:nvPr/>
        </p:nvSpPr>
        <p:spPr bwMode="auto">
          <a:xfrm>
            <a:off x="5410200" y="5257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7" name="AutoShape 33"/>
          <p:cNvSpPr>
            <a:spLocks noChangeArrowheads="1"/>
          </p:cNvSpPr>
          <p:nvPr/>
        </p:nvSpPr>
        <p:spPr bwMode="auto">
          <a:xfrm>
            <a:off x="5715000" y="5181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8" name="AutoShape 34"/>
          <p:cNvSpPr>
            <a:spLocks noChangeArrowheads="1"/>
          </p:cNvSpPr>
          <p:nvPr/>
        </p:nvSpPr>
        <p:spPr bwMode="auto">
          <a:xfrm>
            <a:off x="6324600" y="3505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9" name="AutoShape 35"/>
          <p:cNvSpPr>
            <a:spLocks noChangeArrowheads="1"/>
          </p:cNvSpPr>
          <p:nvPr/>
        </p:nvSpPr>
        <p:spPr bwMode="auto">
          <a:xfrm>
            <a:off x="6477000" y="40386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0" name="AutoShape 36"/>
          <p:cNvSpPr>
            <a:spLocks noChangeArrowheads="1"/>
          </p:cNvSpPr>
          <p:nvPr/>
        </p:nvSpPr>
        <p:spPr bwMode="auto">
          <a:xfrm>
            <a:off x="5257800" y="5638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1" name="AutoShape 37"/>
          <p:cNvSpPr>
            <a:spLocks noChangeArrowheads="1"/>
          </p:cNvSpPr>
          <p:nvPr/>
        </p:nvSpPr>
        <p:spPr bwMode="auto">
          <a:xfrm>
            <a:off x="6172200" y="46482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2" name="AutoShape 38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181600" y="1752600"/>
            <a:ext cx="304800" cy="166688"/>
            <a:chOff x="3072" y="2919"/>
            <a:chExt cx="192" cy="105"/>
          </a:xfrm>
        </p:grpSpPr>
        <p:sp>
          <p:nvSpPr>
            <p:cNvPr id="21573" name="Freeform 40"/>
            <p:cNvSpPr>
              <a:spLocks/>
            </p:cNvSpPr>
            <p:nvPr/>
          </p:nvSpPr>
          <p:spPr bwMode="auto">
            <a:xfrm>
              <a:off x="3072" y="2928"/>
              <a:ext cx="192" cy="96"/>
            </a:xfrm>
            <a:custGeom>
              <a:avLst/>
              <a:gdLst>
                <a:gd name="T0" fmla="*/ 48 w 192"/>
                <a:gd name="T1" fmla="*/ 0 h 96"/>
                <a:gd name="T2" fmla="*/ 96 w 192"/>
                <a:gd name="T3" fmla="*/ 48 h 96"/>
                <a:gd name="T4" fmla="*/ 144 w 192"/>
                <a:gd name="T5" fmla="*/ 0 h 96"/>
                <a:gd name="T6" fmla="*/ 192 w 192"/>
                <a:gd name="T7" fmla="*/ 0 h 96"/>
                <a:gd name="T8" fmla="*/ 192 w 192"/>
                <a:gd name="T9" fmla="*/ 48 h 96"/>
                <a:gd name="T10" fmla="*/ 192 w 192"/>
                <a:gd name="T11" fmla="*/ 96 h 96"/>
                <a:gd name="T12" fmla="*/ 0 w 192"/>
                <a:gd name="T13" fmla="*/ 96 h 96"/>
                <a:gd name="T14" fmla="*/ 0 w 192"/>
                <a:gd name="T15" fmla="*/ 0 h 96"/>
                <a:gd name="T16" fmla="*/ 48 w 192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2"/>
                <a:gd name="T28" fmla="*/ 0 h 96"/>
                <a:gd name="T29" fmla="*/ 192 w 192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2" h="96">
                  <a:moveTo>
                    <a:pt x="48" y="0"/>
                  </a:moveTo>
                  <a:lnTo>
                    <a:pt x="96" y="48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48"/>
                  </a:lnTo>
                  <a:lnTo>
                    <a:pt x="192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74" name="AutoShape 41"/>
            <p:cNvSpPr>
              <a:spLocks noChangeArrowheads="1"/>
            </p:cNvSpPr>
            <p:nvPr/>
          </p:nvSpPr>
          <p:spPr bwMode="auto">
            <a:xfrm rot="10800000">
              <a:off x="3145" y="2919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44" name="Freeform 42"/>
          <p:cNvSpPr>
            <a:spLocks/>
          </p:cNvSpPr>
          <p:nvPr/>
        </p:nvSpPr>
        <p:spPr bwMode="auto">
          <a:xfrm rot="-3600000">
            <a:off x="6261100" y="5030788"/>
            <a:ext cx="304800" cy="152400"/>
          </a:xfrm>
          <a:custGeom>
            <a:avLst/>
            <a:gdLst>
              <a:gd name="T0" fmla="*/ 76200 w 192"/>
              <a:gd name="T1" fmla="*/ 0 h 96"/>
              <a:gd name="T2" fmla="*/ 152400 w 192"/>
              <a:gd name="T3" fmla="*/ 76200 h 96"/>
              <a:gd name="T4" fmla="*/ 228600 w 192"/>
              <a:gd name="T5" fmla="*/ 0 h 96"/>
              <a:gd name="T6" fmla="*/ 304800 w 192"/>
              <a:gd name="T7" fmla="*/ 0 h 96"/>
              <a:gd name="T8" fmla="*/ 304800 w 192"/>
              <a:gd name="T9" fmla="*/ 76200 h 96"/>
              <a:gd name="T10" fmla="*/ 304800 w 192"/>
              <a:gd name="T11" fmla="*/ 152400 h 96"/>
              <a:gd name="T12" fmla="*/ 0 w 192"/>
              <a:gd name="T13" fmla="*/ 152400 h 96"/>
              <a:gd name="T14" fmla="*/ 0 w 192"/>
              <a:gd name="T15" fmla="*/ 0 h 96"/>
              <a:gd name="T16" fmla="*/ 76200 w 192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2"/>
              <a:gd name="T28" fmla="*/ 0 h 96"/>
              <a:gd name="T29" fmla="*/ 192 w 192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2" h="96">
                <a:moveTo>
                  <a:pt x="48" y="0"/>
                </a:moveTo>
                <a:lnTo>
                  <a:pt x="96" y="48"/>
                </a:lnTo>
                <a:lnTo>
                  <a:pt x="144" y="0"/>
                </a:lnTo>
                <a:lnTo>
                  <a:pt x="192" y="0"/>
                </a:lnTo>
                <a:lnTo>
                  <a:pt x="192" y="48"/>
                </a:lnTo>
                <a:lnTo>
                  <a:pt x="192" y="96"/>
                </a:lnTo>
                <a:lnTo>
                  <a:pt x="0" y="96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5" name="AutoShape 43"/>
          <p:cNvSpPr>
            <a:spLocks noChangeArrowheads="1"/>
          </p:cNvSpPr>
          <p:nvPr/>
        </p:nvSpPr>
        <p:spPr bwMode="auto">
          <a:xfrm rot="7200000">
            <a:off x="6330950" y="50419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 rot="-3000000">
            <a:off x="5569744" y="6012656"/>
            <a:ext cx="304800" cy="166688"/>
            <a:chOff x="3072" y="2919"/>
            <a:chExt cx="192" cy="105"/>
          </a:xfrm>
        </p:grpSpPr>
        <p:sp>
          <p:nvSpPr>
            <p:cNvPr id="21571" name="Freeform 45"/>
            <p:cNvSpPr>
              <a:spLocks/>
            </p:cNvSpPr>
            <p:nvPr/>
          </p:nvSpPr>
          <p:spPr bwMode="auto">
            <a:xfrm>
              <a:off x="3072" y="2928"/>
              <a:ext cx="192" cy="96"/>
            </a:xfrm>
            <a:custGeom>
              <a:avLst/>
              <a:gdLst>
                <a:gd name="T0" fmla="*/ 48 w 192"/>
                <a:gd name="T1" fmla="*/ 0 h 96"/>
                <a:gd name="T2" fmla="*/ 96 w 192"/>
                <a:gd name="T3" fmla="*/ 48 h 96"/>
                <a:gd name="T4" fmla="*/ 144 w 192"/>
                <a:gd name="T5" fmla="*/ 0 h 96"/>
                <a:gd name="T6" fmla="*/ 192 w 192"/>
                <a:gd name="T7" fmla="*/ 0 h 96"/>
                <a:gd name="T8" fmla="*/ 192 w 192"/>
                <a:gd name="T9" fmla="*/ 48 h 96"/>
                <a:gd name="T10" fmla="*/ 192 w 192"/>
                <a:gd name="T11" fmla="*/ 96 h 96"/>
                <a:gd name="T12" fmla="*/ 0 w 192"/>
                <a:gd name="T13" fmla="*/ 96 h 96"/>
                <a:gd name="T14" fmla="*/ 0 w 192"/>
                <a:gd name="T15" fmla="*/ 0 h 96"/>
                <a:gd name="T16" fmla="*/ 48 w 192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2"/>
                <a:gd name="T28" fmla="*/ 0 h 96"/>
                <a:gd name="T29" fmla="*/ 192 w 192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2" h="96">
                  <a:moveTo>
                    <a:pt x="48" y="0"/>
                  </a:moveTo>
                  <a:lnTo>
                    <a:pt x="96" y="48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48"/>
                  </a:lnTo>
                  <a:lnTo>
                    <a:pt x="192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72" name="AutoShape 46"/>
            <p:cNvSpPr>
              <a:spLocks noChangeArrowheads="1"/>
            </p:cNvSpPr>
            <p:nvPr/>
          </p:nvSpPr>
          <p:spPr bwMode="auto">
            <a:xfrm rot="10800000">
              <a:off x="3145" y="2919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 rot="-4500000">
            <a:off x="7017544" y="2888456"/>
            <a:ext cx="304800" cy="166688"/>
            <a:chOff x="3072" y="2919"/>
            <a:chExt cx="192" cy="105"/>
          </a:xfrm>
        </p:grpSpPr>
        <p:sp>
          <p:nvSpPr>
            <p:cNvPr id="21569" name="Freeform 48"/>
            <p:cNvSpPr>
              <a:spLocks/>
            </p:cNvSpPr>
            <p:nvPr/>
          </p:nvSpPr>
          <p:spPr bwMode="auto">
            <a:xfrm>
              <a:off x="3072" y="2928"/>
              <a:ext cx="192" cy="96"/>
            </a:xfrm>
            <a:custGeom>
              <a:avLst/>
              <a:gdLst>
                <a:gd name="T0" fmla="*/ 48 w 192"/>
                <a:gd name="T1" fmla="*/ 0 h 96"/>
                <a:gd name="T2" fmla="*/ 96 w 192"/>
                <a:gd name="T3" fmla="*/ 48 h 96"/>
                <a:gd name="T4" fmla="*/ 144 w 192"/>
                <a:gd name="T5" fmla="*/ 0 h 96"/>
                <a:gd name="T6" fmla="*/ 192 w 192"/>
                <a:gd name="T7" fmla="*/ 0 h 96"/>
                <a:gd name="T8" fmla="*/ 192 w 192"/>
                <a:gd name="T9" fmla="*/ 48 h 96"/>
                <a:gd name="T10" fmla="*/ 192 w 192"/>
                <a:gd name="T11" fmla="*/ 96 h 96"/>
                <a:gd name="T12" fmla="*/ 0 w 192"/>
                <a:gd name="T13" fmla="*/ 96 h 96"/>
                <a:gd name="T14" fmla="*/ 0 w 192"/>
                <a:gd name="T15" fmla="*/ 0 h 96"/>
                <a:gd name="T16" fmla="*/ 48 w 192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2"/>
                <a:gd name="T28" fmla="*/ 0 h 96"/>
                <a:gd name="T29" fmla="*/ 192 w 192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2" h="96">
                  <a:moveTo>
                    <a:pt x="48" y="0"/>
                  </a:moveTo>
                  <a:lnTo>
                    <a:pt x="96" y="48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48"/>
                  </a:lnTo>
                  <a:lnTo>
                    <a:pt x="192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70" name="AutoShape 49"/>
            <p:cNvSpPr>
              <a:spLocks noChangeArrowheads="1"/>
            </p:cNvSpPr>
            <p:nvPr/>
          </p:nvSpPr>
          <p:spPr bwMode="auto">
            <a:xfrm rot="10800000">
              <a:off x="3145" y="2919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48" name="Freeform 50"/>
          <p:cNvSpPr>
            <a:spLocks/>
          </p:cNvSpPr>
          <p:nvPr/>
        </p:nvSpPr>
        <p:spPr bwMode="auto">
          <a:xfrm rot="-4500000">
            <a:off x="6781800" y="3733800"/>
            <a:ext cx="304800" cy="152400"/>
          </a:xfrm>
          <a:custGeom>
            <a:avLst/>
            <a:gdLst>
              <a:gd name="T0" fmla="*/ 76200 w 192"/>
              <a:gd name="T1" fmla="*/ 0 h 96"/>
              <a:gd name="T2" fmla="*/ 152400 w 192"/>
              <a:gd name="T3" fmla="*/ 76200 h 96"/>
              <a:gd name="T4" fmla="*/ 228600 w 192"/>
              <a:gd name="T5" fmla="*/ 0 h 96"/>
              <a:gd name="T6" fmla="*/ 304800 w 192"/>
              <a:gd name="T7" fmla="*/ 0 h 96"/>
              <a:gd name="T8" fmla="*/ 304800 w 192"/>
              <a:gd name="T9" fmla="*/ 76200 h 96"/>
              <a:gd name="T10" fmla="*/ 304800 w 192"/>
              <a:gd name="T11" fmla="*/ 152400 h 96"/>
              <a:gd name="T12" fmla="*/ 0 w 192"/>
              <a:gd name="T13" fmla="*/ 152400 h 96"/>
              <a:gd name="T14" fmla="*/ 0 w 192"/>
              <a:gd name="T15" fmla="*/ 0 h 96"/>
              <a:gd name="T16" fmla="*/ 76200 w 192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2"/>
              <a:gd name="T28" fmla="*/ 0 h 96"/>
              <a:gd name="T29" fmla="*/ 192 w 192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2" h="96">
                <a:moveTo>
                  <a:pt x="48" y="0"/>
                </a:moveTo>
                <a:lnTo>
                  <a:pt x="96" y="48"/>
                </a:lnTo>
                <a:lnTo>
                  <a:pt x="144" y="0"/>
                </a:lnTo>
                <a:lnTo>
                  <a:pt x="192" y="0"/>
                </a:lnTo>
                <a:lnTo>
                  <a:pt x="192" y="48"/>
                </a:lnTo>
                <a:lnTo>
                  <a:pt x="192" y="96"/>
                </a:lnTo>
                <a:lnTo>
                  <a:pt x="0" y="96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9" name="Freeform 51"/>
          <p:cNvSpPr>
            <a:spLocks/>
          </p:cNvSpPr>
          <p:nvPr/>
        </p:nvSpPr>
        <p:spPr bwMode="auto">
          <a:xfrm rot="-3600000">
            <a:off x="6019800" y="5410200"/>
            <a:ext cx="304800" cy="152400"/>
          </a:xfrm>
          <a:custGeom>
            <a:avLst/>
            <a:gdLst>
              <a:gd name="T0" fmla="*/ 76200 w 192"/>
              <a:gd name="T1" fmla="*/ 0 h 96"/>
              <a:gd name="T2" fmla="*/ 76200 w 192"/>
              <a:gd name="T3" fmla="*/ 82550 h 96"/>
              <a:gd name="T4" fmla="*/ 228600 w 192"/>
              <a:gd name="T5" fmla="*/ 82550 h 96"/>
              <a:gd name="T6" fmla="*/ 228600 w 192"/>
              <a:gd name="T7" fmla="*/ 0 h 96"/>
              <a:gd name="T8" fmla="*/ 304800 w 192"/>
              <a:gd name="T9" fmla="*/ 0 h 96"/>
              <a:gd name="T10" fmla="*/ 304800 w 192"/>
              <a:gd name="T11" fmla="*/ 76200 h 96"/>
              <a:gd name="T12" fmla="*/ 304800 w 192"/>
              <a:gd name="T13" fmla="*/ 152400 h 96"/>
              <a:gd name="T14" fmla="*/ 0 w 192"/>
              <a:gd name="T15" fmla="*/ 152400 h 96"/>
              <a:gd name="T16" fmla="*/ 0 w 192"/>
              <a:gd name="T17" fmla="*/ 0 h 96"/>
              <a:gd name="T18" fmla="*/ 76200 w 192"/>
              <a:gd name="T19" fmla="*/ 0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"/>
              <a:gd name="T32" fmla="*/ 192 w 192"/>
              <a:gd name="T33" fmla="*/ 96 h 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">
                <a:moveTo>
                  <a:pt x="48" y="0"/>
                </a:moveTo>
                <a:lnTo>
                  <a:pt x="48" y="52"/>
                </a:lnTo>
                <a:lnTo>
                  <a:pt x="144" y="52"/>
                </a:lnTo>
                <a:lnTo>
                  <a:pt x="144" y="0"/>
                </a:lnTo>
                <a:lnTo>
                  <a:pt x="192" y="0"/>
                </a:lnTo>
                <a:lnTo>
                  <a:pt x="192" y="48"/>
                </a:lnTo>
                <a:lnTo>
                  <a:pt x="192" y="96"/>
                </a:lnTo>
                <a:lnTo>
                  <a:pt x="0" y="96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0" name="Freeform 52"/>
          <p:cNvSpPr>
            <a:spLocks/>
          </p:cNvSpPr>
          <p:nvPr/>
        </p:nvSpPr>
        <p:spPr bwMode="auto">
          <a:xfrm rot="-4500000">
            <a:off x="6553200" y="4419600"/>
            <a:ext cx="304800" cy="152400"/>
          </a:xfrm>
          <a:custGeom>
            <a:avLst/>
            <a:gdLst>
              <a:gd name="T0" fmla="*/ 76200 w 192"/>
              <a:gd name="T1" fmla="*/ 0 h 96"/>
              <a:gd name="T2" fmla="*/ 152400 w 192"/>
              <a:gd name="T3" fmla="*/ 76200 h 96"/>
              <a:gd name="T4" fmla="*/ 228600 w 192"/>
              <a:gd name="T5" fmla="*/ 0 h 96"/>
              <a:gd name="T6" fmla="*/ 304800 w 192"/>
              <a:gd name="T7" fmla="*/ 0 h 96"/>
              <a:gd name="T8" fmla="*/ 304800 w 192"/>
              <a:gd name="T9" fmla="*/ 76200 h 96"/>
              <a:gd name="T10" fmla="*/ 304800 w 192"/>
              <a:gd name="T11" fmla="*/ 152400 h 96"/>
              <a:gd name="T12" fmla="*/ 0 w 192"/>
              <a:gd name="T13" fmla="*/ 152400 h 96"/>
              <a:gd name="T14" fmla="*/ 0 w 192"/>
              <a:gd name="T15" fmla="*/ 0 h 96"/>
              <a:gd name="T16" fmla="*/ 76200 w 192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2"/>
              <a:gd name="T28" fmla="*/ 0 h 96"/>
              <a:gd name="T29" fmla="*/ 192 w 192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2" h="96">
                <a:moveTo>
                  <a:pt x="48" y="0"/>
                </a:moveTo>
                <a:lnTo>
                  <a:pt x="96" y="48"/>
                </a:lnTo>
                <a:lnTo>
                  <a:pt x="144" y="0"/>
                </a:lnTo>
                <a:lnTo>
                  <a:pt x="192" y="0"/>
                </a:lnTo>
                <a:lnTo>
                  <a:pt x="192" y="48"/>
                </a:lnTo>
                <a:lnTo>
                  <a:pt x="192" y="96"/>
                </a:lnTo>
                <a:lnTo>
                  <a:pt x="0" y="96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 rot="6300000">
            <a:off x="6255544" y="2659856"/>
            <a:ext cx="304800" cy="166688"/>
            <a:chOff x="3072" y="2919"/>
            <a:chExt cx="192" cy="105"/>
          </a:xfrm>
        </p:grpSpPr>
        <p:sp>
          <p:nvSpPr>
            <p:cNvPr id="21567" name="Freeform 54"/>
            <p:cNvSpPr>
              <a:spLocks/>
            </p:cNvSpPr>
            <p:nvPr/>
          </p:nvSpPr>
          <p:spPr bwMode="auto">
            <a:xfrm>
              <a:off x="3072" y="2928"/>
              <a:ext cx="192" cy="96"/>
            </a:xfrm>
            <a:custGeom>
              <a:avLst/>
              <a:gdLst>
                <a:gd name="T0" fmla="*/ 48 w 192"/>
                <a:gd name="T1" fmla="*/ 0 h 96"/>
                <a:gd name="T2" fmla="*/ 96 w 192"/>
                <a:gd name="T3" fmla="*/ 48 h 96"/>
                <a:gd name="T4" fmla="*/ 144 w 192"/>
                <a:gd name="T5" fmla="*/ 0 h 96"/>
                <a:gd name="T6" fmla="*/ 192 w 192"/>
                <a:gd name="T7" fmla="*/ 0 h 96"/>
                <a:gd name="T8" fmla="*/ 192 w 192"/>
                <a:gd name="T9" fmla="*/ 48 h 96"/>
                <a:gd name="T10" fmla="*/ 192 w 192"/>
                <a:gd name="T11" fmla="*/ 96 h 96"/>
                <a:gd name="T12" fmla="*/ 0 w 192"/>
                <a:gd name="T13" fmla="*/ 96 h 96"/>
                <a:gd name="T14" fmla="*/ 0 w 192"/>
                <a:gd name="T15" fmla="*/ 0 h 96"/>
                <a:gd name="T16" fmla="*/ 48 w 192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2"/>
                <a:gd name="T28" fmla="*/ 0 h 96"/>
                <a:gd name="T29" fmla="*/ 192 w 192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2" h="96">
                  <a:moveTo>
                    <a:pt x="48" y="0"/>
                  </a:moveTo>
                  <a:lnTo>
                    <a:pt x="96" y="48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48"/>
                  </a:lnTo>
                  <a:lnTo>
                    <a:pt x="192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8" name="AutoShape 55"/>
            <p:cNvSpPr>
              <a:spLocks noChangeArrowheads="1"/>
            </p:cNvSpPr>
            <p:nvPr/>
          </p:nvSpPr>
          <p:spPr bwMode="auto">
            <a:xfrm rot="10800000">
              <a:off x="3145" y="2919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52" name="Rectangle 56"/>
          <p:cNvSpPr>
            <a:spLocks noChangeArrowheads="1"/>
          </p:cNvSpPr>
          <p:nvPr/>
        </p:nvSpPr>
        <p:spPr bwMode="auto">
          <a:xfrm rot="-2700000">
            <a:off x="4876800" y="5181600"/>
            <a:ext cx="1524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3" name="Line 57"/>
          <p:cNvSpPr>
            <a:spLocks noChangeShapeType="1"/>
          </p:cNvSpPr>
          <p:nvPr/>
        </p:nvSpPr>
        <p:spPr bwMode="auto">
          <a:xfrm flipH="1" flipV="1">
            <a:off x="4670425" y="5081588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4" name="AutoShape 58"/>
          <p:cNvSpPr>
            <a:spLocks noChangeArrowheads="1"/>
          </p:cNvSpPr>
          <p:nvPr/>
        </p:nvSpPr>
        <p:spPr bwMode="auto">
          <a:xfrm>
            <a:off x="4648200" y="48768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5" name="AutoShape 59"/>
          <p:cNvSpPr>
            <a:spLocks noChangeArrowheads="1"/>
          </p:cNvSpPr>
          <p:nvPr/>
        </p:nvSpPr>
        <p:spPr bwMode="auto">
          <a:xfrm>
            <a:off x="4495800" y="4953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6" name="AutoShape 60"/>
          <p:cNvSpPr>
            <a:spLocks noChangeArrowheads="1"/>
          </p:cNvSpPr>
          <p:nvPr/>
        </p:nvSpPr>
        <p:spPr bwMode="auto">
          <a:xfrm>
            <a:off x="6705600" y="1295400"/>
            <a:ext cx="381000" cy="30480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7" name="AutoShape 61"/>
          <p:cNvSpPr>
            <a:spLocks noChangeArrowheads="1"/>
          </p:cNvSpPr>
          <p:nvPr/>
        </p:nvSpPr>
        <p:spPr bwMode="auto">
          <a:xfrm>
            <a:off x="7086600" y="1905000"/>
            <a:ext cx="76200" cy="76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8" name="AutoShape 62"/>
          <p:cNvSpPr>
            <a:spLocks noChangeArrowheads="1"/>
          </p:cNvSpPr>
          <p:nvPr/>
        </p:nvSpPr>
        <p:spPr bwMode="auto">
          <a:xfrm rot="10800000">
            <a:off x="6629400" y="1600200"/>
            <a:ext cx="533400" cy="228600"/>
          </a:xfrm>
          <a:prstGeom prst="curvedUpArrow">
            <a:avLst>
              <a:gd name="adj1" fmla="val 46667"/>
              <a:gd name="adj2" fmla="val 93333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9" name="Oval 63"/>
          <p:cNvSpPr>
            <a:spLocks noChangeArrowheads="1"/>
          </p:cNvSpPr>
          <p:nvPr/>
        </p:nvSpPr>
        <p:spPr bwMode="auto">
          <a:xfrm>
            <a:off x="6629400" y="190500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0" name="Oval 64"/>
          <p:cNvSpPr>
            <a:spLocks noChangeArrowheads="1"/>
          </p:cNvSpPr>
          <p:nvPr/>
        </p:nvSpPr>
        <p:spPr bwMode="auto">
          <a:xfrm>
            <a:off x="6681788" y="1965325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1" name="Oval 65"/>
          <p:cNvSpPr>
            <a:spLocks noChangeArrowheads="1"/>
          </p:cNvSpPr>
          <p:nvPr/>
        </p:nvSpPr>
        <p:spPr bwMode="auto">
          <a:xfrm>
            <a:off x="6781800" y="198120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2" name="Oval 66"/>
          <p:cNvSpPr>
            <a:spLocks noChangeArrowheads="1"/>
          </p:cNvSpPr>
          <p:nvPr/>
        </p:nvSpPr>
        <p:spPr bwMode="auto">
          <a:xfrm>
            <a:off x="6705600" y="190500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3" name="Oval 67"/>
          <p:cNvSpPr>
            <a:spLocks noChangeArrowheads="1"/>
          </p:cNvSpPr>
          <p:nvPr/>
        </p:nvSpPr>
        <p:spPr bwMode="auto">
          <a:xfrm>
            <a:off x="6781800" y="1936750"/>
            <a:ext cx="19050" cy="19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4" name="Line 68"/>
          <p:cNvSpPr>
            <a:spLocks noChangeShapeType="1"/>
          </p:cNvSpPr>
          <p:nvPr/>
        </p:nvSpPr>
        <p:spPr bwMode="auto">
          <a:xfrm flipH="1" flipV="1">
            <a:off x="4343400" y="40386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5" name="Line 69"/>
          <p:cNvSpPr>
            <a:spLocks noChangeShapeType="1"/>
          </p:cNvSpPr>
          <p:nvPr/>
        </p:nvSpPr>
        <p:spPr bwMode="auto">
          <a:xfrm flipH="1">
            <a:off x="5943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6" name="Line 70"/>
          <p:cNvSpPr>
            <a:spLocks noChangeShapeType="1"/>
          </p:cNvSpPr>
          <p:nvPr/>
        </p:nvSpPr>
        <p:spPr bwMode="auto">
          <a:xfrm flipH="1" flipV="1">
            <a:off x="6553200" y="5257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7944" y="6266318"/>
            <a:ext cx="304800" cy="457200"/>
          </a:xfrm>
        </p:spPr>
        <p:txBody>
          <a:bodyPr/>
          <a:lstStyle/>
          <a:p>
            <a:pPr>
              <a:defRPr/>
            </a:pPr>
            <a:fld id="{85EDE65E-0995-0C4D-808C-ABA2BE3B1E5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33400"/>
            <a:ext cx="8382000" cy="5943600"/>
          </a:xfrm>
        </p:spPr>
        <p:txBody>
          <a:bodyPr/>
          <a:lstStyle/>
          <a:p>
            <a:pPr algn="l" eaLnBrk="1" hangingPunct="1"/>
            <a:r>
              <a:rPr lang="en-US" sz="3600" dirty="0"/>
              <a:t>Receptors:</a:t>
            </a:r>
          </a:p>
          <a:p>
            <a:pPr algn="l" eaLnBrk="1" hangingPunct="1"/>
            <a:r>
              <a:rPr lang="en-US" sz="3600" dirty="0"/>
              <a:t>	</a:t>
            </a:r>
            <a:r>
              <a:rPr lang="en-US" dirty="0"/>
              <a:t>Excitatory: Sends signals (action potentials)</a:t>
            </a:r>
          </a:p>
          <a:p>
            <a:pPr algn="l" eaLnBrk="1" hangingPunct="1"/>
            <a:r>
              <a:rPr lang="en-US" dirty="0"/>
              <a:t>	Inhibitory: Blocks signals</a:t>
            </a:r>
          </a:p>
          <a:p>
            <a:pPr algn="l" eaLnBrk="1" hangingPunct="1"/>
            <a:endParaRPr lang="en-US" dirty="0"/>
          </a:p>
          <a:p>
            <a:pPr algn="l" eaLnBrk="1" hangingPunct="1"/>
            <a:r>
              <a:rPr lang="en-US" sz="3600" dirty="0"/>
              <a:t>Drugs, neurotransmitters, and other </a:t>
            </a:r>
            <a:r>
              <a:rPr lang="en-US" sz="3600" dirty="0" err="1"/>
              <a:t>ligands</a:t>
            </a:r>
            <a:r>
              <a:rPr lang="en-US" sz="3600" dirty="0"/>
              <a:t>:</a:t>
            </a:r>
          </a:p>
          <a:p>
            <a:pPr algn="l" eaLnBrk="1" hangingPunct="1"/>
            <a:r>
              <a:rPr lang="en-US" dirty="0"/>
              <a:t>	Agonists: Stimulate receptors, </a:t>
            </a:r>
            <a:r>
              <a:rPr lang="en-US" dirty="0" smtClean="0"/>
              <a:t>mimic the neurotransmitter</a:t>
            </a:r>
            <a:endParaRPr lang="en-US" dirty="0"/>
          </a:p>
          <a:p>
            <a:pPr algn="l" eaLnBrk="1" hangingPunct="1"/>
            <a:r>
              <a:rPr lang="en-US" dirty="0"/>
              <a:t>	Antagonists: Block receptors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CAC02-C8D0-8D48-86C1-0E62AA6EFE6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Agonists and Antagonists</a:t>
            </a:r>
          </a:p>
        </p:txBody>
      </p:sp>
      <p:sp>
        <p:nvSpPr>
          <p:cNvPr id="14339" name="Freeform 1041"/>
          <p:cNvSpPr>
            <a:spLocks/>
          </p:cNvSpPr>
          <p:nvPr/>
        </p:nvSpPr>
        <p:spPr bwMode="auto">
          <a:xfrm>
            <a:off x="3500438" y="2819400"/>
            <a:ext cx="2138362" cy="1060450"/>
          </a:xfrm>
          <a:custGeom>
            <a:avLst/>
            <a:gdLst>
              <a:gd name="T0" fmla="*/ 0 w 672"/>
              <a:gd name="T1" fmla="*/ 1060450 h 336"/>
              <a:gd name="T2" fmla="*/ 0 w 672"/>
              <a:gd name="T3" fmla="*/ 0 h 336"/>
              <a:gd name="T4" fmla="*/ 458220 w 672"/>
              <a:gd name="T5" fmla="*/ 0 h 336"/>
              <a:gd name="T6" fmla="*/ 1069181 w 672"/>
              <a:gd name="T7" fmla="*/ 605971 h 336"/>
              <a:gd name="T8" fmla="*/ 1680142 w 672"/>
              <a:gd name="T9" fmla="*/ 0 h 336"/>
              <a:gd name="T10" fmla="*/ 2138362 w 672"/>
              <a:gd name="T11" fmla="*/ 0 h 336"/>
              <a:gd name="T12" fmla="*/ 2138362 w 672"/>
              <a:gd name="T13" fmla="*/ 1060450 h 336"/>
              <a:gd name="T14" fmla="*/ 0 w 672"/>
              <a:gd name="T15" fmla="*/ 1060450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2"/>
              <a:gd name="T25" fmla="*/ 0 h 336"/>
              <a:gd name="T26" fmla="*/ 672 w 672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2" h="336">
                <a:moveTo>
                  <a:pt x="0" y="336"/>
                </a:moveTo>
                <a:lnTo>
                  <a:pt x="0" y="0"/>
                </a:lnTo>
                <a:lnTo>
                  <a:pt x="144" y="0"/>
                </a:lnTo>
                <a:lnTo>
                  <a:pt x="336" y="192"/>
                </a:lnTo>
                <a:lnTo>
                  <a:pt x="528" y="0"/>
                </a:lnTo>
                <a:lnTo>
                  <a:pt x="672" y="0"/>
                </a:lnTo>
                <a:lnTo>
                  <a:pt x="672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1" name="Freeform 1043"/>
          <p:cNvSpPr>
            <a:spLocks/>
          </p:cNvSpPr>
          <p:nvPr/>
        </p:nvSpPr>
        <p:spPr bwMode="auto">
          <a:xfrm>
            <a:off x="3500438" y="2368550"/>
            <a:ext cx="2138362" cy="1060450"/>
          </a:xfrm>
          <a:custGeom>
            <a:avLst/>
            <a:gdLst>
              <a:gd name="T0" fmla="*/ 0 w 672"/>
              <a:gd name="T1" fmla="*/ 454479 h 336"/>
              <a:gd name="T2" fmla="*/ 458220 w 672"/>
              <a:gd name="T3" fmla="*/ 454479 h 336"/>
              <a:gd name="T4" fmla="*/ 1069181 w 672"/>
              <a:gd name="T5" fmla="*/ 1060450 h 336"/>
              <a:gd name="T6" fmla="*/ 1680142 w 672"/>
              <a:gd name="T7" fmla="*/ 454479 h 336"/>
              <a:gd name="T8" fmla="*/ 2138362 w 672"/>
              <a:gd name="T9" fmla="*/ 454479 h 336"/>
              <a:gd name="T10" fmla="*/ 2138362 w 672"/>
              <a:gd name="T11" fmla="*/ 0 h 336"/>
              <a:gd name="T12" fmla="*/ 0 w 672"/>
              <a:gd name="T13" fmla="*/ 0 h 336"/>
              <a:gd name="T14" fmla="*/ 0 w 672"/>
              <a:gd name="T15" fmla="*/ 454479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2"/>
              <a:gd name="T25" fmla="*/ 0 h 336"/>
              <a:gd name="T26" fmla="*/ 672 w 672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2" h="336">
                <a:moveTo>
                  <a:pt x="0" y="144"/>
                </a:moveTo>
                <a:lnTo>
                  <a:pt x="144" y="144"/>
                </a:lnTo>
                <a:lnTo>
                  <a:pt x="336" y="336"/>
                </a:lnTo>
                <a:lnTo>
                  <a:pt x="528" y="144"/>
                </a:lnTo>
                <a:lnTo>
                  <a:pt x="672" y="144"/>
                </a:lnTo>
                <a:lnTo>
                  <a:pt x="672" y="0"/>
                </a:lnTo>
                <a:lnTo>
                  <a:pt x="0" y="0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" name="Freeform 1042"/>
          <p:cNvSpPr>
            <a:spLocks/>
          </p:cNvSpPr>
          <p:nvPr/>
        </p:nvSpPr>
        <p:spPr bwMode="auto">
          <a:xfrm>
            <a:off x="6553200" y="2817813"/>
            <a:ext cx="2138363" cy="1062037"/>
          </a:xfrm>
          <a:custGeom>
            <a:avLst/>
            <a:gdLst>
              <a:gd name="T0" fmla="*/ 0 w 672"/>
              <a:gd name="T1" fmla="*/ 1062037 h 336"/>
              <a:gd name="T2" fmla="*/ 0 w 672"/>
              <a:gd name="T3" fmla="*/ 0 h 336"/>
              <a:gd name="T4" fmla="*/ 458221 w 672"/>
              <a:gd name="T5" fmla="*/ 0 h 336"/>
              <a:gd name="T6" fmla="*/ 1069182 w 672"/>
              <a:gd name="T7" fmla="*/ 606878 h 336"/>
              <a:gd name="T8" fmla="*/ 1680142 w 672"/>
              <a:gd name="T9" fmla="*/ 0 h 336"/>
              <a:gd name="T10" fmla="*/ 2138363 w 672"/>
              <a:gd name="T11" fmla="*/ 0 h 336"/>
              <a:gd name="T12" fmla="*/ 2138363 w 672"/>
              <a:gd name="T13" fmla="*/ 1062037 h 336"/>
              <a:gd name="T14" fmla="*/ 0 w 672"/>
              <a:gd name="T15" fmla="*/ 1062037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2"/>
              <a:gd name="T25" fmla="*/ 0 h 336"/>
              <a:gd name="T26" fmla="*/ 672 w 672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2" h="336">
                <a:moveTo>
                  <a:pt x="0" y="336"/>
                </a:moveTo>
                <a:lnTo>
                  <a:pt x="0" y="0"/>
                </a:lnTo>
                <a:lnTo>
                  <a:pt x="144" y="0"/>
                </a:lnTo>
                <a:lnTo>
                  <a:pt x="336" y="192"/>
                </a:lnTo>
                <a:lnTo>
                  <a:pt x="528" y="0"/>
                </a:lnTo>
                <a:lnTo>
                  <a:pt x="672" y="0"/>
                </a:lnTo>
                <a:lnTo>
                  <a:pt x="672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2" name="Freeform 1044"/>
          <p:cNvSpPr>
            <a:spLocks/>
          </p:cNvSpPr>
          <p:nvPr/>
        </p:nvSpPr>
        <p:spPr bwMode="auto">
          <a:xfrm>
            <a:off x="6553200" y="2362200"/>
            <a:ext cx="2138363" cy="606425"/>
          </a:xfrm>
          <a:custGeom>
            <a:avLst/>
            <a:gdLst>
              <a:gd name="T0" fmla="*/ 0 w 672"/>
              <a:gd name="T1" fmla="*/ 454819 h 192"/>
              <a:gd name="T2" fmla="*/ 0 w 672"/>
              <a:gd name="T3" fmla="*/ 0 h 192"/>
              <a:gd name="T4" fmla="*/ 2138363 w 672"/>
              <a:gd name="T5" fmla="*/ 0 h 192"/>
              <a:gd name="T6" fmla="*/ 2138363 w 672"/>
              <a:gd name="T7" fmla="*/ 454819 h 192"/>
              <a:gd name="T8" fmla="*/ 1680142 w 672"/>
              <a:gd name="T9" fmla="*/ 454819 h 192"/>
              <a:gd name="T10" fmla="*/ 1527402 w 672"/>
              <a:gd name="T11" fmla="*/ 606425 h 192"/>
              <a:gd name="T12" fmla="*/ 610961 w 672"/>
              <a:gd name="T13" fmla="*/ 606425 h 192"/>
              <a:gd name="T14" fmla="*/ 458221 w 672"/>
              <a:gd name="T15" fmla="*/ 454819 h 192"/>
              <a:gd name="T16" fmla="*/ 0 w 672"/>
              <a:gd name="T17" fmla="*/ 454819 h 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72"/>
              <a:gd name="T28" fmla="*/ 0 h 192"/>
              <a:gd name="T29" fmla="*/ 672 w 672"/>
              <a:gd name="T30" fmla="*/ 192 h 1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72" h="192">
                <a:moveTo>
                  <a:pt x="0" y="144"/>
                </a:moveTo>
                <a:lnTo>
                  <a:pt x="0" y="0"/>
                </a:lnTo>
                <a:lnTo>
                  <a:pt x="672" y="0"/>
                </a:lnTo>
                <a:lnTo>
                  <a:pt x="672" y="144"/>
                </a:lnTo>
                <a:lnTo>
                  <a:pt x="528" y="144"/>
                </a:lnTo>
                <a:lnTo>
                  <a:pt x="480" y="192"/>
                </a:lnTo>
                <a:lnTo>
                  <a:pt x="192" y="192"/>
                </a:lnTo>
                <a:lnTo>
                  <a:pt x="144" y="144"/>
                </a:lnTo>
                <a:lnTo>
                  <a:pt x="0" y="144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3" name="Freeform 1046"/>
          <p:cNvSpPr>
            <a:spLocks/>
          </p:cNvSpPr>
          <p:nvPr/>
        </p:nvSpPr>
        <p:spPr bwMode="auto">
          <a:xfrm>
            <a:off x="457200" y="2819400"/>
            <a:ext cx="2133600" cy="1066800"/>
          </a:xfrm>
          <a:custGeom>
            <a:avLst/>
            <a:gdLst>
              <a:gd name="T0" fmla="*/ 0 w 672"/>
              <a:gd name="T1" fmla="*/ 1066800 h 336"/>
              <a:gd name="T2" fmla="*/ 0 w 672"/>
              <a:gd name="T3" fmla="*/ 0 h 336"/>
              <a:gd name="T4" fmla="*/ 457200 w 672"/>
              <a:gd name="T5" fmla="*/ 0 h 336"/>
              <a:gd name="T6" fmla="*/ 1066800 w 672"/>
              <a:gd name="T7" fmla="*/ 609600 h 336"/>
              <a:gd name="T8" fmla="*/ 1676400 w 672"/>
              <a:gd name="T9" fmla="*/ 0 h 336"/>
              <a:gd name="T10" fmla="*/ 2133600 w 672"/>
              <a:gd name="T11" fmla="*/ 0 h 336"/>
              <a:gd name="T12" fmla="*/ 2133600 w 672"/>
              <a:gd name="T13" fmla="*/ 1066800 h 336"/>
              <a:gd name="T14" fmla="*/ 0 w 672"/>
              <a:gd name="T15" fmla="*/ 1066800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2"/>
              <a:gd name="T25" fmla="*/ 0 h 336"/>
              <a:gd name="T26" fmla="*/ 672 w 672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2" h="336">
                <a:moveTo>
                  <a:pt x="0" y="336"/>
                </a:moveTo>
                <a:lnTo>
                  <a:pt x="0" y="0"/>
                </a:lnTo>
                <a:lnTo>
                  <a:pt x="144" y="0"/>
                </a:lnTo>
                <a:lnTo>
                  <a:pt x="336" y="192"/>
                </a:lnTo>
                <a:lnTo>
                  <a:pt x="528" y="0"/>
                </a:lnTo>
                <a:lnTo>
                  <a:pt x="672" y="0"/>
                </a:lnTo>
                <a:lnTo>
                  <a:pt x="672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5" name="Freeform 1047"/>
          <p:cNvSpPr>
            <a:spLocks/>
          </p:cNvSpPr>
          <p:nvPr/>
        </p:nvSpPr>
        <p:spPr bwMode="auto">
          <a:xfrm>
            <a:off x="914400" y="2819400"/>
            <a:ext cx="1219200" cy="609600"/>
          </a:xfrm>
          <a:custGeom>
            <a:avLst/>
            <a:gdLst>
              <a:gd name="T0" fmla="*/ 0 w 384"/>
              <a:gd name="T1" fmla="*/ 0 h 192"/>
              <a:gd name="T2" fmla="*/ 609600 w 384"/>
              <a:gd name="T3" fmla="*/ 609600 h 192"/>
              <a:gd name="T4" fmla="*/ 1219200 w 384"/>
              <a:gd name="T5" fmla="*/ 0 h 192"/>
              <a:gd name="T6" fmla="*/ 0 w 38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92"/>
              <a:gd name="T14" fmla="*/ 384 w 3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92">
                <a:moveTo>
                  <a:pt x="0" y="0"/>
                </a:moveTo>
                <a:lnTo>
                  <a:pt x="192" y="192"/>
                </a:lnTo>
                <a:lnTo>
                  <a:pt x="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7" name="AutoShape 1049"/>
          <p:cNvSpPr>
            <a:spLocks noChangeArrowheads="1"/>
          </p:cNvSpPr>
          <p:nvPr/>
        </p:nvSpPr>
        <p:spPr bwMode="auto">
          <a:xfrm rot="2460117">
            <a:off x="1066800" y="4267200"/>
            <a:ext cx="838200" cy="838200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9" name="AutoShape 1051"/>
          <p:cNvSpPr>
            <a:spLocks noChangeArrowheads="1"/>
          </p:cNvSpPr>
          <p:nvPr/>
        </p:nvSpPr>
        <p:spPr bwMode="auto">
          <a:xfrm rot="2460117">
            <a:off x="4114800" y="4267200"/>
            <a:ext cx="838200" cy="838200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057"/>
          <p:cNvGrpSpPr>
            <a:grpSpLocks/>
          </p:cNvGrpSpPr>
          <p:nvPr/>
        </p:nvGrpSpPr>
        <p:grpSpPr bwMode="auto">
          <a:xfrm>
            <a:off x="7086600" y="4191000"/>
            <a:ext cx="1066800" cy="990600"/>
            <a:chOff x="4464" y="2640"/>
            <a:chExt cx="672" cy="624"/>
          </a:xfrm>
        </p:grpSpPr>
        <p:sp>
          <p:nvSpPr>
            <p:cNvPr id="14351" name="AutoShape 1053"/>
            <p:cNvSpPr>
              <a:spLocks noChangeArrowheads="1"/>
            </p:cNvSpPr>
            <p:nvPr/>
          </p:nvSpPr>
          <p:spPr bwMode="auto">
            <a:xfrm rot="2460117">
              <a:off x="4512" y="2688"/>
              <a:ext cx="528" cy="528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2" name="AutoShape 1052"/>
            <p:cNvSpPr>
              <a:spLocks noChangeArrowheads="1"/>
            </p:cNvSpPr>
            <p:nvPr/>
          </p:nvSpPr>
          <p:spPr bwMode="auto">
            <a:xfrm>
              <a:off x="4464" y="2640"/>
              <a:ext cx="672" cy="624"/>
            </a:xfrm>
            <a:custGeom>
              <a:avLst/>
              <a:gdLst>
                <a:gd name="T0" fmla="*/ 10 w 21600"/>
                <a:gd name="T1" fmla="*/ 0 h 21600"/>
                <a:gd name="T2" fmla="*/ 3 w 21600"/>
                <a:gd name="T3" fmla="*/ 3 h 21600"/>
                <a:gd name="T4" fmla="*/ 0 w 21600"/>
                <a:gd name="T5" fmla="*/ 9 h 21600"/>
                <a:gd name="T6" fmla="*/ 3 w 21600"/>
                <a:gd name="T7" fmla="*/ 15 h 21600"/>
                <a:gd name="T8" fmla="*/ 10 w 21600"/>
                <a:gd name="T9" fmla="*/ 18 h 21600"/>
                <a:gd name="T10" fmla="*/ 18 w 21600"/>
                <a:gd name="T11" fmla="*/ 15 h 21600"/>
                <a:gd name="T12" fmla="*/ 21 w 21600"/>
                <a:gd name="T13" fmla="*/ 9 h 21600"/>
                <a:gd name="T14" fmla="*/ 18 w 21600"/>
                <a:gd name="T15" fmla="*/ 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699" y="9117"/>
                    <a:pt x="2699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348" name="Text Box 1054"/>
          <p:cNvSpPr txBox="1">
            <a:spLocks noChangeArrowheads="1"/>
          </p:cNvSpPr>
          <p:nvPr/>
        </p:nvSpPr>
        <p:spPr bwMode="auto">
          <a:xfrm>
            <a:off x="381000" y="5562600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Neurotransmitter</a:t>
            </a:r>
          </a:p>
        </p:txBody>
      </p:sp>
      <p:sp>
        <p:nvSpPr>
          <p:cNvPr id="14349" name="Text Box 1055"/>
          <p:cNvSpPr txBox="1">
            <a:spLocks noChangeArrowheads="1"/>
          </p:cNvSpPr>
          <p:nvPr/>
        </p:nvSpPr>
        <p:spPr bwMode="auto">
          <a:xfrm>
            <a:off x="3584575" y="5562600"/>
            <a:ext cx="198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Agonist (drug)</a:t>
            </a:r>
          </a:p>
        </p:txBody>
      </p:sp>
      <p:sp>
        <p:nvSpPr>
          <p:cNvPr id="14350" name="Text Box 1056"/>
          <p:cNvSpPr txBox="1">
            <a:spLocks noChangeArrowheads="1"/>
          </p:cNvSpPr>
          <p:nvPr/>
        </p:nvSpPr>
        <p:spPr bwMode="auto">
          <a:xfrm>
            <a:off x="6480175" y="5562600"/>
            <a:ext cx="235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Antagonist (drug)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CAC02-C8D0-8D48-86C1-0E62AA6EFE6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1" grpId="0" animBg="1"/>
      <p:bldP spid="18452" grpId="0" animBg="1"/>
      <p:bldP spid="18455" grpId="0" animBg="1"/>
      <p:bldP spid="18457" grpId="0" animBg="1"/>
      <p:bldP spid="184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Little quiz</a:t>
            </a: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" charset="0"/>
              </a:rPr>
              <a:t>What would each of the following do?: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14600"/>
          <a:ext cx="6096000" cy="30480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Excitatory receptor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Inhibitory receptor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Agonist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Antagonist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3051CD-DAF6-0847-9C4D-9E343F5E498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Little quiz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" charset="0"/>
              </a:rPr>
              <a:t>What would each of the following do?: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14600"/>
          <a:ext cx="6096000" cy="30480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Excitatory receptor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Inhibitory receptor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Agonist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+++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More 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Less 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Antagonist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Less 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+++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More 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3051CD-DAF6-0847-9C4D-9E343F5E498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drugs</a:t>
            </a: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" charset="0"/>
              </a:rPr>
              <a:t>What would each of the following do?: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14600"/>
          <a:ext cx="6096000" cy="322072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Excitatory receptor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Inhibitory receptor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Agonist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+++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Nicotine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Alcohol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Antagonist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Benadryl, Dimetapp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+++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Caffeine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3051CD-DAF6-0847-9C4D-9E343F5E498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310</Words>
  <Application>Microsoft Office PowerPoint</Application>
  <PresentationFormat>On-screen Show (4:3)</PresentationFormat>
  <Paragraphs>146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Default Design</vt:lpstr>
      <vt:lpstr>Office Theme</vt:lpstr>
      <vt:lpstr>How the Brain Works</vt:lpstr>
      <vt:lpstr>Background: The Synapse</vt:lpstr>
      <vt:lpstr>Release</vt:lpstr>
      <vt:lpstr>Receptor binding</vt:lpstr>
      <vt:lpstr>PowerPoint Presentation</vt:lpstr>
      <vt:lpstr>Agonists and Antagonists</vt:lpstr>
      <vt:lpstr>Little quiz</vt:lpstr>
      <vt:lpstr>Little quiz</vt:lpstr>
      <vt:lpstr>Example drugs</vt:lpstr>
      <vt:lpstr>Glutamate</vt:lpstr>
      <vt:lpstr>GABA</vt:lpstr>
      <vt:lpstr>How drugs mimic neurotransmitters: Drugs look like chemicals normally found in your body </vt:lpstr>
      <vt:lpstr>Norepinephrine</vt:lpstr>
      <vt:lpstr>Epinephrine and phenylephrine</vt:lpstr>
      <vt:lpstr>Dopamine</vt:lpstr>
      <vt:lpstr>Addiction</vt:lpstr>
      <vt:lpstr>Serotonin (5-HT)</vt:lpstr>
      <vt:lpstr>Serotonergic drugs I</vt:lpstr>
      <vt:lpstr>Serotonergic drugs II</vt:lpstr>
      <vt:lpstr>Cannabinoids</vt:lpstr>
      <vt:lpstr>Opioids</vt:lpstr>
      <vt:lpstr>Acetylcholine (ACh)</vt:lpstr>
      <vt:lpstr>Dopaminergic and cholinergic drugs</vt:lpstr>
      <vt:lpstr>Histamine</vt:lpstr>
      <vt:lpstr>Other small neurotransmitters</vt:lpstr>
      <vt:lpstr>Adenosine and caffeine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lecture slides</dc:title>
  <dc:creator>Fallows, Zak</dc:creator>
  <cp:lastModifiedBy>Rashmi Sharma</cp:lastModifiedBy>
  <cp:revision>10</cp:revision>
  <dcterms:created xsi:type="dcterms:W3CDTF">2010-02-08T20:30:14Z</dcterms:created>
  <dcterms:modified xsi:type="dcterms:W3CDTF">2013-12-19T10:39:22Z</dcterms:modified>
</cp:coreProperties>
</file>