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 id="2147483684" r:id="rId4"/>
    <p:sldMasterId id="2147483696" r:id="rId5"/>
    <p:sldMasterId id="2147483708" r:id="rId6"/>
  </p:sldMasterIdLst>
  <p:notesMasterIdLst>
    <p:notesMasterId r:id="rId41"/>
  </p:notesMasterIdLst>
  <p:sldIdLst>
    <p:sldId id="291" r:id="rId7"/>
    <p:sldId id="257" r:id="rId8"/>
    <p:sldId id="258" r:id="rId9"/>
    <p:sldId id="259" r:id="rId10"/>
    <p:sldId id="260" r:id="rId11"/>
    <p:sldId id="293" r:id="rId12"/>
    <p:sldId id="294" r:id="rId13"/>
    <p:sldId id="295" r:id="rId14"/>
    <p:sldId id="296" r:id="rId15"/>
    <p:sldId id="297" r:id="rId16"/>
    <p:sldId id="298" r:id="rId17"/>
    <p:sldId id="299"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300"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Objects="1">
      <p:cViewPr>
        <p:scale>
          <a:sx n="87" d="100"/>
          <a:sy n="87" d="100"/>
        </p:scale>
        <p:origin x="-1722"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3A33AD-7144-42ED-9785-4581F407A858}" type="datetimeFigureOut">
              <a:rPr lang="en-US" smtClean="0"/>
              <a:t>12/19/2013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2D786D-1110-4A11-8D70-7C9EE1768DDC}" type="slidenum">
              <a:rPr lang="en-US" smtClean="0"/>
              <a:t>‹#›</a:t>
            </a:fld>
            <a:endParaRPr lang="en-US"/>
          </a:p>
        </p:txBody>
      </p:sp>
    </p:spTree>
    <p:extLst>
      <p:ext uri="{BB962C8B-B14F-4D97-AF65-F5344CB8AC3E}">
        <p14:creationId xmlns:p14="http://schemas.microsoft.com/office/powerpoint/2010/main" val="427455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C9CF49-FB1E-4B3B-A9FC-DA2A88710F78}"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FA5D8-13AE-E94A-A27F-3F6FA71BBB1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B86BD2-CED2-4F26-8496-106C58BA4A3D}"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FA5D8-13AE-E94A-A27F-3F6FA71BBB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6A912B-C5D1-48B2-8064-CAD39CC510B8}"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FA5D8-13AE-E94A-A27F-3F6FA71BBB1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DD6664-9768-430E-A80E-710240142ECE}"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053E-AF2C-5740-ABE8-27DE64E0413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D30D3-05C1-4FE3-AAD6-235D4CB29AC8}"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053E-AF2C-5740-ABE8-27DE64E0413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CABA5-6BD1-42B7-A7B1-892885F50789}"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053E-AF2C-5740-ABE8-27DE64E0413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5BEA1B-91F4-42FC-9243-CC7CF79DED86}" type="datetime1">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5053E-AF2C-5740-ABE8-27DE64E0413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961C96-C7FA-4BD4-B579-097ABDD12240}" type="datetime1">
              <a:rPr lang="en-US" smtClean="0"/>
              <a:t>12/19/2013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5053E-AF2C-5740-ABE8-27DE64E04137}"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A34B03-3991-4CC7-BF9C-59E3C4ABE55A}" type="datetime1">
              <a:rPr lang="en-US" smtClean="0"/>
              <a:t>12/19/2013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5053E-AF2C-5740-ABE8-27DE64E04137}"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0302E-BA71-4BCD-A7C6-BC71E1988765}" type="datetime1">
              <a:rPr lang="en-US" smtClean="0"/>
              <a:t>12/19/2013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5053E-AF2C-5740-ABE8-27DE64E04137}"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47871C-1824-42DD-A9A5-A4962B9A48AA}" type="datetime1">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5053E-AF2C-5740-ABE8-27DE64E041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91F267-F5F9-4BD6-9EE9-40E6F9988444}"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FA5D8-13AE-E94A-A27F-3F6FA71BBB15}"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6E8C01-479E-4B45-9D82-0BFBE8DBAB41}" type="datetime1">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5053E-AF2C-5740-ABE8-27DE64E04137}"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97938-DEE9-4C3F-84DF-0D10589F72D8}"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053E-AF2C-5740-ABE8-27DE64E04137}"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8C7FEF-4AAA-4CE5-9304-D6466247EF08}"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053E-AF2C-5740-ABE8-27DE64E04137}"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6E2FE25-5598-41AE-9545-B5B7AA02EEE9}"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97B3A5-0C30-D248-97E5-780486EFD94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D107760-4FB4-4033-AF60-7E99494DB017}"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F110EA-765F-E141-B982-2A5B4A20C064}"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2427FCF-2CE8-4EE6-AF7E-59DA9F314562}"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DD8164-238C-8D44-ABD6-497786978483}"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9124E01-88D2-4918-8B7A-9BA04F32C8AB}" type="datetime1">
              <a:rPr lang="en-US" smtClean="0"/>
              <a:t>12/19/2013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5F6F224-8040-2143-AA65-F2907CF28633}"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71CBE010-39AD-44A7-9D9C-964B94088904}" type="datetime1">
              <a:rPr lang="en-US" smtClean="0"/>
              <a:t>12/19/2013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8E8421A-AB56-5E4A-B5EC-7680CC0732EF}"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E2B01A76-24A1-4584-B2B6-182AB7787942}" type="datetime1">
              <a:rPr lang="en-US" smtClean="0"/>
              <a:t>12/19/2013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167D785-C40A-1745-B9D1-AC8F12904325}"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2261E87-DA8C-4EE5-BDD7-BDA3E567F1BF}" type="datetime1">
              <a:rPr lang="en-US" smtClean="0"/>
              <a:t>12/19/2013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7AD51D3-577E-5E49-B42B-3D658481ABA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11175-3C05-41B3-A97C-EAFE6D73D053}"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FA5D8-13AE-E94A-A27F-3F6FA71BBB15}"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290310C-BF6C-42A3-BDF6-596F00932572}" type="datetime1">
              <a:rPr lang="en-US" smtClean="0"/>
              <a:t>12/19/2013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2BEE26-C319-0E45-9060-69B58B5892F6}"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9AFEF0F-06ED-407A-8B96-0B92C09574D0}" type="datetime1">
              <a:rPr lang="en-US" smtClean="0"/>
              <a:t>12/19/2013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4F6514-F500-AE41-8A1A-44263B4E5509}"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67963AC-1028-4B8E-8C25-43EFAA821D32}"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9B65F5-3A02-FA45-9DD0-AC8CF72FD1FB}"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6E8DD64-FDFE-4D77-9326-ABD764D38502}"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485B9A-F96A-0D4E-80B2-831CACC5ADEA}"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72DD70E-26C7-49D8-B53D-E650A855D2BA}"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4D5D5E-8604-784F-89BE-2F0BDD73AD02}"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279A104-8303-4BB8-878F-629A09C6F418}"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7B0303-17A4-5D41-A78C-CE138837C6F1}"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17FF861-09F7-4BB1-93EF-87565B2F8192}"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808C93-6555-5E4D-BE8D-D1CA95EC8CA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DD93426A-C695-47D3-BF64-8480F44704DB}" type="datetime1">
              <a:rPr lang="en-US" smtClean="0"/>
              <a:t>12/19/2013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C5B336-7B07-9047-A01C-AAA18F4233AB}"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B233647-4441-4DAE-B634-DDBAC33B512B}" type="datetime1">
              <a:rPr lang="en-US" smtClean="0"/>
              <a:t>12/19/2013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8D7CC87-3260-9B41-BA00-1CC7FF2489A5}"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ADDCFB5-95FA-482A-B017-2480D1BF0B46}" type="datetime1">
              <a:rPr lang="en-US" smtClean="0"/>
              <a:t>12/19/2013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D34DF76-BAFC-1F44-97C5-1FF1450D46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8A9436-83A9-4F72-9F6A-D01AAF0E21E4}" type="datetime1">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FA5D8-13AE-E94A-A27F-3F6FA71BBB15}"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0DE3BE7-1EAF-40C8-83E8-3B9857531426}" type="datetime1">
              <a:rPr lang="en-US" smtClean="0"/>
              <a:t>12/19/2013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8C4DA7-9CF3-984F-87A6-82027CA044AA}"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594D420-4C6E-4EF2-9C4D-CE5399B7D945}" type="datetime1">
              <a:rPr lang="en-US" smtClean="0"/>
              <a:t>12/19/2013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7C86E8-9932-784A-A68C-F671AD7867D0}"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5DFD27A-69AD-4783-8A06-27CF69DE0F04}" type="datetime1">
              <a:rPr lang="en-US" smtClean="0"/>
              <a:t>12/19/2013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2B71FD4-AD5B-E546-8160-C15757BF799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FBB2B9F-C4C0-40E1-91D4-AFC5BCB9A0D9}"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07D7A6-5BCD-4442-BF53-C4A488A34CD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A644687-D570-4DF3-8F29-FDB009B21B27}"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F402A9-F5BB-4240-876A-08F7B514C290}"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C09E0BF-3F51-4123-B12E-99316033C8A1}" type="datetime1">
              <a:rPr lang="en-US" smtClean="0"/>
              <a:t>12/19/2013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78BB021-9FDB-D844-B020-3713E191C865}"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F15B7AD-05AB-4D58-AB70-688A8E7099A6}" type="datetime1">
              <a:rPr lang="en-US" smtClean="0"/>
              <a:t>12/19/2013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2ED355D8-45BF-2849-A82D-4708ED232B10}"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A1C2B87-0745-4C66-8B83-17D39C56F850}" type="datetime1">
              <a:rPr lang="en-US" smtClean="0"/>
              <a:t>12/19/2013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29570952-4E05-C047-8D55-BDF2A801DE8F}"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256E9843-80E2-4C87-B7A1-7DE5D283A958}" type="datetime1">
              <a:rPr lang="en-US" smtClean="0"/>
              <a:t>12/19/2013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A5BE0028-E6C1-1E4B-A6CE-E73AD78133F0}"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88F5000-85A8-4DCF-994A-E621F73105BD}" type="datetime1">
              <a:rPr lang="en-US" smtClean="0"/>
              <a:t>12/19/2013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A24269A8-7118-5242-B3B0-6D5CC606E41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F05E07-8368-4092-A8CC-438EBDD0B192}" type="datetime1">
              <a:rPr lang="en-US" smtClean="0"/>
              <a:t>12/19/2013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7FA5D8-13AE-E94A-A27F-3F6FA71BBB15}"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0F9D2318-58B6-4BFB-9343-7519C8A069DE}" type="datetime1">
              <a:rPr lang="en-US" smtClean="0"/>
              <a:t>12/19/2013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F9EAED27-F5D5-EC48-9878-4ABF653576EA}"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73A6741-9B88-418C-9526-85C50094B343}" type="datetime1">
              <a:rPr lang="en-US" smtClean="0"/>
              <a:t>12/19/2013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AE0DF809-20ED-904A-9674-FF948A08D986}"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D5F7FCB-8B3B-4767-81E8-82F9EF1346EA}" type="datetime1">
              <a:rPr lang="en-US" smtClean="0"/>
              <a:t>12/19/2013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211F2297-1519-5247-B4CB-C8006A658272}" type="slidenum">
              <a:rPr lang="en-US"/>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09E8272-B26A-499C-B668-B52E134EB91C}" type="datetime1">
              <a:rPr lang="en-US" smtClean="0"/>
              <a:t>12/19/2013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4113A6E0-6E2C-A24C-86DF-51BA5AF87442}" type="slidenum">
              <a:rPr lang="en-US"/>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1F0E15C-4FD4-451A-AF12-B13DD59FA5BA}" type="datetime1">
              <a:rPr lang="en-US" smtClean="0"/>
              <a:t>12/19/2013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29D492E6-DF00-7548-941E-74364A5A31A6}"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77CBC3A-EEFA-4E94-A7FD-26C24CF99BC9}" type="datetime1">
              <a:rPr lang="en-US" smtClean="0"/>
              <a:t>12/19/2013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9F242251-2DFB-2645-B7FA-143627EF7BFC}"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019FB92-B433-467A-BCFA-26CF5CE62792}"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6190E8-560C-334B-A1D7-1C100EB498A6}"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D405F57-DCBF-4A67-8305-0BA36E61D7B8}"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9DEA99-7362-D043-A1EE-DEEF9D0CC5BB}"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BD6D90BE-EDDB-43CA-830A-553C32CA99AD}"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ECEE76-BDFC-614C-9A1C-8E858613ED94}"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CE6BB0B-9312-4F95-B1E9-866BB57043B4}" type="datetime1">
              <a:rPr lang="en-US" smtClean="0"/>
              <a:t>12/19/2013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A8667A-8D20-F84D-9D76-00F8D5EFF1D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3339F2-791F-4BDF-B2BF-02F53788A3E2}" type="datetime1">
              <a:rPr lang="en-US" smtClean="0"/>
              <a:t>12/19/2013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7FA5D8-13AE-E94A-A27F-3F6FA71BBB15}"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9DE5E375-1008-423F-A422-C2188882C6C4}" type="datetime1">
              <a:rPr lang="en-US" smtClean="0"/>
              <a:t>12/19/2013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62977C9-F3F6-3444-AF82-DF7582468667}"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5F74CA76-938E-4246-A872-A9483EDFA2C6}" type="datetime1">
              <a:rPr lang="en-US" smtClean="0"/>
              <a:t>12/19/2013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4FAEC6-4860-1942-AE54-FFDCAEA92C64}"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B1FB8C2-BEC4-4F2B-8007-D5712BC12C93}" type="datetime1">
              <a:rPr lang="en-US" smtClean="0"/>
              <a:t>12/19/2013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B25CFE5-E4FD-1D4E-9B03-FA0D1101BA8A}"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566BAA6-CC4C-4633-A64B-11AD97A9F1CE}" type="datetime1">
              <a:rPr lang="en-US" smtClean="0"/>
              <a:t>12/19/2013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0E694C-5064-3A49-8107-546D23BA88B2}"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B7309FA-E3B9-4E25-ABF5-DCF3DFE16635}" type="datetime1">
              <a:rPr lang="en-US" smtClean="0"/>
              <a:t>12/19/2013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B926CB-7D00-8A44-805D-37059B535901}"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59A3A79-2299-4A63-9C19-1421C058F6AF}"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59D61B-1DE7-984B-9AD8-164BC83844C8}"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33ACE17-1A66-4266-98E4-CF644CEAA55C}" type="datetime1">
              <a:rPr lang="en-US" smtClean="0"/>
              <a:t>12/19/2013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B768B0-E29F-7044-B8B7-484AC029FE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93B3B-E9E4-4BC4-B466-9834B9BAF739}" type="datetime1">
              <a:rPr lang="en-US" smtClean="0"/>
              <a:t>12/19/2013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7FA5D8-13AE-E94A-A27F-3F6FA71BBB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EA44A-1E2A-4751-9C3A-6A7307071C3A}" type="datetime1">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FA5D8-13AE-E94A-A27F-3F6FA71BBB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58D9B-2FFA-46FF-B45C-953F1B0C9525}" type="datetime1">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FA5D8-13AE-E94A-A27F-3F6FA71BBB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07D46-D1C2-4979-B0CE-2F9555732475}" type="datetime1">
              <a:rPr lang="en-US" smtClean="0"/>
              <a:t>12/19/2013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FA5D8-13AE-E94A-A27F-3F6FA71BBB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7EA7B-5298-4A89-BD26-A5963C7DAC48}" type="datetime1">
              <a:rPr lang="en-US" smtClean="0"/>
              <a:t>12/19/2013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5053E-AF2C-5740-ABE8-27DE64E041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Times New Roman" pitchFamily="-106" charset="0"/>
              </a:defRPr>
            </a:lvl1pPr>
          </a:lstStyle>
          <a:p>
            <a:pPr>
              <a:defRPr/>
            </a:pPr>
            <a:fld id="{19E9C548-9472-4EAF-B7A7-6501C62ABDA3}" type="datetime1">
              <a:rPr lang="en-US" smtClean="0"/>
              <a:t>12/19/2013</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06"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06" charset="0"/>
              </a:defRPr>
            </a:lvl1pPr>
          </a:lstStyle>
          <a:p>
            <a:pPr>
              <a:defRPr/>
            </a:pPr>
            <a:fld id="{3F3FB1C5-C066-8F4E-9D5D-91803531B9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pitchFamily="-106" charset="0"/>
        </a:defRPr>
      </a:lvl6pPr>
      <a:lvl7pPr marL="914400" algn="ctr" rtl="0" fontAlgn="base">
        <a:spcBef>
          <a:spcPct val="0"/>
        </a:spcBef>
        <a:spcAft>
          <a:spcPct val="0"/>
        </a:spcAft>
        <a:defRPr sz="4400">
          <a:solidFill>
            <a:schemeClr val="tx2"/>
          </a:solidFill>
          <a:latin typeface="Times New Roman" pitchFamily="-106" charset="0"/>
        </a:defRPr>
      </a:lvl7pPr>
      <a:lvl8pPr marL="1371600" algn="ctr" rtl="0" fontAlgn="base">
        <a:spcBef>
          <a:spcPct val="0"/>
        </a:spcBef>
        <a:spcAft>
          <a:spcPct val="0"/>
        </a:spcAft>
        <a:defRPr sz="4400">
          <a:solidFill>
            <a:schemeClr val="tx2"/>
          </a:solidFill>
          <a:latin typeface="Times New Roman" pitchFamily="-106" charset="0"/>
        </a:defRPr>
      </a:lvl8pPr>
      <a:lvl9pPr marL="1828800" algn="ctr" rtl="0" fontAlgn="base">
        <a:spcBef>
          <a:spcPct val="0"/>
        </a:spcBef>
        <a:spcAft>
          <a:spcPct val="0"/>
        </a:spcAft>
        <a:defRPr sz="4400">
          <a:solidFill>
            <a:schemeClr val="tx2"/>
          </a:solidFill>
          <a:latin typeface="Times New Roman" pitchFamily="-10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06" charset="0"/>
              </a:defRPr>
            </a:lvl1pPr>
          </a:lstStyle>
          <a:p>
            <a:pPr>
              <a:defRPr/>
            </a:pPr>
            <a:fld id="{C2F4BDD9-86B4-4ECE-A584-FEC528A5787E}" type="datetime1">
              <a:rPr lang="en-US" smtClean="0"/>
              <a:t>12/19/2013</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06"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06" charset="0"/>
              </a:defRPr>
            </a:lvl1pPr>
          </a:lstStyle>
          <a:p>
            <a:pPr>
              <a:defRPr/>
            </a:pPr>
            <a:fld id="{D0F110D9-994E-FA41-B228-A06EEB4AB5D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pitchFamily="-106" charset="0"/>
        </a:defRPr>
      </a:lvl6pPr>
      <a:lvl7pPr marL="914400" algn="ctr" rtl="0" fontAlgn="base">
        <a:spcBef>
          <a:spcPct val="0"/>
        </a:spcBef>
        <a:spcAft>
          <a:spcPct val="0"/>
        </a:spcAft>
        <a:defRPr sz="4400">
          <a:solidFill>
            <a:schemeClr val="tx2"/>
          </a:solidFill>
          <a:latin typeface="Times New Roman" pitchFamily="-106" charset="0"/>
        </a:defRPr>
      </a:lvl7pPr>
      <a:lvl8pPr marL="1371600" algn="ctr" rtl="0" fontAlgn="base">
        <a:spcBef>
          <a:spcPct val="0"/>
        </a:spcBef>
        <a:spcAft>
          <a:spcPct val="0"/>
        </a:spcAft>
        <a:defRPr sz="4400">
          <a:solidFill>
            <a:schemeClr val="tx2"/>
          </a:solidFill>
          <a:latin typeface="Times New Roman" pitchFamily="-106" charset="0"/>
        </a:defRPr>
      </a:lvl8pPr>
      <a:lvl9pPr marL="1828800" algn="ctr" rtl="0" fontAlgn="base">
        <a:spcBef>
          <a:spcPct val="0"/>
        </a:spcBef>
        <a:spcAft>
          <a:spcPct val="0"/>
        </a:spcAft>
        <a:defRPr sz="4400">
          <a:solidFill>
            <a:schemeClr val="tx2"/>
          </a:solidFill>
          <a:latin typeface="Times New Roman" pitchFamily="-10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95CE8C51-7754-43D6-9592-FB69BF6B2671}" type="datetime1">
              <a:rPr lang="en-US" smtClean="0"/>
              <a:t>12/19/2013</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CD3F4BB-F94D-8948-A749-EEBD6680B7A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07" charset="0"/>
        </a:defRPr>
      </a:lvl2pPr>
      <a:lvl3pPr algn="ctr" rtl="0" fontAlgn="base">
        <a:spcBef>
          <a:spcPct val="0"/>
        </a:spcBef>
        <a:spcAft>
          <a:spcPct val="0"/>
        </a:spcAft>
        <a:defRPr sz="4400">
          <a:solidFill>
            <a:schemeClr val="tx2"/>
          </a:solidFill>
          <a:latin typeface="Times New Roman" pitchFamily="-107" charset="0"/>
        </a:defRPr>
      </a:lvl3pPr>
      <a:lvl4pPr algn="ctr" rtl="0" fontAlgn="base">
        <a:spcBef>
          <a:spcPct val="0"/>
        </a:spcBef>
        <a:spcAft>
          <a:spcPct val="0"/>
        </a:spcAft>
        <a:defRPr sz="4400">
          <a:solidFill>
            <a:schemeClr val="tx2"/>
          </a:solidFill>
          <a:latin typeface="Times New Roman" pitchFamily="-107" charset="0"/>
        </a:defRPr>
      </a:lvl4pPr>
      <a:lvl5pPr algn="ctr" rtl="0" fontAlgn="base">
        <a:spcBef>
          <a:spcPct val="0"/>
        </a:spcBef>
        <a:spcAft>
          <a:spcPct val="0"/>
        </a:spcAft>
        <a:defRPr sz="4400">
          <a:solidFill>
            <a:schemeClr val="tx2"/>
          </a:solidFill>
          <a:latin typeface="Times New Roman" pitchFamily="-107" charset="0"/>
        </a:defRPr>
      </a:lvl5pPr>
      <a:lvl6pPr marL="457200" algn="ctr" rtl="0" fontAlgn="base">
        <a:spcBef>
          <a:spcPct val="0"/>
        </a:spcBef>
        <a:spcAft>
          <a:spcPct val="0"/>
        </a:spcAft>
        <a:defRPr sz="4400">
          <a:solidFill>
            <a:schemeClr val="tx2"/>
          </a:solidFill>
          <a:latin typeface="Times New Roman" pitchFamily="-107" charset="0"/>
        </a:defRPr>
      </a:lvl6pPr>
      <a:lvl7pPr marL="914400" algn="ctr" rtl="0" fontAlgn="base">
        <a:spcBef>
          <a:spcPct val="0"/>
        </a:spcBef>
        <a:spcAft>
          <a:spcPct val="0"/>
        </a:spcAft>
        <a:defRPr sz="4400">
          <a:solidFill>
            <a:schemeClr val="tx2"/>
          </a:solidFill>
          <a:latin typeface="Times New Roman" pitchFamily="-107" charset="0"/>
        </a:defRPr>
      </a:lvl7pPr>
      <a:lvl8pPr marL="1371600" algn="ctr" rtl="0" fontAlgn="base">
        <a:spcBef>
          <a:spcPct val="0"/>
        </a:spcBef>
        <a:spcAft>
          <a:spcPct val="0"/>
        </a:spcAft>
        <a:defRPr sz="4400">
          <a:solidFill>
            <a:schemeClr val="tx2"/>
          </a:solidFill>
          <a:latin typeface="Times New Roman" pitchFamily="-107" charset="0"/>
        </a:defRPr>
      </a:lvl8pPr>
      <a:lvl9pPr marL="1828800" algn="ctr" rtl="0" fontAlgn="base">
        <a:spcBef>
          <a:spcPct val="0"/>
        </a:spcBef>
        <a:spcAft>
          <a:spcPct val="0"/>
        </a:spcAft>
        <a:defRPr sz="4400">
          <a:solidFill>
            <a:schemeClr val="tx2"/>
          </a:solidFill>
          <a:latin typeface="Times New Roman" pitchFamily="-107"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7"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7"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7"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7"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7"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7"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7"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06" charset="0"/>
              </a:defRPr>
            </a:lvl1pPr>
          </a:lstStyle>
          <a:p>
            <a:pPr>
              <a:defRPr/>
            </a:pPr>
            <a:fld id="{B9CA755D-1DA2-496A-A169-1418EA444B52}" type="datetime1">
              <a:rPr lang="en-US" smtClean="0"/>
              <a:t>12/19/2013</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06"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06" charset="0"/>
              </a:defRPr>
            </a:lvl1pPr>
          </a:lstStyle>
          <a:p>
            <a:pPr>
              <a:defRPr/>
            </a:pPr>
            <a:fld id="{2EA1B97D-6D51-954F-9352-B2697A9FB46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pitchFamily="-106"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pitchFamily="-106" charset="0"/>
        </a:defRPr>
      </a:lvl6pPr>
      <a:lvl7pPr marL="914400" algn="ctr" rtl="0" fontAlgn="base">
        <a:spcBef>
          <a:spcPct val="0"/>
        </a:spcBef>
        <a:spcAft>
          <a:spcPct val="0"/>
        </a:spcAft>
        <a:defRPr sz="4400">
          <a:solidFill>
            <a:schemeClr val="tx2"/>
          </a:solidFill>
          <a:latin typeface="Times New Roman" pitchFamily="-106" charset="0"/>
        </a:defRPr>
      </a:lvl7pPr>
      <a:lvl8pPr marL="1371600" algn="ctr" rtl="0" fontAlgn="base">
        <a:spcBef>
          <a:spcPct val="0"/>
        </a:spcBef>
        <a:spcAft>
          <a:spcPct val="0"/>
        </a:spcAft>
        <a:defRPr sz="4400">
          <a:solidFill>
            <a:schemeClr val="tx2"/>
          </a:solidFill>
          <a:latin typeface="Times New Roman" pitchFamily="-106" charset="0"/>
        </a:defRPr>
      </a:lvl8pPr>
      <a:lvl9pPr marL="1828800" algn="ctr" rtl="0" fontAlgn="base">
        <a:spcBef>
          <a:spcPct val="0"/>
        </a:spcBef>
        <a:spcAft>
          <a:spcPct val="0"/>
        </a:spcAft>
        <a:defRPr sz="4400">
          <a:solidFill>
            <a:schemeClr val="tx2"/>
          </a:solidFill>
          <a:latin typeface="Times New Roman" pitchFamily="-10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hyperlink" Target="http://psycheducation.org/mechanism/MechanismIntro.htm" TargetMode="Externa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3" Type="http://schemas.openxmlformats.org/officeDocument/2006/relationships/hyperlink" Target="http://ocw.mit.edu/terms" TargetMode="External"/><Relationship Id="rId2" Type="http://schemas.openxmlformats.org/officeDocument/2006/relationships/hyperlink" Target="http://ocw.mit.edu/" TargetMode="Externa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Depression and anxiety</a:t>
            </a:r>
          </a:p>
        </p:txBody>
      </p:sp>
      <p:sp>
        <p:nvSpPr>
          <p:cNvPr id="15363" name="Rectangle 3"/>
          <p:cNvSpPr>
            <a:spLocks noGrp="1" noChangeArrowheads="1"/>
          </p:cNvSpPr>
          <p:nvPr>
            <p:ph type="body" idx="1"/>
          </p:nvPr>
        </p:nvSpPr>
        <p:spPr/>
        <p:txBody>
          <a:bodyPr/>
          <a:lstStyle/>
          <a:p>
            <a:pPr eaLnBrk="1" hangingPunct="1"/>
            <a:r>
              <a:rPr lang="en-US"/>
              <a:t>They are very, very common.</a:t>
            </a:r>
          </a:p>
          <a:p>
            <a:pPr eaLnBrk="1" hangingPunct="1"/>
            <a:r>
              <a:rPr lang="en-US"/>
              <a:t>What are the symptoms of depression?</a:t>
            </a:r>
          </a:p>
          <a:p>
            <a:pPr eaLnBrk="1" hangingPunct="1"/>
            <a:r>
              <a:rPr lang="en-US"/>
              <a:t>What are the symptoms of anxiety?</a:t>
            </a:r>
          </a:p>
          <a:p>
            <a:pPr eaLnBrk="1" hangingPunct="1"/>
            <a:r>
              <a:rPr lang="en-US"/>
              <a:t>How do you treat it?</a:t>
            </a:r>
          </a:p>
          <a:p>
            <a:pPr eaLnBrk="1" hangingPunct="1"/>
            <a:r>
              <a:rPr lang="en-US"/>
              <a:t>Are antidepressants stimulants or depressants?</a:t>
            </a:r>
          </a:p>
        </p:txBody>
      </p:sp>
      <p:sp>
        <p:nvSpPr>
          <p:cNvPr id="2" name="Slide Number Placeholder 1"/>
          <p:cNvSpPr>
            <a:spLocks noGrp="1"/>
          </p:cNvSpPr>
          <p:nvPr>
            <p:ph type="sldNum" sz="quarter" idx="12"/>
          </p:nvPr>
        </p:nvSpPr>
        <p:spPr/>
        <p:txBody>
          <a:bodyPr/>
          <a:lstStyle/>
          <a:p>
            <a:fld id="{1A95053E-AF2C-5740-ABE8-27DE64E0413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04800"/>
            <a:ext cx="7772400" cy="1143000"/>
          </a:xfrm>
        </p:spPr>
        <p:txBody>
          <a:bodyPr/>
          <a:lstStyle/>
          <a:p>
            <a:pPr eaLnBrk="1" hangingPunct="1"/>
            <a:r>
              <a:rPr lang="en-US"/>
              <a:t>Antidepressant mechanisms</a:t>
            </a:r>
          </a:p>
        </p:txBody>
      </p:sp>
      <p:sp>
        <p:nvSpPr>
          <p:cNvPr id="18435" name="Rectangle 3"/>
          <p:cNvSpPr>
            <a:spLocks noGrp="1" noChangeArrowheads="1"/>
          </p:cNvSpPr>
          <p:nvPr>
            <p:ph type="body" idx="1"/>
          </p:nvPr>
        </p:nvSpPr>
        <p:spPr>
          <a:xfrm>
            <a:off x="685800" y="1752600"/>
            <a:ext cx="7772400" cy="4800600"/>
          </a:xfrm>
        </p:spPr>
        <p:txBody>
          <a:bodyPr/>
          <a:lstStyle/>
          <a:p>
            <a:pPr eaLnBrk="1" hangingPunct="1">
              <a:lnSpc>
                <a:spcPct val="90000"/>
              </a:lnSpc>
            </a:pPr>
            <a:r>
              <a:rPr lang="en-US" dirty="0" err="1"/>
              <a:t>Amineptine</a:t>
            </a:r>
            <a:r>
              <a:rPr lang="en-US" dirty="0"/>
              <a:t>, </a:t>
            </a:r>
            <a:r>
              <a:rPr lang="en-US" dirty="0" err="1"/>
              <a:t>b</a:t>
            </a:r>
            <a:r>
              <a:rPr lang="en-US" dirty="0" err="1" smtClean="0"/>
              <a:t>enztropine</a:t>
            </a:r>
            <a:r>
              <a:rPr lang="en-US" dirty="0"/>
              <a:t>: Inhibit DA reuptake, good for cocaine addicts</a:t>
            </a:r>
          </a:p>
          <a:p>
            <a:pPr eaLnBrk="1" hangingPunct="1">
              <a:lnSpc>
                <a:spcPct val="90000"/>
              </a:lnSpc>
            </a:pPr>
            <a:r>
              <a:rPr lang="en-US" dirty="0" err="1"/>
              <a:t>Trazodone</a:t>
            </a:r>
            <a:r>
              <a:rPr lang="en-US" dirty="0"/>
              <a:t>, </a:t>
            </a:r>
            <a:r>
              <a:rPr lang="en-US" dirty="0" err="1"/>
              <a:t>nefazodone</a:t>
            </a:r>
            <a:r>
              <a:rPr lang="en-US" dirty="0"/>
              <a:t>: Inhibit 5-HT reuptake, bind to specific receptors</a:t>
            </a:r>
          </a:p>
          <a:p>
            <a:pPr eaLnBrk="1" hangingPunct="1">
              <a:lnSpc>
                <a:spcPct val="90000"/>
              </a:lnSpc>
            </a:pPr>
            <a:r>
              <a:rPr lang="en-US" dirty="0"/>
              <a:t>Mirtazapine, </a:t>
            </a:r>
            <a:r>
              <a:rPr lang="en-US" dirty="0" err="1"/>
              <a:t>mianserin</a:t>
            </a:r>
            <a:r>
              <a:rPr lang="en-US" dirty="0"/>
              <a:t>: Antagonize presynaptic (negative-feedback) NE receptors, thus boosting NE and 5-HT release, and antagonize specific postsynaptic 5-HT receptors to relieve anxiety</a:t>
            </a:r>
          </a:p>
        </p:txBody>
      </p:sp>
      <p:sp>
        <p:nvSpPr>
          <p:cNvPr id="2" name="Slide Number Placeholder 1"/>
          <p:cNvSpPr>
            <a:spLocks noGrp="1"/>
          </p:cNvSpPr>
          <p:nvPr>
            <p:ph type="sldNum" sz="quarter" idx="12"/>
          </p:nvPr>
        </p:nvSpPr>
        <p:spPr/>
        <p:txBody>
          <a:bodyPr/>
          <a:lstStyle/>
          <a:p>
            <a:pPr>
              <a:defRPr/>
            </a:pPr>
            <a:fld id="{88F110EA-765F-E141-B982-2A5B4A20C064}"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04800"/>
            <a:ext cx="7772400" cy="1143000"/>
          </a:xfrm>
        </p:spPr>
        <p:txBody>
          <a:bodyPr/>
          <a:lstStyle/>
          <a:p>
            <a:pPr eaLnBrk="1" hangingPunct="1"/>
            <a:r>
              <a:rPr lang="en-US"/>
              <a:t>Antidepressant mechanisms</a:t>
            </a:r>
          </a:p>
        </p:txBody>
      </p:sp>
      <p:sp>
        <p:nvSpPr>
          <p:cNvPr id="19459" name="Rectangle 3"/>
          <p:cNvSpPr>
            <a:spLocks noGrp="1" noChangeArrowheads="1"/>
          </p:cNvSpPr>
          <p:nvPr>
            <p:ph type="body" idx="1"/>
          </p:nvPr>
        </p:nvSpPr>
        <p:spPr>
          <a:xfrm>
            <a:off x="685800" y="1752600"/>
            <a:ext cx="7772400" cy="4800600"/>
          </a:xfrm>
        </p:spPr>
        <p:txBody>
          <a:bodyPr/>
          <a:lstStyle/>
          <a:p>
            <a:pPr eaLnBrk="1" hangingPunct="1">
              <a:lnSpc>
                <a:spcPct val="90000"/>
              </a:lnSpc>
            </a:pPr>
            <a:r>
              <a:rPr lang="en-US"/>
              <a:t>Atomoxetine (Strattera): Inhibits NE reuptake, very good for ADHD</a:t>
            </a:r>
          </a:p>
          <a:p>
            <a:pPr eaLnBrk="1" hangingPunct="1">
              <a:lnSpc>
                <a:spcPct val="90000"/>
              </a:lnSpc>
            </a:pPr>
            <a:r>
              <a:rPr lang="en-US"/>
              <a:t>Bupropion (Welbutrin): Inhibit NE and DA reuptake, very good for smoking cessation and stimulant addiction</a:t>
            </a:r>
          </a:p>
          <a:p>
            <a:pPr eaLnBrk="1" hangingPunct="1">
              <a:lnSpc>
                <a:spcPct val="90000"/>
              </a:lnSpc>
            </a:pPr>
            <a:r>
              <a:rPr lang="en-US"/>
              <a:t>Tianeptine: Enhances 5-HT reuptake, the opposite of all other antidepressants. What the hell?</a:t>
            </a:r>
          </a:p>
          <a:p>
            <a:pPr eaLnBrk="1" hangingPunct="1">
              <a:lnSpc>
                <a:spcPct val="90000"/>
              </a:lnSpc>
            </a:pPr>
            <a:r>
              <a:rPr lang="en-US"/>
              <a:t>NERI: Inhibits NE reuptake (Reboxetine, desipramine, nortryptiline)</a:t>
            </a:r>
          </a:p>
        </p:txBody>
      </p:sp>
      <p:sp>
        <p:nvSpPr>
          <p:cNvPr id="2" name="Slide Number Placeholder 1"/>
          <p:cNvSpPr>
            <a:spLocks noGrp="1"/>
          </p:cNvSpPr>
          <p:nvPr>
            <p:ph type="sldNum" sz="quarter" idx="12"/>
          </p:nvPr>
        </p:nvSpPr>
        <p:spPr/>
        <p:txBody>
          <a:bodyPr/>
          <a:lstStyle/>
          <a:p>
            <a:pPr>
              <a:defRPr/>
            </a:pPr>
            <a:fld id="{88F110EA-765F-E141-B982-2A5B4A20C064}"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5800" y="2438400"/>
            <a:ext cx="7772400" cy="1143000"/>
          </a:xfrm>
        </p:spPr>
        <p:txBody>
          <a:bodyPr/>
          <a:lstStyle/>
          <a:p>
            <a:pPr eaLnBrk="1" hangingPunct="1"/>
            <a:r>
              <a:rPr lang="en-US"/>
              <a:t>Classification is really approximate at this time. For instance, Paxil is always called an SSRI, but it actually has significant effects on NE, so it is very similar to the SNRI Effexor.</a:t>
            </a:r>
          </a:p>
        </p:txBody>
      </p:sp>
      <p:sp>
        <p:nvSpPr>
          <p:cNvPr id="2" name="Slide Number Placeholder 1"/>
          <p:cNvSpPr>
            <a:spLocks noGrp="1"/>
          </p:cNvSpPr>
          <p:nvPr>
            <p:ph type="sldNum" sz="quarter" idx="12"/>
          </p:nvPr>
        </p:nvSpPr>
        <p:spPr/>
        <p:txBody>
          <a:bodyPr/>
          <a:lstStyle/>
          <a:p>
            <a:pPr>
              <a:defRPr/>
            </a:pPr>
            <a:fld id="{5C97B3A5-0C30-D248-97E5-780486EFD94F}"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416175"/>
            <a:ext cx="7772400" cy="1470025"/>
          </a:xfrm>
        </p:spPr>
        <p:txBody>
          <a:bodyPr/>
          <a:lstStyle/>
          <a:p>
            <a:r>
              <a:rPr lang="en-US" dirty="0" smtClean="0"/>
              <a:t>Are antidepressants sedatives or stimulants?</a:t>
            </a:r>
            <a:endParaRPr lang="en-US" dirty="0"/>
          </a:p>
        </p:txBody>
      </p:sp>
      <p:sp>
        <p:nvSpPr>
          <p:cNvPr id="2" name="Slide Number Placeholder 1"/>
          <p:cNvSpPr>
            <a:spLocks noGrp="1"/>
          </p:cNvSpPr>
          <p:nvPr>
            <p:ph type="sldNum" sz="quarter" idx="12"/>
          </p:nvPr>
        </p:nvSpPr>
        <p:spPr/>
        <p:txBody>
          <a:bodyPr/>
          <a:lstStyle/>
          <a:p>
            <a:pPr>
              <a:defRPr/>
            </a:pPr>
            <a:fld id="{5C97B3A5-0C30-D248-97E5-780486EFD94F}"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Do antidepressants cause suicide?</a:t>
            </a:r>
            <a:endParaRPr lang="en-US" dirty="0"/>
          </a:p>
        </p:txBody>
      </p:sp>
      <p:sp>
        <p:nvSpPr>
          <p:cNvPr id="3" name="Content Placeholder 2"/>
          <p:cNvSpPr>
            <a:spLocks noGrp="1"/>
          </p:cNvSpPr>
          <p:nvPr>
            <p:ph idx="1"/>
          </p:nvPr>
        </p:nvSpPr>
        <p:spPr>
          <a:xfrm>
            <a:off x="685800" y="1143000"/>
            <a:ext cx="7772400" cy="5715000"/>
          </a:xfrm>
        </p:spPr>
        <p:txBody>
          <a:bodyPr/>
          <a:lstStyle/>
          <a:p>
            <a:r>
              <a:rPr lang="en-US" dirty="0" smtClean="0"/>
              <a:t>Yes, sometimes.</a:t>
            </a:r>
          </a:p>
          <a:p>
            <a:r>
              <a:rPr lang="en-US" dirty="0" smtClean="0"/>
              <a:t>Children and adolescents at greater risk, adults at some risk too.</a:t>
            </a:r>
          </a:p>
          <a:p>
            <a:r>
              <a:rPr lang="en-US" dirty="0" smtClean="0"/>
              <a:t>Untreated depression causes more suicide, and heart attacks, cancer, lost productivity, and healthcare expenses</a:t>
            </a:r>
          </a:p>
          <a:p>
            <a:r>
              <a:rPr lang="en-US" dirty="0" smtClean="0"/>
              <a:t>The suicide risk always comes early in treatment, so careful observation right after starting a medication might completely eliminate the risk.</a:t>
            </a:r>
            <a:endParaRPr lang="en-US" dirty="0"/>
          </a:p>
        </p:txBody>
      </p:sp>
      <p:sp>
        <p:nvSpPr>
          <p:cNvPr id="4" name="Slide Number Placeholder 3"/>
          <p:cNvSpPr>
            <a:spLocks noGrp="1"/>
          </p:cNvSpPr>
          <p:nvPr>
            <p:ph type="sldNum" sz="quarter" idx="12"/>
          </p:nvPr>
        </p:nvSpPr>
        <p:spPr/>
        <p:txBody>
          <a:bodyPr/>
          <a:lstStyle/>
          <a:p>
            <a:pPr>
              <a:defRPr/>
            </a:pPr>
            <a:fld id="{88F110EA-765F-E141-B982-2A5B4A20C064}"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Do antidepressants cause suicide?</a:t>
            </a:r>
            <a:endParaRPr lang="en-US" dirty="0"/>
          </a:p>
        </p:txBody>
      </p:sp>
      <p:sp>
        <p:nvSpPr>
          <p:cNvPr id="3" name="Content Placeholder 2"/>
          <p:cNvSpPr>
            <a:spLocks noGrp="1"/>
          </p:cNvSpPr>
          <p:nvPr>
            <p:ph idx="1"/>
          </p:nvPr>
        </p:nvSpPr>
        <p:spPr>
          <a:xfrm>
            <a:off x="685800" y="1143000"/>
            <a:ext cx="7772400" cy="5715000"/>
          </a:xfrm>
        </p:spPr>
        <p:txBody>
          <a:bodyPr/>
          <a:lstStyle/>
          <a:p>
            <a:r>
              <a:rPr lang="en-US" dirty="0" smtClean="0"/>
              <a:t>One thing is for sure: A very, very small percentage of the suicides in this country are caused by antidepressants. The vast majority occur in untreated individuals or antidepressant-treated individuals who have been on the same dose for a long time and were clearly incited to suicide by something more recent.</a:t>
            </a:r>
            <a:endParaRPr lang="en-US" dirty="0"/>
          </a:p>
        </p:txBody>
      </p:sp>
      <p:sp>
        <p:nvSpPr>
          <p:cNvPr id="4" name="Slide Number Placeholder 3"/>
          <p:cNvSpPr>
            <a:spLocks noGrp="1"/>
          </p:cNvSpPr>
          <p:nvPr>
            <p:ph type="sldNum" sz="quarter" idx="12"/>
          </p:nvPr>
        </p:nvSpPr>
        <p:spPr/>
        <p:txBody>
          <a:bodyPr/>
          <a:lstStyle/>
          <a:p>
            <a:pPr>
              <a:defRPr/>
            </a:pPr>
            <a:fld id="{88F110EA-765F-E141-B982-2A5B4A20C064}"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92375"/>
            <a:ext cx="7772400" cy="1470025"/>
          </a:xfrm>
        </p:spPr>
        <p:txBody>
          <a:bodyPr/>
          <a:lstStyle/>
          <a:p>
            <a:r>
              <a:rPr lang="en-US" dirty="0" smtClean="0"/>
              <a:t>Do </a:t>
            </a:r>
            <a:r>
              <a:rPr lang="en-US" dirty="0" err="1" smtClean="0"/>
              <a:t>MAOIs</a:t>
            </a:r>
            <a:r>
              <a:rPr lang="en-US" dirty="0" smtClean="0"/>
              <a:t> deserve such a bad rap?</a:t>
            </a:r>
            <a:endParaRPr lang="en-US" dirty="0"/>
          </a:p>
        </p:txBody>
      </p:sp>
      <p:sp>
        <p:nvSpPr>
          <p:cNvPr id="2" name="Slide Number Placeholder 1"/>
          <p:cNvSpPr>
            <a:spLocks noGrp="1"/>
          </p:cNvSpPr>
          <p:nvPr>
            <p:ph type="sldNum" sz="quarter" idx="12"/>
          </p:nvPr>
        </p:nvSpPr>
        <p:spPr/>
        <p:txBody>
          <a:bodyPr/>
          <a:lstStyle/>
          <a:p>
            <a:pPr>
              <a:defRPr/>
            </a:pPr>
            <a:fld id="{5C97B3A5-0C30-D248-97E5-780486EFD94F}"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92375"/>
            <a:ext cx="7772400" cy="1470025"/>
          </a:xfrm>
        </p:spPr>
        <p:txBody>
          <a:bodyPr/>
          <a:lstStyle/>
          <a:p>
            <a:r>
              <a:rPr lang="en-US" dirty="0" smtClean="0"/>
              <a:t>Discussion: Are antidepressants overprescribed?</a:t>
            </a:r>
            <a:endParaRPr lang="en-US" dirty="0"/>
          </a:p>
        </p:txBody>
      </p:sp>
      <p:sp>
        <p:nvSpPr>
          <p:cNvPr id="2" name="Slide Number Placeholder 1"/>
          <p:cNvSpPr>
            <a:spLocks noGrp="1"/>
          </p:cNvSpPr>
          <p:nvPr>
            <p:ph type="sldNum" sz="quarter" idx="12"/>
          </p:nvPr>
        </p:nvSpPr>
        <p:spPr/>
        <p:txBody>
          <a:bodyPr/>
          <a:lstStyle/>
          <a:p>
            <a:pPr>
              <a:defRPr/>
            </a:pPr>
            <a:fld id="{5C97B3A5-0C30-D248-97E5-780486EFD94F}"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28600"/>
            <a:ext cx="7772400" cy="1143000"/>
          </a:xfrm>
        </p:spPr>
        <p:txBody>
          <a:bodyPr/>
          <a:lstStyle/>
          <a:p>
            <a:pPr eaLnBrk="1" hangingPunct="1"/>
            <a:r>
              <a:rPr lang="en-US" dirty="0">
                <a:solidFill>
                  <a:schemeClr val="tx1"/>
                </a:solidFill>
              </a:rPr>
              <a:t>Balanced or all-5-HT approach?</a:t>
            </a:r>
          </a:p>
        </p:txBody>
      </p:sp>
      <p:sp>
        <p:nvSpPr>
          <p:cNvPr id="15363" name="Rectangle 3"/>
          <p:cNvSpPr>
            <a:spLocks noGrp="1" noChangeArrowheads="1"/>
          </p:cNvSpPr>
          <p:nvPr>
            <p:ph type="body" idx="1"/>
          </p:nvPr>
        </p:nvSpPr>
        <p:spPr>
          <a:xfrm>
            <a:off x="685800" y="1676400"/>
            <a:ext cx="7772400" cy="4800600"/>
          </a:xfrm>
        </p:spPr>
        <p:txBody>
          <a:bodyPr/>
          <a:lstStyle/>
          <a:p>
            <a:pPr eaLnBrk="1" hangingPunct="1"/>
            <a:r>
              <a:rPr lang="en-US" sz="2800"/>
              <a:t>Some people say that 5-HT makes people the happiest, with the fewest side effects. Hence SSRIs.</a:t>
            </a:r>
          </a:p>
          <a:p>
            <a:pPr eaLnBrk="1" hangingPunct="1"/>
            <a:r>
              <a:rPr lang="en-US" sz="2800"/>
              <a:t>Some people say that a balance of 5-HT and NE makes people happiest, and recommend the use of either SSRIs with NERIs or just SNRIs. The two-drug approach can allow separate titration of each neurotransmitter.</a:t>
            </a:r>
          </a:p>
          <a:p>
            <a:pPr eaLnBrk="1" hangingPunct="1"/>
            <a:r>
              <a:rPr lang="en-US" sz="2800"/>
              <a:t>NERIs and SNRIs cause high blood pressure and insomnia, and are not clearly more effective.</a:t>
            </a:r>
          </a:p>
        </p:txBody>
      </p:sp>
      <p:sp>
        <p:nvSpPr>
          <p:cNvPr id="2" name="Slide Number Placeholder 1"/>
          <p:cNvSpPr>
            <a:spLocks noGrp="1"/>
          </p:cNvSpPr>
          <p:nvPr>
            <p:ph type="sldNum" sz="quarter" idx="12"/>
          </p:nvPr>
        </p:nvSpPr>
        <p:spPr/>
        <p:txBody>
          <a:bodyPr/>
          <a:lstStyle/>
          <a:p>
            <a:pPr>
              <a:defRPr/>
            </a:pPr>
            <a:fld id="{EA7B0303-17A4-5D41-A78C-CE138837C6F1}"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solidFill>
                  <a:schemeClr val="tx1"/>
                </a:solidFill>
              </a:rPr>
              <a:t>Other treatments</a:t>
            </a:r>
          </a:p>
        </p:txBody>
      </p:sp>
      <p:sp>
        <p:nvSpPr>
          <p:cNvPr id="16387" name="Rectangle 3"/>
          <p:cNvSpPr>
            <a:spLocks noGrp="1" noChangeArrowheads="1"/>
          </p:cNvSpPr>
          <p:nvPr>
            <p:ph type="body" idx="1"/>
          </p:nvPr>
        </p:nvSpPr>
        <p:spPr/>
        <p:txBody>
          <a:bodyPr/>
          <a:lstStyle/>
          <a:p>
            <a:pPr eaLnBrk="1" hangingPunct="1"/>
            <a:r>
              <a:rPr lang="en-US" dirty="0"/>
              <a:t>Lithium: Unknown mechanism, beefs up brain cells</a:t>
            </a:r>
          </a:p>
          <a:p>
            <a:pPr eaLnBrk="1" hangingPunct="1"/>
            <a:r>
              <a:rPr lang="en-US" dirty="0"/>
              <a:t>Benzodiazepines: For anxiety. Remember </a:t>
            </a:r>
            <a:r>
              <a:rPr lang="en-US" dirty="0" err="1"/>
              <a:t>antipunishment</a:t>
            </a:r>
            <a:r>
              <a:rPr lang="en-US" dirty="0"/>
              <a:t> effects?</a:t>
            </a:r>
          </a:p>
          <a:p>
            <a:pPr eaLnBrk="1" hangingPunct="1"/>
            <a:r>
              <a:rPr lang="en-US" dirty="0"/>
              <a:t>Opioids: Yup.</a:t>
            </a:r>
          </a:p>
        </p:txBody>
      </p:sp>
      <p:sp>
        <p:nvSpPr>
          <p:cNvPr id="2" name="Slide Number Placeholder 1"/>
          <p:cNvSpPr>
            <a:spLocks noGrp="1"/>
          </p:cNvSpPr>
          <p:nvPr>
            <p:ph type="sldNum" sz="quarter" idx="12"/>
          </p:nvPr>
        </p:nvSpPr>
        <p:spPr/>
        <p:txBody>
          <a:bodyPr/>
          <a:lstStyle/>
          <a:p>
            <a:pPr>
              <a:defRPr/>
            </a:pPr>
            <a:fld id="{EA7B0303-17A4-5D41-A78C-CE138837C6F1}"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438400"/>
            <a:ext cx="7772400" cy="1470025"/>
          </a:xfrm>
        </p:spPr>
        <p:txBody>
          <a:bodyPr/>
          <a:lstStyle/>
          <a:p>
            <a:r>
              <a:rPr lang="en-US" dirty="0" smtClean="0"/>
              <a:t>Introducing Dopamine and Serotonin</a:t>
            </a:r>
            <a:endParaRPr lang="en-US" dirty="0"/>
          </a:p>
        </p:txBody>
      </p:sp>
      <p:sp>
        <p:nvSpPr>
          <p:cNvPr id="2" name="Slide Number Placeholder 1"/>
          <p:cNvSpPr>
            <a:spLocks noGrp="1"/>
          </p:cNvSpPr>
          <p:nvPr>
            <p:ph type="sldNum" sz="quarter" idx="12"/>
          </p:nvPr>
        </p:nvSpPr>
        <p:spPr/>
        <p:txBody>
          <a:bodyPr/>
          <a:lstStyle/>
          <a:p>
            <a:fld id="{1A95053E-AF2C-5740-ABE8-27DE64E0413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solidFill>
                  <a:schemeClr val="tx1"/>
                </a:solidFill>
              </a:rPr>
              <a:t>Animal models</a:t>
            </a:r>
          </a:p>
        </p:txBody>
      </p:sp>
      <p:sp>
        <p:nvSpPr>
          <p:cNvPr id="17411" name="Rectangle 3"/>
          <p:cNvSpPr>
            <a:spLocks noGrp="1" noChangeArrowheads="1"/>
          </p:cNvSpPr>
          <p:nvPr>
            <p:ph type="body" idx="1"/>
          </p:nvPr>
        </p:nvSpPr>
        <p:spPr/>
        <p:txBody>
          <a:bodyPr/>
          <a:lstStyle/>
          <a:p>
            <a:pPr eaLnBrk="1" hangingPunct="1"/>
            <a:r>
              <a:rPr lang="en-US" dirty="0"/>
              <a:t>Depression: Forced swim test, learned hopelessness</a:t>
            </a:r>
          </a:p>
          <a:p>
            <a:pPr eaLnBrk="1" hangingPunct="1"/>
            <a:r>
              <a:rPr lang="en-US" dirty="0"/>
              <a:t>Anxiety: Elevated plus maze</a:t>
            </a:r>
          </a:p>
          <a:p>
            <a:pPr eaLnBrk="1" hangingPunct="1"/>
            <a:r>
              <a:rPr lang="en-US" dirty="0"/>
              <a:t>Reserpine</a:t>
            </a:r>
          </a:p>
          <a:p>
            <a:pPr eaLnBrk="1" hangingPunct="1"/>
            <a:r>
              <a:rPr lang="en-US" dirty="0"/>
              <a:t>Lots of stress hormones</a:t>
            </a:r>
          </a:p>
        </p:txBody>
      </p:sp>
      <p:sp>
        <p:nvSpPr>
          <p:cNvPr id="2" name="Slide Number Placeholder 1"/>
          <p:cNvSpPr>
            <a:spLocks noGrp="1"/>
          </p:cNvSpPr>
          <p:nvPr>
            <p:ph type="sldNum" sz="quarter" idx="12"/>
          </p:nvPr>
        </p:nvSpPr>
        <p:spPr/>
        <p:txBody>
          <a:bodyPr/>
          <a:lstStyle/>
          <a:p>
            <a:pPr>
              <a:defRPr/>
            </a:pPr>
            <a:fld id="{EA7B0303-17A4-5D41-A78C-CE138837C6F1}"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2590800"/>
            <a:ext cx="7772400" cy="1143000"/>
          </a:xfrm>
        </p:spPr>
        <p:txBody>
          <a:bodyPr/>
          <a:lstStyle/>
          <a:p>
            <a:pPr eaLnBrk="1" hangingPunct="1"/>
            <a:r>
              <a:rPr lang="en-US" dirty="0">
                <a:solidFill>
                  <a:schemeClr val="tx1"/>
                </a:solidFill>
              </a:rPr>
              <a:t>Can you grow new brain cells?</a:t>
            </a:r>
          </a:p>
        </p:txBody>
      </p:sp>
      <p:sp>
        <p:nvSpPr>
          <p:cNvPr id="2" name="Slide Number Placeholder 1"/>
          <p:cNvSpPr>
            <a:spLocks noGrp="1"/>
          </p:cNvSpPr>
          <p:nvPr>
            <p:ph type="sldNum" sz="quarter" idx="12"/>
          </p:nvPr>
        </p:nvSpPr>
        <p:spPr/>
        <p:txBody>
          <a:bodyPr/>
          <a:lstStyle/>
          <a:p>
            <a:pPr>
              <a:defRPr/>
            </a:pPr>
            <a:fld id="{B84D5D5E-8604-784F-89BE-2F0BDD73AD02}"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0"/>
            <a:ext cx="7772400" cy="1143000"/>
          </a:xfrm>
        </p:spPr>
        <p:txBody>
          <a:bodyPr/>
          <a:lstStyle/>
          <a:p>
            <a:pPr eaLnBrk="1" hangingPunct="1"/>
            <a:r>
              <a:rPr lang="en-US" dirty="0" smtClean="0">
                <a:solidFill>
                  <a:schemeClr val="tx1"/>
                </a:solidFill>
              </a:rPr>
              <a:t>Neurogenesis</a:t>
            </a:r>
          </a:p>
        </p:txBody>
      </p:sp>
      <p:sp>
        <p:nvSpPr>
          <p:cNvPr id="19459" name="Rectangle 3"/>
          <p:cNvSpPr>
            <a:spLocks noGrp="1" noChangeArrowheads="1"/>
          </p:cNvSpPr>
          <p:nvPr>
            <p:ph type="body" idx="1"/>
          </p:nvPr>
        </p:nvSpPr>
        <p:spPr>
          <a:xfrm>
            <a:off x="685800" y="1143000"/>
            <a:ext cx="7772400" cy="5486400"/>
          </a:xfrm>
        </p:spPr>
        <p:txBody>
          <a:bodyPr/>
          <a:lstStyle/>
          <a:p>
            <a:pPr eaLnBrk="1" hangingPunct="1">
              <a:lnSpc>
                <a:spcPct val="90000"/>
              </a:lnSpc>
            </a:pPr>
            <a:r>
              <a:rPr lang="en-US" dirty="0"/>
              <a:t>Depressed people have smaller hippocampi</a:t>
            </a:r>
          </a:p>
          <a:p>
            <a:pPr eaLnBrk="1" hangingPunct="1">
              <a:lnSpc>
                <a:spcPct val="90000"/>
              </a:lnSpc>
            </a:pPr>
            <a:r>
              <a:rPr lang="en-US" dirty="0"/>
              <a:t>Human hippocampi shrink as depression progresses</a:t>
            </a:r>
          </a:p>
          <a:p>
            <a:pPr eaLnBrk="1" hangingPunct="1">
              <a:lnSpc>
                <a:spcPct val="90000"/>
              </a:lnSpc>
            </a:pPr>
            <a:r>
              <a:rPr lang="en-US" dirty="0"/>
              <a:t>Depressed rats have fewer young cells in their hippocampi</a:t>
            </a:r>
          </a:p>
          <a:p>
            <a:pPr eaLnBrk="1" hangingPunct="1">
              <a:lnSpc>
                <a:spcPct val="90000"/>
              </a:lnSpc>
            </a:pPr>
            <a:r>
              <a:rPr lang="en-US" dirty="0"/>
              <a:t>All antidepressants make the hippocampus grow larger</a:t>
            </a:r>
          </a:p>
          <a:p>
            <a:pPr eaLnBrk="1" hangingPunct="1">
              <a:lnSpc>
                <a:spcPct val="90000"/>
              </a:lnSpc>
            </a:pPr>
            <a:r>
              <a:rPr lang="en-US" dirty="0"/>
              <a:t>Cells get bigger and more numerous (hypertrophy and hyperplasia)</a:t>
            </a:r>
          </a:p>
          <a:p>
            <a:pPr eaLnBrk="1" hangingPunct="1">
              <a:lnSpc>
                <a:spcPct val="90000"/>
              </a:lnSpc>
            </a:pPr>
            <a:r>
              <a:rPr lang="en-US" dirty="0"/>
              <a:t>Irradiating the hippocampus blocks antidepressant benefit</a:t>
            </a:r>
          </a:p>
        </p:txBody>
      </p:sp>
      <p:sp>
        <p:nvSpPr>
          <p:cNvPr id="2" name="Slide Number Placeholder 1"/>
          <p:cNvSpPr>
            <a:spLocks noGrp="1"/>
          </p:cNvSpPr>
          <p:nvPr>
            <p:ph type="sldNum" sz="quarter" idx="12"/>
          </p:nvPr>
        </p:nvSpPr>
        <p:spPr/>
        <p:txBody>
          <a:bodyPr/>
          <a:lstStyle/>
          <a:p>
            <a:pPr>
              <a:defRPr/>
            </a:pPr>
            <a:fld id="{EA7B0303-17A4-5D41-A78C-CE138837C6F1}"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solidFill>
                  <a:schemeClr val="tx1"/>
                </a:solidFill>
              </a:rPr>
              <a:t>Antidepressants cause neurogenesis</a:t>
            </a:r>
          </a:p>
        </p:txBody>
      </p:sp>
      <p:sp>
        <p:nvSpPr>
          <p:cNvPr id="20483" name="Content Placeholder 2"/>
          <p:cNvSpPr>
            <a:spLocks noGrp="1"/>
          </p:cNvSpPr>
          <p:nvPr>
            <p:ph idx="1"/>
          </p:nvPr>
        </p:nvSpPr>
        <p:spPr/>
        <p:txBody>
          <a:bodyPr/>
          <a:lstStyle/>
          <a:p>
            <a:pPr>
              <a:buFontTx/>
              <a:buNone/>
            </a:pPr>
            <a:r>
              <a:rPr lang="en-US" dirty="0" smtClean="0"/>
              <a:t>A great review of the evidence in layman’s terms is here: </a:t>
            </a:r>
          </a:p>
          <a:p>
            <a:pPr>
              <a:buFontTx/>
              <a:buNone/>
            </a:pPr>
            <a:r>
              <a:rPr lang="en-US" sz="2400" dirty="0" smtClean="0">
                <a:hlinkClick r:id="rId2"/>
              </a:rPr>
              <a:t>http://psycheducation.org/mechanism/MechanismIntro.htm</a:t>
            </a:r>
            <a:endParaRPr lang="en-US" sz="2400" dirty="0" smtClean="0"/>
          </a:p>
        </p:txBody>
      </p:sp>
      <p:sp>
        <p:nvSpPr>
          <p:cNvPr id="2" name="Slide Number Placeholder 1"/>
          <p:cNvSpPr>
            <a:spLocks noGrp="1"/>
          </p:cNvSpPr>
          <p:nvPr>
            <p:ph type="sldNum" sz="quarter" idx="12"/>
          </p:nvPr>
        </p:nvSpPr>
        <p:spPr/>
        <p:txBody>
          <a:bodyPr/>
          <a:lstStyle/>
          <a:p>
            <a:pPr>
              <a:defRPr/>
            </a:pPr>
            <a:fld id="{EA7B0303-17A4-5D41-A78C-CE138837C6F1}"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0"/>
            <a:ext cx="7772400" cy="1143000"/>
          </a:xfrm>
        </p:spPr>
        <p:txBody>
          <a:bodyPr/>
          <a:lstStyle/>
          <a:p>
            <a:r>
              <a:rPr lang="en-US" dirty="0" smtClean="0">
                <a:solidFill>
                  <a:schemeClr val="tx1"/>
                </a:solidFill>
              </a:rPr>
              <a:t>Depression and stress hormones</a:t>
            </a:r>
          </a:p>
        </p:txBody>
      </p:sp>
      <p:sp>
        <p:nvSpPr>
          <p:cNvPr id="21507" name="Content Placeholder 2"/>
          <p:cNvSpPr>
            <a:spLocks noGrp="1"/>
          </p:cNvSpPr>
          <p:nvPr>
            <p:ph idx="1"/>
          </p:nvPr>
        </p:nvSpPr>
        <p:spPr>
          <a:xfrm>
            <a:off x="685800" y="1219200"/>
            <a:ext cx="7772400" cy="4876800"/>
          </a:xfrm>
        </p:spPr>
        <p:txBody>
          <a:bodyPr/>
          <a:lstStyle/>
          <a:p>
            <a:r>
              <a:rPr lang="en-US" dirty="0" smtClean="0"/>
              <a:t>Depressed humans and rodents have </a:t>
            </a:r>
            <a:r>
              <a:rPr lang="en-US" b="1" dirty="0" smtClean="0"/>
              <a:t>too much cortisol </a:t>
            </a:r>
            <a:r>
              <a:rPr lang="en-US" dirty="0" smtClean="0"/>
              <a:t>(stress hormone) in their blood</a:t>
            </a:r>
          </a:p>
          <a:p>
            <a:r>
              <a:rPr lang="en-US" dirty="0" smtClean="0"/>
              <a:t>Giving dexamethasone to depressed humans/rodents </a:t>
            </a:r>
            <a:r>
              <a:rPr lang="en-US" b="1" dirty="0" smtClean="0"/>
              <a:t>does not suppress</a:t>
            </a:r>
            <a:r>
              <a:rPr lang="en-US" dirty="0" smtClean="0"/>
              <a:t> cortisol release as much as it should</a:t>
            </a:r>
          </a:p>
          <a:p>
            <a:r>
              <a:rPr lang="en-US" dirty="0" smtClean="0"/>
              <a:t>Cortisol kills hippocampal brain cells</a:t>
            </a:r>
          </a:p>
          <a:p>
            <a:r>
              <a:rPr lang="en-US" dirty="0" smtClean="0"/>
              <a:t>Positive feedback loop</a:t>
            </a:r>
          </a:p>
          <a:p>
            <a:r>
              <a:rPr lang="en-US" dirty="0" smtClean="0"/>
              <a:t>HPA (hypothalamic-pituitary-adrenal) axis</a:t>
            </a:r>
          </a:p>
        </p:txBody>
      </p:sp>
      <p:sp>
        <p:nvSpPr>
          <p:cNvPr id="2" name="Slide Number Placeholder 1"/>
          <p:cNvSpPr>
            <a:spLocks noGrp="1"/>
          </p:cNvSpPr>
          <p:nvPr>
            <p:ph type="sldNum" sz="quarter" idx="12"/>
          </p:nvPr>
        </p:nvSpPr>
        <p:spPr/>
        <p:txBody>
          <a:bodyPr/>
          <a:lstStyle/>
          <a:p>
            <a:pPr>
              <a:defRPr/>
            </a:pPr>
            <a:fld id="{EA7B0303-17A4-5D41-A78C-CE138837C6F1}"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0"/>
            <a:ext cx="7772400" cy="1143000"/>
          </a:xfrm>
        </p:spPr>
        <p:txBody>
          <a:bodyPr/>
          <a:lstStyle/>
          <a:p>
            <a:pPr eaLnBrk="1" hangingPunct="1"/>
            <a:r>
              <a:rPr lang="en-US" dirty="0">
                <a:solidFill>
                  <a:schemeClr val="tx1"/>
                </a:solidFill>
              </a:rPr>
              <a:t>Slow efficacy</a:t>
            </a:r>
          </a:p>
        </p:txBody>
      </p:sp>
      <p:sp>
        <p:nvSpPr>
          <p:cNvPr id="22531" name="Rectangle 3"/>
          <p:cNvSpPr>
            <a:spLocks noGrp="1" noChangeArrowheads="1"/>
          </p:cNvSpPr>
          <p:nvPr>
            <p:ph type="body" idx="1"/>
          </p:nvPr>
        </p:nvSpPr>
        <p:spPr>
          <a:xfrm>
            <a:off x="685800" y="1143000"/>
            <a:ext cx="7772400" cy="5410200"/>
          </a:xfrm>
        </p:spPr>
        <p:txBody>
          <a:bodyPr/>
          <a:lstStyle/>
          <a:p>
            <a:pPr eaLnBrk="1" hangingPunct="1"/>
            <a:r>
              <a:rPr lang="en-US" sz="2800"/>
              <a:t>5-HT, NE, and DA targeted antidepressants usually take 2-3 weeks before you see improvement. Some people see immediate improvement. Some studies show that 8 or 12 weeks are required for maximum effect.</a:t>
            </a:r>
          </a:p>
          <a:p>
            <a:pPr eaLnBrk="1" hangingPunct="1"/>
            <a:r>
              <a:rPr lang="en-US" sz="2800"/>
              <a:t>Short studies artificially deflate the efficacy of antidepressants, they work much better than placebo in long studies</a:t>
            </a:r>
          </a:p>
          <a:p>
            <a:pPr eaLnBrk="1" hangingPunct="1"/>
            <a:r>
              <a:rPr lang="en-US" sz="2800"/>
              <a:t>Side effects are immediate, and decline over a few weeks. Many patients give up before side effects subside and effectiveness takes hold.</a:t>
            </a:r>
          </a:p>
        </p:txBody>
      </p:sp>
      <p:sp>
        <p:nvSpPr>
          <p:cNvPr id="2" name="Slide Number Placeholder 1"/>
          <p:cNvSpPr>
            <a:spLocks noGrp="1"/>
          </p:cNvSpPr>
          <p:nvPr>
            <p:ph type="sldNum" sz="quarter" idx="12"/>
          </p:nvPr>
        </p:nvSpPr>
        <p:spPr/>
        <p:txBody>
          <a:bodyPr/>
          <a:lstStyle/>
          <a:p>
            <a:pPr>
              <a:defRPr/>
            </a:pPr>
            <a:fld id="{EA7B0303-17A4-5D41-A78C-CE138837C6F1}"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
            <a:ext cx="7772400" cy="1143000"/>
          </a:xfrm>
        </p:spPr>
        <p:txBody>
          <a:bodyPr/>
          <a:lstStyle/>
          <a:p>
            <a:r>
              <a:rPr lang="en-US" dirty="0" smtClean="0"/>
              <a:t>Why the latent period?</a:t>
            </a:r>
            <a:endParaRPr lang="en-US" dirty="0"/>
          </a:p>
        </p:txBody>
      </p:sp>
      <p:sp>
        <p:nvSpPr>
          <p:cNvPr id="4" name="TextBox 3"/>
          <p:cNvSpPr txBox="1"/>
          <p:nvPr/>
        </p:nvSpPr>
        <p:spPr>
          <a:xfrm>
            <a:off x="685800" y="990600"/>
            <a:ext cx="7772400" cy="1815882"/>
          </a:xfrm>
          <a:prstGeom prst="rect">
            <a:avLst/>
          </a:prstGeom>
          <a:noFill/>
        </p:spPr>
        <p:txBody>
          <a:bodyPr wrap="square" rtlCol="0">
            <a:spAutoFit/>
          </a:bodyPr>
          <a:lstStyle/>
          <a:p>
            <a:r>
              <a:rPr lang="en-US" sz="2800" dirty="0" smtClean="0"/>
              <a:t>Maybe receptor populations need to change. For instance, maybe feedback mechanisms initially prevent the 5-HT level from rising, but over time those feedback mechanisms give up.</a:t>
            </a:r>
            <a:endParaRPr lang="en-US" sz="2800" dirty="0"/>
          </a:p>
        </p:txBody>
      </p:sp>
      <p:sp>
        <p:nvSpPr>
          <p:cNvPr id="5" name="TextBox 4"/>
          <p:cNvSpPr txBox="1"/>
          <p:nvPr/>
        </p:nvSpPr>
        <p:spPr>
          <a:xfrm>
            <a:off x="685800" y="2832318"/>
            <a:ext cx="7772400" cy="523220"/>
          </a:xfrm>
          <a:prstGeom prst="rect">
            <a:avLst/>
          </a:prstGeom>
          <a:noFill/>
        </p:spPr>
        <p:txBody>
          <a:bodyPr wrap="square" rtlCol="0">
            <a:spAutoFit/>
          </a:bodyPr>
          <a:lstStyle/>
          <a:p>
            <a:r>
              <a:rPr lang="en-US" sz="2800" dirty="0" smtClean="0"/>
              <a:t>Maybe it takes time for new brain cells to grow.</a:t>
            </a:r>
            <a:endParaRPr lang="en-US" sz="2800" dirty="0"/>
          </a:p>
        </p:txBody>
      </p:sp>
      <p:sp>
        <p:nvSpPr>
          <p:cNvPr id="6" name="TextBox 5"/>
          <p:cNvSpPr txBox="1"/>
          <p:nvPr/>
        </p:nvSpPr>
        <p:spPr>
          <a:xfrm>
            <a:off x="685800" y="3439180"/>
            <a:ext cx="7772400" cy="954107"/>
          </a:xfrm>
          <a:prstGeom prst="rect">
            <a:avLst/>
          </a:prstGeom>
          <a:noFill/>
        </p:spPr>
        <p:txBody>
          <a:bodyPr wrap="square" rtlCol="0">
            <a:spAutoFit/>
          </a:bodyPr>
          <a:lstStyle/>
          <a:p>
            <a:r>
              <a:rPr lang="en-US" sz="2800" dirty="0" smtClean="0"/>
              <a:t>Maybe it takes time for the drug level to build up in the bloodstream.</a:t>
            </a:r>
            <a:endParaRPr lang="en-US" sz="2800" dirty="0"/>
          </a:p>
        </p:txBody>
      </p:sp>
      <p:sp>
        <p:nvSpPr>
          <p:cNvPr id="7" name="TextBox 6"/>
          <p:cNvSpPr txBox="1"/>
          <p:nvPr/>
        </p:nvSpPr>
        <p:spPr>
          <a:xfrm>
            <a:off x="685800" y="4456093"/>
            <a:ext cx="7772400" cy="2246769"/>
          </a:xfrm>
          <a:prstGeom prst="rect">
            <a:avLst/>
          </a:prstGeom>
          <a:noFill/>
        </p:spPr>
        <p:txBody>
          <a:bodyPr wrap="square" rtlCol="0">
            <a:spAutoFit/>
          </a:bodyPr>
          <a:lstStyle/>
          <a:p>
            <a:r>
              <a:rPr lang="en-US" sz="2800" dirty="0" smtClean="0"/>
              <a:t>Maybe it is psychological: Depression is learned helplessness and despair that was reinforced over years of bad experiences and </a:t>
            </a:r>
            <a:r>
              <a:rPr lang="en-US" sz="2800" dirty="0" err="1" smtClean="0"/>
              <a:t>anhedonia</a:t>
            </a:r>
            <a:r>
              <a:rPr lang="en-US" sz="2800" dirty="0" smtClean="0"/>
              <a:t>. It takes time for the brain to change gears, and learn to be optimistic.</a:t>
            </a:r>
            <a:endParaRPr lang="en-US" sz="2800" dirty="0"/>
          </a:p>
        </p:txBody>
      </p:sp>
      <p:sp>
        <p:nvSpPr>
          <p:cNvPr id="3" name="Slide Number Placeholder 2"/>
          <p:cNvSpPr>
            <a:spLocks noGrp="1"/>
          </p:cNvSpPr>
          <p:nvPr>
            <p:ph type="sldNum" sz="quarter" idx="12"/>
          </p:nvPr>
        </p:nvSpPr>
        <p:spPr/>
        <p:txBody>
          <a:bodyPr/>
          <a:lstStyle/>
          <a:p>
            <a:pPr>
              <a:defRPr/>
            </a:pPr>
            <a:fld id="{88F110EA-765F-E141-B982-2A5B4A20C064}"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
            <a:ext cx="7772400" cy="1143000"/>
          </a:xfrm>
        </p:spPr>
        <p:txBody>
          <a:bodyPr/>
          <a:lstStyle/>
          <a:p>
            <a:r>
              <a:rPr lang="en-US" dirty="0" smtClean="0"/>
              <a:t>About the latent period</a:t>
            </a:r>
            <a:endParaRPr lang="en-US" dirty="0"/>
          </a:p>
        </p:txBody>
      </p:sp>
      <p:sp>
        <p:nvSpPr>
          <p:cNvPr id="4" name="TextBox 3"/>
          <p:cNvSpPr txBox="1"/>
          <p:nvPr/>
        </p:nvSpPr>
        <p:spPr>
          <a:xfrm>
            <a:off x="685800" y="990600"/>
            <a:ext cx="7772400" cy="4401205"/>
          </a:xfrm>
          <a:prstGeom prst="rect">
            <a:avLst/>
          </a:prstGeom>
          <a:noFill/>
        </p:spPr>
        <p:txBody>
          <a:bodyPr wrap="square" rtlCol="0">
            <a:spAutoFit/>
          </a:bodyPr>
          <a:lstStyle/>
          <a:p>
            <a:r>
              <a:rPr lang="en-US" sz="2800" dirty="0" smtClean="0"/>
              <a:t>It is not universal, and it is not predictable. Sometimes it is one week, sometimes it is twelve weeks. Sometimes there is no latent period, but rather a “honeymoon” which quickly fades.</a:t>
            </a:r>
          </a:p>
          <a:p>
            <a:r>
              <a:rPr lang="en-US" sz="2800" dirty="0" smtClean="0"/>
              <a:t>Anxiety might improve before depression, or vice versa.</a:t>
            </a:r>
          </a:p>
          <a:p>
            <a:r>
              <a:rPr lang="en-US" sz="2800" dirty="0" smtClean="0"/>
              <a:t>OCD usually takes the longest to respond, quite probably because it takes a long time to forget old habits even after the chemicals driving them have been </a:t>
            </a:r>
            <a:r>
              <a:rPr lang="en-US" sz="2800" smtClean="0"/>
              <a:t>fixed.</a:t>
            </a:r>
            <a:endParaRPr lang="en-US" sz="2800" dirty="0" smtClean="0"/>
          </a:p>
        </p:txBody>
      </p:sp>
      <p:sp>
        <p:nvSpPr>
          <p:cNvPr id="3" name="Slide Number Placeholder 2"/>
          <p:cNvSpPr>
            <a:spLocks noGrp="1"/>
          </p:cNvSpPr>
          <p:nvPr>
            <p:ph type="sldNum" sz="quarter" idx="12"/>
          </p:nvPr>
        </p:nvSpPr>
        <p:spPr/>
        <p:txBody>
          <a:bodyPr/>
          <a:lstStyle/>
          <a:p>
            <a:pPr>
              <a:defRPr/>
            </a:pPr>
            <a:fld id="{88F110EA-765F-E141-B982-2A5B4A20C064}"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0"/>
            <a:ext cx="7772400" cy="762000"/>
          </a:xfrm>
        </p:spPr>
        <p:txBody>
          <a:bodyPr/>
          <a:lstStyle/>
          <a:p>
            <a:r>
              <a:rPr lang="en-US"/>
              <a:t>Antidepressants cure everything!</a:t>
            </a:r>
          </a:p>
        </p:txBody>
      </p:sp>
      <p:sp>
        <p:nvSpPr>
          <p:cNvPr id="6147" name="Rectangle 3"/>
          <p:cNvSpPr>
            <a:spLocks noGrp="1" noChangeArrowheads="1"/>
          </p:cNvSpPr>
          <p:nvPr>
            <p:ph type="body" idx="1"/>
          </p:nvPr>
        </p:nvSpPr>
        <p:spPr>
          <a:xfrm>
            <a:off x="228600" y="838200"/>
            <a:ext cx="8610600" cy="5943600"/>
          </a:xfrm>
        </p:spPr>
        <p:txBody>
          <a:bodyPr/>
          <a:lstStyle/>
          <a:p>
            <a:r>
              <a:rPr lang="en-US" sz="2800"/>
              <a:t>Melancholic depression (not sleeping, not eating, hopelessness, guilt, shame, nothing makes you happy)</a:t>
            </a:r>
          </a:p>
          <a:p>
            <a:r>
              <a:rPr lang="en-US" sz="2800"/>
              <a:t>Atypical depression (good things make you happy, you might eat too much, you might sleep too much)</a:t>
            </a:r>
          </a:p>
          <a:p>
            <a:r>
              <a:rPr lang="en-US" sz="2800"/>
              <a:t>Psychomotor depression (you are so unhappy that you talk and move slowly)</a:t>
            </a:r>
          </a:p>
          <a:p>
            <a:r>
              <a:rPr lang="en-US" sz="2800"/>
              <a:t>Agitated depression (you are so unhappy that you are frantic and edgy all the time)</a:t>
            </a:r>
          </a:p>
          <a:p>
            <a:r>
              <a:rPr lang="en-US" sz="2800"/>
              <a:t>Bipolar depression (this is a symptom of bipolar disorder/manic depression, antidepressants are second-line medications for this disease)</a:t>
            </a:r>
          </a:p>
        </p:txBody>
      </p:sp>
      <p:sp>
        <p:nvSpPr>
          <p:cNvPr id="2" name="Slide Number Placeholder 1"/>
          <p:cNvSpPr>
            <a:spLocks noGrp="1"/>
          </p:cNvSpPr>
          <p:nvPr>
            <p:ph type="sldNum" sz="quarter" idx="12"/>
          </p:nvPr>
        </p:nvSpPr>
        <p:spPr/>
        <p:txBody>
          <a:bodyPr/>
          <a:lstStyle/>
          <a:p>
            <a:fld id="{2ED355D8-45BF-2849-A82D-4708ED232B1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762000"/>
          </a:xfrm>
        </p:spPr>
        <p:txBody>
          <a:bodyPr/>
          <a:lstStyle/>
          <a:p>
            <a:r>
              <a:rPr lang="en-US"/>
              <a:t>Antidepressants cure everything!</a:t>
            </a:r>
          </a:p>
        </p:txBody>
      </p:sp>
      <p:sp>
        <p:nvSpPr>
          <p:cNvPr id="12291" name="Rectangle 3"/>
          <p:cNvSpPr>
            <a:spLocks noGrp="1" noChangeArrowheads="1"/>
          </p:cNvSpPr>
          <p:nvPr>
            <p:ph type="body" idx="1"/>
          </p:nvPr>
        </p:nvSpPr>
        <p:spPr>
          <a:xfrm>
            <a:off x="228600" y="838200"/>
            <a:ext cx="8610600" cy="5943600"/>
          </a:xfrm>
        </p:spPr>
        <p:txBody>
          <a:bodyPr/>
          <a:lstStyle/>
          <a:p>
            <a:r>
              <a:rPr lang="en-US" sz="2800"/>
              <a:t>Psychotic depression (plus antipsychotics)</a:t>
            </a:r>
          </a:p>
          <a:p>
            <a:r>
              <a:rPr lang="en-US" sz="2800"/>
              <a:t>Schizophrenia, schizoaffective disorder (psychotic people are often depressed, with very blunt emotions)</a:t>
            </a:r>
          </a:p>
          <a:p>
            <a:r>
              <a:rPr lang="en-US" sz="2800"/>
              <a:t>PMS/PMDD</a:t>
            </a:r>
          </a:p>
          <a:p>
            <a:r>
              <a:rPr lang="en-US" sz="2800"/>
              <a:t>Seasonal affective disorder (SAD)</a:t>
            </a:r>
          </a:p>
          <a:p>
            <a:r>
              <a:rPr lang="en-US" sz="2800"/>
              <a:t>Posttraumatic stress disorder (PTSD)</a:t>
            </a:r>
          </a:p>
          <a:p>
            <a:r>
              <a:rPr lang="en-US" sz="2800"/>
              <a:t>Social anxiety</a:t>
            </a:r>
          </a:p>
          <a:p>
            <a:r>
              <a:rPr lang="en-US" sz="2800"/>
              <a:t>General anxiety</a:t>
            </a:r>
          </a:p>
          <a:p>
            <a:r>
              <a:rPr lang="en-US" sz="2800"/>
              <a:t>Panic disorder</a:t>
            </a:r>
          </a:p>
          <a:p>
            <a:r>
              <a:rPr lang="en-US" sz="2800"/>
              <a:t>OCD (Especially SSRIs)</a:t>
            </a:r>
          </a:p>
          <a:p>
            <a:r>
              <a:rPr lang="en-US" sz="2800"/>
              <a:t>ADHD (certain antidepressants, atomoxetine)</a:t>
            </a:r>
          </a:p>
        </p:txBody>
      </p:sp>
      <p:sp>
        <p:nvSpPr>
          <p:cNvPr id="2" name="Slide Number Placeholder 1"/>
          <p:cNvSpPr>
            <a:spLocks noGrp="1"/>
          </p:cNvSpPr>
          <p:nvPr>
            <p:ph type="sldNum" sz="quarter" idx="12"/>
          </p:nvPr>
        </p:nvSpPr>
        <p:spPr/>
        <p:txBody>
          <a:bodyPr/>
          <a:lstStyle/>
          <a:p>
            <a:fld id="{2ED355D8-45BF-2849-A82D-4708ED232B1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 and 5-HT</a:t>
            </a:r>
            <a:endParaRPr lang="en-US" dirty="0"/>
          </a:p>
        </p:txBody>
      </p:sp>
      <p:sp>
        <p:nvSpPr>
          <p:cNvPr id="8" name="Content Placeholder 7"/>
          <p:cNvSpPr>
            <a:spLocks noGrp="1"/>
          </p:cNvSpPr>
          <p:nvPr>
            <p:ph sz="half" idx="1"/>
          </p:nvPr>
        </p:nvSpPr>
        <p:spPr>
          <a:xfrm>
            <a:off x="0" y="1600200"/>
            <a:ext cx="9144000" cy="4525963"/>
          </a:xfrm>
        </p:spPr>
        <p:txBody>
          <a:bodyPr>
            <a:normAutofit/>
          </a:bodyPr>
          <a:lstStyle/>
          <a:p>
            <a:r>
              <a:rPr lang="en-US" sz="3600" dirty="0" smtClean="0"/>
              <a:t>One thousand times less common than the major neurotransmitters</a:t>
            </a:r>
          </a:p>
          <a:p>
            <a:r>
              <a:rPr lang="en-US" sz="3600" dirty="0" smtClean="0"/>
              <a:t>Mainly </a:t>
            </a:r>
            <a:r>
              <a:rPr lang="en-US" sz="3600" dirty="0" err="1" smtClean="0"/>
              <a:t>modulatory</a:t>
            </a:r>
            <a:r>
              <a:rPr lang="en-US" sz="3600" dirty="0" smtClean="0"/>
              <a:t>, slow</a:t>
            </a:r>
          </a:p>
          <a:p>
            <a:r>
              <a:rPr lang="en-US" sz="3600" dirty="0" smtClean="0"/>
              <a:t>Originate in brainstem, but released throughout the entire brain and spine</a:t>
            </a:r>
            <a:endParaRPr lang="en-US" sz="3600" dirty="0"/>
          </a:p>
        </p:txBody>
      </p:sp>
      <p:sp>
        <p:nvSpPr>
          <p:cNvPr id="3" name="Slide Number Placeholder 2"/>
          <p:cNvSpPr>
            <a:spLocks noGrp="1"/>
          </p:cNvSpPr>
          <p:nvPr>
            <p:ph type="sldNum" sz="quarter" idx="12"/>
          </p:nvPr>
        </p:nvSpPr>
        <p:spPr/>
        <p:txBody>
          <a:bodyPr/>
          <a:lstStyle/>
          <a:p>
            <a:fld id="{1A95053E-AF2C-5740-ABE8-27DE64E04137}"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762000"/>
          </a:xfrm>
        </p:spPr>
        <p:txBody>
          <a:bodyPr/>
          <a:lstStyle/>
          <a:p>
            <a:r>
              <a:rPr lang="en-US"/>
              <a:t>Antidepressants cure everything!</a:t>
            </a:r>
          </a:p>
        </p:txBody>
      </p:sp>
      <p:sp>
        <p:nvSpPr>
          <p:cNvPr id="13315" name="Rectangle 3"/>
          <p:cNvSpPr>
            <a:spLocks noGrp="1" noChangeArrowheads="1"/>
          </p:cNvSpPr>
          <p:nvPr>
            <p:ph type="body" idx="1"/>
          </p:nvPr>
        </p:nvSpPr>
        <p:spPr>
          <a:xfrm>
            <a:off x="228600" y="838200"/>
            <a:ext cx="8610600" cy="5943600"/>
          </a:xfrm>
        </p:spPr>
        <p:txBody>
          <a:bodyPr/>
          <a:lstStyle/>
          <a:p>
            <a:r>
              <a:rPr lang="en-US" sz="2800"/>
              <a:t>Sleep disorders (narcolepsy, especially MAOIs)</a:t>
            </a:r>
          </a:p>
          <a:p>
            <a:r>
              <a:rPr lang="en-US" sz="2800"/>
              <a:t>Insomnia (trazodone most popular hypnotic)</a:t>
            </a:r>
          </a:p>
          <a:p>
            <a:r>
              <a:rPr lang="en-US" sz="2800"/>
              <a:t>Fibromyalgia (diffuse pain in many body parts, perhaps caused by sleep disorder, perhaps psychogenic, probably neurological in some way)</a:t>
            </a:r>
          </a:p>
          <a:p>
            <a:r>
              <a:rPr lang="en-US" sz="2800"/>
              <a:t>Pain (Dr. House would be on additional drugs, not just Vicodin. He would probably be on antidepressants.)</a:t>
            </a:r>
          </a:p>
          <a:p>
            <a:r>
              <a:rPr lang="en-US" sz="2800"/>
              <a:t>Headaches</a:t>
            </a:r>
          </a:p>
          <a:p>
            <a:r>
              <a:rPr lang="en-US" sz="2800"/>
              <a:t>Premature ejaculation (Paxil treats it)</a:t>
            </a:r>
          </a:p>
          <a:p>
            <a:r>
              <a:rPr lang="en-US" sz="2800"/>
              <a:t>Anorgasmia (Wellbutrin treats it)</a:t>
            </a:r>
          </a:p>
        </p:txBody>
      </p:sp>
      <p:sp>
        <p:nvSpPr>
          <p:cNvPr id="2" name="Slide Number Placeholder 1"/>
          <p:cNvSpPr>
            <a:spLocks noGrp="1"/>
          </p:cNvSpPr>
          <p:nvPr>
            <p:ph type="sldNum" sz="quarter" idx="12"/>
          </p:nvPr>
        </p:nvSpPr>
        <p:spPr/>
        <p:txBody>
          <a:bodyPr/>
          <a:lstStyle/>
          <a:p>
            <a:fld id="{2ED355D8-45BF-2849-A82D-4708ED232B10}"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762000"/>
          </a:xfrm>
        </p:spPr>
        <p:txBody>
          <a:bodyPr/>
          <a:lstStyle/>
          <a:p>
            <a:r>
              <a:rPr lang="en-US"/>
              <a:t>Antidepressants cure everything!</a:t>
            </a:r>
          </a:p>
        </p:txBody>
      </p:sp>
      <p:sp>
        <p:nvSpPr>
          <p:cNvPr id="14339" name="Rectangle 3"/>
          <p:cNvSpPr>
            <a:spLocks noGrp="1" noChangeArrowheads="1"/>
          </p:cNvSpPr>
          <p:nvPr>
            <p:ph type="body" idx="1"/>
          </p:nvPr>
        </p:nvSpPr>
        <p:spPr>
          <a:xfrm>
            <a:off x="228600" y="838200"/>
            <a:ext cx="8610600" cy="5943600"/>
          </a:xfrm>
        </p:spPr>
        <p:txBody>
          <a:bodyPr/>
          <a:lstStyle/>
          <a:p>
            <a:r>
              <a:rPr lang="en-US" sz="2800"/>
              <a:t>Eating disorders (too much and too little)</a:t>
            </a:r>
          </a:p>
          <a:p>
            <a:r>
              <a:rPr lang="en-US" sz="2800"/>
              <a:t>Irritable bowel syndrome</a:t>
            </a:r>
          </a:p>
          <a:p>
            <a:r>
              <a:rPr lang="en-US" sz="2800"/>
              <a:t>Autism spectrum disorders</a:t>
            </a:r>
          </a:p>
          <a:p>
            <a:r>
              <a:rPr lang="en-US" sz="2800"/>
              <a:t>Alcoholism</a:t>
            </a:r>
          </a:p>
          <a:p>
            <a:pPr>
              <a:buFontTx/>
              <a:buNone/>
            </a:pPr>
            <a:endParaRPr lang="en-US" sz="2800"/>
          </a:p>
        </p:txBody>
      </p:sp>
      <p:sp>
        <p:nvSpPr>
          <p:cNvPr id="2" name="Slide Number Placeholder 1"/>
          <p:cNvSpPr>
            <a:spLocks noGrp="1"/>
          </p:cNvSpPr>
          <p:nvPr>
            <p:ph type="sldNum" sz="quarter" idx="12"/>
          </p:nvPr>
        </p:nvSpPr>
        <p:spPr/>
        <p:txBody>
          <a:bodyPr/>
          <a:lstStyle/>
          <a:p>
            <a:fld id="{2ED355D8-45BF-2849-A82D-4708ED232B1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762000"/>
          </a:xfrm>
        </p:spPr>
        <p:txBody>
          <a:bodyPr/>
          <a:lstStyle/>
          <a:p>
            <a:r>
              <a:rPr lang="en-US"/>
              <a:t>Antidepressants cure everything!</a:t>
            </a:r>
          </a:p>
        </p:txBody>
      </p:sp>
      <p:sp>
        <p:nvSpPr>
          <p:cNvPr id="15363" name="Rectangle 3"/>
          <p:cNvSpPr>
            <a:spLocks noGrp="1" noChangeArrowheads="1"/>
          </p:cNvSpPr>
          <p:nvPr>
            <p:ph type="body" idx="1"/>
          </p:nvPr>
        </p:nvSpPr>
        <p:spPr>
          <a:xfrm>
            <a:off x="228600" y="838200"/>
            <a:ext cx="8610600" cy="5943600"/>
          </a:xfrm>
        </p:spPr>
        <p:txBody>
          <a:bodyPr/>
          <a:lstStyle/>
          <a:p>
            <a:pPr>
              <a:lnSpc>
                <a:spcPct val="90000"/>
              </a:lnSpc>
            </a:pPr>
            <a:r>
              <a:rPr lang="en-US"/>
              <a:t>Drug addiction</a:t>
            </a:r>
          </a:p>
          <a:p>
            <a:pPr lvl="1">
              <a:lnSpc>
                <a:spcPct val="90000"/>
              </a:lnSpc>
            </a:pPr>
            <a:r>
              <a:rPr lang="en-US"/>
              <a:t>Antidepressants help drug addicts in many ways.</a:t>
            </a:r>
          </a:p>
          <a:p>
            <a:pPr lvl="1">
              <a:lnSpc>
                <a:spcPct val="90000"/>
              </a:lnSpc>
            </a:pPr>
            <a:r>
              <a:rPr lang="en-US"/>
              <a:t>Many addicts are depressed or anxious. Sometimes that is why they started using drugs, or sometimes it is a consequence of the damage the drugs did to their life, friends, brain, and body. Either way, antidepressants treat depression and anxiety.</a:t>
            </a:r>
          </a:p>
          <a:p>
            <a:pPr lvl="1">
              <a:lnSpc>
                <a:spcPct val="90000"/>
              </a:lnSpc>
            </a:pPr>
            <a:r>
              <a:rPr lang="en-US"/>
              <a:t>Bupropion (Wellbutrin, Zyban) is good for smokers.</a:t>
            </a:r>
          </a:p>
          <a:p>
            <a:pPr lvl="1">
              <a:lnSpc>
                <a:spcPct val="90000"/>
              </a:lnSpc>
            </a:pPr>
            <a:r>
              <a:rPr lang="en-US"/>
              <a:t>Amineptine and nomifensine are good for cocaine addicts, they increase DA levels.</a:t>
            </a:r>
          </a:p>
          <a:p>
            <a:pPr lvl="1">
              <a:lnSpc>
                <a:spcPct val="90000"/>
              </a:lnSpc>
            </a:pPr>
            <a:r>
              <a:rPr lang="en-US"/>
              <a:t>Desipramine is good for PCP, ketamine, and cough syrup addicts, it can cure withdrawal from that class of drugs.</a:t>
            </a:r>
          </a:p>
        </p:txBody>
      </p:sp>
      <p:sp>
        <p:nvSpPr>
          <p:cNvPr id="2" name="Slide Number Placeholder 1"/>
          <p:cNvSpPr>
            <a:spLocks noGrp="1"/>
          </p:cNvSpPr>
          <p:nvPr>
            <p:ph type="sldNum" sz="quarter" idx="12"/>
          </p:nvPr>
        </p:nvSpPr>
        <p:spPr/>
        <p:txBody>
          <a:bodyPr/>
          <a:lstStyle/>
          <a:p>
            <a:fld id="{2ED355D8-45BF-2849-A82D-4708ED232B10}"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819400"/>
            <a:ext cx="7772400" cy="1143000"/>
          </a:xfrm>
        </p:spPr>
        <p:txBody>
          <a:bodyPr/>
          <a:lstStyle/>
          <a:p>
            <a:pPr algn="l" eaLnBrk="1" hangingPunct="1"/>
            <a:r>
              <a:rPr lang="en-US" sz="3200" dirty="0">
                <a:solidFill>
                  <a:schemeClr val="tx1"/>
                </a:solidFill>
              </a:rPr>
              <a:t>Antipsychotic/Antidepressant: The psychiatrist's speedball. Talk about how antidepressants alone cause suicide. Relate to Chris Farley, River Phoenix, why speedballs are so appealing. Relate to cocaine having faster elimination, and heroin overdoses being slow. Relate to benzodiazepine abuse to "come down" from stimulants. Relate to stimulants causing crashes, which is really just being half high, and sedatives causing hangovers, which (aside from alcohol) is just being half high as well. </a:t>
            </a:r>
          </a:p>
        </p:txBody>
      </p:sp>
      <p:sp>
        <p:nvSpPr>
          <p:cNvPr id="2" name="Slide Number Placeholder 1"/>
          <p:cNvSpPr>
            <a:spLocks noGrp="1"/>
          </p:cNvSpPr>
          <p:nvPr>
            <p:ph type="sldNum" sz="quarter" idx="12"/>
          </p:nvPr>
        </p:nvSpPr>
        <p:spPr/>
        <p:txBody>
          <a:bodyPr/>
          <a:lstStyle/>
          <a:p>
            <a:pPr>
              <a:defRPr/>
            </a:pPr>
            <a:fld id="{784FAEC6-4860-1942-AE54-FFDCAEA92C64}"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533400"/>
            <a:ext cx="7772400" cy="2185214"/>
          </a:xfrm>
          <a:prstGeom prst="rect">
            <a:avLst/>
          </a:prstGeom>
        </p:spPr>
        <p:txBody>
          <a:bodyPr wrap="square">
            <a:spAutoFit/>
          </a:bodyPr>
          <a:lstStyle/>
          <a:p>
            <a:r>
              <a:rPr lang="en-US" sz="1000" dirty="0">
                <a:latin typeface="Arial" pitchFamily="34" charset="0"/>
                <a:cs typeface="Arial" pitchFamily="34" charset="0"/>
              </a:rPr>
              <a:t>MIT </a:t>
            </a:r>
            <a:r>
              <a:rPr lang="en-US" sz="1000" dirty="0" err="1">
                <a:latin typeface="Arial" pitchFamily="34" charset="0"/>
                <a:cs typeface="Arial" pitchFamily="34" charset="0"/>
              </a:rPr>
              <a:t>OpenCourseWare</a:t>
            </a:r>
            <a:endParaRPr lang="en-US" sz="1000" dirty="0">
              <a:latin typeface="Arial" pitchFamily="34" charset="0"/>
              <a:cs typeface="Arial" pitchFamily="34" charset="0"/>
            </a:endParaRPr>
          </a:p>
          <a:p>
            <a:r>
              <a:rPr lang="en-US" sz="1000" dirty="0">
                <a:latin typeface="Arial" pitchFamily="34" charset="0"/>
                <a:cs typeface="Arial" pitchFamily="34" charset="0"/>
                <a:hlinkClick r:id="rId2"/>
              </a:rPr>
              <a:t>http://ocw.mit.edu</a:t>
            </a:r>
            <a:endParaRPr lang="en-US" sz="1000" dirty="0">
              <a:latin typeface="Arial" pitchFamily="34" charset="0"/>
              <a:cs typeface="Arial" pitchFamily="34" charset="0"/>
            </a:endParaRPr>
          </a:p>
          <a:p>
            <a:endParaRPr lang="en-US" dirty="0">
              <a:latin typeface="Arial" pitchFamily="34" charset="0"/>
              <a:cs typeface="Arial" pitchFamily="34" charset="0"/>
            </a:endParaRPr>
          </a:p>
          <a:p>
            <a:endParaRPr lang="en-US" dirty="0"/>
          </a:p>
          <a:p>
            <a:r>
              <a:rPr lang="en-US" sz="1200" dirty="0">
                <a:latin typeface="Arial" pitchFamily="34" charset="0"/>
                <a:cs typeface="Arial" pitchFamily="34" charset="0"/>
              </a:rPr>
              <a:t>ES.S10 Drugs and the Brain</a:t>
            </a:r>
          </a:p>
          <a:p>
            <a:r>
              <a:rPr lang="en-US" sz="1000" dirty="0">
                <a:latin typeface="Arial" pitchFamily="34" charset="0"/>
                <a:cs typeface="Arial" pitchFamily="34" charset="0"/>
              </a:rPr>
              <a:t>Spring 2013</a:t>
            </a:r>
          </a:p>
          <a:p>
            <a:endParaRPr lang="en-US" sz="1000" dirty="0">
              <a:latin typeface="Arial" pitchFamily="34" charset="0"/>
              <a:cs typeface="Arial" pitchFamily="34" charset="0"/>
            </a:endParaRPr>
          </a:p>
          <a:p>
            <a:endParaRPr lang="en-US" sz="1000" dirty="0">
              <a:latin typeface="Arial" pitchFamily="34" charset="0"/>
              <a:cs typeface="Arial" pitchFamily="34" charset="0"/>
            </a:endParaRPr>
          </a:p>
          <a:p>
            <a:endParaRPr lang="en-US" sz="1000" dirty="0">
              <a:latin typeface="Arial" pitchFamily="34" charset="0"/>
              <a:cs typeface="Arial" pitchFamily="34" charset="0"/>
            </a:endParaRPr>
          </a:p>
          <a:p>
            <a:r>
              <a:rPr lang="en-US" sz="1000" dirty="0">
                <a:latin typeface="Arial" pitchFamily="34" charset="0"/>
                <a:cs typeface="Arial" pitchFamily="34" charset="0"/>
              </a:rPr>
              <a:t>For information about citing these materials or our Terms of Use, visit: </a:t>
            </a:r>
            <a:r>
              <a:rPr lang="en-US" sz="1000" dirty="0">
                <a:solidFill>
                  <a:srgbClr val="0000FF"/>
                </a:solidFill>
                <a:latin typeface="Arial" pitchFamily="34" charset="0"/>
                <a:cs typeface="Arial" pitchFamily="34" charset="0"/>
                <a:hlinkClick r:id="rId3"/>
              </a:rPr>
              <a:t>http://ocw.mit.edu/terms</a:t>
            </a:r>
            <a:r>
              <a:rPr lang="en-US" sz="1000" dirty="0">
                <a:latin typeface="Arial" pitchFamily="34" charset="0"/>
                <a:cs typeface="Arial" pitchFamily="34" charset="0"/>
              </a:rPr>
              <a:t>.</a:t>
            </a:r>
          </a:p>
          <a:p>
            <a:endParaRPr lang="en-US" dirty="0"/>
          </a:p>
        </p:txBody>
      </p:sp>
    </p:spTree>
    <p:extLst>
      <p:ext uri="{BB962C8B-B14F-4D97-AF65-F5344CB8AC3E}">
        <p14:creationId xmlns:p14="http://schemas.microsoft.com/office/powerpoint/2010/main" val="139349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Midbrain Dopamine Neurons</a:t>
            </a:r>
            <a:endParaRPr lang="en-US" dirty="0"/>
          </a:p>
        </p:txBody>
      </p:sp>
      <p:pic>
        <p:nvPicPr>
          <p:cNvPr id="10" name="Content Placeholder 9" descr="midsagittal brain.jpg"/>
          <p:cNvPicPr>
            <a:picLocks noGrp="1" noChangeAspect="1"/>
          </p:cNvPicPr>
          <p:nvPr>
            <p:ph idx="1"/>
          </p:nvPr>
        </p:nvPicPr>
        <p:blipFill>
          <a:blip r:embed="rId2">
            <a:alphaModFix amt="53000"/>
          </a:blip>
          <a:stretch>
            <a:fillRect/>
          </a:stretch>
        </p:blipFill>
        <p:spPr>
          <a:xfrm>
            <a:off x="1778000" y="1602581"/>
            <a:ext cx="5588000" cy="4521200"/>
          </a:xfrm>
        </p:spPr>
      </p:pic>
      <p:sp>
        <p:nvSpPr>
          <p:cNvPr id="4" name="Oval 3"/>
          <p:cNvSpPr/>
          <p:nvPr/>
        </p:nvSpPr>
        <p:spPr>
          <a:xfrm>
            <a:off x="4724400" y="3962400"/>
            <a:ext cx="152400" cy="304800"/>
          </a:xfrm>
          <a:prstGeom prst="ellipse">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3352800" y="3505200"/>
            <a:ext cx="381000" cy="3048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 name="Straight Arrow Connector 6"/>
          <p:cNvCxnSpPr>
            <a:stCxn id="4" idx="1"/>
            <a:endCxn id="5" idx="6"/>
          </p:cNvCxnSpPr>
          <p:nvPr/>
        </p:nvCxnSpPr>
        <p:spPr>
          <a:xfrm rot="16200000" flipV="1">
            <a:off x="4065541" y="3325860"/>
            <a:ext cx="349437" cy="1012918"/>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8" name="TextBox 7"/>
          <p:cNvSpPr txBox="1"/>
          <p:nvPr/>
        </p:nvSpPr>
        <p:spPr>
          <a:xfrm>
            <a:off x="457200" y="4267200"/>
            <a:ext cx="2044149" cy="369332"/>
          </a:xfrm>
          <a:prstGeom prst="rect">
            <a:avLst/>
          </a:prstGeom>
          <a:noFill/>
        </p:spPr>
        <p:txBody>
          <a:bodyPr wrap="none" rtlCol="0">
            <a:spAutoFit/>
          </a:bodyPr>
          <a:lstStyle/>
          <a:p>
            <a:r>
              <a:rPr lang="en-US" dirty="0" smtClean="0"/>
              <a:t>Nucleus </a:t>
            </a:r>
            <a:r>
              <a:rPr lang="en-US" dirty="0" err="1" smtClean="0"/>
              <a:t>accumbens</a:t>
            </a:r>
            <a:endParaRPr lang="en-US" dirty="0"/>
          </a:p>
        </p:txBody>
      </p:sp>
      <p:sp>
        <p:nvSpPr>
          <p:cNvPr id="9" name="TextBox 8"/>
          <p:cNvSpPr txBox="1"/>
          <p:nvPr/>
        </p:nvSpPr>
        <p:spPr>
          <a:xfrm>
            <a:off x="1579547" y="5410200"/>
            <a:ext cx="2327305" cy="369332"/>
          </a:xfrm>
          <a:prstGeom prst="rect">
            <a:avLst/>
          </a:prstGeom>
          <a:noFill/>
        </p:spPr>
        <p:txBody>
          <a:bodyPr wrap="none" rtlCol="0">
            <a:spAutoFit/>
          </a:bodyPr>
          <a:lstStyle/>
          <a:p>
            <a:r>
              <a:rPr lang="en-US" dirty="0" smtClean="0"/>
              <a:t>Ventral </a:t>
            </a:r>
            <a:r>
              <a:rPr lang="en-US" dirty="0" err="1" smtClean="0"/>
              <a:t>tegmental</a:t>
            </a:r>
            <a:r>
              <a:rPr lang="en-US" dirty="0" smtClean="0"/>
              <a:t> area</a:t>
            </a:r>
            <a:endParaRPr lang="en-US" dirty="0"/>
          </a:p>
        </p:txBody>
      </p:sp>
      <p:cxnSp>
        <p:nvCxnSpPr>
          <p:cNvPr id="12" name="Straight Arrow Connector 11"/>
          <p:cNvCxnSpPr/>
          <p:nvPr/>
        </p:nvCxnSpPr>
        <p:spPr>
          <a:xfrm flipV="1">
            <a:off x="2286000" y="3810000"/>
            <a:ext cx="1066800" cy="457200"/>
          </a:xfrm>
          <a:prstGeom prst="straightConnector1">
            <a:avLst/>
          </a:prstGeom>
          <a:ln w="25400" cap="flat" cmpd="sng" algn="ctr">
            <a:solidFill>
              <a:schemeClr val="tx1"/>
            </a:solidFill>
            <a:prstDash val="solid"/>
            <a:round/>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rot="5400000" flipH="1" flipV="1">
            <a:off x="3657600" y="4343400"/>
            <a:ext cx="1143000" cy="990600"/>
          </a:xfrm>
          <a:prstGeom prst="straightConnector1">
            <a:avLst/>
          </a:prstGeom>
          <a:ln w="25400" cap="flat" cmpd="sng" algn="ctr">
            <a:solidFill>
              <a:srgbClr val="000000"/>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1A95053E-AF2C-5740-ABE8-27DE64E0413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5-HT, DA, and NE</a:t>
            </a:r>
            <a:endParaRPr lang="en-US" dirty="0"/>
          </a:p>
        </p:txBody>
      </p:sp>
      <p:sp>
        <p:nvSpPr>
          <p:cNvPr id="4" name="Content Placeholder 3"/>
          <p:cNvSpPr>
            <a:spLocks noGrp="1"/>
          </p:cNvSpPr>
          <p:nvPr>
            <p:ph idx="1"/>
          </p:nvPr>
        </p:nvSpPr>
        <p:spPr/>
        <p:txBody>
          <a:bodyPr/>
          <a:lstStyle/>
          <a:p>
            <a:r>
              <a:rPr lang="en-US" dirty="0" smtClean="0"/>
              <a:t>Effects of each</a:t>
            </a:r>
          </a:p>
          <a:p>
            <a:r>
              <a:rPr lang="en-US" dirty="0" smtClean="0"/>
              <a:t>Side effects of each</a:t>
            </a:r>
          </a:p>
          <a:p>
            <a:r>
              <a:rPr lang="en-US" dirty="0" smtClean="0"/>
              <a:t>When is each preferred?</a:t>
            </a:r>
            <a:endParaRPr lang="en-US" dirty="0"/>
          </a:p>
        </p:txBody>
      </p:sp>
      <p:sp>
        <p:nvSpPr>
          <p:cNvPr id="2" name="Slide Number Placeholder 1"/>
          <p:cNvSpPr>
            <a:spLocks noGrp="1"/>
          </p:cNvSpPr>
          <p:nvPr>
            <p:ph type="sldNum" sz="quarter" idx="12"/>
          </p:nvPr>
        </p:nvSpPr>
        <p:spPr/>
        <p:txBody>
          <a:bodyPr/>
          <a:lstStyle/>
          <a:p>
            <a:pPr>
              <a:defRPr/>
            </a:pPr>
            <a:fld id="{88F110EA-765F-E141-B982-2A5B4A20C064}"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6800" y="5562600"/>
            <a:ext cx="2743200" cy="1143000"/>
          </a:xfrm>
        </p:spPr>
        <p:txBody>
          <a:bodyPr/>
          <a:lstStyle/>
          <a:p>
            <a:pPr eaLnBrk="1" hangingPunct="1"/>
            <a:r>
              <a:rPr lang="en-US" sz="3600"/>
              <a:t>Reuptake</a:t>
            </a:r>
          </a:p>
        </p:txBody>
      </p:sp>
      <p:sp>
        <p:nvSpPr>
          <p:cNvPr id="15363" name="Freeform 3"/>
          <p:cNvSpPr>
            <a:spLocks/>
          </p:cNvSpPr>
          <p:nvPr/>
        </p:nvSpPr>
        <p:spPr bwMode="auto">
          <a:xfrm>
            <a:off x="609600" y="1219200"/>
            <a:ext cx="5956300" cy="4432300"/>
          </a:xfrm>
          <a:custGeom>
            <a:avLst/>
            <a:gdLst>
              <a:gd name="T0" fmla="*/ 0 w 3752"/>
              <a:gd name="T1" fmla="*/ 1981200 h 2792"/>
              <a:gd name="T2" fmla="*/ 2438400 w 3752"/>
              <a:gd name="T3" fmla="*/ 2514600 h 2792"/>
              <a:gd name="T4" fmla="*/ 3124200 w 3752"/>
              <a:gd name="T5" fmla="*/ 3886200 h 2792"/>
              <a:gd name="T6" fmla="*/ 4114800 w 3752"/>
              <a:gd name="T7" fmla="*/ 4343400 h 2792"/>
              <a:gd name="T8" fmla="*/ 5029200 w 3752"/>
              <a:gd name="T9" fmla="*/ 3352800 h 2792"/>
              <a:gd name="T10" fmla="*/ 4851400 w 3752"/>
              <a:gd name="T11" fmla="*/ 3186113 h 2792"/>
              <a:gd name="T12" fmla="*/ 4811713 w 3752"/>
              <a:gd name="T13" fmla="*/ 2914650 h 2792"/>
              <a:gd name="T14" fmla="*/ 5030788 w 3752"/>
              <a:gd name="T15" fmla="*/ 2773363 h 2792"/>
              <a:gd name="T16" fmla="*/ 5289550 w 3752"/>
              <a:gd name="T17" fmla="*/ 2747963 h 2792"/>
              <a:gd name="T18" fmla="*/ 5715000 w 3752"/>
              <a:gd name="T19" fmla="*/ 1828800 h 2792"/>
              <a:gd name="T20" fmla="*/ 5791200 w 3752"/>
              <a:gd name="T21" fmla="*/ 914400 h 2792"/>
              <a:gd name="T22" fmla="*/ 4724400 w 3752"/>
              <a:gd name="T23" fmla="*/ 609600 h 2792"/>
              <a:gd name="T24" fmla="*/ 3429000 w 3752"/>
              <a:gd name="T25" fmla="*/ 1066800 h 2792"/>
              <a:gd name="T26" fmla="*/ 2133600 w 3752"/>
              <a:gd name="T27" fmla="*/ 838200 h 2792"/>
              <a:gd name="T28" fmla="*/ 685800 w 3752"/>
              <a:gd name="T29" fmla="*/ 152400 h 2792"/>
              <a:gd name="T30" fmla="*/ 457200 w 3752"/>
              <a:gd name="T31" fmla="*/ 0 h 27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52"/>
              <a:gd name="T49" fmla="*/ 0 h 2792"/>
              <a:gd name="T50" fmla="*/ 3752 w 3752"/>
              <a:gd name="T51" fmla="*/ 2792 h 27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52" h="2792">
                <a:moveTo>
                  <a:pt x="0" y="1248"/>
                </a:moveTo>
                <a:cubicBezTo>
                  <a:pt x="604" y="1316"/>
                  <a:pt x="1208" y="1384"/>
                  <a:pt x="1536" y="1584"/>
                </a:cubicBezTo>
                <a:cubicBezTo>
                  <a:pt x="1864" y="1784"/>
                  <a:pt x="1792" y="2256"/>
                  <a:pt x="1968" y="2448"/>
                </a:cubicBezTo>
                <a:cubicBezTo>
                  <a:pt x="2144" y="2640"/>
                  <a:pt x="2392" y="2792"/>
                  <a:pt x="2592" y="2736"/>
                </a:cubicBezTo>
                <a:cubicBezTo>
                  <a:pt x="2792" y="2680"/>
                  <a:pt x="3091" y="2233"/>
                  <a:pt x="3168" y="2112"/>
                </a:cubicBezTo>
                <a:cubicBezTo>
                  <a:pt x="3245" y="1991"/>
                  <a:pt x="3079" y="2053"/>
                  <a:pt x="3056" y="2007"/>
                </a:cubicBezTo>
                <a:cubicBezTo>
                  <a:pt x="3033" y="1961"/>
                  <a:pt x="3012" y="1879"/>
                  <a:pt x="3031" y="1836"/>
                </a:cubicBezTo>
                <a:cubicBezTo>
                  <a:pt x="3050" y="1793"/>
                  <a:pt x="3119" y="1764"/>
                  <a:pt x="3169" y="1747"/>
                </a:cubicBezTo>
                <a:cubicBezTo>
                  <a:pt x="3219" y="1730"/>
                  <a:pt x="3260" y="1830"/>
                  <a:pt x="3332" y="1731"/>
                </a:cubicBezTo>
                <a:cubicBezTo>
                  <a:pt x="3404" y="1632"/>
                  <a:pt x="3547" y="1344"/>
                  <a:pt x="3600" y="1152"/>
                </a:cubicBezTo>
                <a:cubicBezTo>
                  <a:pt x="3653" y="960"/>
                  <a:pt x="3752" y="704"/>
                  <a:pt x="3648" y="576"/>
                </a:cubicBezTo>
                <a:cubicBezTo>
                  <a:pt x="3544" y="448"/>
                  <a:pt x="3224" y="368"/>
                  <a:pt x="2976" y="384"/>
                </a:cubicBezTo>
                <a:cubicBezTo>
                  <a:pt x="2728" y="400"/>
                  <a:pt x="2432" y="648"/>
                  <a:pt x="2160" y="672"/>
                </a:cubicBezTo>
                <a:cubicBezTo>
                  <a:pt x="1888" y="696"/>
                  <a:pt x="1632" y="624"/>
                  <a:pt x="1344" y="528"/>
                </a:cubicBezTo>
                <a:cubicBezTo>
                  <a:pt x="1056" y="432"/>
                  <a:pt x="608" y="184"/>
                  <a:pt x="432" y="96"/>
                </a:cubicBezTo>
                <a:cubicBezTo>
                  <a:pt x="256" y="8"/>
                  <a:pt x="272" y="4"/>
                  <a:pt x="288" y="0"/>
                </a:cubicBezTo>
              </a:path>
            </a:pathLst>
          </a:custGeom>
          <a:noFill/>
          <a:ln w="19050">
            <a:solidFill>
              <a:schemeClr val="tx1"/>
            </a:solidFill>
            <a:round/>
            <a:headEnd/>
            <a:tailEnd/>
          </a:ln>
        </p:spPr>
        <p:txBody>
          <a:bodyPr>
            <a:prstTxWarp prst="textNoShape">
              <a:avLst/>
            </a:prstTxWarp>
          </a:bodyPr>
          <a:lstStyle/>
          <a:p>
            <a:endParaRPr lang="en-US"/>
          </a:p>
        </p:txBody>
      </p:sp>
      <p:sp>
        <p:nvSpPr>
          <p:cNvPr id="15364" name="Freeform 4"/>
          <p:cNvSpPr>
            <a:spLocks/>
          </p:cNvSpPr>
          <p:nvPr/>
        </p:nvSpPr>
        <p:spPr bwMode="auto">
          <a:xfrm>
            <a:off x="5029200" y="1447800"/>
            <a:ext cx="3505200" cy="5257800"/>
          </a:xfrm>
          <a:custGeom>
            <a:avLst/>
            <a:gdLst>
              <a:gd name="T0" fmla="*/ 3505200 w 2208"/>
              <a:gd name="T1" fmla="*/ 0 h 3312"/>
              <a:gd name="T2" fmla="*/ 2438400 w 2208"/>
              <a:gd name="T3" fmla="*/ 685800 h 3312"/>
              <a:gd name="T4" fmla="*/ 2057400 w 2208"/>
              <a:gd name="T5" fmla="*/ 1905000 h 3312"/>
              <a:gd name="T6" fmla="*/ 1447800 w 2208"/>
              <a:gd name="T7" fmla="*/ 3581400 h 3312"/>
              <a:gd name="T8" fmla="*/ 685800 w 2208"/>
              <a:gd name="T9" fmla="*/ 4648200 h 3312"/>
              <a:gd name="T10" fmla="*/ 228600 w 2208"/>
              <a:gd name="T11" fmla="*/ 5105400 h 3312"/>
              <a:gd name="T12" fmla="*/ 0 w 2208"/>
              <a:gd name="T13" fmla="*/ 5257800 h 3312"/>
              <a:gd name="T14" fmla="*/ 0 60000 65536"/>
              <a:gd name="T15" fmla="*/ 0 60000 65536"/>
              <a:gd name="T16" fmla="*/ 0 60000 65536"/>
              <a:gd name="T17" fmla="*/ 0 60000 65536"/>
              <a:gd name="T18" fmla="*/ 0 60000 65536"/>
              <a:gd name="T19" fmla="*/ 0 60000 65536"/>
              <a:gd name="T20" fmla="*/ 0 60000 65536"/>
              <a:gd name="T21" fmla="*/ 0 w 2208"/>
              <a:gd name="T22" fmla="*/ 0 h 3312"/>
              <a:gd name="T23" fmla="*/ 2208 w 2208"/>
              <a:gd name="T24" fmla="*/ 3312 h 33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8" h="3312">
                <a:moveTo>
                  <a:pt x="2208" y="0"/>
                </a:moveTo>
                <a:cubicBezTo>
                  <a:pt x="1948" y="116"/>
                  <a:pt x="1688" y="232"/>
                  <a:pt x="1536" y="432"/>
                </a:cubicBezTo>
                <a:cubicBezTo>
                  <a:pt x="1384" y="632"/>
                  <a:pt x="1400" y="896"/>
                  <a:pt x="1296" y="1200"/>
                </a:cubicBezTo>
                <a:cubicBezTo>
                  <a:pt x="1192" y="1504"/>
                  <a:pt x="1056" y="1968"/>
                  <a:pt x="912" y="2256"/>
                </a:cubicBezTo>
                <a:cubicBezTo>
                  <a:pt x="768" y="2544"/>
                  <a:pt x="560" y="2768"/>
                  <a:pt x="432" y="2928"/>
                </a:cubicBezTo>
                <a:cubicBezTo>
                  <a:pt x="304" y="3088"/>
                  <a:pt x="216" y="3152"/>
                  <a:pt x="144" y="3216"/>
                </a:cubicBezTo>
                <a:cubicBezTo>
                  <a:pt x="72" y="3280"/>
                  <a:pt x="36" y="3296"/>
                  <a:pt x="0" y="3312"/>
                </a:cubicBezTo>
              </a:path>
            </a:pathLst>
          </a:custGeom>
          <a:noFill/>
          <a:ln w="19050">
            <a:solidFill>
              <a:schemeClr val="tx1"/>
            </a:solidFill>
            <a:round/>
            <a:headEnd/>
            <a:tailEnd/>
          </a:ln>
        </p:spPr>
        <p:txBody>
          <a:bodyPr>
            <a:prstTxWarp prst="textNoShape">
              <a:avLst/>
            </a:prstTxWarp>
          </a:bodyPr>
          <a:lstStyle/>
          <a:p>
            <a:endParaRPr lang="en-US"/>
          </a:p>
        </p:txBody>
      </p:sp>
      <p:sp>
        <p:nvSpPr>
          <p:cNvPr id="15365" name="Oval 5"/>
          <p:cNvSpPr>
            <a:spLocks noChangeArrowheads="1"/>
          </p:cNvSpPr>
          <p:nvPr/>
        </p:nvSpPr>
        <p:spPr bwMode="auto">
          <a:xfrm>
            <a:off x="4191000" y="29718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15366" name="Oval 6"/>
          <p:cNvSpPr>
            <a:spLocks noChangeArrowheads="1"/>
          </p:cNvSpPr>
          <p:nvPr/>
        </p:nvSpPr>
        <p:spPr bwMode="auto">
          <a:xfrm>
            <a:off x="4114800" y="37338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15367" name="Oval 7"/>
          <p:cNvSpPr>
            <a:spLocks noChangeArrowheads="1"/>
          </p:cNvSpPr>
          <p:nvPr/>
        </p:nvSpPr>
        <p:spPr bwMode="auto">
          <a:xfrm>
            <a:off x="5181600" y="24384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15368" name="Oval 8"/>
          <p:cNvSpPr>
            <a:spLocks noChangeArrowheads="1"/>
          </p:cNvSpPr>
          <p:nvPr/>
        </p:nvSpPr>
        <p:spPr bwMode="auto">
          <a:xfrm>
            <a:off x="5334000" y="32766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15369" name="AutoShape 9"/>
          <p:cNvSpPr>
            <a:spLocks noChangeArrowheads="1"/>
          </p:cNvSpPr>
          <p:nvPr/>
        </p:nvSpPr>
        <p:spPr bwMode="auto">
          <a:xfrm>
            <a:off x="4419600" y="3962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70" name="AutoShape 10"/>
          <p:cNvSpPr>
            <a:spLocks noChangeArrowheads="1"/>
          </p:cNvSpPr>
          <p:nvPr/>
        </p:nvSpPr>
        <p:spPr bwMode="auto">
          <a:xfrm>
            <a:off x="4267200" y="3886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71" name="AutoShape 11"/>
          <p:cNvSpPr>
            <a:spLocks noChangeArrowheads="1"/>
          </p:cNvSpPr>
          <p:nvPr/>
        </p:nvSpPr>
        <p:spPr bwMode="auto">
          <a:xfrm>
            <a:off x="5410200" y="3505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72" name="AutoShape 12"/>
          <p:cNvSpPr>
            <a:spLocks noChangeArrowheads="1"/>
          </p:cNvSpPr>
          <p:nvPr/>
        </p:nvSpPr>
        <p:spPr bwMode="auto">
          <a:xfrm>
            <a:off x="5486400" y="3352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73" name="AutoShape 13"/>
          <p:cNvSpPr>
            <a:spLocks noChangeArrowheads="1"/>
          </p:cNvSpPr>
          <p:nvPr/>
        </p:nvSpPr>
        <p:spPr bwMode="auto">
          <a:xfrm>
            <a:off x="5334000" y="2667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74" name="AutoShape 14"/>
          <p:cNvSpPr>
            <a:spLocks noChangeArrowheads="1"/>
          </p:cNvSpPr>
          <p:nvPr/>
        </p:nvSpPr>
        <p:spPr bwMode="auto">
          <a:xfrm>
            <a:off x="4419600" y="3276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75" name="AutoShape 15"/>
          <p:cNvSpPr>
            <a:spLocks noChangeArrowheads="1"/>
          </p:cNvSpPr>
          <p:nvPr/>
        </p:nvSpPr>
        <p:spPr bwMode="auto">
          <a:xfrm>
            <a:off x="4419600" y="3048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76" name="AutoShape 16"/>
          <p:cNvSpPr>
            <a:spLocks noChangeArrowheads="1"/>
          </p:cNvSpPr>
          <p:nvPr/>
        </p:nvSpPr>
        <p:spPr bwMode="auto">
          <a:xfrm>
            <a:off x="4267200" y="3124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77" name="AutoShape 17"/>
          <p:cNvSpPr>
            <a:spLocks noChangeArrowheads="1"/>
          </p:cNvSpPr>
          <p:nvPr/>
        </p:nvSpPr>
        <p:spPr bwMode="auto">
          <a:xfrm>
            <a:off x="5486400" y="2590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78" name="AutoShape 18"/>
          <p:cNvSpPr>
            <a:spLocks noChangeArrowheads="1"/>
          </p:cNvSpPr>
          <p:nvPr/>
        </p:nvSpPr>
        <p:spPr bwMode="auto">
          <a:xfrm>
            <a:off x="5334000" y="2514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79" name="AutoShape 19"/>
          <p:cNvSpPr>
            <a:spLocks noChangeArrowheads="1"/>
          </p:cNvSpPr>
          <p:nvPr/>
        </p:nvSpPr>
        <p:spPr bwMode="auto">
          <a:xfrm>
            <a:off x="4419600" y="3810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80" name="AutoShape 20"/>
          <p:cNvSpPr>
            <a:spLocks noChangeArrowheads="1"/>
          </p:cNvSpPr>
          <p:nvPr/>
        </p:nvSpPr>
        <p:spPr bwMode="auto">
          <a:xfrm>
            <a:off x="5562600" y="3581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81" name="AutoShape 21"/>
          <p:cNvSpPr>
            <a:spLocks noChangeArrowheads="1"/>
          </p:cNvSpPr>
          <p:nvPr/>
        </p:nvSpPr>
        <p:spPr bwMode="auto">
          <a:xfrm>
            <a:off x="5638800" y="3429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82" name="AutoShape 22"/>
          <p:cNvSpPr>
            <a:spLocks noChangeArrowheads="1"/>
          </p:cNvSpPr>
          <p:nvPr/>
        </p:nvSpPr>
        <p:spPr bwMode="auto">
          <a:xfrm>
            <a:off x="5715000" y="4114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83" name="AutoShape 23"/>
          <p:cNvSpPr>
            <a:spLocks noChangeArrowheads="1"/>
          </p:cNvSpPr>
          <p:nvPr/>
        </p:nvSpPr>
        <p:spPr bwMode="auto">
          <a:xfrm>
            <a:off x="5562600" y="4267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84" name="AutoShape 24"/>
          <p:cNvSpPr>
            <a:spLocks noChangeArrowheads="1"/>
          </p:cNvSpPr>
          <p:nvPr/>
        </p:nvSpPr>
        <p:spPr bwMode="auto">
          <a:xfrm>
            <a:off x="5486400" y="4114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85" name="AutoShape 25"/>
          <p:cNvSpPr>
            <a:spLocks noChangeArrowheads="1"/>
          </p:cNvSpPr>
          <p:nvPr/>
        </p:nvSpPr>
        <p:spPr bwMode="auto">
          <a:xfrm>
            <a:off x="55626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86" name="AutoShape 26"/>
          <p:cNvSpPr>
            <a:spLocks noChangeArrowheads="1"/>
          </p:cNvSpPr>
          <p:nvPr/>
        </p:nvSpPr>
        <p:spPr bwMode="auto">
          <a:xfrm>
            <a:off x="5715000" y="4800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87" name="AutoShape 27"/>
          <p:cNvSpPr>
            <a:spLocks noChangeArrowheads="1"/>
          </p:cNvSpPr>
          <p:nvPr/>
        </p:nvSpPr>
        <p:spPr bwMode="auto">
          <a:xfrm>
            <a:off x="5791200" y="4572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88" name="AutoShape 28"/>
          <p:cNvSpPr>
            <a:spLocks noChangeArrowheads="1"/>
          </p:cNvSpPr>
          <p:nvPr/>
        </p:nvSpPr>
        <p:spPr bwMode="auto">
          <a:xfrm>
            <a:off x="6019800" y="4267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89" name="AutoShape 29"/>
          <p:cNvSpPr>
            <a:spLocks noChangeArrowheads="1"/>
          </p:cNvSpPr>
          <p:nvPr/>
        </p:nvSpPr>
        <p:spPr bwMode="auto">
          <a:xfrm>
            <a:off x="60198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90" name="AutoShape 30"/>
          <p:cNvSpPr>
            <a:spLocks noChangeArrowheads="1"/>
          </p:cNvSpPr>
          <p:nvPr/>
        </p:nvSpPr>
        <p:spPr bwMode="auto">
          <a:xfrm>
            <a:off x="5715000" y="4343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91" name="AutoShape 31"/>
          <p:cNvSpPr>
            <a:spLocks noChangeArrowheads="1"/>
          </p:cNvSpPr>
          <p:nvPr/>
        </p:nvSpPr>
        <p:spPr bwMode="auto">
          <a:xfrm>
            <a:off x="6781800" y="3352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92" name="AutoShape 32"/>
          <p:cNvSpPr>
            <a:spLocks noChangeArrowheads="1"/>
          </p:cNvSpPr>
          <p:nvPr/>
        </p:nvSpPr>
        <p:spPr bwMode="auto">
          <a:xfrm>
            <a:off x="5410200" y="5257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93" name="AutoShape 33"/>
          <p:cNvSpPr>
            <a:spLocks noChangeArrowheads="1"/>
          </p:cNvSpPr>
          <p:nvPr/>
        </p:nvSpPr>
        <p:spPr bwMode="auto">
          <a:xfrm>
            <a:off x="5715000" y="5181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94" name="AutoShape 34"/>
          <p:cNvSpPr>
            <a:spLocks noChangeArrowheads="1"/>
          </p:cNvSpPr>
          <p:nvPr/>
        </p:nvSpPr>
        <p:spPr bwMode="auto">
          <a:xfrm>
            <a:off x="6324600" y="3505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95" name="AutoShape 35"/>
          <p:cNvSpPr>
            <a:spLocks noChangeArrowheads="1"/>
          </p:cNvSpPr>
          <p:nvPr/>
        </p:nvSpPr>
        <p:spPr bwMode="auto">
          <a:xfrm>
            <a:off x="64770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96" name="AutoShape 36"/>
          <p:cNvSpPr>
            <a:spLocks noChangeArrowheads="1"/>
          </p:cNvSpPr>
          <p:nvPr/>
        </p:nvSpPr>
        <p:spPr bwMode="auto">
          <a:xfrm>
            <a:off x="5257800" y="5638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97" name="AutoShape 37"/>
          <p:cNvSpPr>
            <a:spLocks noChangeArrowheads="1"/>
          </p:cNvSpPr>
          <p:nvPr/>
        </p:nvSpPr>
        <p:spPr bwMode="auto">
          <a:xfrm>
            <a:off x="6172200" y="4648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398" name="AutoShape 38"/>
          <p:cNvSpPr>
            <a:spLocks noChangeArrowheads="1"/>
          </p:cNvSpPr>
          <p:nvPr/>
        </p:nvSpPr>
        <p:spPr bwMode="auto">
          <a:xfrm>
            <a:off x="6858000" y="2438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2" name="Group 39"/>
          <p:cNvGrpSpPr>
            <a:grpSpLocks/>
          </p:cNvGrpSpPr>
          <p:nvPr/>
        </p:nvGrpSpPr>
        <p:grpSpPr bwMode="auto">
          <a:xfrm>
            <a:off x="5181600" y="1752600"/>
            <a:ext cx="304800" cy="166688"/>
            <a:chOff x="3072" y="2919"/>
            <a:chExt cx="192" cy="105"/>
          </a:xfrm>
        </p:grpSpPr>
        <p:sp>
          <p:nvSpPr>
            <p:cNvPr id="15439" name="Freeform 40"/>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5440" name="AutoShape 41"/>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5400" name="Freeform 42"/>
          <p:cNvSpPr>
            <a:spLocks/>
          </p:cNvSpPr>
          <p:nvPr/>
        </p:nvSpPr>
        <p:spPr bwMode="auto">
          <a:xfrm rot="-3600000">
            <a:off x="6261100" y="5030788"/>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rgbClr val="FFFF00"/>
          </a:solidFill>
          <a:ln w="9525">
            <a:solidFill>
              <a:schemeClr val="tx1"/>
            </a:solidFill>
            <a:round/>
            <a:headEnd/>
            <a:tailEnd/>
          </a:ln>
        </p:spPr>
        <p:txBody>
          <a:bodyPr>
            <a:prstTxWarp prst="textNoShape">
              <a:avLst/>
            </a:prstTxWarp>
          </a:bodyPr>
          <a:lstStyle/>
          <a:p>
            <a:endParaRPr lang="en-US"/>
          </a:p>
        </p:txBody>
      </p:sp>
      <p:sp>
        <p:nvSpPr>
          <p:cNvPr id="15401" name="AutoShape 43"/>
          <p:cNvSpPr>
            <a:spLocks noChangeArrowheads="1"/>
          </p:cNvSpPr>
          <p:nvPr/>
        </p:nvSpPr>
        <p:spPr bwMode="auto">
          <a:xfrm rot="7200000">
            <a:off x="6330950" y="50419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3" name="Group 44"/>
          <p:cNvGrpSpPr>
            <a:grpSpLocks/>
          </p:cNvGrpSpPr>
          <p:nvPr/>
        </p:nvGrpSpPr>
        <p:grpSpPr bwMode="auto">
          <a:xfrm rot="-3000000">
            <a:off x="5569744" y="6012656"/>
            <a:ext cx="304800" cy="166688"/>
            <a:chOff x="3072" y="2919"/>
            <a:chExt cx="192" cy="105"/>
          </a:xfrm>
        </p:grpSpPr>
        <p:sp>
          <p:nvSpPr>
            <p:cNvPr id="15437" name="Freeform 45"/>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5438" name="AutoShape 46"/>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 name="Group 47"/>
          <p:cNvGrpSpPr>
            <a:grpSpLocks/>
          </p:cNvGrpSpPr>
          <p:nvPr/>
        </p:nvGrpSpPr>
        <p:grpSpPr bwMode="auto">
          <a:xfrm rot="-4500000">
            <a:off x="7017544" y="2888456"/>
            <a:ext cx="304800" cy="166688"/>
            <a:chOff x="3072" y="2919"/>
            <a:chExt cx="192" cy="105"/>
          </a:xfrm>
        </p:grpSpPr>
        <p:sp>
          <p:nvSpPr>
            <p:cNvPr id="15435" name="Freeform 48"/>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5436" name="AutoShape 49"/>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5404" name="Freeform 50"/>
          <p:cNvSpPr>
            <a:spLocks/>
          </p:cNvSpPr>
          <p:nvPr/>
        </p:nvSpPr>
        <p:spPr bwMode="auto">
          <a:xfrm rot="-4500000">
            <a:off x="6781800" y="3733800"/>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rgbClr val="FFFF00"/>
          </a:solidFill>
          <a:ln w="9525">
            <a:solidFill>
              <a:schemeClr val="tx1"/>
            </a:solidFill>
            <a:round/>
            <a:headEnd/>
            <a:tailEnd/>
          </a:ln>
        </p:spPr>
        <p:txBody>
          <a:bodyPr>
            <a:prstTxWarp prst="textNoShape">
              <a:avLst/>
            </a:prstTxWarp>
          </a:bodyPr>
          <a:lstStyle/>
          <a:p>
            <a:endParaRPr lang="en-US"/>
          </a:p>
        </p:txBody>
      </p:sp>
      <p:sp>
        <p:nvSpPr>
          <p:cNvPr id="15405" name="Freeform 51"/>
          <p:cNvSpPr>
            <a:spLocks/>
          </p:cNvSpPr>
          <p:nvPr/>
        </p:nvSpPr>
        <p:spPr bwMode="auto">
          <a:xfrm rot="-3600000">
            <a:off x="6019800" y="5410200"/>
            <a:ext cx="304800" cy="152400"/>
          </a:xfrm>
          <a:custGeom>
            <a:avLst/>
            <a:gdLst>
              <a:gd name="T0" fmla="*/ 76200 w 192"/>
              <a:gd name="T1" fmla="*/ 0 h 96"/>
              <a:gd name="T2" fmla="*/ 76200 w 192"/>
              <a:gd name="T3" fmla="*/ 82550 h 96"/>
              <a:gd name="T4" fmla="*/ 228600 w 192"/>
              <a:gd name="T5" fmla="*/ 82550 h 96"/>
              <a:gd name="T6" fmla="*/ 228600 w 192"/>
              <a:gd name="T7" fmla="*/ 0 h 96"/>
              <a:gd name="T8" fmla="*/ 304800 w 192"/>
              <a:gd name="T9" fmla="*/ 0 h 96"/>
              <a:gd name="T10" fmla="*/ 304800 w 192"/>
              <a:gd name="T11" fmla="*/ 76200 h 96"/>
              <a:gd name="T12" fmla="*/ 304800 w 192"/>
              <a:gd name="T13" fmla="*/ 152400 h 96"/>
              <a:gd name="T14" fmla="*/ 0 w 192"/>
              <a:gd name="T15" fmla="*/ 152400 h 96"/>
              <a:gd name="T16" fmla="*/ 0 w 192"/>
              <a:gd name="T17" fmla="*/ 0 h 96"/>
              <a:gd name="T18" fmla="*/ 76200 w 192"/>
              <a:gd name="T19" fmla="*/ 0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
              <a:gd name="T32" fmla="*/ 192 w 192"/>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
                <a:moveTo>
                  <a:pt x="48" y="0"/>
                </a:moveTo>
                <a:lnTo>
                  <a:pt x="48" y="52"/>
                </a:lnTo>
                <a:lnTo>
                  <a:pt x="144" y="52"/>
                </a:lnTo>
                <a:lnTo>
                  <a:pt x="144" y="0"/>
                </a:lnTo>
                <a:lnTo>
                  <a:pt x="192" y="0"/>
                </a:lnTo>
                <a:lnTo>
                  <a:pt x="192" y="48"/>
                </a:lnTo>
                <a:lnTo>
                  <a:pt x="192" y="96"/>
                </a:lnTo>
                <a:lnTo>
                  <a:pt x="0" y="96"/>
                </a:lnTo>
                <a:lnTo>
                  <a:pt x="0" y="0"/>
                </a:lnTo>
                <a:lnTo>
                  <a:pt x="48" y="0"/>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15406" name="Freeform 52"/>
          <p:cNvSpPr>
            <a:spLocks/>
          </p:cNvSpPr>
          <p:nvPr/>
        </p:nvSpPr>
        <p:spPr bwMode="auto">
          <a:xfrm rot="-4500000">
            <a:off x="6553200" y="4419600"/>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5" name="Group 53"/>
          <p:cNvGrpSpPr>
            <a:grpSpLocks/>
          </p:cNvGrpSpPr>
          <p:nvPr/>
        </p:nvGrpSpPr>
        <p:grpSpPr bwMode="auto">
          <a:xfrm rot="6300000">
            <a:off x="6255544" y="2659856"/>
            <a:ext cx="304800" cy="166688"/>
            <a:chOff x="3072" y="2919"/>
            <a:chExt cx="192" cy="105"/>
          </a:xfrm>
        </p:grpSpPr>
        <p:sp>
          <p:nvSpPr>
            <p:cNvPr id="15433" name="Freeform 54"/>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5434" name="AutoShape 55"/>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5408" name="Rectangle 56"/>
          <p:cNvSpPr>
            <a:spLocks noChangeArrowheads="1"/>
          </p:cNvSpPr>
          <p:nvPr/>
        </p:nvSpPr>
        <p:spPr bwMode="auto">
          <a:xfrm rot="-2700000">
            <a:off x="4876800" y="5181600"/>
            <a:ext cx="152400" cy="381000"/>
          </a:xfrm>
          <a:prstGeom prst="rect">
            <a:avLst/>
          </a:prstGeom>
          <a:solidFill>
            <a:srgbClr val="008000"/>
          </a:solidFill>
          <a:ln w="9525">
            <a:solidFill>
              <a:schemeClr val="tx1"/>
            </a:solidFill>
            <a:miter lim="800000"/>
            <a:headEnd/>
            <a:tailEnd/>
          </a:ln>
        </p:spPr>
        <p:txBody>
          <a:bodyPr wrap="none" anchor="ctr">
            <a:prstTxWarp prst="textNoShape">
              <a:avLst/>
            </a:prstTxWarp>
          </a:bodyPr>
          <a:lstStyle/>
          <a:p>
            <a:endParaRPr lang="en-US"/>
          </a:p>
        </p:txBody>
      </p:sp>
      <p:sp>
        <p:nvSpPr>
          <p:cNvPr id="15409" name="Line 57"/>
          <p:cNvSpPr>
            <a:spLocks noChangeShapeType="1"/>
          </p:cNvSpPr>
          <p:nvPr/>
        </p:nvSpPr>
        <p:spPr bwMode="auto">
          <a:xfrm flipH="1" flipV="1">
            <a:off x="4670425" y="5081588"/>
            <a:ext cx="533400" cy="533400"/>
          </a:xfrm>
          <a:prstGeom prst="line">
            <a:avLst/>
          </a:prstGeom>
          <a:noFill/>
          <a:ln w="25400">
            <a:solidFill>
              <a:schemeClr val="tx1"/>
            </a:solidFill>
            <a:round/>
            <a:headEnd/>
            <a:tailEnd type="arrow" w="sm" len="sm"/>
          </a:ln>
        </p:spPr>
        <p:txBody>
          <a:bodyPr>
            <a:prstTxWarp prst="textNoShape">
              <a:avLst/>
            </a:prstTxWarp>
          </a:bodyPr>
          <a:lstStyle/>
          <a:p>
            <a:endParaRPr lang="en-US"/>
          </a:p>
        </p:txBody>
      </p:sp>
      <p:sp>
        <p:nvSpPr>
          <p:cNvPr id="15410" name="AutoShape 58"/>
          <p:cNvSpPr>
            <a:spLocks noChangeArrowheads="1"/>
          </p:cNvSpPr>
          <p:nvPr/>
        </p:nvSpPr>
        <p:spPr bwMode="auto">
          <a:xfrm>
            <a:off x="4648200" y="4876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411" name="AutoShape 59"/>
          <p:cNvSpPr>
            <a:spLocks noChangeArrowheads="1"/>
          </p:cNvSpPr>
          <p:nvPr/>
        </p:nvSpPr>
        <p:spPr bwMode="auto">
          <a:xfrm>
            <a:off x="4495800" y="4953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412" name="AutoShape 60"/>
          <p:cNvSpPr>
            <a:spLocks noChangeArrowheads="1"/>
          </p:cNvSpPr>
          <p:nvPr/>
        </p:nvSpPr>
        <p:spPr bwMode="auto">
          <a:xfrm>
            <a:off x="6705600" y="1295400"/>
            <a:ext cx="381000" cy="304800"/>
          </a:xfrm>
          <a:prstGeom prst="hexagon">
            <a:avLst>
              <a:gd name="adj" fmla="val 31250"/>
              <a:gd name="vf" fmla="val 115470"/>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15413" name="AutoShape 61"/>
          <p:cNvSpPr>
            <a:spLocks noChangeArrowheads="1"/>
          </p:cNvSpPr>
          <p:nvPr/>
        </p:nvSpPr>
        <p:spPr bwMode="auto">
          <a:xfrm>
            <a:off x="7086600" y="1905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414" name="AutoShape 62"/>
          <p:cNvSpPr>
            <a:spLocks noChangeArrowheads="1"/>
          </p:cNvSpPr>
          <p:nvPr/>
        </p:nvSpPr>
        <p:spPr bwMode="auto">
          <a:xfrm rot="10800000">
            <a:off x="6629400" y="1600200"/>
            <a:ext cx="533400" cy="228600"/>
          </a:xfrm>
          <a:prstGeom prst="curvedUpArrow">
            <a:avLst>
              <a:gd name="adj1" fmla="val 46667"/>
              <a:gd name="adj2" fmla="val 93333"/>
              <a:gd name="adj3" fmla="val 33333"/>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15415" name="Oval 63"/>
          <p:cNvSpPr>
            <a:spLocks noChangeArrowheads="1"/>
          </p:cNvSpPr>
          <p:nvPr/>
        </p:nvSpPr>
        <p:spPr bwMode="auto">
          <a:xfrm>
            <a:off x="6629400" y="19050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416" name="Oval 64"/>
          <p:cNvSpPr>
            <a:spLocks noChangeArrowheads="1"/>
          </p:cNvSpPr>
          <p:nvPr/>
        </p:nvSpPr>
        <p:spPr bwMode="auto">
          <a:xfrm>
            <a:off x="6681788" y="1965325"/>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417" name="Oval 65"/>
          <p:cNvSpPr>
            <a:spLocks noChangeArrowheads="1"/>
          </p:cNvSpPr>
          <p:nvPr/>
        </p:nvSpPr>
        <p:spPr bwMode="auto">
          <a:xfrm>
            <a:off x="6781800" y="19812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418" name="Oval 66"/>
          <p:cNvSpPr>
            <a:spLocks noChangeArrowheads="1"/>
          </p:cNvSpPr>
          <p:nvPr/>
        </p:nvSpPr>
        <p:spPr bwMode="auto">
          <a:xfrm>
            <a:off x="6705600" y="19050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419" name="Oval 67"/>
          <p:cNvSpPr>
            <a:spLocks noChangeArrowheads="1"/>
          </p:cNvSpPr>
          <p:nvPr/>
        </p:nvSpPr>
        <p:spPr bwMode="auto">
          <a:xfrm>
            <a:off x="6781800" y="193675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420" name="Line 68"/>
          <p:cNvSpPr>
            <a:spLocks noChangeShapeType="1"/>
          </p:cNvSpPr>
          <p:nvPr/>
        </p:nvSpPr>
        <p:spPr bwMode="auto">
          <a:xfrm flipH="1" flipV="1">
            <a:off x="4343400" y="4038600"/>
            <a:ext cx="152400" cy="762000"/>
          </a:xfrm>
          <a:prstGeom prst="line">
            <a:avLst/>
          </a:prstGeom>
          <a:noFill/>
          <a:ln w="9525">
            <a:solidFill>
              <a:schemeClr val="tx1"/>
            </a:solidFill>
            <a:round/>
            <a:headEnd/>
            <a:tailEnd type="stealth" w="med" len="sm"/>
          </a:ln>
        </p:spPr>
        <p:txBody>
          <a:bodyPr>
            <a:prstTxWarp prst="textNoShape">
              <a:avLst/>
            </a:prstTxWarp>
          </a:bodyPr>
          <a:lstStyle/>
          <a:p>
            <a:endParaRPr lang="en-US"/>
          </a:p>
        </p:txBody>
      </p:sp>
      <p:sp>
        <p:nvSpPr>
          <p:cNvPr id="15421" name="Line 71"/>
          <p:cNvSpPr>
            <a:spLocks noChangeShapeType="1"/>
          </p:cNvSpPr>
          <p:nvPr/>
        </p:nvSpPr>
        <p:spPr bwMode="auto">
          <a:xfrm flipV="1">
            <a:off x="3352800" y="5410200"/>
            <a:ext cx="1447800" cy="685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5422" name="Rectangle 72"/>
          <p:cNvSpPr>
            <a:spLocks noChangeArrowheads="1"/>
          </p:cNvSpPr>
          <p:nvPr/>
        </p:nvSpPr>
        <p:spPr bwMode="auto">
          <a:xfrm>
            <a:off x="3276600" y="381000"/>
            <a:ext cx="2743200" cy="1143000"/>
          </a:xfrm>
          <a:prstGeom prst="rect">
            <a:avLst/>
          </a:prstGeom>
          <a:noFill/>
          <a:ln w="9525">
            <a:noFill/>
            <a:miter lim="800000"/>
            <a:headEnd/>
            <a:tailEnd/>
          </a:ln>
        </p:spPr>
        <p:txBody>
          <a:bodyPr anchor="ctr">
            <a:prstTxWarp prst="textNoShape">
              <a:avLst/>
            </a:prstTxWarp>
          </a:bodyPr>
          <a:lstStyle/>
          <a:p>
            <a:r>
              <a:rPr lang="en-US" sz="3600">
                <a:solidFill>
                  <a:schemeClr val="tx2"/>
                </a:solidFill>
              </a:rPr>
              <a:t>Metabolism (destruction)</a:t>
            </a:r>
          </a:p>
        </p:txBody>
      </p:sp>
      <p:sp>
        <p:nvSpPr>
          <p:cNvPr id="15423" name="Line 73"/>
          <p:cNvSpPr>
            <a:spLocks noChangeShapeType="1"/>
          </p:cNvSpPr>
          <p:nvPr/>
        </p:nvSpPr>
        <p:spPr bwMode="auto">
          <a:xfrm>
            <a:off x="5867400" y="1143000"/>
            <a:ext cx="762000" cy="228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5424" name="AutoShape 74"/>
          <p:cNvSpPr>
            <a:spLocks noChangeArrowheads="1"/>
          </p:cNvSpPr>
          <p:nvPr/>
        </p:nvSpPr>
        <p:spPr bwMode="auto">
          <a:xfrm>
            <a:off x="3048000" y="2743200"/>
            <a:ext cx="381000" cy="304800"/>
          </a:xfrm>
          <a:prstGeom prst="hexagon">
            <a:avLst>
              <a:gd name="adj" fmla="val 31250"/>
              <a:gd name="vf" fmla="val 115470"/>
            </a:avLst>
          </a:prstGeom>
          <a:solidFill>
            <a:srgbClr val="3366FF"/>
          </a:solidFill>
          <a:ln w="9525">
            <a:solidFill>
              <a:schemeClr val="tx1"/>
            </a:solidFill>
            <a:miter lim="800000"/>
            <a:headEnd/>
            <a:tailEnd/>
          </a:ln>
        </p:spPr>
        <p:txBody>
          <a:bodyPr wrap="none" anchor="ctr">
            <a:prstTxWarp prst="textNoShape">
              <a:avLst/>
            </a:prstTxWarp>
          </a:bodyPr>
          <a:lstStyle/>
          <a:p>
            <a:endParaRPr lang="en-US"/>
          </a:p>
        </p:txBody>
      </p:sp>
      <p:sp>
        <p:nvSpPr>
          <p:cNvPr id="15425" name="AutoShape 75"/>
          <p:cNvSpPr>
            <a:spLocks noChangeArrowheads="1"/>
          </p:cNvSpPr>
          <p:nvPr/>
        </p:nvSpPr>
        <p:spPr bwMode="auto">
          <a:xfrm>
            <a:off x="3429000" y="3352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426" name="AutoShape 76"/>
          <p:cNvSpPr>
            <a:spLocks noChangeArrowheads="1"/>
          </p:cNvSpPr>
          <p:nvPr/>
        </p:nvSpPr>
        <p:spPr bwMode="auto">
          <a:xfrm rot="10800000">
            <a:off x="2971800" y="3048000"/>
            <a:ext cx="533400" cy="228600"/>
          </a:xfrm>
          <a:prstGeom prst="curvedUpArrow">
            <a:avLst>
              <a:gd name="adj1" fmla="val 46667"/>
              <a:gd name="adj2" fmla="val 93333"/>
              <a:gd name="adj3" fmla="val 33333"/>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15427" name="Oval 77"/>
          <p:cNvSpPr>
            <a:spLocks noChangeArrowheads="1"/>
          </p:cNvSpPr>
          <p:nvPr/>
        </p:nvSpPr>
        <p:spPr bwMode="auto">
          <a:xfrm>
            <a:off x="2971800" y="33528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428" name="Oval 78"/>
          <p:cNvSpPr>
            <a:spLocks noChangeArrowheads="1"/>
          </p:cNvSpPr>
          <p:nvPr/>
        </p:nvSpPr>
        <p:spPr bwMode="auto">
          <a:xfrm>
            <a:off x="3024188" y="3413125"/>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429" name="Oval 79"/>
          <p:cNvSpPr>
            <a:spLocks noChangeArrowheads="1"/>
          </p:cNvSpPr>
          <p:nvPr/>
        </p:nvSpPr>
        <p:spPr bwMode="auto">
          <a:xfrm>
            <a:off x="3124200" y="34290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430" name="Oval 80"/>
          <p:cNvSpPr>
            <a:spLocks noChangeArrowheads="1"/>
          </p:cNvSpPr>
          <p:nvPr/>
        </p:nvSpPr>
        <p:spPr bwMode="auto">
          <a:xfrm>
            <a:off x="3048000" y="33528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431" name="Oval 81"/>
          <p:cNvSpPr>
            <a:spLocks noChangeArrowheads="1"/>
          </p:cNvSpPr>
          <p:nvPr/>
        </p:nvSpPr>
        <p:spPr bwMode="auto">
          <a:xfrm>
            <a:off x="3124200" y="338455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432" name="Line 82"/>
          <p:cNvSpPr>
            <a:spLocks noChangeShapeType="1"/>
          </p:cNvSpPr>
          <p:nvPr/>
        </p:nvSpPr>
        <p:spPr bwMode="auto">
          <a:xfrm flipH="1">
            <a:off x="3429000" y="1600200"/>
            <a:ext cx="533400" cy="990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pPr>
              <a:defRPr/>
            </a:pPr>
            <a:fld id="{A167D785-C40A-1745-B9D1-AC8F12904325}"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95400" y="0"/>
            <a:ext cx="6629400" cy="914400"/>
          </a:xfrm>
        </p:spPr>
        <p:txBody>
          <a:bodyPr/>
          <a:lstStyle/>
          <a:p>
            <a:pPr eaLnBrk="1" hangingPunct="1"/>
            <a:r>
              <a:rPr lang="en-US" sz="3600"/>
              <a:t>Antidepressant Mechanisms</a:t>
            </a:r>
          </a:p>
        </p:txBody>
      </p:sp>
      <p:sp>
        <p:nvSpPr>
          <p:cNvPr id="16387" name="Freeform 3"/>
          <p:cNvSpPr>
            <a:spLocks/>
          </p:cNvSpPr>
          <p:nvPr/>
        </p:nvSpPr>
        <p:spPr bwMode="auto">
          <a:xfrm>
            <a:off x="609600" y="1219200"/>
            <a:ext cx="5956300" cy="4432300"/>
          </a:xfrm>
          <a:custGeom>
            <a:avLst/>
            <a:gdLst>
              <a:gd name="T0" fmla="*/ 0 w 3752"/>
              <a:gd name="T1" fmla="*/ 1981200 h 2792"/>
              <a:gd name="T2" fmla="*/ 2438400 w 3752"/>
              <a:gd name="T3" fmla="*/ 2514600 h 2792"/>
              <a:gd name="T4" fmla="*/ 3124200 w 3752"/>
              <a:gd name="T5" fmla="*/ 3886200 h 2792"/>
              <a:gd name="T6" fmla="*/ 4114800 w 3752"/>
              <a:gd name="T7" fmla="*/ 4343400 h 2792"/>
              <a:gd name="T8" fmla="*/ 5029200 w 3752"/>
              <a:gd name="T9" fmla="*/ 3352800 h 2792"/>
              <a:gd name="T10" fmla="*/ 4851400 w 3752"/>
              <a:gd name="T11" fmla="*/ 3186113 h 2792"/>
              <a:gd name="T12" fmla="*/ 4811713 w 3752"/>
              <a:gd name="T13" fmla="*/ 2914650 h 2792"/>
              <a:gd name="T14" fmla="*/ 5030788 w 3752"/>
              <a:gd name="T15" fmla="*/ 2773363 h 2792"/>
              <a:gd name="T16" fmla="*/ 5289550 w 3752"/>
              <a:gd name="T17" fmla="*/ 2747963 h 2792"/>
              <a:gd name="T18" fmla="*/ 5715000 w 3752"/>
              <a:gd name="T19" fmla="*/ 1828800 h 2792"/>
              <a:gd name="T20" fmla="*/ 5791200 w 3752"/>
              <a:gd name="T21" fmla="*/ 914400 h 2792"/>
              <a:gd name="T22" fmla="*/ 4724400 w 3752"/>
              <a:gd name="T23" fmla="*/ 609600 h 2792"/>
              <a:gd name="T24" fmla="*/ 3429000 w 3752"/>
              <a:gd name="T25" fmla="*/ 1066800 h 2792"/>
              <a:gd name="T26" fmla="*/ 2133600 w 3752"/>
              <a:gd name="T27" fmla="*/ 838200 h 2792"/>
              <a:gd name="T28" fmla="*/ 685800 w 3752"/>
              <a:gd name="T29" fmla="*/ 152400 h 2792"/>
              <a:gd name="T30" fmla="*/ 457200 w 3752"/>
              <a:gd name="T31" fmla="*/ 0 h 27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52"/>
              <a:gd name="T49" fmla="*/ 0 h 2792"/>
              <a:gd name="T50" fmla="*/ 3752 w 3752"/>
              <a:gd name="T51" fmla="*/ 2792 h 27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52" h="2792">
                <a:moveTo>
                  <a:pt x="0" y="1248"/>
                </a:moveTo>
                <a:cubicBezTo>
                  <a:pt x="604" y="1316"/>
                  <a:pt x="1208" y="1384"/>
                  <a:pt x="1536" y="1584"/>
                </a:cubicBezTo>
                <a:cubicBezTo>
                  <a:pt x="1864" y="1784"/>
                  <a:pt x="1792" y="2256"/>
                  <a:pt x="1968" y="2448"/>
                </a:cubicBezTo>
                <a:cubicBezTo>
                  <a:pt x="2144" y="2640"/>
                  <a:pt x="2392" y="2792"/>
                  <a:pt x="2592" y="2736"/>
                </a:cubicBezTo>
                <a:cubicBezTo>
                  <a:pt x="2792" y="2680"/>
                  <a:pt x="3091" y="2233"/>
                  <a:pt x="3168" y="2112"/>
                </a:cubicBezTo>
                <a:cubicBezTo>
                  <a:pt x="3245" y="1991"/>
                  <a:pt x="3079" y="2053"/>
                  <a:pt x="3056" y="2007"/>
                </a:cubicBezTo>
                <a:cubicBezTo>
                  <a:pt x="3033" y="1961"/>
                  <a:pt x="3012" y="1879"/>
                  <a:pt x="3031" y="1836"/>
                </a:cubicBezTo>
                <a:cubicBezTo>
                  <a:pt x="3050" y="1793"/>
                  <a:pt x="3119" y="1764"/>
                  <a:pt x="3169" y="1747"/>
                </a:cubicBezTo>
                <a:cubicBezTo>
                  <a:pt x="3219" y="1730"/>
                  <a:pt x="3260" y="1830"/>
                  <a:pt x="3332" y="1731"/>
                </a:cubicBezTo>
                <a:cubicBezTo>
                  <a:pt x="3404" y="1632"/>
                  <a:pt x="3547" y="1344"/>
                  <a:pt x="3600" y="1152"/>
                </a:cubicBezTo>
                <a:cubicBezTo>
                  <a:pt x="3653" y="960"/>
                  <a:pt x="3752" y="704"/>
                  <a:pt x="3648" y="576"/>
                </a:cubicBezTo>
                <a:cubicBezTo>
                  <a:pt x="3544" y="448"/>
                  <a:pt x="3224" y="368"/>
                  <a:pt x="2976" y="384"/>
                </a:cubicBezTo>
                <a:cubicBezTo>
                  <a:pt x="2728" y="400"/>
                  <a:pt x="2432" y="648"/>
                  <a:pt x="2160" y="672"/>
                </a:cubicBezTo>
                <a:cubicBezTo>
                  <a:pt x="1888" y="696"/>
                  <a:pt x="1632" y="624"/>
                  <a:pt x="1344" y="528"/>
                </a:cubicBezTo>
                <a:cubicBezTo>
                  <a:pt x="1056" y="432"/>
                  <a:pt x="608" y="184"/>
                  <a:pt x="432" y="96"/>
                </a:cubicBezTo>
                <a:cubicBezTo>
                  <a:pt x="256" y="8"/>
                  <a:pt x="272" y="4"/>
                  <a:pt x="288" y="0"/>
                </a:cubicBezTo>
              </a:path>
            </a:pathLst>
          </a:custGeom>
          <a:noFill/>
          <a:ln w="19050">
            <a:solidFill>
              <a:schemeClr val="tx1"/>
            </a:solidFill>
            <a:round/>
            <a:headEnd/>
            <a:tailEnd/>
          </a:ln>
        </p:spPr>
        <p:txBody>
          <a:bodyPr>
            <a:prstTxWarp prst="textNoShape">
              <a:avLst/>
            </a:prstTxWarp>
          </a:bodyPr>
          <a:lstStyle/>
          <a:p>
            <a:endParaRPr lang="en-US"/>
          </a:p>
        </p:txBody>
      </p:sp>
      <p:sp>
        <p:nvSpPr>
          <p:cNvPr id="16388" name="Freeform 4"/>
          <p:cNvSpPr>
            <a:spLocks/>
          </p:cNvSpPr>
          <p:nvPr/>
        </p:nvSpPr>
        <p:spPr bwMode="auto">
          <a:xfrm>
            <a:off x="5029200" y="1447800"/>
            <a:ext cx="3505200" cy="5257800"/>
          </a:xfrm>
          <a:custGeom>
            <a:avLst/>
            <a:gdLst>
              <a:gd name="T0" fmla="*/ 3505200 w 2208"/>
              <a:gd name="T1" fmla="*/ 0 h 3312"/>
              <a:gd name="T2" fmla="*/ 2438400 w 2208"/>
              <a:gd name="T3" fmla="*/ 685800 h 3312"/>
              <a:gd name="T4" fmla="*/ 2057400 w 2208"/>
              <a:gd name="T5" fmla="*/ 1905000 h 3312"/>
              <a:gd name="T6" fmla="*/ 1447800 w 2208"/>
              <a:gd name="T7" fmla="*/ 3581400 h 3312"/>
              <a:gd name="T8" fmla="*/ 685800 w 2208"/>
              <a:gd name="T9" fmla="*/ 4648200 h 3312"/>
              <a:gd name="T10" fmla="*/ 228600 w 2208"/>
              <a:gd name="T11" fmla="*/ 5105400 h 3312"/>
              <a:gd name="T12" fmla="*/ 0 w 2208"/>
              <a:gd name="T13" fmla="*/ 5257800 h 3312"/>
              <a:gd name="T14" fmla="*/ 0 60000 65536"/>
              <a:gd name="T15" fmla="*/ 0 60000 65536"/>
              <a:gd name="T16" fmla="*/ 0 60000 65536"/>
              <a:gd name="T17" fmla="*/ 0 60000 65536"/>
              <a:gd name="T18" fmla="*/ 0 60000 65536"/>
              <a:gd name="T19" fmla="*/ 0 60000 65536"/>
              <a:gd name="T20" fmla="*/ 0 60000 65536"/>
              <a:gd name="T21" fmla="*/ 0 w 2208"/>
              <a:gd name="T22" fmla="*/ 0 h 3312"/>
              <a:gd name="T23" fmla="*/ 2208 w 2208"/>
              <a:gd name="T24" fmla="*/ 3312 h 33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8" h="3312">
                <a:moveTo>
                  <a:pt x="2208" y="0"/>
                </a:moveTo>
                <a:cubicBezTo>
                  <a:pt x="1948" y="116"/>
                  <a:pt x="1688" y="232"/>
                  <a:pt x="1536" y="432"/>
                </a:cubicBezTo>
                <a:cubicBezTo>
                  <a:pt x="1384" y="632"/>
                  <a:pt x="1400" y="896"/>
                  <a:pt x="1296" y="1200"/>
                </a:cubicBezTo>
                <a:cubicBezTo>
                  <a:pt x="1192" y="1504"/>
                  <a:pt x="1056" y="1968"/>
                  <a:pt x="912" y="2256"/>
                </a:cubicBezTo>
                <a:cubicBezTo>
                  <a:pt x="768" y="2544"/>
                  <a:pt x="560" y="2768"/>
                  <a:pt x="432" y="2928"/>
                </a:cubicBezTo>
                <a:cubicBezTo>
                  <a:pt x="304" y="3088"/>
                  <a:pt x="216" y="3152"/>
                  <a:pt x="144" y="3216"/>
                </a:cubicBezTo>
                <a:cubicBezTo>
                  <a:pt x="72" y="3280"/>
                  <a:pt x="36" y="3296"/>
                  <a:pt x="0" y="3312"/>
                </a:cubicBezTo>
              </a:path>
            </a:pathLst>
          </a:custGeom>
          <a:noFill/>
          <a:ln w="19050">
            <a:solidFill>
              <a:schemeClr val="tx1"/>
            </a:solidFill>
            <a:round/>
            <a:headEnd/>
            <a:tailEnd/>
          </a:ln>
        </p:spPr>
        <p:txBody>
          <a:bodyPr>
            <a:prstTxWarp prst="textNoShape">
              <a:avLst/>
            </a:prstTxWarp>
          </a:bodyPr>
          <a:lstStyle/>
          <a:p>
            <a:endParaRPr lang="en-US"/>
          </a:p>
        </p:txBody>
      </p:sp>
      <p:sp>
        <p:nvSpPr>
          <p:cNvPr id="16389" name="Oval 6"/>
          <p:cNvSpPr>
            <a:spLocks noChangeArrowheads="1"/>
          </p:cNvSpPr>
          <p:nvPr/>
        </p:nvSpPr>
        <p:spPr bwMode="auto">
          <a:xfrm>
            <a:off x="4114800" y="37338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16390" name="Oval 7"/>
          <p:cNvSpPr>
            <a:spLocks noChangeArrowheads="1"/>
          </p:cNvSpPr>
          <p:nvPr/>
        </p:nvSpPr>
        <p:spPr bwMode="auto">
          <a:xfrm>
            <a:off x="5181600" y="24384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16391" name="Oval 8"/>
          <p:cNvSpPr>
            <a:spLocks noChangeArrowheads="1"/>
          </p:cNvSpPr>
          <p:nvPr/>
        </p:nvSpPr>
        <p:spPr bwMode="auto">
          <a:xfrm>
            <a:off x="5638800" y="29718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16392" name="AutoShape 9"/>
          <p:cNvSpPr>
            <a:spLocks noChangeArrowheads="1"/>
          </p:cNvSpPr>
          <p:nvPr/>
        </p:nvSpPr>
        <p:spPr bwMode="auto">
          <a:xfrm>
            <a:off x="4419600" y="3962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393" name="AutoShape 10"/>
          <p:cNvSpPr>
            <a:spLocks noChangeArrowheads="1"/>
          </p:cNvSpPr>
          <p:nvPr/>
        </p:nvSpPr>
        <p:spPr bwMode="auto">
          <a:xfrm>
            <a:off x="4267200" y="3886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394" name="AutoShape 11"/>
          <p:cNvSpPr>
            <a:spLocks noChangeArrowheads="1"/>
          </p:cNvSpPr>
          <p:nvPr/>
        </p:nvSpPr>
        <p:spPr bwMode="auto">
          <a:xfrm>
            <a:off x="5715000" y="3200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395" name="AutoShape 12"/>
          <p:cNvSpPr>
            <a:spLocks noChangeArrowheads="1"/>
          </p:cNvSpPr>
          <p:nvPr/>
        </p:nvSpPr>
        <p:spPr bwMode="auto">
          <a:xfrm>
            <a:off x="5791200" y="3048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396" name="AutoShape 13"/>
          <p:cNvSpPr>
            <a:spLocks noChangeArrowheads="1"/>
          </p:cNvSpPr>
          <p:nvPr/>
        </p:nvSpPr>
        <p:spPr bwMode="auto">
          <a:xfrm>
            <a:off x="5334000" y="2667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397" name="AutoShape 17"/>
          <p:cNvSpPr>
            <a:spLocks noChangeArrowheads="1"/>
          </p:cNvSpPr>
          <p:nvPr/>
        </p:nvSpPr>
        <p:spPr bwMode="auto">
          <a:xfrm>
            <a:off x="5486400" y="2590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398" name="AutoShape 18"/>
          <p:cNvSpPr>
            <a:spLocks noChangeArrowheads="1"/>
          </p:cNvSpPr>
          <p:nvPr/>
        </p:nvSpPr>
        <p:spPr bwMode="auto">
          <a:xfrm>
            <a:off x="5334000" y="2514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399" name="AutoShape 19"/>
          <p:cNvSpPr>
            <a:spLocks noChangeArrowheads="1"/>
          </p:cNvSpPr>
          <p:nvPr/>
        </p:nvSpPr>
        <p:spPr bwMode="auto">
          <a:xfrm>
            <a:off x="4419600" y="3810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00" name="AutoShape 20"/>
          <p:cNvSpPr>
            <a:spLocks noChangeArrowheads="1"/>
          </p:cNvSpPr>
          <p:nvPr/>
        </p:nvSpPr>
        <p:spPr bwMode="auto">
          <a:xfrm>
            <a:off x="5867400" y="3276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01" name="AutoShape 21"/>
          <p:cNvSpPr>
            <a:spLocks noChangeArrowheads="1"/>
          </p:cNvSpPr>
          <p:nvPr/>
        </p:nvSpPr>
        <p:spPr bwMode="auto">
          <a:xfrm>
            <a:off x="5943600" y="3124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02" name="AutoShape 22"/>
          <p:cNvSpPr>
            <a:spLocks noChangeArrowheads="1"/>
          </p:cNvSpPr>
          <p:nvPr/>
        </p:nvSpPr>
        <p:spPr bwMode="auto">
          <a:xfrm>
            <a:off x="5715000" y="4114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03" name="AutoShape 24"/>
          <p:cNvSpPr>
            <a:spLocks noChangeArrowheads="1"/>
          </p:cNvSpPr>
          <p:nvPr/>
        </p:nvSpPr>
        <p:spPr bwMode="auto">
          <a:xfrm>
            <a:off x="5486400" y="4114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04" name="AutoShape 33"/>
          <p:cNvSpPr>
            <a:spLocks noChangeArrowheads="1"/>
          </p:cNvSpPr>
          <p:nvPr/>
        </p:nvSpPr>
        <p:spPr bwMode="auto">
          <a:xfrm>
            <a:off x="5715000" y="5181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05" name="AutoShape 36"/>
          <p:cNvSpPr>
            <a:spLocks noChangeArrowheads="1"/>
          </p:cNvSpPr>
          <p:nvPr/>
        </p:nvSpPr>
        <p:spPr bwMode="auto">
          <a:xfrm>
            <a:off x="5257800" y="5638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2" name="Group 39"/>
          <p:cNvGrpSpPr>
            <a:grpSpLocks/>
          </p:cNvGrpSpPr>
          <p:nvPr/>
        </p:nvGrpSpPr>
        <p:grpSpPr bwMode="auto">
          <a:xfrm>
            <a:off x="5181600" y="1752600"/>
            <a:ext cx="304800" cy="166688"/>
            <a:chOff x="3072" y="2919"/>
            <a:chExt cx="192" cy="105"/>
          </a:xfrm>
        </p:grpSpPr>
        <p:sp>
          <p:nvSpPr>
            <p:cNvPr id="16497" name="Freeform 40"/>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6498" name="AutoShape 41"/>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6407" name="Freeform 42"/>
          <p:cNvSpPr>
            <a:spLocks/>
          </p:cNvSpPr>
          <p:nvPr/>
        </p:nvSpPr>
        <p:spPr bwMode="auto">
          <a:xfrm rot="-3600000">
            <a:off x="6261100" y="5030788"/>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rgbClr val="FFFF00"/>
          </a:solidFill>
          <a:ln w="9525">
            <a:solidFill>
              <a:schemeClr val="tx1"/>
            </a:solidFill>
            <a:round/>
            <a:headEnd/>
            <a:tailEnd/>
          </a:ln>
        </p:spPr>
        <p:txBody>
          <a:bodyPr>
            <a:prstTxWarp prst="textNoShape">
              <a:avLst/>
            </a:prstTxWarp>
          </a:bodyPr>
          <a:lstStyle/>
          <a:p>
            <a:endParaRPr lang="en-US"/>
          </a:p>
        </p:txBody>
      </p:sp>
      <p:sp>
        <p:nvSpPr>
          <p:cNvPr id="16408" name="AutoShape 43"/>
          <p:cNvSpPr>
            <a:spLocks noChangeArrowheads="1"/>
          </p:cNvSpPr>
          <p:nvPr/>
        </p:nvSpPr>
        <p:spPr bwMode="auto">
          <a:xfrm rot="7200000">
            <a:off x="6330950" y="50419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3" name="Group 44"/>
          <p:cNvGrpSpPr>
            <a:grpSpLocks/>
          </p:cNvGrpSpPr>
          <p:nvPr/>
        </p:nvGrpSpPr>
        <p:grpSpPr bwMode="auto">
          <a:xfrm rot="-3000000">
            <a:off x="5569744" y="6012656"/>
            <a:ext cx="304800" cy="166688"/>
            <a:chOff x="3072" y="2919"/>
            <a:chExt cx="192" cy="105"/>
          </a:xfrm>
        </p:grpSpPr>
        <p:sp>
          <p:nvSpPr>
            <p:cNvPr id="16495" name="Freeform 45"/>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6496" name="AutoShape 46"/>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 name="Group 47"/>
          <p:cNvGrpSpPr>
            <a:grpSpLocks/>
          </p:cNvGrpSpPr>
          <p:nvPr/>
        </p:nvGrpSpPr>
        <p:grpSpPr bwMode="auto">
          <a:xfrm rot="-4500000">
            <a:off x="7017544" y="2888456"/>
            <a:ext cx="304800" cy="166688"/>
            <a:chOff x="3072" y="2919"/>
            <a:chExt cx="192" cy="105"/>
          </a:xfrm>
        </p:grpSpPr>
        <p:sp>
          <p:nvSpPr>
            <p:cNvPr id="16493" name="Freeform 48"/>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6494" name="AutoShape 49"/>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6411" name="Freeform 50"/>
          <p:cNvSpPr>
            <a:spLocks/>
          </p:cNvSpPr>
          <p:nvPr/>
        </p:nvSpPr>
        <p:spPr bwMode="auto">
          <a:xfrm rot="-4500000">
            <a:off x="6781800" y="3733800"/>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rgbClr val="FFFF00"/>
          </a:solidFill>
          <a:ln w="9525">
            <a:solidFill>
              <a:schemeClr val="tx1"/>
            </a:solidFill>
            <a:round/>
            <a:headEnd/>
            <a:tailEnd/>
          </a:ln>
        </p:spPr>
        <p:txBody>
          <a:bodyPr>
            <a:prstTxWarp prst="textNoShape">
              <a:avLst/>
            </a:prstTxWarp>
          </a:bodyPr>
          <a:lstStyle/>
          <a:p>
            <a:endParaRPr lang="en-US"/>
          </a:p>
        </p:txBody>
      </p:sp>
      <p:sp>
        <p:nvSpPr>
          <p:cNvPr id="16412" name="Freeform 51"/>
          <p:cNvSpPr>
            <a:spLocks/>
          </p:cNvSpPr>
          <p:nvPr/>
        </p:nvSpPr>
        <p:spPr bwMode="auto">
          <a:xfrm rot="-3600000">
            <a:off x="6019800" y="5410200"/>
            <a:ext cx="304800" cy="152400"/>
          </a:xfrm>
          <a:custGeom>
            <a:avLst/>
            <a:gdLst>
              <a:gd name="T0" fmla="*/ 76200 w 192"/>
              <a:gd name="T1" fmla="*/ 0 h 96"/>
              <a:gd name="T2" fmla="*/ 76200 w 192"/>
              <a:gd name="T3" fmla="*/ 82550 h 96"/>
              <a:gd name="T4" fmla="*/ 228600 w 192"/>
              <a:gd name="T5" fmla="*/ 82550 h 96"/>
              <a:gd name="T6" fmla="*/ 228600 w 192"/>
              <a:gd name="T7" fmla="*/ 0 h 96"/>
              <a:gd name="T8" fmla="*/ 304800 w 192"/>
              <a:gd name="T9" fmla="*/ 0 h 96"/>
              <a:gd name="T10" fmla="*/ 304800 w 192"/>
              <a:gd name="T11" fmla="*/ 76200 h 96"/>
              <a:gd name="T12" fmla="*/ 304800 w 192"/>
              <a:gd name="T13" fmla="*/ 152400 h 96"/>
              <a:gd name="T14" fmla="*/ 0 w 192"/>
              <a:gd name="T15" fmla="*/ 152400 h 96"/>
              <a:gd name="T16" fmla="*/ 0 w 192"/>
              <a:gd name="T17" fmla="*/ 0 h 96"/>
              <a:gd name="T18" fmla="*/ 76200 w 192"/>
              <a:gd name="T19" fmla="*/ 0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
              <a:gd name="T32" fmla="*/ 192 w 192"/>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
                <a:moveTo>
                  <a:pt x="48" y="0"/>
                </a:moveTo>
                <a:lnTo>
                  <a:pt x="48" y="52"/>
                </a:lnTo>
                <a:lnTo>
                  <a:pt x="144" y="52"/>
                </a:lnTo>
                <a:lnTo>
                  <a:pt x="144" y="0"/>
                </a:lnTo>
                <a:lnTo>
                  <a:pt x="192" y="0"/>
                </a:lnTo>
                <a:lnTo>
                  <a:pt x="192" y="48"/>
                </a:lnTo>
                <a:lnTo>
                  <a:pt x="192" y="96"/>
                </a:lnTo>
                <a:lnTo>
                  <a:pt x="0" y="96"/>
                </a:lnTo>
                <a:lnTo>
                  <a:pt x="0" y="0"/>
                </a:lnTo>
                <a:lnTo>
                  <a:pt x="48" y="0"/>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16413" name="Freeform 52"/>
          <p:cNvSpPr>
            <a:spLocks/>
          </p:cNvSpPr>
          <p:nvPr/>
        </p:nvSpPr>
        <p:spPr bwMode="auto">
          <a:xfrm rot="-4500000">
            <a:off x="6553200" y="4419600"/>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5" name="Group 53"/>
          <p:cNvGrpSpPr>
            <a:grpSpLocks/>
          </p:cNvGrpSpPr>
          <p:nvPr/>
        </p:nvGrpSpPr>
        <p:grpSpPr bwMode="auto">
          <a:xfrm rot="6300000">
            <a:off x="6255544" y="2659856"/>
            <a:ext cx="304800" cy="166688"/>
            <a:chOff x="3072" y="2919"/>
            <a:chExt cx="192" cy="105"/>
          </a:xfrm>
        </p:grpSpPr>
        <p:sp>
          <p:nvSpPr>
            <p:cNvPr id="16491" name="Freeform 54"/>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6492" name="AutoShape 55"/>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6415" name="Rectangle 56"/>
          <p:cNvSpPr>
            <a:spLocks noChangeArrowheads="1"/>
          </p:cNvSpPr>
          <p:nvPr/>
        </p:nvSpPr>
        <p:spPr bwMode="auto">
          <a:xfrm rot="-2700000">
            <a:off x="4876800" y="5181600"/>
            <a:ext cx="152400" cy="381000"/>
          </a:xfrm>
          <a:prstGeom prst="rect">
            <a:avLst/>
          </a:prstGeom>
          <a:solidFill>
            <a:srgbClr val="008000"/>
          </a:solidFill>
          <a:ln w="9525">
            <a:solidFill>
              <a:schemeClr val="tx1"/>
            </a:solidFill>
            <a:miter lim="800000"/>
            <a:headEnd/>
            <a:tailEnd/>
          </a:ln>
        </p:spPr>
        <p:txBody>
          <a:bodyPr wrap="none" anchor="ctr">
            <a:prstTxWarp prst="textNoShape">
              <a:avLst/>
            </a:prstTxWarp>
          </a:bodyPr>
          <a:lstStyle/>
          <a:p>
            <a:endParaRPr lang="en-US"/>
          </a:p>
        </p:txBody>
      </p:sp>
      <p:sp>
        <p:nvSpPr>
          <p:cNvPr id="16416" name="Line 57"/>
          <p:cNvSpPr>
            <a:spLocks noChangeShapeType="1"/>
          </p:cNvSpPr>
          <p:nvPr/>
        </p:nvSpPr>
        <p:spPr bwMode="auto">
          <a:xfrm flipH="1" flipV="1">
            <a:off x="4670425" y="5081588"/>
            <a:ext cx="533400" cy="533400"/>
          </a:xfrm>
          <a:prstGeom prst="line">
            <a:avLst/>
          </a:prstGeom>
          <a:noFill/>
          <a:ln w="25400">
            <a:solidFill>
              <a:schemeClr val="tx1"/>
            </a:solidFill>
            <a:round/>
            <a:headEnd/>
            <a:tailEnd type="arrow" w="sm" len="sm"/>
          </a:ln>
        </p:spPr>
        <p:txBody>
          <a:bodyPr>
            <a:prstTxWarp prst="textNoShape">
              <a:avLst/>
            </a:prstTxWarp>
          </a:bodyPr>
          <a:lstStyle/>
          <a:p>
            <a:endParaRPr lang="en-US"/>
          </a:p>
        </p:txBody>
      </p:sp>
      <p:sp>
        <p:nvSpPr>
          <p:cNvPr id="16417" name="AutoShape 58"/>
          <p:cNvSpPr>
            <a:spLocks noChangeArrowheads="1"/>
          </p:cNvSpPr>
          <p:nvPr/>
        </p:nvSpPr>
        <p:spPr bwMode="auto">
          <a:xfrm>
            <a:off x="4648200" y="4876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18" name="AutoShape 59"/>
          <p:cNvSpPr>
            <a:spLocks noChangeArrowheads="1"/>
          </p:cNvSpPr>
          <p:nvPr/>
        </p:nvSpPr>
        <p:spPr bwMode="auto">
          <a:xfrm>
            <a:off x="4495800" y="4953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19" name="AutoShape 60"/>
          <p:cNvSpPr>
            <a:spLocks noChangeArrowheads="1"/>
          </p:cNvSpPr>
          <p:nvPr/>
        </p:nvSpPr>
        <p:spPr bwMode="auto">
          <a:xfrm>
            <a:off x="1981200" y="2286000"/>
            <a:ext cx="381000" cy="304800"/>
          </a:xfrm>
          <a:prstGeom prst="plus">
            <a:avLst>
              <a:gd name="adj" fmla="val 25000"/>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16420" name="AutoShape 61"/>
          <p:cNvSpPr>
            <a:spLocks noChangeArrowheads="1"/>
          </p:cNvSpPr>
          <p:nvPr/>
        </p:nvSpPr>
        <p:spPr bwMode="auto">
          <a:xfrm>
            <a:off x="2362200" y="2895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21" name="AutoShape 62"/>
          <p:cNvSpPr>
            <a:spLocks noChangeArrowheads="1"/>
          </p:cNvSpPr>
          <p:nvPr/>
        </p:nvSpPr>
        <p:spPr bwMode="auto">
          <a:xfrm rot="10800000" flipH="1">
            <a:off x="1905000" y="2590800"/>
            <a:ext cx="533400" cy="228600"/>
          </a:xfrm>
          <a:prstGeom prst="curvedUpArrow">
            <a:avLst>
              <a:gd name="adj1" fmla="val 46667"/>
              <a:gd name="adj2" fmla="val 93333"/>
              <a:gd name="adj3" fmla="val 33333"/>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16422" name="Oval 63"/>
          <p:cNvSpPr>
            <a:spLocks noChangeArrowheads="1"/>
          </p:cNvSpPr>
          <p:nvPr/>
        </p:nvSpPr>
        <p:spPr bwMode="auto">
          <a:xfrm>
            <a:off x="1905000" y="28956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6423" name="Oval 64"/>
          <p:cNvSpPr>
            <a:spLocks noChangeArrowheads="1"/>
          </p:cNvSpPr>
          <p:nvPr/>
        </p:nvSpPr>
        <p:spPr bwMode="auto">
          <a:xfrm>
            <a:off x="1957388" y="2955925"/>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6424" name="Oval 65"/>
          <p:cNvSpPr>
            <a:spLocks noChangeArrowheads="1"/>
          </p:cNvSpPr>
          <p:nvPr/>
        </p:nvSpPr>
        <p:spPr bwMode="auto">
          <a:xfrm>
            <a:off x="2057400" y="29718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6425" name="Oval 66"/>
          <p:cNvSpPr>
            <a:spLocks noChangeArrowheads="1"/>
          </p:cNvSpPr>
          <p:nvPr/>
        </p:nvSpPr>
        <p:spPr bwMode="auto">
          <a:xfrm>
            <a:off x="1981200" y="28956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6426" name="Oval 67"/>
          <p:cNvSpPr>
            <a:spLocks noChangeArrowheads="1"/>
          </p:cNvSpPr>
          <p:nvPr/>
        </p:nvSpPr>
        <p:spPr bwMode="auto">
          <a:xfrm>
            <a:off x="2057400" y="292735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6427" name="Line 68"/>
          <p:cNvSpPr>
            <a:spLocks noChangeShapeType="1"/>
          </p:cNvSpPr>
          <p:nvPr/>
        </p:nvSpPr>
        <p:spPr bwMode="auto">
          <a:xfrm flipH="1" flipV="1">
            <a:off x="4343400" y="4038600"/>
            <a:ext cx="152400" cy="762000"/>
          </a:xfrm>
          <a:prstGeom prst="line">
            <a:avLst/>
          </a:prstGeom>
          <a:noFill/>
          <a:ln w="9525">
            <a:solidFill>
              <a:schemeClr val="tx1"/>
            </a:solidFill>
            <a:round/>
            <a:headEnd/>
            <a:tailEnd type="stealth" w="med" len="sm"/>
          </a:ln>
        </p:spPr>
        <p:txBody>
          <a:bodyPr>
            <a:prstTxWarp prst="textNoShape">
              <a:avLst/>
            </a:prstTxWarp>
          </a:bodyPr>
          <a:lstStyle/>
          <a:p>
            <a:endParaRPr lang="en-US"/>
          </a:p>
        </p:txBody>
      </p:sp>
      <p:sp>
        <p:nvSpPr>
          <p:cNvPr id="16428" name="AutoShape 72"/>
          <p:cNvSpPr>
            <a:spLocks noChangeArrowheads="1"/>
          </p:cNvSpPr>
          <p:nvPr/>
        </p:nvSpPr>
        <p:spPr bwMode="auto">
          <a:xfrm>
            <a:off x="3048000" y="2743200"/>
            <a:ext cx="381000" cy="304800"/>
          </a:xfrm>
          <a:prstGeom prst="hexagon">
            <a:avLst>
              <a:gd name="adj" fmla="val 31250"/>
              <a:gd name="vf" fmla="val 115470"/>
            </a:avLst>
          </a:prstGeom>
          <a:solidFill>
            <a:srgbClr val="3366FF"/>
          </a:solidFill>
          <a:ln w="9525">
            <a:solidFill>
              <a:schemeClr val="tx1"/>
            </a:solidFill>
            <a:miter lim="800000"/>
            <a:headEnd/>
            <a:tailEnd/>
          </a:ln>
        </p:spPr>
        <p:txBody>
          <a:bodyPr wrap="none" anchor="ctr">
            <a:prstTxWarp prst="textNoShape">
              <a:avLst/>
            </a:prstTxWarp>
          </a:bodyPr>
          <a:lstStyle/>
          <a:p>
            <a:endParaRPr lang="en-US"/>
          </a:p>
        </p:txBody>
      </p:sp>
      <p:sp>
        <p:nvSpPr>
          <p:cNvPr id="16429" name="AutoShape 73"/>
          <p:cNvSpPr>
            <a:spLocks noChangeArrowheads="1"/>
          </p:cNvSpPr>
          <p:nvPr/>
        </p:nvSpPr>
        <p:spPr bwMode="auto">
          <a:xfrm>
            <a:off x="3429000" y="3352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30" name="AutoShape 74"/>
          <p:cNvSpPr>
            <a:spLocks noChangeArrowheads="1"/>
          </p:cNvSpPr>
          <p:nvPr/>
        </p:nvSpPr>
        <p:spPr bwMode="auto">
          <a:xfrm rot="10800000">
            <a:off x="2971800" y="3048000"/>
            <a:ext cx="533400" cy="228600"/>
          </a:xfrm>
          <a:prstGeom prst="curvedUpArrow">
            <a:avLst>
              <a:gd name="adj1" fmla="val 46667"/>
              <a:gd name="adj2" fmla="val 93333"/>
              <a:gd name="adj3" fmla="val 33333"/>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16431" name="Oval 75"/>
          <p:cNvSpPr>
            <a:spLocks noChangeArrowheads="1"/>
          </p:cNvSpPr>
          <p:nvPr/>
        </p:nvSpPr>
        <p:spPr bwMode="auto">
          <a:xfrm>
            <a:off x="2971800" y="33528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6432" name="Oval 76"/>
          <p:cNvSpPr>
            <a:spLocks noChangeArrowheads="1"/>
          </p:cNvSpPr>
          <p:nvPr/>
        </p:nvSpPr>
        <p:spPr bwMode="auto">
          <a:xfrm>
            <a:off x="3024188" y="3413125"/>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6433" name="Oval 77"/>
          <p:cNvSpPr>
            <a:spLocks noChangeArrowheads="1"/>
          </p:cNvSpPr>
          <p:nvPr/>
        </p:nvSpPr>
        <p:spPr bwMode="auto">
          <a:xfrm>
            <a:off x="3124200" y="34290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6434" name="Oval 78"/>
          <p:cNvSpPr>
            <a:spLocks noChangeArrowheads="1"/>
          </p:cNvSpPr>
          <p:nvPr/>
        </p:nvSpPr>
        <p:spPr bwMode="auto">
          <a:xfrm>
            <a:off x="3048000" y="33528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6435" name="Oval 79"/>
          <p:cNvSpPr>
            <a:spLocks noChangeArrowheads="1"/>
          </p:cNvSpPr>
          <p:nvPr/>
        </p:nvSpPr>
        <p:spPr bwMode="auto">
          <a:xfrm>
            <a:off x="3124200" y="338455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grpSp>
        <p:nvGrpSpPr>
          <p:cNvPr id="6" name="Group 105"/>
          <p:cNvGrpSpPr>
            <a:grpSpLocks/>
          </p:cNvGrpSpPr>
          <p:nvPr/>
        </p:nvGrpSpPr>
        <p:grpSpPr bwMode="auto">
          <a:xfrm>
            <a:off x="0" y="1524000"/>
            <a:ext cx="1987550" cy="914400"/>
            <a:chOff x="0" y="960"/>
            <a:chExt cx="1252" cy="576"/>
          </a:xfrm>
        </p:grpSpPr>
        <p:sp>
          <p:nvSpPr>
            <p:cNvPr id="16489" name="Text Box 81"/>
            <p:cNvSpPr txBox="1">
              <a:spLocks noChangeArrowheads="1"/>
            </p:cNvSpPr>
            <p:nvPr/>
          </p:nvSpPr>
          <p:spPr bwMode="auto">
            <a:xfrm>
              <a:off x="0" y="960"/>
              <a:ext cx="1252" cy="404"/>
            </a:xfrm>
            <a:prstGeom prst="rect">
              <a:avLst/>
            </a:prstGeom>
            <a:noFill/>
            <a:ln w="9525">
              <a:noFill/>
              <a:miter lim="800000"/>
              <a:headEnd/>
              <a:tailEnd/>
            </a:ln>
          </p:spPr>
          <p:txBody>
            <a:bodyPr wrap="none">
              <a:prstTxWarp prst="textNoShape">
                <a:avLst/>
              </a:prstTxWarp>
              <a:spAutoFit/>
            </a:bodyPr>
            <a:lstStyle/>
            <a:p>
              <a:r>
                <a:rPr lang="en-US" sz="1800"/>
                <a:t>Increase synthesis</a:t>
              </a:r>
            </a:p>
            <a:p>
              <a:r>
                <a:rPr lang="en-US" sz="1800"/>
                <a:t>(Levodopa, 5-HTP)</a:t>
              </a:r>
            </a:p>
          </p:txBody>
        </p:sp>
        <p:sp>
          <p:nvSpPr>
            <p:cNvPr id="16490" name="Line 89"/>
            <p:cNvSpPr>
              <a:spLocks noChangeShapeType="1"/>
            </p:cNvSpPr>
            <p:nvPr/>
          </p:nvSpPr>
          <p:spPr bwMode="auto">
            <a:xfrm>
              <a:off x="816" y="1344"/>
              <a:ext cx="384" cy="192"/>
            </a:xfrm>
            <a:prstGeom prst="line">
              <a:avLst/>
            </a:prstGeom>
            <a:noFill/>
            <a:ln w="22225">
              <a:solidFill>
                <a:schemeClr val="tx1"/>
              </a:solidFill>
              <a:round/>
              <a:headEnd/>
              <a:tailEnd type="triangle" w="med" len="med"/>
            </a:ln>
          </p:spPr>
          <p:txBody>
            <a:bodyPr wrap="none" anchor="ctr">
              <a:prstTxWarp prst="textNoShape">
                <a:avLst/>
              </a:prstTxWarp>
            </a:bodyPr>
            <a:lstStyle/>
            <a:p>
              <a:endParaRPr lang="en-US"/>
            </a:p>
          </p:txBody>
        </p:sp>
      </p:grpSp>
      <p:grpSp>
        <p:nvGrpSpPr>
          <p:cNvPr id="7" name="Group 98"/>
          <p:cNvGrpSpPr>
            <a:grpSpLocks/>
          </p:cNvGrpSpPr>
          <p:nvPr/>
        </p:nvGrpSpPr>
        <p:grpSpPr bwMode="auto">
          <a:xfrm>
            <a:off x="2654300" y="1447800"/>
            <a:ext cx="1866900" cy="1219200"/>
            <a:chOff x="1672" y="912"/>
            <a:chExt cx="1176" cy="768"/>
          </a:xfrm>
        </p:grpSpPr>
        <p:sp>
          <p:nvSpPr>
            <p:cNvPr id="16487" name="Text Box 82"/>
            <p:cNvSpPr txBox="1">
              <a:spLocks noChangeArrowheads="1"/>
            </p:cNvSpPr>
            <p:nvPr/>
          </p:nvSpPr>
          <p:spPr bwMode="auto">
            <a:xfrm>
              <a:off x="1672" y="912"/>
              <a:ext cx="1176" cy="404"/>
            </a:xfrm>
            <a:prstGeom prst="rect">
              <a:avLst/>
            </a:prstGeom>
            <a:noFill/>
            <a:ln w="9525">
              <a:noFill/>
              <a:miter lim="800000"/>
              <a:headEnd/>
              <a:tailEnd/>
            </a:ln>
          </p:spPr>
          <p:txBody>
            <a:bodyPr wrap="none">
              <a:prstTxWarp prst="textNoShape">
                <a:avLst/>
              </a:prstTxWarp>
              <a:spAutoFit/>
            </a:bodyPr>
            <a:lstStyle/>
            <a:p>
              <a:r>
                <a:rPr lang="en-US" sz="1800"/>
                <a:t>Inhibit breakdown</a:t>
              </a:r>
            </a:p>
            <a:p>
              <a:r>
                <a:rPr lang="en-US" sz="1800"/>
                <a:t>(MAOIs)</a:t>
              </a:r>
            </a:p>
          </p:txBody>
        </p:sp>
        <p:sp>
          <p:nvSpPr>
            <p:cNvPr id="16488" name="Line 90"/>
            <p:cNvSpPr>
              <a:spLocks noChangeShapeType="1"/>
            </p:cNvSpPr>
            <p:nvPr/>
          </p:nvSpPr>
          <p:spPr bwMode="auto">
            <a:xfrm flipH="1">
              <a:off x="2112" y="1344"/>
              <a:ext cx="96" cy="336"/>
            </a:xfrm>
            <a:prstGeom prst="line">
              <a:avLst/>
            </a:prstGeom>
            <a:noFill/>
            <a:ln w="22225">
              <a:solidFill>
                <a:schemeClr val="tx1"/>
              </a:solidFill>
              <a:round/>
              <a:headEnd/>
              <a:tailEnd type="triangle" w="med" len="med"/>
            </a:ln>
          </p:spPr>
          <p:txBody>
            <a:bodyPr wrap="none" anchor="ctr">
              <a:prstTxWarp prst="textNoShape">
                <a:avLst/>
              </a:prstTxWarp>
            </a:bodyPr>
            <a:lstStyle/>
            <a:p>
              <a:endParaRPr lang="en-US"/>
            </a:p>
          </p:txBody>
        </p:sp>
      </p:grpSp>
      <p:grpSp>
        <p:nvGrpSpPr>
          <p:cNvPr id="8" name="Group 99"/>
          <p:cNvGrpSpPr>
            <a:grpSpLocks/>
          </p:cNvGrpSpPr>
          <p:nvPr/>
        </p:nvGrpSpPr>
        <p:grpSpPr bwMode="auto">
          <a:xfrm>
            <a:off x="4572000" y="762000"/>
            <a:ext cx="1441450" cy="914400"/>
            <a:chOff x="2880" y="480"/>
            <a:chExt cx="908" cy="576"/>
          </a:xfrm>
        </p:grpSpPr>
        <p:sp>
          <p:nvSpPr>
            <p:cNvPr id="16485" name="Text Box 85"/>
            <p:cNvSpPr txBox="1">
              <a:spLocks noChangeArrowheads="1"/>
            </p:cNvSpPr>
            <p:nvPr/>
          </p:nvSpPr>
          <p:spPr bwMode="auto">
            <a:xfrm>
              <a:off x="2880" y="480"/>
              <a:ext cx="908" cy="404"/>
            </a:xfrm>
            <a:prstGeom prst="rect">
              <a:avLst/>
            </a:prstGeom>
            <a:noFill/>
            <a:ln w="9525">
              <a:noFill/>
              <a:miter lim="800000"/>
              <a:headEnd/>
              <a:tailEnd/>
            </a:ln>
          </p:spPr>
          <p:txBody>
            <a:bodyPr wrap="none">
              <a:prstTxWarp prst="textNoShape">
                <a:avLst/>
              </a:prstTxWarp>
              <a:spAutoFit/>
            </a:bodyPr>
            <a:lstStyle/>
            <a:p>
              <a:r>
                <a:rPr lang="en-US" sz="1800"/>
                <a:t>Antagonism</a:t>
              </a:r>
            </a:p>
            <a:p>
              <a:r>
                <a:rPr lang="en-US" sz="1800"/>
                <a:t>(Mirtazapine)</a:t>
              </a:r>
            </a:p>
          </p:txBody>
        </p:sp>
        <p:sp>
          <p:nvSpPr>
            <p:cNvPr id="16486" name="Line 91"/>
            <p:cNvSpPr>
              <a:spLocks noChangeShapeType="1"/>
            </p:cNvSpPr>
            <p:nvPr/>
          </p:nvSpPr>
          <p:spPr bwMode="auto">
            <a:xfrm>
              <a:off x="3360" y="864"/>
              <a:ext cx="0" cy="192"/>
            </a:xfrm>
            <a:prstGeom prst="line">
              <a:avLst/>
            </a:prstGeom>
            <a:noFill/>
            <a:ln w="22225">
              <a:solidFill>
                <a:schemeClr val="tx1"/>
              </a:solidFill>
              <a:round/>
              <a:headEnd/>
              <a:tailEnd type="triangle" w="med" len="med"/>
            </a:ln>
          </p:spPr>
          <p:txBody>
            <a:bodyPr wrap="none" anchor="ctr">
              <a:prstTxWarp prst="textNoShape">
                <a:avLst/>
              </a:prstTxWarp>
            </a:bodyPr>
            <a:lstStyle/>
            <a:p>
              <a:endParaRPr lang="en-US"/>
            </a:p>
          </p:txBody>
        </p:sp>
      </p:grpSp>
      <p:grpSp>
        <p:nvGrpSpPr>
          <p:cNvPr id="9" name="Group 100"/>
          <p:cNvGrpSpPr>
            <a:grpSpLocks/>
          </p:cNvGrpSpPr>
          <p:nvPr/>
        </p:nvGrpSpPr>
        <p:grpSpPr bwMode="auto">
          <a:xfrm>
            <a:off x="6296032" y="1125538"/>
            <a:ext cx="1414464" cy="1617663"/>
            <a:chOff x="3966" y="709"/>
            <a:chExt cx="891" cy="1019"/>
          </a:xfrm>
        </p:grpSpPr>
        <p:sp>
          <p:nvSpPr>
            <p:cNvPr id="16483" name="Text Box 86"/>
            <p:cNvSpPr txBox="1">
              <a:spLocks noChangeArrowheads="1"/>
            </p:cNvSpPr>
            <p:nvPr/>
          </p:nvSpPr>
          <p:spPr bwMode="auto">
            <a:xfrm>
              <a:off x="3966" y="709"/>
              <a:ext cx="891" cy="582"/>
            </a:xfrm>
            <a:prstGeom prst="rect">
              <a:avLst/>
            </a:prstGeom>
            <a:noFill/>
            <a:ln w="9525">
              <a:noFill/>
              <a:miter lim="800000"/>
              <a:headEnd/>
              <a:tailEnd/>
            </a:ln>
          </p:spPr>
          <p:txBody>
            <a:bodyPr wrap="none">
              <a:prstTxWarp prst="textNoShape">
                <a:avLst/>
              </a:prstTxWarp>
              <a:spAutoFit/>
            </a:bodyPr>
            <a:lstStyle/>
            <a:p>
              <a:r>
                <a:rPr lang="en-US" sz="1800" dirty="0" err="1"/>
                <a:t>Agonism</a:t>
              </a:r>
              <a:endParaRPr lang="en-US" sz="1800" dirty="0"/>
            </a:p>
            <a:p>
              <a:r>
                <a:rPr lang="en-US" sz="1800" dirty="0" smtClean="0"/>
                <a:t>(</a:t>
              </a:r>
              <a:r>
                <a:rPr lang="en-US" dirty="0" smtClean="0"/>
                <a:t>Morphine, </a:t>
              </a:r>
            </a:p>
            <a:p>
              <a:r>
                <a:rPr lang="en-US" dirty="0" err="1" smtClean="0"/>
                <a:t>p</a:t>
              </a:r>
              <a:r>
                <a:rPr lang="en-US" sz="1800" dirty="0" err="1" smtClean="0"/>
                <a:t>ramipexole</a:t>
              </a:r>
              <a:r>
                <a:rPr lang="en-US" sz="1800" dirty="0"/>
                <a:t>)</a:t>
              </a:r>
            </a:p>
          </p:txBody>
        </p:sp>
        <p:sp>
          <p:nvSpPr>
            <p:cNvPr id="16484" name="Line 92"/>
            <p:cNvSpPr>
              <a:spLocks noChangeShapeType="1"/>
            </p:cNvSpPr>
            <p:nvPr/>
          </p:nvSpPr>
          <p:spPr bwMode="auto">
            <a:xfrm>
              <a:off x="4416" y="1296"/>
              <a:ext cx="48" cy="432"/>
            </a:xfrm>
            <a:prstGeom prst="line">
              <a:avLst/>
            </a:prstGeom>
            <a:noFill/>
            <a:ln w="22225">
              <a:solidFill>
                <a:schemeClr val="tx1"/>
              </a:solidFill>
              <a:round/>
              <a:headEnd/>
              <a:tailEnd type="triangle" w="med" len="med"/>
            </a:ln>
          </p:spPr>
          <p:txBody>
            <a:bodyPr wrap="none" anchor="ctr">
              <a:prstTxWarp prst="textNoShape">
                <a:avLst/>
              </a:prstTxWarp>
            </a:bodyPr>
            <a:lstStyle/>
            <a:p>
              <a:endParaRPr lang="en-US"/>
            </a:p>
          </p:txBody>
        </p:sp>
      </p:grpSp>
      <p:grpSp>
        <p:nvGrpSpPr>
          <p:cNvPr id="10" name="Group 102"/>
          <p:cNvGrpSpPr>
            <a:grpSpLocks/>
          </p:cNvGrpSpPr>
          <p:nvPr/>
        </p:nvGrpSpPr>
        <p:grpSpPr bwMode="auto">
          <a:xfrm>
            <a:off x="6553200" y="5257800"/>
            <a:ext cx="1765300" cy="869950"/>
            <a:chOff x="4128" y="3312"/>
            <a:chExt cx="1112" cy="548"/>
          </a:xfrm>
        </p:grpSpPr>
        <p:sp>
          <p:nvSpPr>
            <p:cNvPr id="16481" name="Text Box 87"/>
            <p:cNvSpPr txBox="1">
              <a:spLocks noChangeArrowheads="1"/>
            </p:cNvSpPr>
            <p:nvPr/>
          </p:nvSpPr>
          <p:spPr bwMode="auto">
            <a:xfrm>
              <a:off x="4224" y="3456"/>
              <a:ext cx="1016" cy="404"/>
            </a:xfrm>
            <a:prstGeom prst="rect">
              <a:avLst/>
            </a:prstGeom>
            <a:noFill/>
            <a:ln w="9525">
              <a:noFill/>
              <a:miter lim="800000"/>
              <a:headEnd/>
              <a:tailEnd/>
            </a:ln>
          </p:spPr>
          <p:txBody>
            <a:bodyPr wrap="none">
              <a:prstTxWarp prst="textNoShape">
                <a:avLst/>
              </a:prstTxWarp>
              <a:spAutoFit/>
            </a:bodyPr>
            <a:lstStyle/>
            <a:p>
              <a:r>
                <a:rPr lang="en-US" sz="1800"/>
                <a:t>Partial agonism</a:t>
              </a:r>
            </a:p>
            <a:p>
              <a:r>
                <a:rPr lang="en-US" sz="1800"/>
                <a:t>(Buspirone)</a:t>
              </a:r>
            </a:p>
          </p:txBody>
        </p:sp>
        <p:sp>
          <p:nvSpPr>
            <p:cNvPr id="16482" name="Line 93"/>
            <p:cNvSpPr>
              <a:spLocks noChangeShapeType="1"/>
            </p:cNvSpPr>
            <p:nvPr/>
          </p:nvSpPr>
          <p:spPr bwMode="auto">
            <a:xfrm flipH="1" flipV="1">
              <a:off x="4128" y="3312"/>
              <a:ext cx="144" cy="144"/>
            </a:xfrm>
            <a:prstGeom prst="line">
              <a:avLst/>
            </a:prstGeom>
            <a:noFill/>
            <a:ln w="22225">
              <a:solidFill>
                <a:schemeClr val="tx1"/>
              </a:solidFill>
              <a:round/>
              <a:headEnd/>
              <a:tailEnd type="triangle" w="med" len="med"/>
            </a:ln>
          </p:spPr>
          <p:txBody>
            <a:bodyPr wrap="none" anchor="ctr">
              <a:prstTxWarp prst="textNoShape">
                <a:avLst/>
              </a:prstTxWarp>
            </a:bodyPr>
            <a:lstStyle/>
            <a:p>
              <a:endParaRPr lang="en-US"/>
            </a:p>
          </p:txBody>
        </p:sp>
      </p:grpSp>
      <p:grpSp>
        <p:nvGrpSpPr>
          <p:cNvPr id="11" name="Group 101"/>
          <p:cNvGrpSpPr>
            <a:grpSpLocks/>
          </p:cNvGrpSpPr>
          <p:nvPr/>
        </p:nvGrpSpPr>
        <p:grpSpPr bwMode="auto">
          <a:xfrm>
            <a:off x="3657600" y="2971800"/>
            <a:ext cx="2667000" cy="990600"/>
            <a:chOff x="2304" y="1872"/>
            <a:chExt cx="1680" cy="624"/>
          </a:xfrm>
        </p:grpSpPr>
        <p:sp>
          <p:nvSpPr>
            <p:cNvPr id="16479" name="Text Box 84"/>
            <p:cNvSpPr txBox="1">
              <a:spLocks noChangeArrowheads="1"/>
            </p:cNvSpPr>
            <p:nvPr/>
          </p:nvSpPr>
          <p:spPr bwMode="auto">
            <a:xfrm>
              <a:off x="2304" y="1872"/>
              <a:ext cx="1028" cy="404"/>
            </a:xfrm>
            <a:prstGeom prst="rect">
              <a:avLst/>
            </a:prstGeom>
            <a:noFill/>
            <a:ln w="9525">
              <a:noFill/>
              <a:miter lim="800000"/>
              <a:headEnd/>
              <a:tailEnd/>
            </a:ln>
          </p:spPr>
          <p:txBody>
            <a:bodyPr wrap="none">
              <a:prstTxWarp prst="textNoShape">
                <a:avLst/>
              </a:prstTxWarp>
              <a:spAutoFit/>
            </a:bodyPr>
            <a:lstStyle/>
            <a:p>
              <a:r>
                <a:rPr lang="en-US" sz="1800"/>
                <a:t>Release</a:t>
              </a:r>
            </a:p>
            <a:p>
              <a:r>
                <a:rPr lang="en-US" sz="1800"/>
                <a:t>(Amphetamine)</a:t>
              </a:r>
            </a:p>
          </p:txBody>
        </p:sp>
        <p:sp>
          <p:nvSpPr>
            <p:cNvPr id="16480" name="Line 94"/>
            <p:cNvSpPr>
              <a:spLocks noChangeShapeType="1"/>
            </p:cNvSpPr>
            <p:nvPr/>
          </p:nvSpPr>
          <p:spPr bwMode="auto">
            <a:xfrm>
              <a:off x="3312" y="2256"/>
              <a:ext cx="672" cy="240"/>
            </a:xfrm>
            <a:prstGeom prst="line">
              <a:avLst/>
            </a:prstGeom>
            <a:noFill/>
            <a:ln w="31750">
              <a:solidFill>
                <a:schemeClr val="tx1"/>
              </a:solidFill>
              <a:round/>
              <a:headEnd/>
              <a:tailEnd type="triangle" w="med" len="lg"/>
            </a:ln>
          </p:spPr>
          <p:txBody>
            <a:bodyPr wrap="none" anchor="ctr">
              <a:prstTxWarp prst="textNoShape">
                <a:avLst/>
              </a:prstTxWarp>
            </a:bodyPr>
            <a:lstStyle/>
            <a:p>
              <a:endParaRPr lang="en-US"/>
            </a:p>
          </p:txBody>
        </p:sp>
      </p:grpSp>
      <p:grpSp>
        <p:nvGrpSpPr>
          <p:cNvPr id="12" name="Group 103"/>
          <p:cNvGrpSpPr>
            <a:grpSpLocks/>
          </p:cNvGrpSpPr>
          <p:nvPr/>
        </p:nvGrpSpPr>
        <p:grpSpPr bwMode="auto">
          <a:xfrm>
            <a:off x="3200400" y="5562600"/>
            <a:ext cx="1676400" cy="1022350"/>
            <a:chOff x="2016" y="3504"/>
            <a:chExt cx="1056" cy="644"/>
          </a:xfrm>
        </p:grpSpPr>
        <p:sp>
          <p:nvSpPr>
            <p:cNvPr id="16477" name="Text Box 83"/>
            <p:cNvSpPr txBox="1">
              <a:spLocks noChangeArrowheads="1"/>
            </p:cNvSpPr>
            <p:nvPr/>
          </p:nvSpPr>
          <p:spPr bwMode="auto">
            <a:xfrm>
              <a:off x="2016" y="3744"/>
              <a:ext cx="1032" cy="404"/>
            </a:xfrm>
            <a:prstGeom prst="rect">
              <a:avLst/>
            </a:prstGeom>
            <a:noFill/>
            <a:ln w="9525">
              <a:noFill/>
              <a:miter lim="800000"/>
              <a:headEnd/>
              <a:tailEnd/>
            </a:ln>
          </p:spPr>
          <p:txBody>
            <a:bodyPr wrap="none">
              <a:prstTxWarp prst="textNoShape">
                <a:avLst/>
              </a:prstTxWarp>
              <a:spAutoFit/>
            </a:bodyPr>
            <a:lstStyle/>
            <a:p>
              <a:r>
                <a:rPr lang="en-US" sz="1800"/>
                <a:t>Inhibit reuptake</a:t>
              </a:r>
            </a:p>
            <a:p>
              <a:r>
                <a:rPr lang="en-US" sz="1800"/>
                <a:t>(SSRIs, TCAs)</a:t>
              </a:r>
            </a:p>
          </p:txBody>
        </p:sp>
        <p:sp>
          <p:nvSpPr>
            <p:cNvPr id="16478" name="Line 95"/>
            <p:cNvSpPr>
              <a:spLocks noChangeShapeType="1"/>
            </p:cNvSpPr>
            <p:nvPr/>
          </p:nvSpPr>
          <p:spPr bwMode="auto">
            <a:xfrm flipV="1">
              <a:off x="2880" y="3504"/>
              <a:ext cx="192" cy="240"/>
            </a:xfrm>
            <a:prstGeom prst="line">
              <a:avLst/>
            </a:prstGeom>
            <a:noFill/>
            <a:ln w="22225">
              <a:solidFill>
                <a:schemeClr val="tx1"/>
              </a:solidFill>
              <a:round/>
              <a:headEnd/>
              <a:tailEnd type="triangle" w="med" len="med"/>
            </a:ln>
          </p:spPr>
          <p:txBody>
            <a:bodyPr wrap="none" anchor="ctr">
              <a:prstTxWarp prst="textNoShape">
                <a:avLst/>
              </a:prstTxWarp>
            </a:bodyPr>
            <a:lstStyle/>
            <a:p>
              <a:endParaRPr lang="en-US"/>
            </a:p>
          </p:txBody>
        </p:sp>
      </p:grpSp>
      <p:grpSp>
        <p:nvGrpSpPr>
          <p:cNvPr id="13" name="Group 104"/>
          <p:cNvGrpSpPr>
            <a:grpSpLocks/>
          </p:cNvGrpSpPr>
          <p:nvPr/>
        </p:nvGrpSpPr>
        <p:grpSpPr bwMode="auto">
          <a:xfrm>
            <a:off x="444500" y="3886200"/>
            <a:ext cx="2578100" cy="1555750"/>
            <a:chOff x="280" y="2448"/>
            <a:chExt cx="1624" cy="980"/>
          </a:xfrm>
        </p:grpSpPr>
        <p:sp>
          <p:nvSpPr>
            <p:cNvPr id="16475" name="Text Box 88"/>
            <p:cNvSpPr txBox="1">
              <a:spLocks noChangeArrowheads="1"/>
            </p:cNvSpPr>
            <p:nvPr/>
          </p:nvSpPr>
          <p:spPr bwMode="auto">
            <a:xfrm>
              <a:off x="280" y="3024"/>
              <a:ext cx="1624" cy="404"/>
            </a:xfrm>
            <a:prstGeom prst="rect">
              <a:avLst/>
            </a:prstGeom>
            <a:noFill/>
            <a:ln w="9525">
              <a:noFill/>
              <a:miter lim="800000"/>
              <a:headEnd/>
              <a:tailEnd/>
            </a:ln>
          </p:spPr>
          <p:txBody>
            <a:bodyPr wrap="none">
              <a:prstTxWarp prst="textNoShape">
                <a:avLst/>
              </a:prstTxWarp>
              <a:spAutoFit/>
            </a:bodyPr>
            <a:lstStyle/>
            <a:p>
              <a:r>
                <a:rPr lang="en-US" sz="1800"/>
                <a:t>Electroconvulsive therapy</a:t>
              </a:r>
            </a:p>
            <a:p>
              <a:r>
                <a:rPr lang="en-US" sz="1800"/>
                <a:t>(Unknown mechanism)</a:t>
              </a:r>
            </a:p>
          </p:txBody>
        </p:sp>
        <p:sp>
          <p:nvSpPr>
            <p:cNvPr id="16476" name="AutoShape 96"/>
            <p:cNvSpPr>
              <a:spLocks noChangeArrowheads="1"/>
            </p:cNvSpPr>
            <p:nvPr/>
          </p:nvSpPr>
          <p:spPr bwMode="auto">
            <a:xfrm>
              <a:off x="720" y="2448"/>
              <a:ext cx="384" cy="528"/>
            </a:xfrm>
            <a:prstGeom prst="lightningBol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sp>
        <p:nvSpPr>
          <p:cNvPr id="16444" name="AutoShape 107"/>
          <p:cNvSpPr>
            <a:spLocks noChangeArrowheads="1"/>
          </p:cNvSpPr>
          <p:nvPr/>
        </p:nvSpPr>
        <p:spPr bwMode="auto">
          <a:xfrm>
            <a:off x="61722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45" name="AutoShape 108"/>
          <p:cNvSpPr>
            <a:spLocks noChangeArrowheads="1"/>
          </p:cNvSpPr>
          <p:nvPr/>
        </p:nvSpPr>
        <p:spPr bwMode="auto">
          <a:xfrm>
            <a:off x="5943600" y="5029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46" name="AutoShape 110"/>
          <p:cNvSpPr>
            <a:spLocks noChangeArrowheads="1"/>
          </p:cNvSpPr>
          <p:nvPr/>
        </p:nvSpPr>
        <p:spPr bwMode="auto">
          <a:xfrm>
            <a:off x="6400800" y="3733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47" name="AutoShape 111"/>
          <p:cNvSpPr>
            <a:spLocks noChangeArrowheads="1"/>
          </p:cNvSpPr>
          <p:nvPr/>
        </p:nvSpPr>
        <p:spPr bwMode="auto">
          <a:xfrm>
            <a:off x="6553200" y="3505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48" name="AutoShape 115"/>
          <p:cNvSpPr>
            <a:spLocks noChangeArrowheads="1"/>
          </p:cNvSpPr>
          <p:nvPr/>
        </p:nvSpPr>
        <p:spPr bwMode="auto">
          <a:xfrm>
            <a:off x="6781800" y="2971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49" name="AutoShape 117"/>
          <p:cNvSpPr>
            <a:spLocks noChangeArrowheads="1"/>
          </p:cNvSpPr>
          <p:nvPr/>
        </p:nvSpPr>
        <p:spPr bwMode="auto">
          <a:xfrm>
            <a:off x="6324600" y="4343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50" name="AutoShape 120"/>
          <p:cNvSpPr>
            <a:spLocks noChangeArrowheads="1"/>
          </p:cNvSpPr>
          <p:nvPr/>
        </p:nvSpPr>
        <p:spPr bwMode="auto">
          <a:xfrm>
            <a:off x="5638800" y="5638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14" name="Group 124"/>
          <p:cNvGrpSpPr>
            <a:grpSpLocks/>
          </p:cNvGrpSpPr>
          <p:nvPr/>
        </p:nvGrpSpPr>
        <p:grpSpPr bwMode="auto">
          <a:xfrm>
            <a:off x="5410200" y="2895600"/>
            <a:ext cx="1447800" cy="2743200"/>
            <a:chOff x="3408" y="1824"/>
            <a:chExt cx="912" cy="1728"/>
          </a:xfrm>
        </p:grpSpPr>
        <p:sp>
          <p:nvSpPr>
            <p:cNvPr id="16452" name="AutoShape 27"/>
            <p:cNvSpPr>
              <a:spLocks noChangeArrowheads="1"/>
            </p:cNvSpPr>
            <p:nvPr/>
          </p:nvSpPr>
          <p:spPr bwMode="auto">
            <a:xfrm>
              <a:off x="3648" y="2880"/>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53" name="AutoShape 28"/>
            <p:cNvSpPr>
              <a:spLocks noChangeArrowheads="1"/>
            </p:cNvSpPr>
            <p:nvPr/>
          </p:nvSpPr>
          <p:spPr bwMode="auto">
            <a:xfrm>
              <a:off x="3792" y="2688"/>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54" name="AutoShape 35"/>
            <p:cNvSpPr>
              <a:spLocks noChangeArrowheads="1"/>
            </p:cNvSpPr>
            <p:nvPr/>
          </p:nvSpPr>
          <p:spPr bwMode="auto">
            <a:xfrm>
              <a:off x="4080" y="2544"/>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15" name="Group 106"/>
            <p:cNvGrpSpPr>
              <a:grpSpLocks/>
            </p:cNvGrpSpPr>
            <p:nvPr/>
          </p:nvGrpSpPr>
          <p:grpSpPr bwMode="auto">
            <a:xfrm>
              <a:off x="3408" y="2112"/>
              <a:ext cx="912" cy="1248"/>
              <a:chOff x="3408" y="2112"/>
              <a:chExt cx="912" cy="1248"/>
            </a:xfrm>
          </p:grpSpPr>
          <p:sp>
            <p:nvSpPr>
              <p:cNvPr id="16466" name="AutoShape 23"/>
              <p:cNvSpPr>
                <a:spLocks noChangeArrowheads="1"/>
              </p:cNvSpPr>
              <p:nvPr/>
            </p:nvSpPr>
            <p:spPr bwMode="auto">
              <a:xfrm>
                <a:off x="3504" y="2688"/>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67" name="AutoShape 25"/>
              <p:cNvSpPr>
                <a:spLocks noChangeArrowheads="1"/>
              </p:cNvSpPr>
              <p:nvPr/>
            </p:nvSpPr>
            <p:spPr bwMode="auto">
              <a:xfrm>
                <a:off x="3504" y="2544"/>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68" name="AutoShape 26"/>
              <p:cNvSpPr>
                <a:spLocks noChangeArrowheads="1"/>
              </p:cNvSpPr>
              <p:nvPr/>
            </p:nvSpPr>
            <p:spPr bwMode="auto">
              <a:xfrm>
                <a:off x="3600" y="3024"/>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69" name="AutoShape 29"/>
              <p:cNvSpPr>
                <a:spLocks noChangeArrowheads="1"/>
              </p:cNvSpPr>
              <p:nvPr/>
            </p:nvSpPr>
            <p:spPr bwMode="auto">
              <a:xfrm>
                <a:off x="3792" y="2544"/>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70" name="AutoShape 30"/>
              <p:cNvSpPr>
                <a:spLocks noChangeArrowheads="1"/>
              </p:cNvSpPr>
              <p:nvPr/>
            </p:nvSpPr>
            <p:spPr bwMode="auto">
              <a:xfrm>
                <a:off x="3600" y="2736"/>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71" name="AutoShape 31"/>
              <p:cNvSpPr>
                <a:spLocks noChangeArrowheads="1"/>
              </p:cNvSpPr>
              <p:nvPr/>
            </p:nvSpPr>
            <p:spPr bwMode="auto">
              <a:xfrm>
                <a:off x="4272" y="2112"/>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72" name="AutoShape 32"/>
              <p:cNvSpPr>
                <a:spLocks noChangeArrowheads="1"/>
              </p:cNvSpPr>
              <p:nvPr/>
            </p:nvSpPr>
            <p:spPr bwMode="auto">
              <a:xfrm>
                <a:off x="3408" y="3312"/>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73" name="AutoShape 34"/>
              <p:cNvSpPr>
                <a:spLocks noChangeArrowheads="1"/>
              </p:cNvSpPr>
              <p:nvPr/>
            </p:nvSpPr>
            <p:spPr bwMode="auto">
              <a:xfrm>
                <a:off x="3984" y="2208"/>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74" name="AutoShape 37"/>
              <p:cNvSpPr>
                <a:spLocks noChangeArrowheads="1"/>
              </p:cNvSpPr>
              <p:nvPr/>
            </p:nvSpPr>
            <p:spPr bwMode="auto">
              <a:xfrm>
                <a:off x="3888" y="2928"/>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6456" name="AutoShape 109"/>
            <p:cNvSpPr>
              <a:spLocks noChangeArrowheads="1"/>
            </p:cNvSpPr>
            <p:nvPr/>
          </p:nvSpPr>
          <p:spPr bwMode="auto">
            <a:xfrm>
              <a:off x="3888" y="2832"/>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57" name="AutoShape 112"/>
            <p:cNvSpPr>
              <a:spLocks noChangeArrowheads="1"/>
            </p:cNvSpPr>
            <p:nvPr/>
          </p:nvSpPr>
          <p:spPr bwMode="auto">
            <a:xfrm>
              <a:off x="3552" y="3168"/>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58" name="AutoShape 113"/>
            <p:cNvSpPr>
              <a:spLocks noChangeArrowheads="1"/>
            </p:cNvSpPr>
            <p:nvPr/>
          </p:nvSpPr>
          <p:spPr bwMode="auto">
            <a:xfrm>
              <a:off x="3600" y="3408"/>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59" name="AutoShape 114"/>
            <p:cNvSpPr>
              <a:spLocks noChangeArrowheads="1"/>
            </p:cNvSpPr>
            <p:nvPr/>
          </p:nvSpPr>
          <p:spPr bwMode="auto">
            <a:xfrm>
              <a:off x="4128" y="1920"/>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60" name="AutoShape 116"/>
            <p:cNvSpPr>
              <a:spLocks noChangeArrowheads="1"/>
            </p:cNvSpPr>
            <p:nvPr/>
          </p:nvSpPr>
          <p:spPr bwMode="auto">
            <a:xfrm>
              <a:off x="4128" y="2400"/>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61" name="AutoShape 118"/>
            <p:cNvSpPr>
              <a:spLocks noChangeArrowheads="1"/>
            </p:cNvSpPr>
            <p:nvPr/>
          </p:nvSpPr>
          <p:spPr bwMode="auto">
            <a:xfrm>
              <a:off x="3744" y="3024"/>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62" name="AutoShape 119"/>
            <p:cNvSpPr>
              <a:spLocks noChangeArrowheads="1"/>
            </p:cNvSpPr>
            <p:nvPr/>
          </p:nvSpPr>
          <p:spPr bwMode="auto">
            <a:xfrm>
              <a:off x="3456" y="3072"/>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63" name="AutoShape 121"/>
            <p:cNvSpPr>
              <a:spLocks noChangeArrowheads="1"/>
            </p:cNvSpPr>
            <p:nvPr/>
          </p:nvSpPr>
          <p:spPr bwMode="auto">
            <a:xfrm>
              <a:off x="3456" y="3504"/>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64" name="AutoShape 122"/>
            <p:cNvSpPr>
              <a:spLocks noChangeArrowheads="1"/>
            </p:cNvSpPr>
            <p:nvPr/>
          </p:nvSpPr>
          <p:spPr bwMode="auto">
            <a:xfrm>
              <a:off x="4080" y="2064"/>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465" name="AutoShape 123"/>
            <p:cNvSpPr>
              <a:spLocks noChangeArrowheads="1"/>
            </p:cNvSpPr>
            <p:nvPr/>
          </p:nvSpPr>
          <p:spPr bwMode="auto">
            <a:xfrm>
              <a:off x="4176" y="1824"/>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6" name="Slide Number Placeholder 15"/>
          <p:cNvSpPr>
            <a:spLocks noGrp="1"/>
          </p:cNvSpPr>
          <p:nvPr>
            <p:ph type="sldNum" sz="quarter" idx="12"/>
          </p:nvPr>
        </p:nvSpPr>
        <p:spPr/>
        <p:txBody>
          <a:bodyPr/>
          <a:lstStyle/>
          <a:p>
            <a:pPr>
              <a:defRPr/>
            </a:pPr>
            <a:fld id="{A167D785-C40A-1745-B9D1-AC8F12904325}"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randombar(horizontal)">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Treatments</a:t>
            </a:r>
          </a:p>
        </p:txBody>
      </p:sp>
      <p:sp>
        <p:nvSpPr>
          <p:cNvPr id="16387" name="Rectangle 3"/>
          <p:cNvSpPr>
            <a:spLocks noGrp="1" noChangeArrowheads="1"/>
          </p:cNvSpPr>
          <p:nvPr>
            <p:ph type="body" idx="1"/>
          </p:nvPr>
        </p:nvSpPr>
        <p:spPr/>
        <p:txBody>
          <a:bodyPr/>
          <a:lstStyle/>
          <a:p>
            <a:pPr eaLnBrk="1" hangingPunct="1"/>
            <a:r>
              <a:rPr lang="en-US"/>
              <a:t>SSRIs: Effective, safe, few side effects.</a:t>
            </a:r>
          </a:p>
          <a:p>
            <a:pPr lvl="1" eaLnBrk="1" hangingPunct="1"/>
            <a:r>
              <a:rPr lang="en-US"/>
              <a:t>Discuss suicide problem, evidence</a:t>
            </a:r>
          </a:p>
          <a:p>
            <a:pPr eaLnBrk="1" hangingPunct="1"/>
            <a:r>
              <a:rPr lang="en-US"/>
              <a:t>TCAs: Other suicide problem. Dry mouth (sounds like what?)</a:t>
            </a:r>
          </a:p>
          <a:p>
            <a:pPr eaLnBrk="1" hangingPunct="1"/>
            <a:r>
              <a:rPr lang="en-US"/>
              <a:t>MAOIs: Not so dangerous after all.</a:t>
            </a:r>
          </a:p>
        </p:txBody>
      </p:sp>
      <p:sp>
        <p:nvSpPr>
          <p:cNvPr id="2" name="Slide Number Placeholder 1"/>
          <p:cNvSpPr>
            <a:spLocks noGrp="1"/>
          </p:cNvSpPr>
          <p:nvPr>
            <p:ph type="sldNum" sz="quarter" idx="12"/>
          </p:nvPr>
        </p:nvSpPr>
        <p:spPr/>
        <p:txBody>
          <a:bodyPr/>
          <a:lstStyle/>
          <a:p>
            <a:pPr>
              <a:defRPr/>
            </a:pPr>
            <a:fld id="{88F110EA-765F-E141-B982-2A5B4A20C064}"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Antidepressant mechanisms</a:t>
            </a:r>
          </a:p>
        </p:txBody>
      </p:sp>
      <p:sp>
        <p:nvSpPr>
          <p:cNvPr id="17411" name="Rectangle 3"/>
          <p:cNvSpPr>
            <a:spLocks noGrp="1" noChangeArrowheads="1"/>
          </p:cNvSpPr>
          <p:nvPr>
            <p:ph type="body" idx="1"/>
          </p:nvPr>
        </p:nvSpPr>
        <p:spPr/>
        <p:txBody>
          <a:bodyPr/>
          <a:lstStyle/>
          <a:p>
            <a:pPr eaLnBrk="1" hangingPunct="1">
              <a:lnSpc>
                <a:spcPct val="90000"/>
              </a:lnSpc>
            </a:pPr>
            <a:r>
              <a:rPr lang="en-US"/>
              <a:t>SSRI: Inhibit 5-HT reuptake</a:t>
            </a:r>
          </a:p>
          <a:p>
            <a:pPr eaLnBrk="1" hangingPunct="1">
              <a:lnSpc>
                <a:spcPct val="90000"/>
              </a:lnSpc>
            </a:pPr>
            <a:r>
              <a:rPr lang="en-US"/>
              <a:t>TCA: Inhibit 5-HT and NE reuptake (also antagonize ACh receptors, causing what?)</a:t>
            </a:r>
          </a:p>
          <a:p>
            <a:pPr eaLnBrk="1" hangingPunct="1">
              <a:lnSpc>
                <a:spcPct val="90000"/>
              </a:lnSpc>
            </a:pPr>
            <a:r>
              <a:rPr lang="en-US"/>
              <a:t>MAOIs: Inhibit MAO breakdown of 5-HT, NE, and DA</a:t>
            </a:r>
          </a:p>
          <a:p>
            <a:pPr eaLnBrk="1" hangingPunct="1">
              <a:lnSpc>
                <a:spcPct val="90000"/>
              </a:lnSpc>
            </a:pPr>
            <a:r>
              <a:rPr lang="en-US"/>
              <a:t>SNRI: Inhibit 5-HT and NE reuptake (Effexor, Cymbalta, Meridia) Meridia is for weight loss only</a:t>
            </a:r>
          </a:p>
        </p:txBody>
      </p:sp>
      <p:sp>
        <p:nvSpPr>
          <p:cNvPr id="2" name="Slide Number Placeholder 1"/>
          <p:cNvSpPr>
            <a:spLocks noGrp="1"/>
          </p:cNvSpPr>
          <p:nvPr>
            <p:ph type="sldNum" sz="quarter" idx="12"/>
          </p:nvPr>
        </p:nvSpPr>
        <p:spPr/>
        <p:txBody>
          <a:bodyPr/>
          <a:lstStyle/>
          <a:p>
            <a:pPr>
              <a:defRPr/>
            </a:pPr>
            <a:fld id="{88F110EA-765F-E141-B982-2A5B4A20C064}"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6"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7"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Default Design">
  <a:themeElements>
    <a:clrScheme name="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1548</Words>
  <Application>Microsoft Office PowerPoint</Application>
  <PresentationFormat>On-screen Show (4:3)</PresentationFormat>
  <Paragraphs>192</Paragraphs>
  <Slides>34</Slides>
  <Notes>0</Notes>
  <HiddenSlides>0</HiddenSlides>
  <MMClips>0</MMClips>
  <ScaleCrop>false</ScaleCrop>
  <HeadingPairs>
    <vt:vector size="4" baseType="variant">
      <vt:variant>
        <vt:lpstr>Theme</vt:lpstr>
      </vt:variant>
      <vt:variant>
        <vt:i4>6</vt:i4>
      </vt:variant>
      <vt:variant>
        <vt:lpstr>Slide Titles</vt:lpstr>
      </vt:variant>
      <vt:variant>
        <vt:i4>34</vt:i4>
      </vt:variant>
    </vt:vector>
  </HeadingPairs>
  <TitlesOfParts>
    <vt:vector size="40" baseType="lpstr">
      <vt:lpstr>Office Theme</vt:lpstr>
      <vt:lpstr>1_Office Theme</vt:lpstr>
      <vt:lpstr>Default Design</vt:lpstr>
      <vt:lpstr>1_Default Design</vt:lpstr>
      <vt:lpstr>2_Default Design</vt:lpstr>
      <vt:lpstr>3_Default Design</vt:lpstr>
      <vt:lpstr>Depression and anxiety</vt:lpstr>
      <vt:lpstr>Introducing Dopamine and Serotonin</vt:lpstr>
      <vt:lpstr>DA and 5-HT</vt:lpstr>
      <vt:lpstr>Midbrain Dopamine Neurons</vt:lpstr>
      <vt:lpstr>5-HT, DA, and NE</vt:lpstr>
      <vt:lpstr>Reuptake</vt:lpstr>
      <vt:lpstr>Antidepressant Mechanisms</vt:lpstr>
      <vt:lpstr>Treatments</vt:lpstr>
      <vt:lpstr>Antidepressant mechanisms</vt:lpstr>
      <vt:lpstr>Antidepressant mechanisms</vt:lpstr>
      <vt:lpstr>Antidepressant mechanisms</vt:lpstr>
      <vt:lpstr>Classification is really approximate at this time. For instance, Paxil is always called an SSRI, but it actually has significant effects on NE, so it is very similar to the SNRI Effexor.</vt:lpstr>
      <vt:lpstr>Are antidepressants sedatives or stimulants?</vt:lpstr>
      <vt:lpstr>Do antidepressants cause suicide?</vt:lpstr>
      <vt:lpstr>Do antidepressants cause suicide?</vt:lpstr>
      <vt:lpstr>Do MAOIs deserve such a bad rap?</vt:lpstr>
      <vt:lpstr>Discussion: Are antidepressants overprescribed?</vt:lpstr>
      <vt:lpstr>Balanced or all-5-HT approach?</vt:lpstr>
      <vt:lpstr>Other treatments</vt:lpstr>
      <vt:lpstr>Animal models</vt:lpstr>
      <vt:lpstr>Can you grow new brain cells?</vt:lpstr>
      <vt:lpstr>Neurogenesis</vt:lpstr>
      <vt:lpstr>Antidepressants cause neurogenesis</vt:lpstr>
      <vt:lpstr>Depression and stress hormones</vt:lpstr>
      <vt:lpstr>Slow efficacy</vt:lpstr>
      <vt:lpstr>Why the latent period?</vt:lpstr>
      <vt:lpstr>About the latent period</vt:lpstr>
      <vt:lpstr>Antidepressants cure everything!</vt:lpstr>
      <vt:lpstr>Antidepressants cure everything!</vt:lpstr>
      <vt:lpstr>Antidepressants cure everything!</vt:lpstr>
      <vt:lpstr>Antidepressants cure everything!</vt:lpstr>
      <vt:lpstr>Antidepressants cure everything!</vt:lpstr>
      <vt:lpstr>Antipsychotic/Antidepressant: The psychiatrist's speedball. Talk about how antidepressants alone cause suicide. Relate to Chris Farley, River Phoenix, why speedballs are so appealing. Relate to cocaine having faster elimination, and heroin overdoses being slow. Relate to benzodiazepine abuse to "come down" from stimulants. Relate to stimulants causing crashes, which is really just being half high, and sedatives causing hangovers, which (aside from alcohol) is just being half high as well. </vt:lpstr>
      <vt:lpstr>PowerPoint Presentation</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lecture slides</dc:title>
  <dc:creator>Fallows, Zak</dc:creator>
  <cp:lastModifiedBy>Rashmi Sharma</cp:lastModifiedBy>
  <cp:revision>10</cp:revision>
  <dcterms:created xsi:type="dcterms:W3CDTF">2010-02-08T20:52:27Z</dcterms:created>
  <dcterms:modified xsi:type="dcterms:W3CDTF">2013-12-19T11:02:17Z</dcterms:modified>
</cp:coreProperties>
</file>