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8" r:id="rId3"/>
    <p:sldId id="259" r:id="rId4"/>
    <p:sldId id="294" r:id="rId5"/>
    <p:sldId id="295" r:id="rId6"/>
    <p:sldId id="260" r:id="rId7"/>
    <p:sldId id="262" r:id="rId8"/>
    <p:sldId id="264" r:id="rId9"/>
    <p:sldId id="263" r:id="rId10"/>
    <p:sldId id="271" r:id="rId11"/>
    <p:sldId id="272" r:id="rId12"/>
    <p:sldId id="273" r:id="rId13"/>
    <p:sldId id="274" r:id="rId14"/>
    <p:sldId id="275" r:id="rId15"/>
    <p:sldId id="276" r:id="rId16"/>
    <p:sldId id="277" r:id="rId17"/>
    <p:sldId id="278" r:id="rId18"/>
    <p:sldId id="279" r:id="rId19"/>
    <p:sldId id="265" r:id="rId20"/>
    <p:sldId id="266" r:id="rId21"/>
    <p:sldId id="280" r:id="rId22"/>
    <p:sldId id="281" r:id="rId23"/>
    <p:sldId id="282" r:id="rId24"/>
    <p:sldId id="283" r:id="rId25"/>
    <p:sldId id="284" r:id="rId26"/>
    <p:sldId id="285" r:id="rId27"/>
    <p:sldId id="286" r:id="rId28"/>
    <p:sldId id="267" r:id="rId29"/>
    <p:sldId id="287" r:id="rId30"/>
    <p:sldId id="288" r:id="rId31"/>
    <p:sldId id="289" r:id="rId32"/>
    <p:sldId id="290" r:id="rId33"/>
    <p:sldId id="291" r:id="rId34"/>
    <p:sldId id="292" r:id="rId35"/>
    <p:sldId id="29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70" d="100"/>
          <a:sy n="70" d="100"/>
        </p:scale>
        <p:origin x="-18" y="-5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A80A60-A12D-4E62-BC8B-9EF4EA86DD92}" type="datetimeFigureOut">
              <a:rPr lang="en-US" smtClean="0"/>
              <a:t>12/19/2013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2A4CC8-4816-4D33-93E2-D81E37D5064C}" type="slidenum">
              <a:rPr lang="en-US" smtClean="0"/>
              <a:t>‹#›</a:t>
            </a:fld>
            <a:endParaRPr lang="en-US"/>
          </a:p>
        </p:txBody>
      </p:sp>
    </p:spTree>
    <p:extLst>
      <p:ext uri="{BB962C8B-B14F-4D97-AF65-F5344CB8AC3E}">
        <p14:creationId xmlns:p14="http://schemas.microsoft.com/office/powerpoint/2010/main" val="91761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2A4CC8-4816-4D33-93E2-D81E37D5064C}" type="slidenum">
              <a:rPr lang="en-US" smtClean="0"/>
              <a:t>1</a:t>
            </a:fld>
            <a:endParaRPr lang="en-US"/>
          </a:p>
        </p:txBody>
      </p:sp>
    </p:spTree>
    <p:extLst>
      <p:ext uri="{BB962C8B-B14F-4D97-AF65-F5344CB8AC3E}">
        <p14:creationId xmlns:p14="http://schemas.microsoft.com/office/powerpoint/2010/main" val="2395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947D67-B8EF-490C-B412-84E3A1EDEB5E}"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150668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447424-5DFD-4E0F-96B9-5FD2DC4D3514}"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16613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CBD855-B9F4-47EA-BDF7-D426918713C8}"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189041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54332-C9EC-4C9A-BD67-9649D5085BA1}"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64313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C7E79A-B1B3-4829-B79F-0DB9F70D9B30}" type="datetime1">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51820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EE709A-2FFA-4306-9F69-609C2E32A4D9}"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380636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F4017B-288D-4AD5-B094-2B25F3A7D88C}" type="datetime1">
              <a:rPr lang="en-US" smtClean="0"/>
              <a:t>12/19/2013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6497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20899-3DF8-49E4-BB3B-6D626D8FBE29}" type="datetime1">
              <a:rPr lang="en-US" smtClean="0"/>
              <a:t>12/19/2013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331180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F746DF-F5A4-4639-A8C9-27E930DBDA85}" type="datetime1">
              <a:rPr lang="en-US" smtClean="0"/>
              <a:t>12/19/2013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154858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2D6E7D-B026-4643-8501-0F2220206DC3}"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208309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E1E29-45DF-4007-A141-6B3ACFF126FF}" type="datetime1">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7AE27-C4AB-D342-B709-FE769B22399A}" type="slidenum">
              <a:rPr lang="en-US" smtClean="0"/>
              <a:t>‹#›</a:t>
            </a:fld>
            <a:endParaRPr lang="en-US"/>
          </a:p>
        </p:txBody>
      </p:sp>
    </p:spTree>
    <p:extLst>
      <p:ext uri="{BB962C8B-B14F-4D97-AF65-F5344CB8AC3E}">
        <p14:creationId xmlns:p14="http://schemas.microsoft.com/office/powerpoint/2010/main" val="13027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205AB-6FF9-4122-A086-939D8EC73E0B}" type="datetime1">
              <a:rPr lang="en-US" smtClean="0"/>
              <a:t>12/19/2013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7AE27-C4AB-D342-B709-FE769B22399A}" type="slidenum">
              <a:rPr lang="en-US" smtClean="0"/>
              <a:t>‹#›</a:t>
            </a:fld>
            <a:endParaRPr lang="en-US"/>
          </a:p>
        </p:txBody>
      </p:sp>
    </p:spTree>
    <p:extLst>
      <p:ext uri="{BB962C8B-B14F-4D97-AF65-F5344CB8AC3E}">
        <p14:creationId xmlns:p14="http://schemas.microsoft.com/office/powerpoint/2010/main" val="760576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ocw.mit.edu/terms" TargetMode="External"/><Relationship Id="rId2" Type="http://schemas.openxmlformats.org/officeDocument/2006/relationships/hyperlink" Target="http://ocw.mit.edu/"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93988"/>
            <a:ext cx="7772400" cy="1470025"/>
          </a:xfrm>
        </p:spPr>
        <p:txBody>
          <a:bodyPr>
            <a:normAutofit/>
          </a:bodyPr>
          <a:lstStyle/>
          <a:p>
            <a:r>
              <a:rPr lang="en-US" sz="6000" dirty="0" smtClean="0">
                <a:latin typeface="Helvetica"/>
                <a:cs typeface="Helvetica"/>
              </a:rPr>
              <a:t>Alcohol Antagonists</a:t>
            </a:r>
            <a:endParaRPr lang="en-US" sz="6000" dirty="0">
              <a:latin typeface="Helvetica"/>
              <a:cs typeface="Helvetica"/>
            </a:endParaRPr>
          </a:p>
        </p:txBody>
      </p:sp>
      <p:sp>
        <p:nvSpPr>
          <p:cNvPr id="4" name="Slide Number Placeholder 3"/>
          <p:cNvSpPr>
            <a:spLocks noGrp="1"/>
          </p:cNvSpPr>
          <p:nvPr>
            <p:ph type="sldNum" sz="quarter" idx="12"/>
          </p:nvPr>
        </p:nvSpPr>
        <p:spPr/>
        <p:txBody>
          <a:bodyPr/>
          <a:lstStyle/>
          <a:p>
            <a:fld id="{B937AE27-C4AB-D342-B709-FE769B22399A}" type="slidenum">
              <a:rPr lang="en-US" smtClean="0"/>
              <a:t>1</a:t>
            </a:fld>
            <a:endParaRPr lang="en-US"/>
          </a:p>
        </p:txBody>
      </p:sp>
    </p:spTree>
    <p:extLst>
      <p:ext uri="{BB962C8B-B14F-4D97-AF65-F5344CB8AC3E}">
        <p14:creationId xmlns:p14="http://schemas.microsoft.com/office/powerpoint/2010/main" val="420316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Barbiturate site antagonists</a:t>
            </a:r>
            <a:endParaRPr lang="en-US" sz="3600" dirty="0">
              <a:latin typeface="Helvetica"/>
              <a:cs typeface="Helvetica"/>
            </a:endParaRPr>
          </a:p>
        </p:txBody>
      </p:sp>
      <p:sp>
        <p:nvSpPr>
          <p:cNvPr id="3" name="Content Placeholder 2"/>
          <p:cNvSpPr>
            <a:spLocks noGrp="1"/>
          </p:cNvSpPr>
          <p:nvPr>
            <p:ph idx="1"/>
          </p:nvPr>
        </p:nvSpPr>
        <p:spPr/>
        <p:txBody>
          <a:bodyPr>
            <a:normAutofit/>
          </a:bodyPr>
          <a:lstStyle/>
          <a:p>
            <a:pPr marL="0" indent="0">
              <a:buNone/>
            </a:pPr>
            <a:r>
              <a:rPr lang="en-US" b="1" dirty="0" err="1" smtClean="0">
                <a:latin typeface="Helvetica"/>
                <a:cs typeface="Helvetica"/>
              </a:rPr>
              <a:t>Bemegride</a:t>
            </a:r>
            <a:r>
              <a:rPr lang="en-US" b="1" dirty="0" smtClean="0">
                <a:latin typeface="Helvetica"/>
                <a:cs typeface="Helvetica"/>
              </a:rPr>
              <a:t> (a.k.a. </a:t>
            </a:r>
            <a:r>
              <a:rPr lang="en-US" b="1" dirty="0" err="1" smtClean="0">
                <a:latin typeface="Helvetica"/>
                <a:cs typeface="Helvetica"/>
              </a:rPr>
              <a:t>megimide</a:t>
            </a:r>
            <a:r>
              <a:rPr lang="en-US" b="1" dirty="0" smtClean="0">
                <a:latin typeface="Helvetica"/>
                <a:cs typeface="Helvetica"/>
              </a:rPr>
              <a:t>) </a:t>
            </a:r>
            <a:r>
              <a:rPr lang="en-US" dirty="0" smtClean="0">
                <a:latin typeface="Helvetica"/>
                <a:cs typeface="Helvetica"/>
              </a:rPr>
              <a:t>– This drug is occasionally used to reverse barbiturate overdose. It causes stimulation, anxiety, and seizures. Barbiturate overdose causes death by respiratory failure, because the patient just stops breathing. Barbiturate overdose is a popular means of suicide and lethal injection, because it is very peaceful.</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10</a:t>
            </a:fld>
            <a:endParaRPr lang="en-US"/>
          </a:p>
        </p:txBody>
      </p:sp>
    </p:spTree>
    <p:extLst>
      <p:ext uri="{BB962C8B-B14F-4D97-AF65-F5344CB8AC3E}">
        <p14:creationId xmlns:p14="http://schemas.microsoft.com/office/powerpoint/2010/main" val="111060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Barbiturate site antagonists</a:t>
            </a:r>
            <a:endParaRPr lang="en-US" sz="3600" dirty="0">
              <a:latin typeface="Helvetica"/>
              <a:cs typeface="Helvetica"/>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Helvetica"/>
                <a:cs typeface="Helvetica"/>
              </a:rPr>
              <a:t>Although </a:t>
            </a:r>
            <a:r>
              <a:rPr lang="en-US" dirty="0" err="1" smtClean="0">
                <a:latin typeface="Helvetica"/>
                <a:cs typeface="Helvetica"/>
              </a:rPr>
              <a:t>bemegride</a:t>
            </a:r>
            <a:r>
              <a:rPr lang="en-US" dirty="0" smtClean="0">
                <a:latin typeface="Helvetica"/>
                <a:cs typeface="Helvetica"/>
              </a:rPr>
              <a:t> is the specific antidote to barbiturate overdose, it is not commonly used anymore because of side effects. Today, barbiturate overdose is treated by mechanically ventilating the patient until the barbiturates have worn off. </a:t>
            </a:r>
            <a:r>
              <a:rPr lang="en-US" dirty="0" err="1" smtClean="0">
                <a:latin typeface="Helvetica"/>
                <a:cs typeface="Helvetica"/>
              </a:rPr>
              <a:t>Bemegride</a:t>
            </a:r>
            <a:r>
              <a:rPr lang="en-US" dirty="0" smtClean="0">
                <a:latin typeface="Helvetica"/>
                <a:cs typeface="Helvetica"/>
              </a:rPr>
              <a:t> can also be used to stimulate breathing in the absence of barbiturate overdose. For instance, </a:t>
            </a:r>
            <a:r>
              <a:rPr lang="en-US" dirty="0" err="1" smtClean="0">
                <a:latin typeface="Helvetica"/>
                <a:cs typeface="Helvetica"/>
              </a:rPr>
              <a:t>bemegride</a:t>
            </a:r>
            <a:r>
              <a:rPr lang="en-US" dirty="0" smtClean="0">
                <a:latin typeface="Helvetica"/>
                <a:cs typeface="Helvetica"/>
              </a:rPr>
              <a:t> can increase respiratory rate in opioid overdose patients.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11</a:t>
            </a:fld>
            <a:endParaRPr lang="en-US"/>
          </a:p>
        </p:txBody>
      </p:sp>
    </p:spTree>
    <p:extLst>
      <p:ext uri="{BB962C8B-B14F-4D97-AF65-F5344CB8AC3E}">
        <p14:creationId xmlns:p14="http://schemas.microsoft.com/office/powerpoint/2010/main" val="16606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Benzodiazepine site antagonists</a:t>
            </a:r>
            <a:endParaRPr lang="en-US" sz="3600" dirty="0">
              <a:latin typeface="Helvetica"/>
              <a:cs typeface="Helvetica"/>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Helvetica"/>
                <a:cs typeface="Helvetica"/>
              </a:rPr>
              <a:t>Flumazenil</a:t>
            </a:r>
            <a:r>
              <a:rPr lang="en-US" dirty="0" smtClean="0">
                <a:latin typeface="Helvetica"/>
                <a:cs typeface="Helvetica"/>
              </a:rPr>
              <a:t> – This drug is occasionally used to reverse benzodiazepine overdose, reverse benzodiazepine sedation after surgery, and relieve drowsiness in patients with a disease called primary hypersomnia. Flumazenil causes stimulation, anxiety, and seizures.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12</a:t>
            </a:fld>
            <a:endParaRPr lang="en-US"/>
          </a:p>
        </p:txBody>
      </p:sp>
    </p:spTree>
    <p:extLst>
      <p:ext uri="{BB962C8B-B14F-4D97-AF65-F5344CB8AC3E}">
        <p14:creationId xmlns:p14="http://schemas.microsoft.com/office/powerpoint/2010/main" val="150993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Benzodiazepine site antagonists</a:t>
            </a:r>
            <a:endParaRPr lang="en-US" sz="3600" dirty="0">
              <a:latin typeface="Helvetica"/>
              <a:cs typeface="Helvetica"/>
            </a:endParaRPr>
          </a:p>
        </p:txBody>
      </p:sp>
      <p:sp>
        <p:nvSpPr>
          <p:cNvPr id="3" name="Content Placeholder 2"/>
          <p:cNvSpPr>
            <a:spLocks noGrp="1"/>
          </p:cNvSpPr>
          <p:nvPr>
            <p:ph idx="1"/>
          </p:nvPr>
        </p:nvSpPr>
        <p:spPr/>
        <p:txBody>
          <a:bodyPr>
            <a:normAutofit/>
          </a:bodyPr>
          <a:lstStyle/>
          <a:p>
            <a:pPr marL="0" indent="0">
              <a:buNone/>
            </a:pPr>
            <a:r>
              <a:rPr lang="en-US" dirty="0" smtClean="0">
                <a:latin typeface="Helvetica"/>
                <a:cs typeface="Helvetica"/>
              </a:rPr>
              <a:t>Benzodiazepine overdose almost never causes death, unless the patient has also taken other drugs such as opioids or alcohol. Because benzodiazepine overdose is generally non-fatal, flumazenil is usually not necessary.</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13</a:t>
            </a:fld>
            <a:endParaRPr lang="en-US"/>
          </a:p>
        </p:txBody>
      </p:sp>
    </p:spTree>
    <p:extLst>
      <p:ext uri="{BB962C8B-B14F-4D97-AF65-F5344CB8AC3E}">
        <p14:creationId xmlns:p14="http://schemas.microsoft.com/office/powerpoint/2010/main" val="305316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Ethanol site antagonists</a:t>
            </a:r>
            <a:endParaRPr lang="en-US" sz="3600" dirty="0">
              <a:latin typeface="Helvetica"/>
              <a:cs typeface="Helvetica"/>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Helvetica"/>
                <a:cs typeface="Helvetica"/>
              </a:rPr>
              <a:t>Ro 15-4513 </a:t>
            </a:r>
            <a:r>
              <a:rPr lang="en-US" dirty="0" smtClean="0">
                <a:latin typeface="Helvetica"/>
                <a:cs typeface="Helvetica"/>
              </a:rPr>
              <a:t>– This drug is a benzodiazepine receptor partial inverse agonist. It causes stimulation, anxiety, and seizures. Ro 15-4513 binds in the benzodiazepine binding cleft, but it has an </a:t>
            </a:r>
            <a:r>
              <a:rPr lang="en-US" dirty="0" err="1" smtClean="0">
                <a:latin typeface="Helvetica"/>
                <a:cs typeface="Helvetica"/>
              </a:rPr>
              <a:t>azido</a:t>
            </a:r>
            <a:r>
              <a:rPr lang="en-US" dirty="0" smtClean="0">
                <a:latin typeface="Helvetica"/>
                <a:cs typeface="Helvetica"/>
              </a:rPr>
              <a:t> group sticking out that occupies the ethanol binding cleft.</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14</a:t>
            </a:fld>
            <a:endParaRPr lang="en-US"/>
          </a:p>
        </p:txBody>
      </p:sp>
    </p:spTree>
    <p:extLst>
      <p:ext uri="{BB962C8B-B14F-4D97-AF65-F5344CB8AC3E}">
        <p14:creationId xmlns:p14="http://schemas.microsoft.com/office/powerpoint/2010/main" val="200951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Ethanol site antagonists</a:t>
            </a:r>
            <a:endParaRPr lang="en-US" sz="3600" dirty="0">
              <a:latin typeface="Helvetica"/>
              <a:cs typeface="Helvetica"/>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Helvetica"/>
                <a:cs typeface="Helvetica"/>
              </a:rPr>
              <a:t>Most benzodiazepine ligands do not interfere with ethanol binding, but Ro 15-4513 does interfere with ethanol binding because of this bulky </a:t>
            </a:r>
            <a:r>
              <a:rPr lang="en-US" dirty="0" err="1" smtClean="0">
                <a:latin typeface="Helvetica"/>
                <a:cs typeface="Helvetica"/>
              </a:rPr>
              <a:t>azido</a:t>
            </a:r>
            <a:r>
              <a:rPr lang="en-US" dirty="0" smtClean="0">
                <a:latin typeface="Helvetica"/>
                <a:cs typeface="Helvetica"/>
              </a:rPr>
              <a:t> group that displaces ethanol. In vitro, Ro 15-4513 competitively inhibits ethanol binding to the GABAA receptor complex. In vivo, Ro 15-4513 inhibits the sedation caused by alcohol but does not interfere with the anxiety relief caused by alcohol.</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15</a:t>
            </a:fld>
            <a:endParaRPr lang="en-US"/>
          </a:p>
        </p:txBody>
      </p:sp>
    </p:spTree>
    <p:extLst>
      <p:ext uri="{BB962C8B-B14F-4D97-AF65-F5344CB8AC3E}">
        <p14:creationId xmlns:p14="http://schemas.microsoft.com/office/powerpoint/2010/main" val="195410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Ethanol site antagonists</a:t>
            </a:r>
            <a:endParaRPr lang="en-US" sz="3600" dirty="0">
              <a:latin typeface="Helvetica"/>
              <a:cs typeface="Helvetica"/>
            </a:endParaRPr>
          </a:p>
        </p:txBody>
      </p:sp>
      <p:sp>
        <p:nvSpPr>
          <p:cNvPr id="3" name="Content Placeholder 2"/>
          <p:cNvSpPr>
            <a:spLocks noGrp="1"/>
          </p:cNvSpPr>
          <p:nvPr>
            <p:ph idx="1"/>
          </p:nvPr>
        </p:nvSpPr>
        <p:spPr/>
        <p:txBody>
          <a:bodyPr>
            <a:normAutofit/>
          </a:bodyPr>
          <a:lstStyle/>
          <a:p>
            <a:pPr marL="0" indent="0">
              <a:buNone/>
            </a:pPr>
            <a:r>
              <a:rPr lang="en-US" dirty="0" smtClean="0">
                <a:latin typeface="Helvetica"/>
                <a:cs typeface="Helvetica"/>
              </a:rPr>
              <a:t>Among the 4 drugs discussed so far, Ro 15-4513 is unique. </a:t>
            </a:r>
            <a:r>
              <a:rPr lang="en-US" dirty="0" err="1" smtClean="0">
                <a:latin typeface="Helvetica"/>
                <a:cs typeface="Helvetica"/>
              </a:rPr>
              <a:t>Bicuculline</a:t>
            </a:r>
            <a:r>
              <a:rPr lang="en-US" dirty="0" smtClean="0">
                <a:latin typeface="Helvetica"/>
                <a:cs typeface="Helvetica"/>
              </a:rPr>
              <a:t>, </a:t>
            </a:r>
            <a:r>
              <a:rPr lang="en-US" dirty="0" err="1" smtClean="0">
                <a:latin typeface="Helvetica"/>
                <a:cs typeface="Helvetica"/>
              </a:rPr>
              <a:t>bemegride</a:t>
            </a:r>
            <a:r>
              <a:rPr lang="en-US" dirty="0" smtClean="0">
                <a:latin typeface="Helvetica"/>
                <a:cs typeface="Helvetica"/>
              </a:rPr>
              <a:t>, and flumazenil all work by causing stimulation which counteracts the sedation caused by ethanol. Ro 15-4513 actually prevents ethanol from binding to its molecular target. However, ethanol has many molecular targets, and Ro 15-4513 only blocks one of them.</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16</a:t>
            </a:fld>
            <a:endParaRPr lang="en-US"/>
          </a:p>
        </p:txBody>
      </p:sp>
    </p:spTree>
    <p:extLst>
      <p:ext uri="{BB962C8B-B14F-4D97-AF65-F5344CB8AC3E}">
        <p14:creationId xmlns:p14="http://schemas.microsoft.com/office/powerpoint/2010/main" val="62970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Ethanol site antagonists</a:t>
            </a:r>
            <a:endParaRPr lang="en-US" sz="3600" dirty="0">
              <a:latin typeface="Helvetica"/>
              <a:cs typeface="Helvetica"/>
            </a:endParaRPr>
          </a:p>
        </p:txBody>
      </p:sp>
      <p:sp>
        <p:nvSpPr>
          <p:cNvPr id="3" name="Content Placeholder 2"/>
          <p:cNvSpPr>
            <a:spLocks noGrp="1"/>
          </p:cNvSpPr>
          <p:nvPr>
            <p:ph idx="1"/>
          </p:nvPr>
        </p:nvSpPr>
        <p:spPr/>
        <p:txBody>
          <a:bodyPr>
            <a:normAutofit/>
          </a:bodyPr>
          <a:lstStyle/>
          <a:p>
            <a:pPr marL="0" indent="0">
              <a:buNone/>
            </a:pPr>
            <a:r>
              <a:rPr lang="en-US" dirty="0" smtClean="0">
                <a:latin typeface="Helvetica"/>
                <a:cs typeface="Helvetica"/>
              </a:rPr>
              <a:t>Ro 15-4513 is a much more effective alcohol antagonist than flumazenil, which is interesting because Ro 15-4513 is a less potent stimulant. This is because Ro 15-4513 only binds to a few types of benzodiazepine receptor, whereas flumazenil binds to (and blocks) almost all types.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17</a:t>
            </a:fld>
            <a:endParaRPr lang="en-US"/>
          </a:p>
        </p:txBody>
      </p:sp>
    </p:spTree>
    <p:extLst>
      <p:ext uri="{BB962C8B-B14F-4D97-AF65-F5344CB8AC3E}">
        <p14:creationId xmlns:p14="http://schemas.microsoft.com/office/powerpoint/2010/main" val="23103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Ethanol site antagonists</a:t>
            </a:r>
            <a:endParaRPr lang="en-US" sz="3600" dirty="0">
              <a:latin typeface="Helvetica"/>
              <a:cs typeface="Helvetica"/>
            </a:endParaRPr>
          </a:p>
        </p:txBody>
      </p:sp>
      <p:sp>
        <p:nvSpPr>
          <p:cNvPr id="3" name="Content Placeholder 2"/>
          <p:cNvSpPr>
            <a:spLocks noGrp="1"/>
          </p:cNvSpPr>
          <p:nvPr>
            <p:ph idx="1"/>
          </p:nvPr>
        </p:nvSpPr>
        <p:spPr/>
        <p:txBody>
          <a:bodyPr>
            <a:normAutofit/>
          </a:bodyPr>
          <a:lstStyle/>
          <a:p>
            <a:pPr marL="0" indent="0">
              <a:buNone/>
            </a:pPr>
            <a:r>
              <a:rPr lang="en-US" dirty="0" smtClean="0">
                <a:latin typeface="Helvetica"/>
                <a:cs typeface="Helvetica"/>
              </a:rPr>
              <a:t>Ro 15-4513 was originally investigated as a possible treatment for alcohol overdose. It was abandoned because it tends to cause seizures, and also because it has a very short half-life.</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18</a:t>
            </a:fld>
            <a:endParaRPr lang="en-US"/>
          </a:p>
        </p:txBody>
      </p:sp>
    </p:spTree>
    <p:extLst>
      <p:ext uri="{BB962C8B-B14F-4D97-AF65-F5344CB8AC3E}">
        <p14:creationId xmlns:p14="http://schemas.microsoft.com/office/powerpoint/2010/main" val="2910964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GABA</a:t>
            </a:r>
            <a:r>
              <a:rPr lang="en-US" baseline="-25000" dirty="0" smtClean="0">
                <a:latin typeface="Helvetica"/>
                <a:cs typeface="Helvetica"/>
              </a:rPr>
              <a:t>B</a:t>
            </a:r>
            <a:r>
              <a:rPr lang="en-US" dirty="0" smtClean="0">
                <a:latin typeface="Helvetica"/>
                <a:cs typeface="Helvetica"/>
              </a:rPr>
              <a:t>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b="1" dirty="0" err="1" smtClean="0">
                <a:latin typeface="Helvetica"/>
                <a:cs typeface="Helvetica"/>
              </a:rPr>
              <a:t>Saclofen</a:t>
            </a:r>
            <a:r>
              <a:rPr lang="en-US" dirty="0" smtClean="0">
                <a:latin typeface="Helvetica"/>
                <a:cs typeface="Helvetica"/>
              </a:rPr>
              <a:t> – This drug is used only in experiments. </a:t>
            </a:r>
            <a:r>
              <a:rPr lang="en-US" dirty="0" err="1" smtClean="0">
                <a:latin typeface="Helvetica"/>
                <a:cs typeface="Helvetica"/>
              </a:rPr>
              <a:t>Saclofen</a:t>
            </a:r>
            <a:r>
              <a:rPr lang="en-US" dirty="0" smtClean="0">
                <a:latin typeface="Helvetica"/>
                <a:cs typeface="Helvetica"/>
              </a:rPr>
              <a:t> is structurally related to baclofen, which is the classic GABA</a:t>
            </a:r>
            <a:r>
              <a:rPr lang="en-US" baseline="-25000" dirty="0" smtClean="0">
                <a:latin typeface="Helvetica"/>
                <a:cs typeface="Helvetica"/>
              </a:rPr>
              <a:t>B</a:t>
            </a:r>
            <a:r>
              <a:rPr lang="en-US" dirty="0" smtClean="0">
                <a:latin typeface="Helvetica"/>
                <a:cs typeface="Helvetica"/>
              </a:rPr>
              <a:t> agonist.</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19</a:t>
            </a:fld>
            <a:endParaRPr lang="en-US"/>
          </a:p>
        </p:txBody>
      </p:sp>
    </p:spTree>
    <p:extLst>
      <p:ext uri="{BB962C8B-B14F-4D97-AF65-F5344CB8AC3E}">
        <p14:creationId xmlns:p14="http://schemas.microsoft.com/office/powerpoint/2010/main" val="152647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What is an alcohol antagonist?</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An alcohol antagonist is a drug that specifically blocks the effects of alcohol. If you take an alcohol antagonist and then drink a bunch of alcohol, it should theoretically prevent you from getting drunk, or it should at least reduce your level of drunkenness.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a:t>
            </a:fld>
            <a:endParaRPr lang="en-US"/>
          </a:p>
        </p:txBody>
      </p:sp>
    </p:spTree>
    <p:extLst>
      <p:ext uri="{BB962C8B-B14F-4D97-AF65-F5344CB8AC3E}">
        <p14:creationId xmlns:p14="http://schemas.microsoft.com/office/powerpoint/2010/main" val="1306805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Opioid receptor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Ethanol causes the release of endogenous opioids (e.g. beta-endorphin). Remember that opioids are very important in the </a:t>
            </a:r>
            <a:r>
              <a:rPr lang="en-US" b="1" dirty="0" smtClean="0">
                <a:latin typeface="Helvetica"/>
                <a:cs typeface="Helvetica"/>
              </a:rPr>
              <a:t>liking pathway</a:t>
            </a:r>
            <a:r>
              <a:rPr lang="en-US" dirty="0" smtClean="0">
                <a:latin typeface="Helvetica"/>
                <a:cs typeface="Helvetica"/>
              </a:rPr>
              <a:t>, meaning that opioids cause pleasure.</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20</a:t>
            </a:fld>
            <a:endParaRPr lang="en-US"/>
          </a:p>
        </p:txBody>
      </p:sp>
    </p:spTree>
    <p:extLst>
      <p:ext uri="{BB962C8B-B14F-4D97-AF65-F5344CB8AC3E}">
        <p14:creationId xmlns:p14="http://schemas.microsoft.com/office/powerpoint/2010/main" val="398875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Opioid receptor antagonists</a:t>
            </a:r>
            <a:endParaRPr lang="en-US" dirty="0">
              <a:latin typeface="Helvetica"/>
              <a:cs typeface="Helvetica"/>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Helvetica"/>
                <a:cs typeface="Helvetica"/>
              </a:rPr>
              <a:t>Naltrexone – The FDA has approved naltrexone (as pills) for alcohol dependence. If a recovering alcoholic takes naltrexone and then slips up and drinks a glass or two of liquor, the naltrexone will block the positive feelings usually induced by alcohol. The alcoholic may then reconsider their actions, and they may decide to stop drinking. Without naltrexone, the first two drinks usually lead to ten more drinks and a full relapse.</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21</a:t>
            </a:fld>
            <a:endParaRPr lang="en-US"/>
          </a:p>
        </p:txBody>
      </p:sp>
    </p:spTree>
    <p:extLst>
      <p:ext uri="{BB962C8B-B14F-4D97-AF65-F5344CB8AC3E}">
        <p14:creationId xmlns:p14="http://schemas.microsoft.com/office/powerpoint/2010/main" val="1561990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Opioid receptor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Naltrexone blocks ethanol-induced pleasure, but it does not block ethanol-induced sedation, ataxia, or nausea. Naltrexone still qualifies as an alcohol antagonist because it blocks one specific effect of alcohol. Naltrexone could be called a </a:t>
            </a:r>
            <a:r>
              <a:rPr lang="en-US" i="1" dirty="0" smtClean="0">
                <a:latin typeface="Helvetica"/>
                <a:cs typeface="Helvetica"/>
              </a:rPr>
              <a:t>selective alcohol antagonist</a:t>
            </a:r>
            <a:r>
              <a:rPr lang="en-US" dirty="0" smtClean="0">
                <a:latin typeface="Helvetica"/>
                <a:cs typeface="Helvetica"/>
              </a:rPr>
              <a:t>.</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22</a:t>
            </a:fld>
            <a:endParaRPr lang="en-US"/>
          </a:p>
        </p:txBody>
      </p:sp>
    </p:spTree>
    <p:extLst>
      <p:ext uri="{BB962C8B-B14F-4D97-AF65-F5344CB8AC3E}">
        <p14:creationId xmlns:p14="http://schemas.microsoft.com/office/powerpoint/2010/main" val="3030699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Dopamine receptor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Ethanol causes the release of dopamine in the nucleus </a:t>
            </a:r>
            <a:r>
              <a:rPr lang="en-US" dirty="0" err="1" smtClean="0">
                <a:latin typeface="Helvetica"/>
                <a:cs typeface="Helvetica"/>
              </a:rPr>
              <a:t>accumbens</a:t>
            </a:r>
            <a:r>
              <a:rPr lang="en-US" dirty="0" smtClean="0">
                <a:latin typeface="Helvetica"/>
                <a:cs typeface="Helvetica"/>
              </a:rPr>
              <a:t>. Remember that dopamine in this location is absolutely critical to the </a:t>
            </a:r>
            <a:r>
              <a:rPr lang="en-US" b="1" dirty="0" smtClean="0">
                <a:latin typeface="Helvetica"/>
                <a:cs typeface="Helvetica"/>
              </a:rPr>
              <a:t>wanting pathway</a:t>
            </a:r>
            <a:r>
              <a:rPr lang="en-US" dirty="0" smtClean="0">
                <a:latin typeface="Helvetica"/>
                <a:cs typeface="Helvetica"/>
              </a:rPr>
              <a:t>, which leads to addiction.</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23</a:t>
            </a:fld>
            <a:endParaRPr lang="en-US"/>
          </a:p>
        </p:txBody>
      </p:sp>
    </p:spTree>
    <p:extLst>
      <p:ext uri="{BB962C8B-B14F-4D97-AF65-F5344CB8AC3E}">
        <p14:creationId xmlns:p14="http://schemas.microsoft.com/office/powerpoint/2010/main" val="2611624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Dopamine receptor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b="1" dirty="0" smtClean="0">
                <a:latin typeface="Helvetica"/>
                <a:cs typeface="Helvetica"/>
              </a:rPr>
              <a:t>Haldol (haloperidol) </a:t>
            </a:r>
            <a:r>
              <a:rPr lang="en-US" dirty="0" smtClean="0">
                <a:latin typeface="Helvetica"/>
                <a:cs typeface="Helvetica"/>
              </a:rPr>
              <a:t>– This is a potent D2 receptor antagonist, it is widely prescribed as an antipsychotic. Normal rats will self-administer ethanol, but rats treated with Haldol will not. This seems to indicate that taking Haldol along with alcohol will block the learning processes that lead to addiction, at least in rats and at certain doses.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24</a:t>
            </a:fld>
            <a:endParaRPr lang="en-US"/>
          </a:p>
        </p:txBody>
      </p:sp>
    </p:spTree>
    <p:extLst>
      <p:ext uri="{BB962C8B-B14F-4D97-AF65-F5344CB8AC3E}">
        <p14:creationId xmlns:p14="http://schemas.microsoft.com/office/powerpoint/2010/main" val="190714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Dopamine receptor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Injecting a dopamine receptor antagonist directly into the nucleus </a:t>
            </a:r>
            <a:r>
              <a:rPr lang="en-US" dirty="0" err="1" smtClean="0">
                <a:latin typeface="Helvetica"/>
                <a:cs typeface="Helvetica"/>
              </a:rPr>
              <a:t>accumbens</a:t>
            </a:r>
            <a:r>
              <a:rPr lang="en-US" dirty="0" smtClean="0">
                <a:latin typeface="Helvetica"/>
                <a:cs typeface="Helvetica"/>
              </a:rPr>
              <a:t> will inhibit self-administration while minimizing other side effects.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25</a:t>
            </a:fld>
            <a:endParaRPr lang="en-US"/>
          </a:p>
        </p:txBody>
      </p:sp>
    </p:spTree>
    <p:extLst>
      <p:ext uri="{BB962C8B-B14F-4D97-AF65-F5344CB8AC3E}">
        <p14:creationId xmlns:p14="http://schemas.microsoft.com/office/powerpoint/2010/main" val="2070117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Dopamine receptor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Like naltrexone, Haldol is a selective alcohol antagonist. Haldol does not block most of the effects of ethanol, and it will actually increase the level of drowsiness. However, Haldol selectively blocks the effect of ethanol on the wanting pathway.</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26</a:t>
            </a:fld>
            <a:endParaRPr lang="en-US"/>
          </a:p>
        </p:txBody>
      </p:sp>
    </p:spTree>
    <p:extLst>
      <p:ext uri="{BB962C8B-B14F-4D97-AF65-F5344CB8AC3E}">
        <p14:creationId xmlns:p14="http://schemas.microsoft.com/office/powerpoint/2010/main" val="2501146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Dopamine receptor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Dopamine antagonists can prevent a rat from learning to self-administer alcohol, but what if the rat has already learned to self-administer? In this case, the dopamine antagonist is much less effective. This means dopamine antagonists are only mildly effective for human alcoholics. Dopamine antagonists also cause serious side effects, such as tardive dyskinesia.</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27</a:t>
            </a:fld>
            <a:endParaRPr lang="en-US"/>
          </a:p>
        </p:txBody>
      </p:sp>
    </p:spTree>
    <p:extLst>
      <p:ext uri="{BB962C8B-B14F-4D97-AF65-F5344CB8AC3E}">
        <p14:creationId xmlns:p14="http://schemas.microsoft.com/office/powerpoint/2010/main" val="2753109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5-HT</a:t>
            </a:r>
            <a:r>
              <a:rPr lang="en-US" sz="3600" baseline="-25000" dirty="0" smtClean="0">
                <a:latin typeface="Helvetica"/>
                <a:cs typeface="Helvetica"/>
              </a:rPr>
              <a:t>3</a:t>
            </a:r>
            <a:r>
              <a:rPr lang="en-US" sz="3600" dirty="0" smtClean="0">
                <a:latin typeface="Helvetica"/>
                <a:cs typeface="Helvetica"/>
              </a:rPr>
              <a:t> serotonin receptor antagonists</a:t>
            </a:r>
            <a:endParaRPr lang="en-US" sz="3600"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5-HT</a:t>
            </a:r>
            <a:r>
              <a:rPr lang="en-US" baseline="-25000" dirty="0" smtClean="0">
                <a:latin typeface="Helvetica"/>
                <a:cs typeface="Helvetica"/>
              </a:rPr>
              <a:t>3</a:t>
            </a:r>
            <a:r>
              <a:rPr lang="en-US" dirty="0" smtClean="0">
                <a:latin typeface="Helvetica"/>
                <a:cs typeface="Helvetica"/>
              </a:rPr>
              <a:t> serotonin receptors are involved with nausea and vomiting. Serotonin induces feelings of fullness and nausea, especially when serotonin binds to and activates 5-HT</a:t>
            </a:r>
            <a:r>
              <a:rPr lang="en-US" baseline="-25000" dirty="0" smtClean="0">
                <a:latin typeface="Helvetica"/>
                <a:cs typeface="Helvetica"/>
              </a:rPr>
              <a:t>3</a:t>
            </a:r>
            <a:r>
              <a:rPr lang="en-US" dirty="0" smtClean="0">
                <a:latin typeface="Helvetica"/>
                <a:cs typeface="Helvetica"/>
              </a:rPr>
              <a:t> receptors.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28</a:t>
            </a:fld>
            <a:endParaRPr lang="en-US"/>
          </a:p>
        </p:txBody>
      </p:sp>
    </p:spTree>
    <p:extLst>
      <p:ext uri="{BB962C8B-B14F-4D97-AF65-F5344CB8AC3E}">
        <p14:creationId xmlns:p14="http://schemas.microsoft.com/office/powerpoint/2010/main" val="3721557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5-HT</a:t>
            </a:r>
            <a:r>
              <a:rPr lang="en-US" sz="3600" baseline="-25000" dirty="0" smtClean="0">
                <a:latin typeface="Helvetica"/>
                <a:cs typeface="Helvetica"/>
              </a:rPr>
              <a:t>3</a:t>
            </a:r>
            <a:r>
              <a:rPr lang="en-US" sz="3600" dirty="0" smtClean="0">
                <a:latin typeface="Helvetica"/>
                <a:cs typeface="Helvetica"/>
              </a:rPr>
              <a:t> serotonin receptor antagonists</a:t>
            </a:r>
            <a:endParaRPr lang="en-US" sz="3600" dirty="0">
              <a:latin typeface="Helvetica"/>
              <a:cs typeface="Helvetica"/>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latin typeface="Helvetica"/>
                <a:cs typeface="Helvetica"/>
              </a:rPr>
              <a:t>Ethanol also binds to and activates 5-HT3 receptors. Specifically, ethanol has been shown to bind to 5-HT3A receptors, and ethanol stabilizes the open configuration of the 5-HT3 ion channel. The 5-HT3 ion channel conducts sodium ions, so it is excitatory. Ethanol and serotonin both cause nausea and vomiting by stimulating the 5-HT3 receptor. (Ethanol also causes nausea by creating acetaldehyde in the stomach lining, and other effects.)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29</a:t>
            </a:fld>
            <a:endParaRPr lang="en-US"/>
          </a:p>
        </p:txBody>
      </p:sp>
    </p:spTree>
    <p:extLst>
      <p:ext uri="{BB962C8B-B14F-4D97-AF65-F5344CB8AC3E}">
        <p14:creationId xmlns:p14="http://schemas.microsoft.com/office/powerpoint/2010/main" val="284871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Helvetica"/>
                <a:cs typeface="Helvetica"/>
              </a:rPr>
              <a:t>Reminder: What is a receptor antagonist?</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A receptor antagonist is a drug that binds to a receptor but does not send any signal. A receptor antagonist can block other ligands from binding. In this way, an antagonist can block the effects of agonists, whether those agonists are drugs or neurotransmitters.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3</a:t>
            </a:fld>
            <a:endParaRPr lang="en-US"/>
          </a:p>
        </p:txBody>
      </p:sp>
    </p:spTree>
    <p:extLst>
      <p:ext uri="{BB962C8B-B14F-4D97-AF65-F5344CB8AC3E}">
        <p14:creationId xmlns:p14="http://schemas.microsoft.com/office/powerpoint/2010/main" val="3688170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5-HT</a:t>
            </a:r>
            <a:r>
              <a:rPr lang="en-US" sz="3600" baseline="-25000" dirty="0" smtClean="0">
                <a:latin typeface="Helvetica"/>
                <a:cs typeface="Helvetica"/>
              </a:rPr>
              <a:t>3</a:t>
            </a:r>
            <a:r>
              <a:rPr lang="en-US" sz="3600" dirty="0" smtClean="0">
                <a:latin typeface="Helvetica"/>
                <a:cs typeface="Helvetica"/>
              </a:rPr>
              <a:t> serotonin receptor antagonists</a:t>
            </a:r>
            <a:endParaRPr lang="en-US" sz="3600" dirty="0">
              <a:latin typeface="Helvetica"/>
              <a:cs typeface="Helvetica"/>
            </a:endParaRPr>
          </a:p>
        </p:txBody>
      </p:sp>
      <p:sp>
        <p:nvSpPr>
          <p:cNvPr id="3" name="Content Placeholder 2"/>
          <p:cNvSpPr>
            <a:spLocks noGrp="1"/>
          </p:cNvSpPr>
          <p:nvPr>
            <p:ph idx="1"/>
          </p:nvPr>
        </p:nvSpPr>
        <p:spPr/>
        <p:txBody>
          <a:bodyPr/>
          <a:lstStyle/>
          <a:p>
            <a:pPr marL="0" indent="0">
              <a:buNone/>
            </a:pPr>
            <a:r>
              <a:rPr lang="en-US" b="1" dirty="0" smtClean="0">
                <a:latin typeface="Helvetica"/>
                <a:cs typeface="Helvetica"/>
              </a:rPr>
              <a:t>Zofran (</a:t>
            </a:r>
            <a:r>
              <a:rPr lang="en-US" b="1" dirty="0" err="1" smtClean="0">
                <a:latin typeface="Helvetica"/>
                <a:cs typeface="Helvetica"/>
              </a:rPr>
              <a:t>ondansetron</a:t>
            </a:r>
            <a:r>
              <a:rPr lang="en-US" b="1" dirty="0" smtClean="0">
                <a:latin typeface="Helvetica"/>
                <a:cs typeface="Helvetica"/>
              </a:rPr>
              <a:t>) </a:t>
            </a:r>
            <a:r>
              <a:rPr lang="en-US" dirty="0" smtClean="0">
                <a:latin typeface="Helvetica"/>
                <a:cs typeface="Helvetica"/>
              </a:rPr>
              <a:t>– </a:t>
            </a:r>
            <a:r>
              <a:rPr lang="en-US" dirty="0" err="1" smtClean="0">
                <a:latin typeface="Helvetica"/>
                <a:cs typeface="Helvetica"/>
              </a:rPr>
              <a:t>Ondansetron</a:t>
            </a:r>
            <a:r>
              <a:rPr lang="en-US" dirty="0" smtClean="0">
                <a:latin typeface="Helvetica"/>
                <a:cs typeface="Helvetica"/>
              </a:rPr>
              <a:t> is a highly selective 5-HT3 antagonist. </a:t>
            </a:r>
            <a:r>
              <a:rPr lang="en-US" dirty="0" err="1" smtClean="0">
                <a:latin typeface="Helvetica"/>
                <a:cs typeface="Helvetica"/>
              </a:rPr>
              <a:t>Ondansetron</a:t>
            </a:r>
            <a:r>
              <a:rPr lang="en-US" dirty="0" smtClean="0">
                <a:latin typeface="Helvetica"/>
                <a:cs typeface="Helvetica"/>
              </a:rPr>
              <a:t> is widely used to prevent chemotherapy-induced nausea and vomiting.</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30</a:t>
            </a:fld>
            <a:endParaRPr lang="en-US"/>
          </a:p>
        </p:txBody>
      </p:sp>
    </p:spTree>
    <p:extLst>
      <p:ext uri="{BB962C8B-B14F-4D97-AF65-F5344CB8AC3E}">
        <p14:creationId xmlns:p14="http://schemas.microsoft.com/office/powerpoint/2010/main" val="39328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5-HT</a:t>
            </a:r>
            <a:r>
              <a:rPr lang="en-US" sz="3600" baseline="-25000" dirty="0" smtClean="0">
                <a:latin typeface="Helvetica"/>
                <a:cs typeface="Helvetica"/>
              </a:rPr>
              <a:t>3</a:t>
            </a:r>
            <a:r>
              <a:rPr lang="en-US" sz="3600" dirty="0" smtClean="0">
                <a:latin typeface="Helvetica"/>
                <a:cs typeface="Helvetica"/>
              </a:rPr>
              <a:t> serotonin receptor antagonists</a:t>
            </a:r>
            <a:endParaRPr lang="en-US" sz="3600"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err="1" smtClean="0">
                <a:latin typeface="Helvetica"/>
                <a:cs typeface="Helvetica"/>
              </a:rPr>
              <a:t>Ondansetron</a:t>
            </a:r>
            <a:r>
              <a:rPr lang="en-US" dirty="0" smtClean="0">
                <a:latin typeface="Helvetica"/>
                <a:cs typeface="Helvetica"/>
              </a:rPr>
              <a:t> is also used to prevent nausea and vomiting caused by other things such as radiation therapy, surgery, and viral gastroenteritis (</a:t>
            </a:r>
            <a:r>
              <a:rPr lang="en-US" dirty="0" err="1" smtClean="0">
                <a:latin typeface="Helvetica"/>
                <a:cs typeface="Helvetica"/>
              </a:rPr>
              <a:t>norovirus</a:t>
            </a:r>
            <a:r>
              <a:rPr lang="en-US" dirty="0" smtClean="0">
                <a:latin typeface="Helvetica"/>
                <a:cs typeface="Helvetica"/>
              </a:rPr>
              <a:t> and rotavirus, “the stomach bug”).</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31</a:t>
            </a:fld>
            <a:endParaRPr lang="en-US"/>
          </a:p>
        </p:txBody>
      </p:sp>
    </p:spTree>
    <p:extLst>
      <p:ext uri="{BB962C8B-B14F-4D97-AF65-F5344CB8AC3E}">
        <p14:creationId xmlns:p14="http://schemas.microsoft.com/office/powerpoint/2010/main" val="3072704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5-HT</a:t>
            </a:r>
            <a:r>
              <a:rPr lang="en-US" sz="3600" baseline="-25000" dirty="0" smtClean="0">
                <a:latin typeface="Helvetica"/>
                <a:cs typeface="Helvetica"/>
              </a:rPr>
              <a:t>3</a:t>
            </a:r>
            <a:r>
              <a:rPr lang="en-US" sz="3600" dirty="0" smtClean="0">
                <a:latin typeface="Helvetica"/>
                <a:cs typeface="Helvetica"/>
              </a:rPr>
              <a:t> serotonin receptor antagonists</a:t>
            </a:r>
            <a:endParaRPr lang="en-US" sz="3600" dirty="0">
              <a:latin typeface="Helvetica"/>
              <a:cs typeface="Helvetica"/>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Helvetica"/>
                <a:cs typeface="Helvetica"/>
              </a:rPr>
              <a:t>As you would expect, </a:t>
            </a:r>
            <a:r>
              <a:rPr lang="en-US" dirty="0" err="1" smtClean="0">
                <a:latin typeface="Helvetica"/>
                <a:cs typeface="Helvetica"/>
              </a:rPr>
              <a:t>ondansetron</a:t>
            </a:r>
            <a:r>
              <a:rPr lang="en-US" dirty="0" smtClean="0">
                <a:latin typeface="Helvetica"/>
                <a:cs typeface="Helvetica"/>
              </a:rPr>
              <a:t> functions as a selective alcohol antagonist that selectively blocks the nausea. However, </a:t>
            </a:r>
            <a:r>
              <a:rPr lang="en-US" dirty="0" err="1" smtClean="0">
                <a:latin typeface="Helvetica"/>
                <a:cs typeface="Helvetica"/>
              </a:rPr>
              <a:t>ondansetron</a:t>
            </a:r>
            <a:r>
              <a:rPr lang="en-US" dirty="0" smtClean="0">
                <a:latin typeface="Helvetica"/>
                <a:cs typeface="Helvetica"/>
              </a:rPr>
              <a:t> doesn’t just block alcohol-induced nausea. Low doses of ethanol cause </a:t>
            </a:r>
            <a:r>
              <a:rPr lang="en-US" dirty="0" err="1" smtClean="0">
                <a:latin typeface="Helvetica"/>
                <a:cs typeface="Helvetica"/>
              </a:rPr>
              <a:t>locomotor</a:t>
            </a:r>
            <a:r>
              <a:rPr lang="en-US" dirty="0" smtClean="0">
                <a:latin typeface="Helvetica"/>
                <a:cs typeface="Helvetica"/>
              </a:rPr>
              <a:t> stimulation in rats (they run around more), and this response shows sensitization. This means that after repeated ethanol doses, the rats actually run around even more.</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32</a:t>
            </a:fld>
            <a:endParaRPr lang="en-US"/>
          </a:p>
        </p:txBody>
      </p:sp>
    </p:spTree>
    <p:extLst>
      <p:ext uri="{BB962C8B-B14F-4D97-AF65-F5344CB8AC3E}">
        <p14:creationId xmlns:p14="http://schemas.microsoft.com/office/powerpoint/2010/main" val="3990564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5-HT</a:t>
            </a:r>
            <a:r>
              <a:rPr lang="en-US" sz="3600" baseline="-25000" dirty="0" smtClean="0">
                <a:latin typeface="Helvetica"/>
                <a:cs typeface="Helvetica"/>
              </a:rPr>
              <a:t>3</a:t>
            </a:r>
            <a:r>
              <a:rPr lang="en-US" sz="3600" dirty="0" smtClean="0">
                <a:latin typeface="Helvetica"/>
                <a:cs typeface="Helvetica"/>
              </a:rPr>
              <a:t> serotonin receptor antagonists</a:t>
            </a:r>
            <a:endParaRPr lang="en-US" sz="3600"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Sensitization is the opposite of tolerance. </a:t>
            </a:r>
            <a:r>
              <a:rPr lang="en-US" dirty="0" err="1" smtClean="0">
                <a:latin typeface="Helvetica"/>
                <a:cs typeface="Helvetica"/>
              </a:rPr>
              <a:t>Ondansetron</a:t>
            </a:r>
            <a:r>
              <a:rPr lang="en-US" dirty="0" smtClean="0">
                <a:latin typeface="Helvetica"/>
                <a:cs typeface="Helvetica"/>
              </a:rPr>
              <a:t> blocks ethanol-induced </a:t>
            </a:r>
            <a:r>
              <a:rPr lang="en-US" dirty="0" err="1" smtClean="0">
                <a:latin typeface="Helvetica"/>
                <a:cs typeface="Helvetica"/>
              </a:rPr>
              <a:t>locomotor</a:t>
            </a:r>
            <a:r>
              <a:rPr lang="en-US" dirty="0" smtClean="0">
                <a:latin typeface="Helvetica"/>
                <a:cs typeface="Helvetica"/>
              </a:rPr>
              <a:t> sensitization. This may indicate that </a:t>
            </a:r>
            <a:r>
              <a:rPr lang="en-US" dirty="0" err="1" smtClean="0">
                <a:latin typeface="Helvetica"/>
                <a:cs typeface="Helvetica"/>
              </a:rPr>
              <a:t>ondansetron</a:t>
            </a:r>
            <a:r>
              <a:rPr lang="en-US" dirty="0" smtClean="0">
                <a:latin typeface="Helvetica"/>
                <a:cs typeface="Helvetica"/>
              </a:rPr>
              <a:t> can block alcohol addiction, much like Haldol (a dopamine antagonist).</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33</a:t>
            </a:fld>
            <a:endParaRPr lang="en-US"/>
          </a:p>
        </p:txBody>
      </p:sp>
    </p:spTree>
    <p:extLst>
      <p:ext uri="{BB962C8B-B14F-4D97-AF65-F5344CB8AC3E}">
        <p14:creationId xmlns:p14="http://schemas.microsoft.com/office/powerpoint/2010/main" val="3362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5-HT</a:t>
            </a:r>
            <a:r>
              <a:rPr lang="en-US" sz="3600" baseline="-25000" dirty="0" smtClean="0">
                <a:latin typeface="Helvetica"/>
                <a:cs typeface="Helvetica"/>
              </a:rPr>
              <a:t>3</a:t>
            </a:r>
            <a:r>
              <a:rPr lang="en-US" sz="3600" dirty="0" smtClean="0">
                <a:latin typeface="Helvetica"/>
                <a:cs typeface="Helvetica"/>
              </a:rPr>
              <a:t> serotonin receptor antagonists</a:t>
            </a:r>
            <a:endParaRPr lang="en-US" sz="3600"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Limited human trials have also shown that </a:t>
            </a:r>
            <a:r>
              <a:rPr lang="en-US" dirty="0" err="1" smtClean="0">
                <a:latin typeface="Helvetica"/>
                <a:cs typeface="Helvetica"/>
              </a:rPr>
              <a:t>ondansetron</a:t>
            </a:r>
            <a:r>
              <a:rPr lang="en-US" dirty="0" smtClean="0">
                <a:latin typeface="Helvetica"/>
                <a:cs typeface="Helvetica"/>
              </a:rPr>
              <a:t> is helpful for recovering alcoholics. </a:t>
            </a:r>
            <a:r>
              <a:rPr lang="en-US" dirty="0" err="1" smtClean="0">
                <a:latin typeface="Helvetica"/>
                <a:cs typeface="Helvetica"/>
              </a:rPr>
              <a:t>Ondansetron</a:t>
            </a:r>
            <a:r>
              <a:rPr lang="en-US" dirty="0" smtClean="0">
                <a:latin typeface="Helvetica"/>
                <a:cs typeface="Helvetica"/>
              </a:rPr>
              <a:t> reduces the urge to drink alcohol and also reduces the anxiety that alcoholics feel when they don’t drink.</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34</a:t>
            </a:fld>
            <a:endParaRPr lang="en-US"/>
          </a:p>
        </p:txBody>
      </p:sp>
    </p:spTree>
    <p:extLst>
      <p:ext uri="{BB962C8B-B14F-4D97-AF65-F5344CB8AC3E}">
        <p14:creationId xmlns:p14="http://schemas.microsoft.com/office/powerpoint/2010/main" val="2595442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09625" y="800785"/>
            <a:ext cx="6086475" cy="2062103"/>
          </a:xfrm>
          <a:prstGeom prst="rect">
            <a:avLst/>
          </a:prstGeom>
        </p:spPr>
        <p:txBody>
          <a:bodyPr wrap="square">
            <a:spAutoFit/>
          </a:bodyPr>
          <a:lstStyle/>
          <a:p>
            <a:r>
              <a:rPr lang="en-US" sz="1000" dirty="0" smtClean="0">
                <a:latin typeface="Arial" pitchFamily="34" charset="0"/>
                <a:cs typeface="Arial" pitchFamily="34" charset="0"/>
              </a:rPr>
              <a:t>MIT </a:t>
            </a:r>
            <a:r>
              <a:rPr lang="en-US" sz="1000" dirty="0" err="1" smtClean="0">
                <a:latin typeface="Arial" pitchFamily="34" charset="0"/>
                <a:cs typeface="Arial" pitchFamily="34" charset="0"/>
              </a:rPr>
              <a:t>OpenCourseWare</a:t>
            </a:r>
            <a:endParaRPr lang="en-US" sz="1000" dirty="0" smtClean="0">
              <a:latin typeface="Arial" pitchFamily="34" charset="0"/>
              <a:cs typeface="Arial" pitchFamily="34" charset="0"/>
            </a:endParaRPr>
          </a:p>
          <a:p>
            <a:r>
              <a:rPr lang="en-US" sz="1000" dirty="0" smtClean="0">
                <a:latin typeface="Arial" pitchFamily="34" charset="0"/>
                <a:cs typeface="Arial" pitchFamily="34" charset="0"/>
                <a:hlinkClick r:id="rId2"/>
              </a:rPr>
              <a:t>http</a:t>
            </a:r>
            <a:r>
              <a:rPr lang="en-US" sz="1000" dirty="0">
                <a:latin typeface="Arial" pitchFamily="34" charset="0"/>
                <a:cs typeface="Arial" pitchFamily="34" charset="0"/>
                <a:hlinkClick r:id="rId2"/>
              </a:rPr>
              <a:t>://</a:t>
            </a:r>
            <a:r>
              <a:rPr lang="en-US" sz="1000" dirty="0" smtClean="0">
                <a:latin typeface="Arial" pitchFamily="34" charset="0"/>
                <a:cs typeface="Arial" pitchFamily="34" charset="0"/>
                <a:hlinkClick r:id="rId2"/>
              </a:rPr>
              <a:t>ocw.mit.edu</a:t>
            </a:r>
            <a:endParaRPr lang="en-US" sz="1000" dirty="0" smtClean="0">
              <a:latin typeface="Arial" pitchFamily="34" charset="0"/>
              <a:cs typeface="Arial" pitchFamily="34" charset="0"/>
            </a:endParaRPr>
          </a:p>
          <a:p>
            <a:endParaRPr lang="en-US" sz="1000" dirty="0">
              <a:latin typeface="Arial" pitchFamily="34" charset="0"/>
              <a:cs typeface="Arial" pitchFamily="34" charset="0"/>
            </a:endParaRPr>
          </a:p>
          <a:p>
            <a:endParaRPr lang="en-US" dirty="0" smtClean="0"/>
          </a:p>
          <a:p>
            <a:r>
              <a:rPr lang="en-US" sz="1200" dirty="0">
                <a:latin typeface="Arial" pitchFamily="34" charset="0"/>
                <a:cs typeface="Arial" pitchFamily="34" charset="0"/>
              </a:rPr>
              <a:t>ES.S10 </a:t>
            </a:r>
            <a:r>
              <a:rPr lang="en-US" sz="1200" dirty="0" smtClean="0">
                <a:latin typeface="Arial" pitchFamily="34" charset="0"/>
                <a:cs typeface="Arial" pitchFamily="34" charset="0"/>
              </a:rPr>
              <a:t>Drugs and </a:t>
            </a:r>
            <a:r>
              <a:rPr lang="en-US" sz="1200" dirty="0">
                <a:latin typeface="Arial" pitchFamily="34" charset="0"/>
                <a:cs typeface="Arial" pitchFamily="34" charset="0"/>
              </a:rPr>
              <a:t>the </a:t>
            </a:r>
            <a:r>
              <a:rPr lang="en-US" sz="1200" dirty="0" smtClean="0">
                <a:latin typeface="Arial" pitchFamily="34" charset="0"/>
                <a:cs typeface="Arial" pitchFamily="34" charset="0"/>
              </a:rPr>
              <a:t>Brain</a:t>
            </a:r>
          </a:p>
          <a:p>
            <a:r>
              <a:rPr lang="en-US" sz="1000" dirty="0">
                <a:latin typeface="Arial" pitchFamily="34" charset="0"/>
                <a:cs typeface="Arial" pitchFamily="34" charset="0"/>
              </a:rPr>
              <a:t>Spring </a:t>
            </a:r>
            <a:r>
              <a:rPr lang="en-US" sz="1000" dirty="0" smtClean="0">
                <a:latin typeface="Arial" pitchFamily="34" charset="0"/>
                <a:cs typeface="Arial" pitchFamily="34" charset="0"/>
              </a:rPr>
              <a:t>2013</a:t>
            </a:r>
          </a:p>
          <a:p>
            <a:endParaRPr lang="en-US" sz="1000" dirty="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a:latin typeface="Arial" pitchFamily="34" charset="0"/>
              <a:cs typeface="Arial" pitchFamily="34" charset="0"/>
            </a:endParaRPr>
          </a:p>
          <a:p>
            <a:r>
              <a:rPr lang="en-US" sz="1000" dirty="0" smtClean="0">
                <a:latin typeface="Arial" pitchFamily="34" charset="0"/>
                <a:cs typeface="Arial" pitchFamily="34" charset="0"/>
              </a:rPr>
              <a:t>For </a:t>
            </a:r>
            <a:r>
              <a:rPr lang="en-US" sz="1000" dirty="0">
                <a:latin typeface="Arial" pitchFamily="34" charset="0"/>
                <a:cs typeface="Arial" pitchFamily="34" charset="0"/>
              </a:rPr>
              <a:t>information about citing these materials or our Terms of Use, visit: </a:t>
            </a:r>
            <a:r>
              <a:rPr lang="en-US" sz="1000" dirty="0">
                <a:solidFill>
                  <a:srgbClr val="0000FF"/>
                </a:solidFill>
                <a:latin typeface="Arial" pitchFamily="34" charset="0"/>
                <a:cs typeface="Arial" pitchFamily="34" charset="0"/>
                <a:hlinkClick r:id="rId3"/>
              </a:rPr>
              <a:t>http://ocw.mit.edu/terms</a:t>
            </a:r>
            <a:r>
              <a:rPr lang="en-US" sz="1000" dirty="0">
                <a:latin typeface="Arial" pitchFamily="34" charset="0"/>
                <a:cs typeface="Arial" pitchFamily="34" charset="0"/>
              </a:rPr>
              <a:t>.</a:t>
            </a:r>
          </a:p>
          <a:p>
            <a:endParaRPr lang="en-US" dirty="0"/>
          </a:p>
        </p:txBody>
      </p:sp>
    </p:spTree>
    <p:extLst>
      <p:ext uri="{BB962C8B-B14F-4D97-AF65-F5344CB8AC3E}">
        <p14:creationId xmlns:p14="http://schemas.microsoft.com/office/powerpoint/2010/main" val="40071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subTitle" idx="1"/>
          </p:nvPr>
        </p:nvSpPr>
        <p:spPr>
          <a:xfrm>
            <a:off x="381000" y="533400"/>
            <a:ext cx="8382000" cy="5943600"/>
          </a:xfrm>
        </p:spPr>
        <p:txBody>
          <a:bodyPr/>
          <a:lstStyle/>
          <a:p>
            <a:pPr algn="l" eaLnBrk="1" hangingPunct="1"/>
            <a:r>
              <a:rPr lang="en-US" sz="3600" dirty="0">
                <a:solidFill>
                  <a:schemeClr val="tx1"/>
                </a:solidFill>
              </a:rPr>
              <a:t>Receptors:</a:t>
            </a:r>
          </a:p>
          <a:p>
            <a:pPr algn="l" eaLnBrk="1" hangingPunct="1"/>
            <a:r>
              <a:rPr lang="en-US" sz="3600" dirty="0">
                <a:solidFill>
                  <a:schemeClr val="tx1"/>
                </a:solidFill>
              </a:rPr>
              <a:t>	</a:t>
            </a:r>
            <a:r>
              <a:rPr lang="en-US" dirty="0">
                <a:solidFill>
                  <a:schemeClr val="tx1"/>
                </a:solidFill>
              </a:rPr>
              <a:t>Excitatory: Sends signals (action potentials)</a:t>
            </a:r>
          </a:p>
          <a:p>
            <a:pPr algn="l" eaLnBrk="1" hangingPunct="1"/>
            <a:r>
              <a:rPr lang="en-US" dirty="0">
                <a:solidFill>
                  <a:schemeClr val="tx1"/>
                </a:solidFill>
              </a:rPr>
              <a:t>	Inhibitory: Blocks signals</a:t>
            </a:r>
          </a:p>
          <a:p>
            <a:pPr algn="l" eaLnBrk="1" hangingPunct="1"/>
            <a:endParaRPr lang="en-US" dirty="0">
              <a:solidFill>
                <a:schemeClr val="tx1"/>
              </a:solidFill>
            </a:endParaRPr>
          </a:p>
          <a:p>
            <a:pPr algn="l" eaLnBrk="1" hangingPunct="1"/>
            <a:r>
              <a:rPr lang="en-US" sz="3600" dirty="0">
                <a:solidFill>
                  <a:schemeClr val="tx1"/>
                </a:solidFill>
              </a:rPr>
              <a:t>Drugs, neurotransmitters, and other </a:t>
            </a:r>
            <a:r>
              <a:rPr lang="en-US" sz="3600" dirty="0" err="1">
                <a:solidFill>
                  <a:schemeClr val="tx1"/>
                </a:solidFill>
              </a:rPr>
              <a:t>ligands</a:t>
            </a:r>
            <a:r>
              <a:rPr lang="en-US" sz="3600" dirty="0">
                <a:solidFill>
                  <a:schemeClr val="tx1"/>
                </a:solidFill>
              </a:rPr>
              <a:t>:</a:t>
            </a:r>
          </a:p>
          <a:p>
            <a:pPr algn="l" eaLnBrk="1" hangingPunct="1"/>
            <a:r>
              <a:rPr lang="en-US" dirty="0">
                <a:solidFill>
                  <a:schemeClr val="tx1"/>
                </a:solidFill>
              </a:rPr>
              <a:t>	</a:t>
            </a:r>
            <a:r>
              <a:rPr lang="en-US" dirty="0" smtClean="0">
                <a:solidFill>
                  <a:schemeClr val="tx1"/>
                </a:solidFill>
              </a:rPr>
              <a:t>Agonists</a:t>
            </a:r>
            <a:r>
              <a:rPr lang="en-US" dirty="0">
                <a:solidFill>
                  <a:schemeClr val="tx1"/>
                </a:solidFill>
              </a:rPr>
              <a:t>: Stimulate receptors, </a:t>
            </a:r>
            <a:r>
              <a:rPr lang="en-US" dirty="0" smtClean="0">
                <a:solidFill>
                  <a:schemeClr val="tx1"/>
                </a:solidFill>
              </a:rPr>
              <a:t>mimic the 			neurotransmitter</a:t>
            </a:r>
            <a:endParaRPr lang="en-US" dirty="0">
              <a:solidFill>
                <a:schemeClr val="tx1"/>
              </a:solidFill>
            </a:endParaRPr>
          </a:p>
          <a:p>
            <a:pPr algn="l" eaLnBrk="1" hangingPunct="1"/>
            <a:r>
              <a:rPr lang="en-US" dirty="0">
                <a:solidFill>
                  <a:schemeClr val="tx1"/>
                </a:solidFill>
              </a:rPr>
              <a:t>	Antagonists: Block receptors</a:t>
            </a:r>
          </a:p>
        </p:txBody>
      </p:sp>
      <p:sp>
        <p:nvSpPr>
          <p:cNvPr id="3" name="Slide Number Placeholder 2"/>
          <p:cNvSpPr>
            <a:spLocks noGrp="1"/>
          </p:cNvSpPr>
          <p:nvPr>
            <p:ph type="sldNum" sz="quarter" idx="12"/>
          </p:nvPr>
        </p:nvSpPr>
        <p:spPr/>
        <p:txBody>
          <a:bodyPr/>
          <a:lstStyle/>
          <a:p>
            <a:fld id="{B937AE27-C4AB-D342-B709-FE769B22399A}" type="slidenum">
              <a:rPr lang="en-US" smtClean="0"/>
              <a:t>4</a:t>
            </a:fld>
            <a:endParaRPr lang="en-US"/>
          </a:p>
        </p:txBody>
      </p:sp>
    </p:spTree>
    <p:extLst>
      <p:ext uri="{BB962C8B-B14F-4D97-AF65-F5344CB8AC3E}">
        <p14:creationId xmlns:p14="http://schemas.microsoft.com/office/powerpoint/2010/main" val="3036124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ctrTitle"/>
          </p:nvPr>
        </p:nvSpPr>
        <p:spPr>
          <a:xfrm>
            <a:off x="685800" y="381000"/>
            <a:ext cx="7772400" cy="1143000"/>
          </a:xfrm>
        </p:spPr>
        <p:txBody>
          <a:bodyPr/>
          <a:lstStyle/>
          <a:p>
            <a:pPr eaLnBrk="1" hangingPunct="1"/>
            <a:r>
              <a:rPr lang="en-US"/>
              <a:t>Agonists and Antagonists</a:t>
            </a:r>
          </a:p>
        </p:txBody>
      </p:sp>
      <p:sp>
        <p:nvSpPr>
          <p:cNvPr id="14339" name="Freeform 1041"/>
          <p:cNvSpPr>
            <a:spLocks/>
          </p:cNvSpPr>
          <p:nvPr/>
        </p:nvSpPr>
        <p:spPr bwMode="auto">
          <a:xfrm>
            <a:off x="3500438" y="2819400"/>
            <a:ext cx="2138362" cy="1060450"/>
          </a:xfrm>
          <a:custGeom>
            <a:avLst/>
            <a:gdLst>
              <a:gd name="T0" fmla="*/ 0 w 672"/>
              <a:gd name="T1" fmla="*/ 1060450 h 336"/>
              <a:gd name="T2" fmla="*/ 0 w 672"/>
              <a:gd name="T3" fmla="*/ 0 h 336"/>
              <a:gd name="T4" fmla="*/ 458220 w 672"/>
              <a:gd name="T5" fmla="*/ 0 h 336"/>
              <a:gd name="T6" fmla="*/ 1069181 w 672"/>
              <a:gd name="T7" fmla="*/ 605971 h 336"/>
              <a:gd name="T8" fmla="*/ 1680142 w 672"/>
              <a:gd name="T9" fmla="*/ 0 h 336"/>
              <a:gd name="T10" fmla="*/ 2138362 w 672"/>
              <a:gd name="T11" fmla="*/ 0 h 336"/>
              <a:gd name="T12" fmla="*/ 2138362 w 672"/>
              <a:gd name="T13" fmla="*/ 1060450 h 336"/>
              <a:gd name="T14" fmla="*/ 0 w 672"/>
              <a:gd name="T15" fmla="*/ 1060450 h 336"/>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336"/>
              <a:gd name="T26" fmla="*/ 672 w 672"/>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336">
                <a:moveTo>
                  <a:pt x="0" y="336"/>
                </a:moveTo>
                <a:lnTo>
                  <a:pt x="0" y="0"/>
                </a:lnTo>
                <a:lnTo>
                  <a:pt x="144" y="0"/>
                </a:lnTo>
                <a:lnTo>
                  <a:pt x="336" y="192"/>
                </a:lnTo>
                <a:lnTo>
                  <a:pt x="528" y="0"/>
                </a:lnTo>
                <a:lnTo>
                  <a:pt x="672" y="0"/>
                </a:lnTo>
                <a:lnTo>
                  <a:pt x="672" y="336"/>
                </a:lnTo>
                <a:lnTo>
                  <a:pt x="0" y="336"/>
                </a:lnTo>
                <a:close/>
              </a:path>
            </a:pathLst>
          </a:cu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8451" name="Freeform 1043"/>
          <p:cNvSpPr>
            <a:spLocks/>
          </p:cNvSpPr>
          <p:nvPr/>
        </p:nvSpPr>
        <p:spPr bwMode="auto">
          <a:xfrm>
            <a:off x="3500438" y="2368550"/>
            <a:ext cx="2138362" cy="1060450"/>
          </a:xfrm>
          <a:custGeom>
            <a:avLst/>
            <a:gdLst>
              <a:gd name="T0" fmla="*/ 0 w 672"/>
              <a:gd name="T1" fmla="*/ 454479 h 336"/>
              <a:gd name="T2" fmla="*/ 458220 w 672"/>
              <a:gd name="T3" fmla="*/ 454479 h 336"/>
              <a:gd name="T4" fmla="*/ 1069181 w 672"/>
              <a:gd name="T5" fmla="*/ 1060450 h 336"/>
              <a:gd name="T6" fmla="*/ 1680142 w 672"/>
              <a:gd name="T7" fmla="*/ 454479 h 336"/>
              <a:gd name="T8" fmla="*/ 2138362 w 672"/>
              <a:gd name="T9" fmla="*/ 454479 h 336"/>
              <a:gd name="T10" fmla="*/ 2138362 w 672"/>
              <a:gd name="T11" fmla="*/ 0 h 336"/>
              <a:gd name="T12" fmla="*/ 0 w 672"/>
              <a:gd name="T13" fmla="*/ 0 h 336"/>
              <a:gd name="T14" fmla="*/ 0 w 672"/>
              <a:gd name="T15" fmla="*/ 454479 h 336"/>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336"/>
              <a:gd name="T26" fmla="*/ 672 w 672"/>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336">
                <a:moveTo>
                  <a:pt x="0" y="144"/>
                </a:moveTo>
                <a:lnTo>
                  <a:pt x="144" y="144"/>
                </a:lnTo>
                <a:lnTo>
                  <a:pt x="336" y="336"/>
                </a:lnTo>
                <a:lnTo>
                  <a:pt x="528" y="144"/>
                </a:lnTo>
                <a:lnTo>
                  <a:pt x="672" y="144"/>
                </a:lnTo>
                <a:lnTo>
                  <a:pt x="672" y="0"/>
                </a:lnTo>
                <a:lnTo>
                  <a:pt x="0" y="0"/>
                </a:lnTo>
                <a:lnTo>
                  <a:pt x="0" y="144"/>
                </a:lnTo>
                <a:close/>
              </a:path>
            </a:pathLst>
          </a:cu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341" name="Freeform 1042"/>
          <p:cNvSpPr>
            <a:spLocks/>
          </p:cNvSpPr>
          <p:nvPr/>
        </p:nvSpPr>
        <p:spPr bwMode="auto">
          <a:xfrm>
            <a:off x="6553200" y="2817813"/>
            <a:ext cx="2138363" cy="1062037"/>
          </a:xfrm>
          <a:custGeom>
            <a:avLst/>
            <a:gdLst>
              <a:gd name="T0" fmla="*/ 0 w 672"/>
              <a:gd name="T1" fmla="*/ 1062037 h 336"/>
              <a:gd name="T2" fmla="*/ 0 w 672"/>
              <a:gd name="T3" fmla="*/ 0 h 336"/>
              <a:gd name="T4" fmla="*/ 458221 w 672"/>
              <a:gd name="T5" fmla="*/ 0 h 336"/>
              <a:gd name="T6" fmla="*/ 1069182 w 672"/>
              <a:gd name="T7" fmla="*/ 606878 h 336"/>
              <a:gd name="T8" fmla="*/ 1680142 w 672"/>
              <a:gd name="T9" fmla="*/ 0 h 336"/>
              <a:gd name="T10" fmla="*/ 2138363 w 672"/>
              <a:gd name="T11" fmla="*/ 0 h 336"/>
              <a:gd name="T12" fmla="*/ 2138363 w 672"/>
              <a:gd name="T13" fmla="*/ 1062037 h 336"/>
              <a:gd name="T14" fmla="*/ 0 w 672"/>
              <a:gd name="T15" fmla="*/ 1062037 h 336"/>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336"/>
              <a:gd name="T26" fmla="*/ 672 w 672"/>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336">
                <a:moveTo>
                  <a:pt x="0" y="336"/>
                </a:moveTo>
                <a:lnTo>
                  <a:pt x="0" y="0"/>
                </a:lnTo>
                <a:lnTo>
                  <a:pt x="144" y="0"/>
                </a:lnTo>
                <a:lnTo>
                  <a:pt x="336" y="192"/>
                </a:lnTo>
                <a:lnTo>
                  <a:pt x="528" y="0"/>
                </a:lnTo>
                <a:lnTo>
                  <a:pt x="672" y="0"/>
                </a:lnTo>
                <a:lnTo>
                  <a:pt x="672" y="336"/>
                </a:lnTo>
                <a:lnTo>
                  <a:pt x="0" y="336"/>
                </a:lnTo>
                <a:close/>
              </a:path>
            </a:pathLst>
          </a:cu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8452" name="Freeform 1044"/>
          <p:cNvSpPr>
            <a:spLocks/>
          </p:cNvSpPr>
          <p:nvPr/>
        </p:nvSpPr>
        <p:spPr bwMode="auto">
          <a:xfrm>
            <a:off x="6553200" y="2362200"/>
            <a:ext cx="2138363" cy="606425"/>
          </a:xfrm>
          <a:custGeom>
            <a:avLst/>
            <a:gdLst>
              <a:gd name="T0" fmla="*/ 0 w 672"/>
              <a:gd name="T1" fmla="*/ 454819 h 192"/>
              <a:gd name="T2" fmla="*/ 0 w 672"/>
              <a:gd name="T3" fmla="*/ 0 h 192"/>
              <a:gd name="T4" fmla="*/ 2138363 w 672"/>
              <a:gd name="T5" fmla="*/ 0 h 192"/>
              <a:gd name="T6" fmla="*/ 2138363 w 672"/>
              <a:gd name="T7" fmla="*/ 454819 h 192"/>
              <a:gd name="T8" fmla="*/ 1680142 w 672"/>
              <a:gd name="T9" fmla="*/ 454819 h 192"/>
              <a:gd name="T10" fmla="*/ 1527402 w 672"/>
              <a:gd name="T11" fmla="*/ 606425 h 192"/>
              <a:gd name="T12" fmla="*/ 610961 w 672"/>
              <a:gd name="T13" fmla="*/ 606425 h 192"/>
              <a:gd name="T14" fmla="*/ 458221 w 672"/>
              <a:gd name="T15" fmla="*/ 454819 h 192"/>
              <a:gd name="T16" fmla="*/ 0 w 672"/>
              <a:gd name="T17" fmla="*/ 454819 h 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2"/>
              <a:gd name="T28" fmla="*/ 0 h 192"/>
              <a:gd name="T29" fmla="*/ 672 w 672"/>
              <a:gd name="T30" fmla="*/ 192 h 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2" h="192">
                <a:moveTo>
                  <a:pt x="0" y="144"/>
                </a:moveTo>
                <a:lnTo>
                  <a:pt x="0" y="0"/>
                </a:lnTo>
                <a:lnTo>
                  <a:pt x="672" y="0"/>
                </a:lnTo>
                <a:lnTo>
                  <a:pt x="672" y="144"/>
                </a:lnTo>
                <a:lnTo>
                  <a:pt x="528" y="144"/>
                </a:lnTo>
                <a:lnTo>
                  <a:pt x="480" y="192"/>
                </a:lnTo>
                <a:lnTo>
                  <a:pt x="192" y="192"/>
                </a:lnTo>
                <a:lnTo>
                  <a:pt x="144" y="144"/>
                </a:lnTo>
                <a:lnTo>
                  <a:pt x="0" y="144"/>
                </a:lnTo>
                <a:close/>
              </a:path>
            </a:pathLst>
          </a:custGeom>
          <a:solidFill>
            <a:srgbClr val="3366FF"/>
          </a:solidFill>
          <a:ln w="9525">
            <a:solidFill>
              <a:schemeClr val="tx1"/>
            </a:solidFill>
            <a:round/>
            <a:headEnd/>
            <a:tailEnd/>
          </a:ln>
        </p:spPr>
        <p:txBody>
          <a:bodyPr wrap="none" anchor="ctr">
            <a:prstTxWarp prst="textNoShape">
              <a:avLst/>
            </a:prstTxWarp>
          </a:bodyPr>
          <a:lstStyle/>
          <a:p>
            <a:endParaRPr lang="en-US"/>
          </a:p>
        </p:txBody>
      </p:sp>
      <p:sp>
        <p:nvSpPr>
          <p:cNvPr id="14343" name="Freeform 1046"/>
          <p:cNvSpPr>
            <a:spLocks/>
          </p:cNvSpPr>
          <p:nvPr/>
        </p:nvSpPr>
        <p:spPr bwMode="auto">
          <a:xfrm>
            <a:off x="457200" y="2819400"/>
            <a:ext cx="2133600" cy="1066800"/>
          </a:xfrm>
          <a:custGeom>
            <a:avLst/>
            <a:gdLst>
              <a:gd name="T0" fmla="*/ 0 w 672"/>
              <a:gd name="T1" fmla="*/ 1066800 h 336"/>
              <a:gd name="T2" fmla="*/ 0 w 672"/>
              <a:gd name="T3" fmla="*/ 0 h 336"/>
              <a:gd name="T4" fmla="*/ 457200 w 672"/>
              <a:gd name="T5" fmla="*/ 0 h 336"/>
              <a:gd name="T6" fmla="*/ 1066800 w 672"/>
              <a:gd name="T7" fmla="*/ 609600 h 336"/>
              <a:gd name="T8" fmla="*/ 1676400 w 672"/>
              <a:gd name="T9" fmla="*/ 0 h 336"/>
              <a:gd name="T10" fmla="*/ 2133600 w 672"/>
              <a:gd name="T11" fmla="*/ 0 h 336"/>
              <a:gd name="T12" fmla="*/ 2133600 w 672"/>
              <a:gd name="T13" fmla="*/ 1066800 h 336"/>
              <a:gd name="T14" fmla="*/ 0 w 672"/>
              <a:gd name="T15" fmla="*/ 1066800 h 336"/>
              <a:gd name="T16" fmla="*/ 0 60000 65536"/>
              <a:gd name="T17" fmla="*/ 0 60000 65536"/>
              <a:gd name="T18" fmla="*/ 0 60000 65536"/>
              <a:gd name="T19" fmla="*/ 0 60000 65536"/>
              <a:gd name="T20" fmla="*/ 0 60000 65536"/>
              <a:gd name="T21" fmla="*/ 0 60000 65536"/>
              <a:gd name="T22" fmla="*/ 0 60000 65536"/>
              <a:gd name="T23" fmla="*/ 0 60000 65536"/>
              <a:gd name="T24" fmla="*/ 0 w 672"/>
              <a:gd name="T25" fmla="*/ 0 h 336"/>
              <a:gd name="T26" fmla="*/ 672 w 672"/>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72" h="336">
                <a:moveTo>
                  <a:pt x="0" y="336"/>
                </a:moveTo>
                <a:lnTo>
                  <a:pt x="0" y="0"/>
                </a:lnTo>
                <a:lnTo>
                  <a:pt x="144" y="0"/>
                </a:lnTo>
                <a:lnTo>
                  <a:pt x="336" y="192"/>
                </a:lnTo>
                <a:lnTo>
                  <a:pt x="528" y="0"/>
                </a:lnTo>
                <a:lnTo>
                  <a:pt x="672" y="0"/>
                </a:lnTo>
                <a:lnTo>
                  <a:pt x="672" y="336"/>
                </a:lnTo>
                <a:lnTo>
                  <a:pt x="0" y="336"/>
                </a:lnTo>
                <a:close/>
              </a:path>
            </a:pathLst>
          </a:cu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8455" name="Freeform 1047"/>
          <p:cNvSpPr>
            <a:spLocks/>
          </p:cNvSpPr>
          <p:nvPr/>
        </p:nvSpPr>
        <p:spPr bwMode="auto">
          <a:xfrm>
            <a:off x="914400" y="2819400"/>
            <a:ext cx="1219200" cy="609600"/>
          </a:xfrm>
          <a:custGeom>
            <a:avLst/>
            <a:gdLst>
              <a:gd name="T0" fmla="*/ 0 w 384"/>
              <a:gd name="T1" fmla="*/ 0 h 192"/>
              <a:gd name="T2" fmla="*/ 609600 w 384"/>
              <a:gd name="T3" fmla="*/ 609600 h 192"/>
              <a:gd name="T4" fmla="*/ 1219200 w 384"/>
              <a:gd name="T5" fmla="*/ 0 h 192"/>
              <a:gd name="T6" fmla="*/ 0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0"/>
                </a:moveTo>
                <a:lnTo>
                  <a:pt x="192" y="192"/>
                </a:lnTo>
                <a:lnTo>
                  <a:pt x="384" y="0"/>
                </a:lnTo>
                <a:lnTo>
                  <a:pt x="0" y="0"/>
                </a:lnTo>
                <a:close/>
              </a:path>
            </a:pathLst>
          </a:custGeom>
          <a:solidFill>
            <a:srgbClr val="008000"/>
          </a:solidFill>
          <a:ln w="9525">
            <a:solidFill>
              <a:schemeClr val="tx1"/>
            </a:solidFill>
            <a:round/>
            <a:headEnd/>
            <a:tailEnd/>
          </a:ln>
        </p:spPr>
        <p:txBody>
          <a:bodyPr wrap="none" anchor="ctr">
            <a:prstTxWarp prst="textNoShape">
              <a:avLst/>
            </a:prstTxWarp>
          </a:bodyPr>
          <a:lstStyle/>
          <a:p>
            <a:endParaRPr lang="en-US"/>
          </a:p>
        </p:txBody>
      </p:sp>
      <p:sp>
        <p:nvSpPr>
          <p:cNvPr id="18457" name="AutoShape 1049"/>
          <p:cNvSpPr>
            <a:spLocks noChangeArrowheads="1"/>
          </p:cNvSpPr>
          <p:nvPr/>
        </p:nvSpPr>
        <p:spPr bwMode="auto">
          <a:xfrm rot="2460117">
            <a:off x="1066800" y="4267200"/>
            <a:ext cx="838200" cy="838200"/>
          </a:xfrm>
          <a:prstGeom prst="lightningBol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18459" name="AutoShape 1051"/>
          <p:cNvSpPr>
            <a:spLocks noChangeArrowheads="1"/>
          </p:cNvSpPr>
          <p:nvPr/>
        </p:nvSpPr>
        <p:spPr bwMode="auto">
          <a:xfrm rot="2460117">
            <a:off x="4114800" y="4267200"/>
            <a:ext cx="838200" cy="838200"/>
          </a:xfrm>
          <a:prstGeom prst="lightningBol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grpSp>
        <p:nvGrpSpPr>
          <p:cNvPr id="2" name="Group 1057"/>
          <p:cNvGrpSpPr>
            <a:grpSpLocks/>
          </p:cNvGrpSpPr>
          <p:nvPr/>
        </p:nvGrpSpPr>
        <p:grpSpPr bwMode="auto">
          <a:xfrm>
            <a:off x="7086600" y="4191000"/>
            <a:ext cx="1066800" cy="990600"/>
            <a:chOff x="4464" y="2640"/>
            <a:chExt cx="672" cy="624"/>
          </a:xfrm>
        </p:grpSpPr>
        <p:sp>
          <p:nvSpPr>
            <p:cNvPr id="14351" name="AutoShape 1053"/>
            <p:cNvSpPr>
              <a:spLocks noChangeArrowheads="1"/>
            </p:cNvSpPr>
            <p:nvPr/>
          </p:nvSpPr>
          <p:spPr bwMode="auto">
            <a:xfrm rot="2460117">
              <a:off x="4512" y="2688"/>
              <a:ext cx="528" cy="528"/>
            </a:xfrm>
            <a:prstGeom prst="lightningBolt">
              <a:avLst/>
            </a:prstGeom>
            <a:solidFill>
              <a:srgbClr val="FFFF00"/>
            </a:solidFill>
            <a:ln w="9525">
              <a:solidFill>
                <a:schemeClr val="tx1"/>
              </a:solidFill>
              <a:miter lim="800000"/>
              <a:headEnd/>
              <a:tailEnd/>
            </a:ln>
          </p:spPr>
          <p:txBody>
            <a:bodyPr wrap="none" anchor="ctr">
              <a:prstTxWarp prst="textNoShape">
                <a:avLst/>
              </a:prstTxWarp>
            </a:bodyPr>
            <a:lstStyle/>
            <a:p>
              <a:endParaRPr lang="en-US"/>
            </a:p>
          </p:txBody>
        </p:sp>
        <p:sp>
          <p:nvSpPr>
            <p:cNvPr id="14352" name="AutoShape 1052"/>
            <p:cNvSpPr>
              <a:spLocks noChangeArrowheads="1"/>
            </p:cNvSpPr>
            <p:nvPr/>
          </p:nvSpPr>
          <p:spPr bwMode="auto">
            <a:xfrm>
              <a:off x="4464" y="2640"/>
              <a:ext cx="672" cy="624"/>
            </a:xfrm>
            <a:custGeom>
              <a:avLst/>
              <a:gdLst>
                <a:gd name="T0" fmla="*/ 10 w 21600"/>
                <a:gd name="T1" fmla="*/ 0 h 21600"/>
                <a:gd name="T2" fmla="*/ 3 w 21600"/>
                <a:gd name="T3" fmla="*/ 3 h 21600"/>
                <a:gd name="T4" fmla="*/ 0 w 21600"/>
                <a:gd name="T5" fmla="*/ 9 h 21600"/>
                <a:gd name="T6" fmla="*/ 3 w 21600"/>
                <a:gd name="T7" fmla="*/ 15 h 21600"/>
                <a:gd name="T8" fmla="*/ 10 w 21600"/>
                <a:gd name="T9" fmla="*/ 18 h 21600"/>
                <a:gd name="T10" fmla="*/ 18 w 21600"/>
                <a:gd name="T11" fmla="*/ 15 h 21600"/>
                <a:gd name="T12" fmla="*/ 21 w 21600"/>
                <a:gd name="T13" fmla="*/ 9 h 21600"/>
                <a:gd name="T14" fmla="*/ 18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699" y="9117"/>
                    <a:pt x="2699" y="10799"/>
                  </a:cubicBezTo>
                  <a:cubicBezTo>
                    <a:pt x="2700" y="15273"/>
                    <a:pt x="6326" y="18900"/>
                    <a:pt x="10800" y="18900"/>
                  </a:cubicBezTo>
                  <a:cubicBezTo>
                    <a:pt x="12482" y="18900"/>
                    <a:pt x="14122" y="18376"/>
                    <a:pt x="15493" y="17401"/>
                  </a:cubicBezTo>
                  <a:close/>
                </a:path>
              </a:pathLst>
            </a:cu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grpSp>
      <p:sp>
        <p:nvSpPr>
          <p:cNvPr id="14348" name="Text Box 1054"/>
          <p:cNvSpPr txBox="1">
            <a:spLocks noChangeArrowheads="1"/>
          </p:cNvSpPr>
          <p:nvPr/>
        </p:nvSpPr>
        <p:spPr bwMode="auto">
          <a:xfrm>
            <a:off x="381000" y="5562600"/>
            <a:ext cx="2263775" cy="457200"/>
          </a:xfrm>
          <a:prstGeom prst="rect">
            <a:avLst/>
          </a:prstGeom>
          <a:noFill/>
          <a:ln w="9525">
            <a:noFill/>
            <a:miter lim="800000"/>
            <a:headEnd/>
            <a:tailEnd/>
          </a:ln>
        </p:spPr>
        <p:txBody>
          <a:bodyPr wrap="none">
            <a:prstTxWarp prst="textNoShape">
              <a:avLst/>
            </a:prstTxWarp>
            <a:spAutoFit/>
          </a:bodyPr>
          <a:lstStyle/>
          <a:p>
            <a:r>
              <a:rPr lang="en-US"/>
              <a:t>Neurotransmitter</a:t>
            </a:r>
          </a:p>
        </p:txBody>
      </p:sp>
      <p:sp>
        <p:nvSpPr>
          <p:cNvPr id="14349" name="Text Box 1055"/>
          <p:cNvSpPr txBox="1">
            <a:spLocks noChangeArrowheads="1"/>
          </p:cNvSpPr>
          <p:nvPr/>
        </p:nvSpPr>
        <p:spPr bwMode="auto">
          <a:xfrm>
            <a:off x="3584575" y="5562600"/>
            <a:ext cx="1987550" cy="457200"/>
          </a:xfrm>
          <a:prstGeom prst="rect">
            <a:avLst/>
          </a:prstGeom>
          <a:noFill/>
          <a:ln w="9525">
            <a:noFill/>
            <a:miter lim="800000"/>
            <a:headEnd/>
            <a:tailEnd/>
          </a:ln>
        </p:spPr>
        <p:txBody>
          <a:bodyPr wrap="none">
            <a:prstTxWarp prst="textNoShape">
              <a:avLst/>
            </a:prstTxWarp>
            <a:spAutoFit/>
          </a:bodyPr>
          <a:lstStyle/>
          <a:p>
            <a:r>
              <a:rPr lang="en-US"/>
              <a:t>Agonist (drug)</a:t>
            </a:r>
          </a:p>
        </p:txBody>
      </p:sp>
      <p:sp>
        <p:nvSpPr>
          <p:cNvPr id="14350" name="Text Box 1056"/>
          <p:cNvSpPr txBox="1">
            <a:spLocks noChangeArrowheads="1"/>
          </p:cNvSpPr>
          <p:nvPr/>
        </p:nvSpPr>
        <p:spPr bwMode="auto">
          <a:xfrm>
            <a:off x="6480175" y="5562600"/>
            <a:ext cx="2359025" cy="457200"/>
          </a:xfrm>
          <a:prstGeom prst="rect">
            <a:avLst/>
          </a:prstGeom>
          <a:noFill/>
          <a:ln w="9525">
            <a:noFill/>
            <a:miter lim="800000"/>
            <a:headEnd/>
            <a:tailEnd/>
          </a:ln>
        </p:spPr>
        <p:txBody>
          <a:bodyPr wrap="none">
            <a:prstTxWarp prst="textNoShape">
              <a:avLst/>
            </a:prstTxWarp>
            <a:spAutoFit/>
          </a:bodyPr>
          <a:lstStyle/>
          <a:p>
            <a:r>
              <a:rPr lang="en-US"/>
              <a:t>Antagonist (drug)</a:t>
            </a:r>
          </a:p>
        </p:txBody>
      </p:sp>
      <p:sp>
        <p:nvSpPr>
          <p:cNvPr id="4" name="Slide Number Placeholder 3"/>
          <p:cNvSpPr>
            <a:spLocks noGrp="1"/>
          </p:cNvSpPr>
          <p:nvPr>
            <p:ph type="sldNum" sz="quarter" idx="12"/>
          </p:nvPr>
        </p:nvSpPr>
        <p:spPr/>
        <p:txBody>
          <a:bodyPr/>
          <a:lstStyle/>
          <a:p>
            <a:fld id="{B937AE27-C4AB-D342-B709-FE769B22399A}" type="slidenum">
              <a:rPr lang="en-US" smtClean="0"/>
              <a:t>5</a:t>
            </a:fld>
            <a:endParaRPr lang="en-US"/>
          </a:p>
        </p:txBody>
      </p:sp>
    </p:spTree>
    <p:extLst>
      <p:ext uri="{BB962C8B-B14F-4D97-AF65-F5344CB8AC3E}">
        <p14:creationId xmlns:p14="http://schemas.microsoft.com/office/powerpoint/2010/main" val="308563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455"/>
                                        </p:tgtEl>
                                        <p:attrNameLst>
                                          <p:attrName>style.visibility</p:attrName>
                                        </p:attrNameLst>
                                      </p:cBhvr>
                                      <p:to>
                                        <p:strVal val="visible"/>
                                      </p:to>
                                    </p:set>
                                    <p:anim calcmode="lin" valueType="num">
                                      <p:cBhvr additive="base">
                                        <p:cTn id="7" dur="500" fill="hold"/>
                                        <p:tgtEl>
                                          <p:spTgt spid="18455"/>
                                        </p:tgtEl>
                                        <p:attrNameLst>
                                          <p:attrName>ppt_x</p:attrName>
                                        </p:attrNameLst>
                                      </p:cBhvr>
                                      <p:tavLst>
                                        <p:tav tm="0">
                                          <p:val>
                                            <p:strVal val="#ppt_x"/>
                                          </p:val>
                                        </p:tav>
                                        <p:tav tm="100000">
                                          <p:val>
                                            <p:strVal val="#ppt_x"/>
                                          </p:val>
                                        </p:tav>
                                      </p:tavLst>
                                    </p:anim>
                                    <p:anim calcmode="lin" valueType="num">
                                      <p:cBhvr additive="base">
                                        <p:cTn id="8" dur="500" fill="hold"/>
                                        <p:tgtEl>
                                          <p:spTgt spid="184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1000"/>
                                  </p:stCondLst>
                                  <p:childTnLst>
                                    <p:set>
                                      <p:cBhvr>
                                        <p:cTn id="11" dur="1" fill="hold">
                                          <p:stCondLst>
                                            <p:cond delay="0"/>
                                          </p:stCondLst>
                                        </p:cTn>
                                        <p:tgtEl>
                                          <p:spTgt spid="18457"/>
                                        </p:tgtEl>
                                        <p:attrNameLst>
                                          <p:attrName>style.visibility</p:attrName>
                                        </p:attrNameLst>
                                      </p:cBhvr>
                                      <p:to>
                                        <p:strVal val="visible"/>
                                      </p:to>
                                    </p:set>
                                    <p:animEffect transition="in" filter="dissolve">
                                      <p:cBhvr>
                                        <p:cTn id="12" dur="500"/>
                                        <p:tgtEl>
                                          <p:spTgt spid="184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8451"/>
                                        </p:tgtEl>
                                        <p:attrNameLst>
                                          <p:attrName>style.visibility</p:attrName>
                                        </p:attrNameLst>
                                      </p:cBhvr>
                                      <p:to>
                                        <p:strVal val="visible"/>
                                      </p:to>
                                    </p:set>
                                    <p:anim calcmode="lin" valueType="num">
                                      <p:cBhvr additive="base">
                                        <p:cTn id="17" dur="500" fill="hold"/>
                                        <p:tgtEl>
                                          <p:spTgt spid="18451"/>
                                        </p:tgtEl>
                                        <p:attrNameLst>
                                          <p:attrName>ppt_x</p:attrName>
                                        </p:attrNameLst>
                                      </p:cBhvr>
                                      <p:tavLst>
                                        <p:tav tm="0">
                                          <p:val>
                                            <p:strVal val="#ppt_x"/>
                                          </p:val>
                                        </p:tav>
                                        <p:tav tm="100000">
                                          <p:val>
                                            <p:strVal val="#ppt_x"/>
                                          </p:val>
                                        </p:tav>
                                      </p:tavLst>
                                    </p:anim>
                                    <p:anim calcmode="lin" valueType="num">
                                      <p:cBhvr additive="base">
                                        <p:cTn id="18" dur="500" fill="hold"/>
                                        <p:tgtEl>
                                          <p:spTgt spid="18451"/>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9" presetClass="entr" presetSubtype="0" fill="hold" grpId="0" nodeType="afterEffect">
                                  <p:stCondLst>
                                    <p:cond delay="1000"/>
                                  </p:stCondLst>
                                  <p:childTnLst>
                                    <p:set>
                                      <p:cBhvr>
                                        <p:cTn id="21" dur="1" fill="hold">
                                          <p:stCondLst>
                                            <p:cond delay="0"/>
                                          </p:stCondLst>
                                        </p:cTn>
                                        <p:tgtEl>
                                          <p:spTgt spid="18459"/>
                                        </p:tgtEl>
                                        <p:attrNameLst>
                                          <p:attrName>style.visibility</p:attrName>
                                        </p:attrNameLst>
                                      </p:cBhvr>
                                      <p:to>
                                        <p:strVal val="visible"/>
                                      </p:to>
                                    </p:set>
                                    <p:animEffect transition="in" filter="dissolve">
                                      <p:cBhvr>
                                        <p:cTn id="22" dur="500"/>
                                        <p:tgtEl>
                                          <p:spTgt spid="1845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8452"/>
                                        </p:tgtEl>
                                        <p:attrNameLst>
                                          <p:attrName>style.visibility</p:attrName>
                                        </p:attrNameLst>
                                      </p:cBhvr>
                                      <p:to>
                                        <p:strVal val="visible"/>
                                      </p:to>
                                    </p:set>
                                    <p:anim calcmode="lin" valueType="num">
                                      <p:cBhvr additive="base">
                                        <p:cTn id="27" dur="500" fill="hold"/>
                                        <p:tgtEl>
                                          <p:spTgt spid="18452"/>
                                        </p:tgtEl>
                                        <p:attrNameLst>
                                          <p:attrName>ppt_x</p:attrName>
                                        </p:attrNameLst>
                                      </p:cBhvr>
                                      <p:tavLst>
                                        <p:tav tm="0">
                                          <p:val>
                                            <p:strVal val="#ppt_x"/>
                                          </p:val>
                                        </p:tav>
                                        <p:tav tm="100000">
                                          <p:val>
                                            <p:strVal val="#ppt_x"/>
                                          </p:val>
                                        </p:tav>
                                      </p:tavLst>
                                    </p:anim>
                                    <p:anim calcmode="lin" valueType="num">
                                      <p:cBhvr additive="base">
                                        <p:cTn id="28" dur="500" fill="hold"/>
                                        <p:tgtEl>
                                          <p:spTgt spid="18452"/>
                                        </p:tgtEl>
                                        <p:attrNameLst>
                                          <p:attrName>ppt_y</p:attrName>
                                        </p:attrNameLst>
                                      </p:cBhvr>
                                      <p:tavLst>
                                        <p:tav tm="0">
                                          <p:val>
                                            <p:strVal val="0-#ppt_h/2"/>
                                          </p:val>
                                        </p:tav>
                                        <p:tav tm="100000">
                                          <p:val>
                                            <p:strVal val="#ppt_y"/>
                                          </p:val>
                                        </p:tav>
                                      </p:tavLst>
                                    </p:anim>
                                  </p:childTnLst>
                                </p:cTn>
                              </p:par>
                            </p:childTnLst>
                          </p:cTn>
                        </p:par>
                        <p:par>
                          <p:cTn id="29" fill="hold">
                            <p:stCondLst>
                              <p:cond delay="500"/>
                            </p:stCondLst>
                            <p:childTnLst>
                              <p:par>
                                <p:cTn id="30" presetID="9" presetClass="entr" presetSubtype="0" fill="hold" nodeType="afterEffect">
                                  <p:stCondLst>
                                    <p:cond delay="100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1" grpId="0" animBg="1"/>
      <p:bldP spid="18452" grpId="0" animBg="1"/>
      <p:bldP spid="18455" grpId="0" animBg="1"/>
      <p:bldP spid="18457" grpId="0" animBg="1"/>
      <p:bldP spid="184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Some alcohol antagonists are receptor antagonists, but many are not. Do not be confused.</a:t>
            </a:r>
          </a:p>
          <a:p>
            <a:pPr marL="0" indent="0">
              <a:buNone/>
            </a:pPr>
            <a:endParaRPr lang="en-US" dirty="0" smtClean="0">
              <a:latin typeface="Helvetica"/>
              <a:cs typeface="Helvetica"/>
            </a:endParaRPr>
          </a:p>
          <a:p>
            <a:pPr marL="0" indent="0">
              <a:buNone/>
            </a:pPr>
            <a:r>
              <a:rPr lang="en-US" dirty="0" smtClean="0">
                <a:latin typeface="Helvetica"/>
                <a:cs typeface="Helvetica"/>
              </a:rPr>
              <a:t>Alcohol has many different mechanisms of action, so there are many different classes of alcohol antagonists.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6</a:t>
            </a:fld>
            <a:endParaRPr lang="en-US"/>
          </a:p>
        </p:txBody>
      </p:sp>
    </p:spTree>
    <p:extLst>
      <p:ext uri="{BB962C8B-B14F-4D97-AF65-F5344CB8AC3E}">
        <p14:creationId xmlns:p14="http://schemas.microsoft.com/office/powerpoint/2010/main" val="15142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GABA</a:t>
            </a:r>
            <a:r>
              <a:rPr lang="en-US" baseline="-25000" dirty="0" smtClean="0">
                <a:latin typeface="Helvetica"/>
                <a:cs typeface="Helvetica"/>
              </a:rPr>
              <a:t>A</a:t>
            </a:r>
            <a:r>
              <a:rPr lang="en-US" dirty="0" smtClean="0">
                <a:latin typeface="Helvetica"/>
                <a:cs typeface="Helvetica"/>
              </a:rPr>
              <a:t>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The GABA</a:t>
            </a:r>
            <a:r>
              <a:rPr lang="en-US" baseline="-25000" dirty="0" smtClean="0">
                <a:latin typeface="Helvetica"/>
                <a:cs typeface="Helvetica"/>
              </a:rPr>
              <a:t>A</a:t>
            </a:r>
            <a:r>
              <a:rPr lang="en-US" dirty="0" smtClean="0">
                <a:latin typeface="Helvetica"/>
                <a:cs typeface="Helvetica"/>
              </a:rPr>
              <a:t> receptor complex has separate binding sites for several different classes of drugs. The GABA</a:t>
            </a:r>
            <a:r>
              <a:rPr lang="en-US" baseline="-25000" dirty="0" smtClean="0">
                <a:latin typeface="Helvetica"/>
                <a:cs typeface="Helvetica"/>
              </a:rPr>
              <a:t>A</a:t>
            </a:r>
            <a:r>
              <a:rPr lang="en-US" dirty="0" smtClean="0">
                <a:latin typeface="Helvetica"/>
                <a:cs typeface="Helvetica"/>
              </a:rPr>
              <a:t> receptor complex is shaped like a donut with a number of dimples (depressions) where drugs can bind. The center donut hole is a chloride ion channel.</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7</a:t>
            </a:fld>
            <a:endParaRPr lang="en-US"/>
          </a:p>
        </p:txBody>
      </p:sp>
    </p:spTree>
    <p:extLst>
      <p:ext uri="{BB962C8B-B14F-4D97-AF65-F5344CB8AC3E}">
        <p14:creationId xmlns:p14="http://schemas.microsoft.com/office/powerpoint/2010/main" val="4157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a:cs typeface="Helvetica"/>
              </a:rPr>
              <a:t>GABA</a:t>
            </a:r>
            <a:r>
              <a:rPr lang="en-US" baseline="-25000" dirty="0" smtClean="0">
                <a:latin typeface="Helvetica"/>
                <a:cs typeface="Helvetica"/>
              </a:rPr>
              <a:t>A</a:t>
            </a:r>
            <a:r>
              <a:rPr lang="en-US" dirty="0" smtClean="0">
                <a:latin typeface="Helvetica"/>
                <a:cs typeface="Helvetica"/>
              </a:rPr>
              <a:t> antagonists</a:t>
            </a:r>
            <a:endParaRPr lang="en-US" dirty="0">
              <a:latin typeface="Helvetica"/>
              <a:cs typeface="Helvetica"/>
            </a:endParaRPr>
          </a:p>
        </p:txBody>
      </p:sp>
      <p:sp>
        <p:nvSpPr>
          <p:cNvPr id="3" name="Content Placeholder 2"/>
          <p:cNvSpPr>
            <a:spLocks noGrp="1"/>
          </p:cNvSpPr>
          <p:nvPr>
            <p:ph idx="1"/>
          </p:nvPr>
        </p:nvSpPr>
        <p:spPr/>
        <p:txBody>
          <a:bodyPr/>
          <a:lstStyle/>
          <a:p>
            <a:pPr marL="0" indent="0">
              <a:buNone/>
            </a:pPr>
            <a:r>
              <a:rPr lang="en-US" dirty="0" smtClean="0">
                <a:latin typeface="Helvetica"/>
                <a:cs typeface="Helvetica"/>
              </a:rPr>
              <a:t>The GABA</a:t>
            </a:r>
            <a:r>
              <a:rPr lang="en-US" baseline="-25000" dirty="0" smtClean="0">
                <a:latin typeface="Helvetica"/>
                <a:cs typeface="Helvetica"/>
              </a:rPr>
              <a:t>A</a:t>
            </a:r>
            <a:r>
              <a:rPr lang="en-US" dirty="0" smtClean="0">
                <a:latin typeface="Helvetica"/>
                <a:cs typeface="Helvetica"/>
              </a:rPr>
              <a:t> receptor complex binds the neurotransmitter GABA in one location, it binds barbiturates in a second location, it binds benzodiazepines in a third location, it binds </a:t>
            </a:r>
            <a:r>
              <a:rPr lang="en-US" dirty="0" err="1" smtClean="0">
                <a:latin typeface="Helvetica"/>
                <a:cs typeface="Helvetica"/>
              </a:rPr>
              <a:t>neurosteroids</a:t>
            </a:r>
            <a:r>
              <a:rPr lang="en-US" dirty="0" smtClean="0">
                <a:latin typeface="Helvetica"/>
                <a:cs typeface="Helvetica"/>
              </a:rPr>
              <a:t> in a fourth location, and it binds </a:t>
            </a:r>
            <a:r>
              <a:rPr lang="en-US" dirty="0" err="1" smtClean="0">
                <a:latin typeface="Helvetica"/>
                <a:cs typeface="Helvetica"/>
              </a:rPr>
              <a:t>picrotoxin</a:t>
            </a:r>
            <a:r>
              <a:rPr lang="en-US" dirty="0" smtClean="0">
                <a:latin typeface="Helvetica"/>
                <a:cs typeface="Helvetica"/>
              </a:rPr>
              <a:t> in a fifth location. Alcohol binds in a sixth location that is adjacent to the benzodiazepine binding site.</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8</a:t>
            </a:fld>
            <a:endParaRPr lang="en-US"/>
          </a:p>
        </p:txBody>
      </p:sp>
    </p:spTree>
    <p:extLst>
      <p:ext uri="{BB962C8B-B14F-4D97-AF65-F5344CB8AC3E}">
        <p14:creationId xmlns:p14="http://schemas.microsoft.com/office/powerpoint/2010/main" val="166884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GABA</a:t>
            </a:r>
            <a:r>
              <a:rPr lang="en-US" sz="3600" baseline="-25000" dirty="0" smtClean="0">
                <a:latin typeface="Helvetica"/>
                <a:cs typeface="Helvetica"/>
              </a:rPr>
              <a:t>A</a:t>
            </a:r>
            <a:r>
              <a:rPr lang="en-US" sz="3600" dirty="0" smtClean="0">
                <a:latin typeface="Helvetica"/>
                <a:cs typeface="Helvetica"/>
              </a:rPr>
              <a:t>: GABA binding site antagonists</a:t>
            </a:r>
            <a:endParaRPr lang="en-US" sz="3600" dirty="0">
              <a:latin typeface="Helvetica"/>
              <a:cs typeface="Helvetica"/>
            </a:endParaRPr>
          </a:p>
        </p:txBody>
      </p:sp>
      <p:sp>
        <p:nvSpPr>
          <p:cNvPr id="3" name="Content Placeholder 2"/>
          <p:cNvSpPr>
            <a:spLocks noGrp="1"/>
          </p:cNvSpPr>
          <p:nvPr>
            <p:ph idx="1"/>
          </p:nvPr>
        </p:nvSpPr>
        <p:spPr/>
        <p:txBody>
          <a:bodyPr/>
          <a:lstStyle/>
          <a:p>
            <a:pPr marL="0" indent="0">
              <a:buNone/>
            </a:pPr>
            <a:r>
              <a:rPr lang="en-US" b="1" dirty="0" err="1" smtClean="0">
                <a:latin typeface="Helvetica"/>
                <a:cs typeface="Helvetica"/>
              </a:rPr>
              <a:t>Bicuculline</a:t>
            </a:r>
            <a:r>
              <a:rPr lang="en-US" dirty="0" smtClean="0">
                <a:latin typeface="Helvetica"/>
                <a:cs typeface="Helvetica"/>
              </a:rPr>
              <a:t> – This is an alkaloid found in several different plants. It causes stimulation, anxiety, and seizures. </a:t>
            </a:r>
            <a:r>
              <a:rPr lang="en-US" dirty="0" err="1" smtClean="0">
                <a:latin typeface="Helvetica"/>
                <a:cs typeface="Helvetica"/>
              </a:rPr>
              <a:t>Bicuculline</a:t>
            </a:r>
            <a:r>
              <a:rPr lang="en-US" dirty="0" smtClean="0">
                <a:latin typeface="Helvetica"/>
                <a:cs typeface="Helvetica"/>
              </a:rPr>
              <a:t> is used to simulate epilepsy in animals.</a:t>
            </a:r>
            <a:endParaRPr lang="en-US" dirty="0">
              <a:latin typeface="Helvetica"/>
              <a:cs typeface="Helvetica"/>
            </a:endParaRPr>
          </a:p>
        </p:txBody>
      </p:sp>
      <p:sp>
        <p:nvSpPr>
          <p:cNvPr id="5" name="Slide Number Placeholder 4"/>
          <p:cNvSpPr>
            <a:spLocks noGrp="1"/>
          </p:cNvSpPr>
          <p:nvPr>
            <p:ph type="sldNum" sz="quarter" idx="12"/>
          </p:nvPr>
        </p:nvSpPr>
        <p:spPr/>
        <p:txBody>
          <a:bodyPr/>
          <a:lstStyle/>
          <a:p>
            <a:fld id="{B937AE27-C4AB-D342-B709-FE769B22399A}" type="slidenum">
              <a:rPr lang="en-US" smtClean="0"/>
              <a:t>9</a:t>
            </a:fld>
            <a:endParaRPr lang="en-US"/>
          </a:p>
        </p:txBody>
      </p:sp>
    </p:spTree>
    <p:extLst>
      <p:ext uri="{BB962C8B-B14F-4D97-AF65-F5344CB8AC3E}">
        <p14:creationId xmlns:p14="http://schemas.microsoft.com/office/powerpoint/2010/main" val="1411634945"/>
      </p:ext>
    </p:extLst>
  </p:cSld>
  <p:clrMapOvr>
    <a:masterClrMapping/>
  </p:clrMapOvr>
</p:sld>
</file>

<file path=ppt/theme/theme1.xml><?xml version="1.0" encoding="utf-8"?>
<a:theme xmlns:a="http://schemas.openxmlformats.org/drawingml/2006/main" name="Office Theme">
  <a:themeElements>
    <a:clrScheme name="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1614</Words>
  <Application>Microsoft Office PowerPoint</Application>
  <PresentationFormat>On-screen Show (4:3)</PresentationFormat>
  <Paragraphs>120</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Alcohol Antagonists</vt:lpstr>
      <vt:lpstr>What is an alcohol antagonist?</vt:lpstr>
      <vt:lpstr>Reminder: What is a receptor antagonist?</vt:lpstr>
      <vt:lpstr>PowerPoint Presentation</vt:lpstr>
      <vt:lpstr>Agonists and Antagonists</vt:lpstr>
      <vt:lpstr>PowerPoint Presentation</vt:lpstr>
      <vt:lpstr>GABAA antagonists</vt:lpstr>
      <vt:lpstr>GABAA antagonists</vt:lpstr>
      <vt:lpstr>GABAA: GABA binding site antagonists</vt:lpstr>
      <vt:lpstr>GABAA: Barbiturate site antagonists</vt:lpstr>
      <vt:lpstr>GABAA: Barbiturate site antagonists</vt:lpstr>
      <vt:lpstr>GABAA: Benzodiazepine site antagonists</vt:lpstr>
      <vt:lpstr>GABAA: Benzodiazepine site antagonists</vt:lpstr>
      <vt:lpstr>GABAA: Ethanol site antagonists</vt:lpstr>
      <vt:lpstr>GABAA: Ethanol site antagonists</vt:lpstr>
      <vt:lpstr>GABAA: Ethanol site antagonists</vt:lpstr>
      <vt:lpstr>GABAA: Ethanol site antagonists</vt:lpstr>
      <vt:lpstr>GABAA: Ethanol site antagonists</vt:lpstr>
      <vt:lpstr>GABAB antagonists</vt:lpstr>
      <vt:lpstr>Opioid receptor antagonists</vt:lpstr>
      <vt:lpstr>Opioid receptor antagonists</vt:lpstr>
      <vt:lpstr>Opioid receptor antagonists</vt:lpstr>
      <vt:lpstr>Dopamine receptor antagonists</vt:lpstr>
      <vt:lpstr>Dopamine receptor antagonists</vt:lpstr>
      <vt:lpstr>Dopamine receptor antagonists</vt:lpstr>
      <vt:lpstr>Dopamine receptor antagonists</vt:lpstr>
      <vt:lpstr>Dopamine receptor antagonists</vt:lpstr>
      <vt:lpstr>5-HT3 serotonin receptor antagonists</vt:lpstr>
      <vt:lpstr>5-HT3 serotonin receptor antagonists</vt:lpstr>
      <vt:lpstr>5-HT3 serotonin receptor antagonists</vt:lpstr>
      <vt:lpstr>5-HT3 serotonin receptor antagonists</vt:lpstr>
      <vt:lpstr>5-HT3 serotonin receptor antagonists</vt:lpstr>
      <vt:lpstr>5-HT3 serotonin receptor antagonists</vt:lpstr>
      <vt:lpstr>5-HT3 serotonin receptor antagonists</vt:lpstr>
      <vt:lpstr>PowerPoint Presentation</vt:lpstr>
    </vt:vector>
  </TitlesOfParts>
  <Company>MIT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lecture slides</dc:title>
  <dc:creator>Fallows, Zak</dc:creator>
  <cp:lastModifiedBy>Rashmi Sharma</cp:lastModifiedBy>
  <cp:revision>57</cp:revision>
  <dcterms:created xsi:type="dcterms:W3CDTF">2013-03-18T20:12:38Z</dcterms:created>
  <dcterms:modified xsi:type="dcterms:W3CDTF">2013-12-19T09:09:20Z</dcterms:modified>
</cp:coreProperties>
</file>