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2"/>
  </p:notesMasterIdLst>
  <p:handoutMasterIdLst>
    <p:handoutMasterId r:id="rId23"/>
  </p:handoutMasterIdLst>
  <p:sldIdLst>
    <p:sldId id="390" r:id="rId2"/>
    <p:sldId id="310" r:id="rId3"/>
    <p:sldId id="538" r:id="rId4"/>
    <p:sldId id="539" r:id="rId5"/>
    <p:sldId id="540" r:id="rId6"/>
    <p:sldId id="541" r:id="rId7"/>
    <p:sldId id="429" r:id="rId8"/>
    <p:sldId id="408" r:id="rId9"/>
    <p:sldId id="409" r:id="rId10"/>
    <p:sldId id="442" r:id="rId11"/>
    <p:sldId id="410" r:id="rId12"/>
    <p:sldId id="430" r:id="rId13"/>
    <p:sldId id="431" r:id="rId14"/>
    <p:sldId id="432" r:id="rId15"/>
    <p:sldId id="433" r:id="rId16"/>
    <p:sldId id="434" r:id="rId17"/>
    <p:sldId id="435" r:id="rId18"/>
    <p:sldId id="436" r:id="rId19"/>
    <p:sldId id="437" r:id="rId20"/>
    <p:sldId id="542" r:id="rId21"/>
  </p:sldIdLst>
  <p:sldSz cx="9144000" cy="6858000" type="letter"/>
  <p:notesSz cx="6858000" cy="9144000"/>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D8B"/>
    <a:srgbClr val="4F520E"/>
    <a:srgbClr val="B1B1B1"/>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460" autoAdjust="0"/>
  </p:normalViewPr>
  <p:slideViewPr>
    <p:cSldViewPr>
      <p:cViewPr varScale="1">
        <p:scale>
          <a:sx n="107" d="100"/>
          <a:sy n="107" d="100"/>
        </p:scale>
        <p:origin x="17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872"/>
    </p:cViewPr>
  </p:sorterViewPr>
  <p:notesViewPr>
    <p:cSldViewPr>
      <p:cViewPr>
        <p:scale>
          <a:sx n="150" d="100"/>
          <a:sy n="150" d="100"/>
        </p:scale>
        <p:origin x="-714" y="27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9529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220585"/>
      </p:ext>
    </p:extLst>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219200" y="603250"/>
            <a:ext cx="4675188" cy="3506788"/>
          </a:xfrm>
          <a:prstGeom prst="rect">
            <a:avLst/>
          </a:prstGeom>
          <a:noFill/>
          <a:ln>
            <a:miter lim="800000"/>
            <a:headEnd/>
            <a:tailEnd/>
          </a:ln>
        </p:spPr>
      </p:sp>
      <p:sp>
        <p:nvSpPr>
          <p:cNvPr id="56323" name="Notes Placeholder 2"/>
          <p:cNvSpPr>
            <a:spLocks noGrp="1"/>
          </p:cNvSpPr>
          <p:nvPr>
            <p:ph type="body" idx="1"/>
          </p:nvPr>
        </p:nvSpPr>
        <p:spPr bwMode="auto">
          <a:xfrm>
            <a:off x="710248" y="4459526"/>
            <a:ext cx="5681980" cy="4224814"/>
          </a:xfrm>
          <a:prstGeom prst="rect">
            <a:avLst/>
          </a:prstGeom>
          <a:noFill/>
          <a:ln>
            <a:miter lim="800000"/>
            <a:headEnd/>
            <a:tailEnd/>
          </a:ln>
        </p:spPr>
        <p:txBody>
          <a:bodyPr lIns="94229" tIns="47114" rIns="94229" bIns="47114"/>
          <a:lstStyle/>
          <a:p>
            <a:endParaRPr lang="en-IN"/>
          </a:p>
        </p:txBody>
      </p:sp>
    </p:spTree>
    <p:extLst>
      <p:ext uri="{BB962C8B-B14F-4D97-AF65-F5344CB8AC3E}">
        <p14:creationId xmlns:p14="http://schemas.microsoft.com/office/powerpoint/2010/main" val="54631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581476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87800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2121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634984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661492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316321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19040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351946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1235360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64594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3909894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3353115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1157288" y="587375"/>
            <a:ext cx="4554537" cy="3416300"/>
          </a:xfrm>
          <a:prstGeom prst="rect">
            <a:avLst/>
          </a:prstGeom>
          <a:noFill/>
          <a:ln>
            <a:miter lim="800000"/>
            <a:headEnd/>
            <a:tailEnd/>
          </a:ln>
        </p:spPr>
      </p:sp>
    </p:spTree>
    <p:extLst>
      <p:ext uri="{BB962C8B-B14F-4D97-AF65-F5344CB8AC3E}">
        <p14:creationId xmlns:p14="http://schemas.microsoft.com/office/powerpoint/2010/main" val="373919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135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93657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20097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38154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37705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27471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628380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90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4415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112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696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52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54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486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07056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35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8/22/2024</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
        <p:nvSpPr>
          <p:cNvPr id="34" name="Line 6"/>
          <p:cNvSpPr>
            <a:spLocks noChangeShapeType="1"/>
          </p:cNvSpPr>
          <p:nvPr userDrawn="1"/>
        </p:nvSpPr>
        <p:spPr bwMode="auto">
          <a:xfrm>
            <a:off x="609600" y="990600"/>
            <a:ext cx="8001000" cy="0"/>
          </a:xfrm>
          <a:prstGeom prst="line">
            <a:avLst/>
          </a:prstGeom>
          <a:noFill/>
          <a:ln w="57150" cmpd="thickThin">
            <a:solidFill>
              <a:schemeClr val="tx1"/>
            </a:solidFill>
            <a:round/>
            <a:headEnd/>
            <a:tailEnd/>
          </a:ln>
          <a:effectLst/>
        </p:spPr>
        <p:txBody>
          <a:bodyPr/>
          <a:lstStyle/>
          <a:p>
            <a:pPr>
              <a:defRPr/>
            </a:pPr>
            <a:endParaRPr lang="en-IN"/>
          </a:p>
        </p:txBody>
      </p:sp>
      <p:sp>
        <p:nvSpPr>
          <p:cNvPr id="35" name="Text Box 7"/>
          <p:cNvSpPr txBox="1">
            <a:spLocks noChangeArrowheads="1"/>
          </p:cNvSpPr>
          <p:nvPr userDrawn="1"/>
        </p:nvSpPr>
        <p:spPr bwMode="auto">
          <a:xfrm>
            <a:off x="6537325" y="6437313"/>
            <a:ext cx="2225675" cy="366712"/>
          </a:xfrm>
          <a:prstGeom prst="rect">
            <a:avLst/>
          </a:prstGeom>
          <a:noFill/>
          <a:ln w="12700">
            <a:noFill/>
            <a:miter lim="800000"/>
            <a:headEnd/>
            <a:tailEnd/>
          </a:ln>
          <a:effectLst/>
        </p:spPr>
        <p:txBody>
          <a:bodyPr>
            <a:spAutoFit/>
          </a:bodyPr>
          <a:lstStyle/>
          <a:p>
            <a:pPr>
              <a:defRPr/>
            </a:pPr>
            <a:endParaRPr lang="en-US"/>
          </a:p>
        </p:txBody>
      </p:sp>
      <p:pic>
        <p:nvPicPr>
          <p:cNvPr id="63" name="Picture 7"/>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60960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300312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342900" y="1295400"/>
            <a:ext cx="8420100" cy="5181600"/>
          </a:xfrm>
        </p:spPr>
        <p:txBody>
          <a:bodyPr>
            <a:normAutofit fontScale="85000" lnSpcReduction="20000"/>
          </a:bodyPr>
          <a:lstStyle/>
          <a:p>
            <a:pPr>
              <a:buFontTx/>
              <a:buNone/>
            </a:pPr>
            <a:endParaRPr lang="en-IN" dirty="0">
              <a:latin typeface="Bookman Old Style" panose="02050604050505020204" pitchFamily="18" charset="0"/>
            </a:endParaRPr>
          </a:p>
          <a:p>
            <a:pPr algn="ctr">
              <a:buNone/>
            </a:pPr>
            <a:endParaRPr lang="en-US" sz="3200" dirty="0" smtClean="0">
              <a:latin typeface="Bookman Old Style" panose="02050604050505020204" pitchFamily="18" charset="0"/>
            </a:endParaRPr>
          </a:p>
          <a:p>
            <a:pPr algn="ctr">
              <a:buNone/>
            </a:pPr>
            <a:endParaRPr lang="en-US" sz="3200" dirty="0" smtClean="0">
              <a:latin typeface="Bookman Old Style" panose="02050604050505020204" pitchFamily="18" charset="0"/>
            </a:endParaRPr>
          </a:p>
          <a:p>
            <a:pPr algn="ctr">
              <a:buNone/>
            </a:pPr>
            <a:endParaRPr lang="en-US" sz="3200" dirty="0" smtClean="0">
              <a:latin typeface="Bookman Old Style" panose="02050604050505020204" pitchFamily="18" charset="0"/>
            </a:endParaRPr>
          </a:p>
          <a:p>
            <a:pPr algn="ctr">
              <a:buNone/>
            </a:pPr>
            <a:r>
              <a:rPr lang="en-US" dirty="0" smtClean="0">
                <a:latin typeface="Bookman Old Style" panose="02050604050505020204" pitchFamily="18" charset="0"/>
              </a:rPr>
              <a:t>III </a:t>
            </a:r>
            <a:r>
              <a:rPr lang="en-US" dirty="0">
                <a:latin typeface="Bookman Old Style" panose="02050604050505020204" pitchFamily="18" charset="0"/>
              </a:rPr>
              <a:t>Semester </a:t>
            </a:r>
            <a:r>
              <a:rPr lang="en-US" dirty="0" smtClean="0">
                <a:latin typeface="Bookman Old Style" panose="02050604050505020204" pitchFamily="18" charset="0"/>
              </a:rPr>
              <a:t>AY 2024-25</a:t>
            </a:r>
            <a:endParaRPr lang="en-US" dirty="0">
              <a:latin typeface="Bookman Old Style" panose="02050604050505020204" pitchFamily="18" charset="0"/>
            </a:endParaRPr>
          </a:p>
          <a:p>
            <a:pPr algn="ctr">
              <a:buNone/>
            </a:pPr>
            <a:r>
              <a:rPr lang="en-US" dirty="0" smtClean="0">
                <a:latin typeface="Bookman Old Style" panose="02050604050505020204" pitchFamily="18" charset="0"/>
              </a:rPr>
              <a:t>Subject: </a:t>
            </a:r>
            <a:r>
              <a:rPr lang="en-US" dirty="0" smtClean="0">
                <a:latin typeface="Bookman Old Style" panose="02050604050505020204" pitchFamily="18" charset="0"/>
              </a:rPr>
              <a:t>Project management with </a:t>
            </a:r>
            <a:r>
              <a:rPr lang="en-US" dirty="0" smtClean="0">
                <a:latin typeface="Bookman Old Style" panose="02050604050505020204" pitchFamily="18" charset="0"/>
              </a:rPr>
              <a:t>Git</a:t>
            </a:r>
            <a:endParaRPr lang="en-US" dirty="0" smtClean="0">
              <a:latin typeface="Bookman Old Style" panose="02050604050505020204" pitchFamily="18" charset="0"/>
            </a:endParaRPr>
          </a:p>
          <a:p>
            <a:pPr algn="ctr">
              <a:buFontTx/>
              <a:buNone/>
            </a:pPr>
            <a:r>
              <a:rPr lang="en-US" dirty="0" smtClean="0">
                <a:latin typeface="Bookman Old Style" panose="02050604050505020204" pitchFamily="18" charset="0"/>
              </a:rPr>
              <a:t>Subject Code: BCS358C</a:t>
            </a:r>
          </a:p>
          <a:p>
            <a:pPr algn="ctr">
              <a:buFontTx/>
              <a:buNone/>
            </a:pPr>
            <a:r>
              <a:rPr lang="en-IN" dirty="0" smtClean="0"/>
              <a:t>    </a:t>
            </a:r>
            <a:r>
              <a:rPr lang="en-IN" b="1" dirty="0" smtClean="0"/>
              <a:t>Introduction to </a:t>
            </a:r>
            <a:r>
              <a:rPr lang="en-IN" b="1" dirty="0" smtClean="0"/>
              <a:t>Git </a:t>
            </a:r>
            <a:r>
              <a:rPr lang="en-IN" sz="3200" b="0" dirty="0"/>
              <a:t>	</a:t>
            </a:r>
            <a:endParaRPr lang="en-IN" sz="3200" b="0" dirty="0" smtClean="0"/>
          </a:p>
          <a:p>
            <a:pPr algn="ctr">
              <a:buFontTx/>
              <a:buNone/>
            </a:pPr>
            <a:endParaRPr lang="en-IN" sz="3200" b="0" dirty="0" smtClean="0"/>
          </a:p>
          <a:p>
            <a:pPr algn="just">
              <a:buFontTx/>
              <a:buNone/>
            </a:pPr>
            <a:r>
              <a:rPr lang="en-US" sz="2000" b="1" dirty="0" smtClean="0">
                <a:solidFill>
                  <a:srgbClr val="7030A0"/>
                </a:solidFill>
              </a:rPr>
              <a:t>Dr. Rama Krishna K</a:t>
            </a:r>
          </a:p>
          <a:p>
            <a:pPr algn="just">
              <a:buFontTx/>
              <a:buNone/>
            </a:pPr>
            <a:r>
              <a:rPr lang="en-US" sz="2000" b="1" dirty="0" smtClean="0">
                <a:solidFill>
                  <a:srgbClr val="7030A0"/>
                </a:solidFill>
              </a:rPr>
              <a:t>Prof. &amp; Head,</a:t>
            </a:r>
          </a:p>
          <a:p>
            <a:pPr algn="just">
              <a:buFontTx/>
              <a:buNone/>
            </a:pPr>
            <a:r>
              <a:rPr lang="en-US" sz="2000" b="1" dirty="0" smtClean="0">
                <a:solidFill>
                  <a:srgbClr val="7030A0"/>
                </a:solidFill>
              </a:rPr>
              <a:t>Dept. AI &amp; ML,</a:t>
            </a:r>
          </a:p>
          <a:p>
            <a:pPr algn="just">
              <a:buFontTx/>
              <a:buNone/>
            </a:pPr>
            <a:r>
              <a:rPr lang="en-US" sz="2000" b="1" dirty="0" smtClean="0">
                <a:solidFill>
                  <a:srgbClr val="7030A0"/>
                </a:solidFill>
              </a:rPr>
              <a:t>ICEAS</a:t>
            </a:r>
          </a:p>
          <a:p>
            <a:pPr algn="ctr">
              <a:buFontTx/>
              <a:buNone/>
            </a:pPr>
            <a:endParaRPr lang="en-IN" sz="3200" b="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57200"/>
            <a:ext cx="2066925" cy="2209800"/>
          </a:xfrm>
          <a:prstGeom prst="rect">
            <a:avLst/>
          </a:prstGeom>
        </p:spPr>
      </p:pic>
    </p:spTree>
    <p:extLst>
      <p:ext uri="{BB962C8B-B14F-4D97-AF65-F5344CB8AC3E}">
        <p14:creationId xmlns:p14="http://schemas.microsoft.com/office/powerpoint/2010/main" val="1704959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819400" y="304800"/>
            <a:ext cx="3385542" cy="605294"/>
          </a:xfrm>
          <a:noFill/>
        </p:spPr>
        <p:txBody>
          <a:bodyPr>
            <a:normAutofit fontScale="90000"/>
          </a:bodyPr>
          <a:lstStyle/>
          <a:p>
            <a:pPr>
              <a:lnSpc>
                <a:spcPct val="100000"/>
              </a:lnSpc>
              <a:spcBef>
                <a:spcPts val="600"/>
              </a:spcBef>
              <a:spcAft>
                <a:spcPts val="600"/>
              </a:spcAft>
            </a:pPr>
            <a:r>
              <a:rPr lang="en-US" sz="3600" dirty="0">
                <a:solidFill>
                  <a:srgbClr val="FF0000"/>
                </a:solidFill>
              </a:rPr>
              <a:t>Features of Git</a:t>
            </a:r>
            <a:endParaRPr lang="en-US" sz="3600" dirty="0">
              <a:solidFill>
                <a:srgbClr val="FF0000"/>
              </a:solidFill>
              <a:latin typeface="Bookman Old Style" panose="02050604050505020204" pitchFamily="18" charset="0"/>
              <a:ea typeface="Cambria" panose="02040503050406030204" pitchFamily="18" charset="0"/>
            </a:endParaRPr>
          </a:p>
        </p:txBody>
      </p:sp>
      <p:sp>
        <p:nvSpPr>
          <p:cNvPr id="2" name="Content Placeholder 1"/>
          <p:cNvSpPr>
            <a:spLocks noGrp="1"/>
          </p:cNvSpPr>
          <p:nvPr>
            <p:ph idx="1"/>
          </p:nvPr>
        </p:nvSpPr>
        <p:spPr>
          <a:xfrm>
            <a:off x="685800" y="1143000"/>
            <a:ext cx="8229600" cy="5231176"/>
          </a:xfrm>
        </p:spPr>
        <p:txBody>
          <a:bodyPr>
            <a:normAutofit fontScale="92500" lnSpcReduction="10000"/>
          </a:bodyPr>
          <a:lstStyle/>
          <a:p>
            <a:pPr marL="0" indent="0">
              <a:buNone/>
            </a:pPr>
            <a:r>
              <a:rPr lang="en-IN" sz="1800" dirty="0" smtClean="0"/>
              <a:t>Security</a:t>
            </a:r>
            <a:endParaRPr lang="en-IN" sz="1800" dirty="0"/>
          </a:p>
          <a:p>
            <a:pPr marL="0" indent="0">
              <a:buNone/>
            </a:pPr>
            <a:r>
              <a:rPr lang="en-IN" sz="1800" b="0" dirty="0"/>
              <a:t>Git is secure. It uses the SHA1 (Secure Hash Function) to name and identify objects within its repository. Files and commits are checked and retrieved by its checksum at the time of checkout</a:t>
            </a:r>
            <a:r>
              <a:rPr lang="en-IN" sz="1800" b="0" dirty="0" smtClean="0"/>
              <a:t>.</a:t>
            </a:r>
          </a:p>
          <a:p>
            <a:pPr marL="0" indent="0">
              <a:buNone/>
            </a:pPr>
            <a:r>
              <a:rPr lang="en-IN" sz="1800" b="0" dirty="0" smtClean="0"/>
              <a:t> </a:t>
            </a:r>
            <a:r>
              <a:rPr lang="en-IN" sz="1800" b="0" dirty="0"/>
              <a:t>It stores its history in such a way that the ID of particular commits depends upon the complete development history leading up to that commit. Once it is published, one cannot make changes to its old version.</a:t>
            </a:r>
          </a:p>
          <a:p>
            <a:pPr marL="0" indent="0">
              <a:buNone/>
            </a:pPr>
            <a:r>
              <a:rPr lang="en-IN" sz="1800" dirty="0" smtClean="0"/>
              <a:t>Speed</a:t>
            </a:r>
            <a:endParaRPr lang="en-IN" sz="1800" dirty="0"/>
          </a:p>
          <a:p>
            <a:pPr marL="0" indent="0">
              <a:buNone/>
            </a:pPr>
            <a:r>
              <a:rPr lang="en-IN" sz="1800" b="0" dirty="0"/>
              <a:t>Git is very fast, so it can complete all the tasks in a while. </a:t>
            </a:r>
            <a:endParaRPr lang="en-IN" sz="1800" b="0" dirty="0" smtClean="0"/>
          </a:p>
          <a:p>
            <a:pPr marL="0" indent="0">
              <a:buNone/>
            </a:pPr>
            <a:r>
              <a:rPr lang="en-IN" sz="1800" b="0" dirty="0" smtClean="0"/>
              <a:t>Most </a:t>
            </a:r>
            <a:r>
              <a:rPr lang="en-IN" sz="1800" b="0" dirty="0"/>
              <a:t>of the git operations are done on the local repository, so it provides a huge speed. Also, a centralized version control system continually communicates with a server somewhere.</a:t>
            </a:r>
          </a:p>
          <a:p>
            <a:pPr marL="0" indent="0">
              <a:buNone/>
            </a:pPr>
            <a:r>
              <a:rPr lang="en-IN" sz="1800" b="0" dirty="0"/>
              <a:t>Performance tests conducted by Mozilla showed that it was extremely fast compared to other VCSs. </a:t>
            </a:r>
            <a:endParaRPr lang="en-IN" sz="1800" b="0" dirty="0" smtClean="0"/>
          </a:p>
          <a:p>
            <a:pPr marL="0" indent="0">
              <a:buNone/>
            </a:pPr>
            <a:r>
              <a:rPr lang="en-IN" sz="1800" b="0" dirty="0" smtClean="0"/>
              <a:t>Fetching </a:t>
            </a:r>
            <a:r>
              <a:rPr lang="en-IN" sz="1800" b="0" dirty="0"/>
              <a:t>version history from a locally stored repository is much faster than fetching it from the remote server. The core part of Git is written in C, which ignores runtime overheads associated with other high-level languages.</a:t>
            </a:r>
          </a:p>
          <a:p>
            <a:pPr marL="0" indent="0">
              <a:buNone/>
            </a:pPr>
            <a:endParaRPr lang="en-IN" sz="1800" b="0" dirty="0"/>
          </a:p>
        </p:txBody>
      </p:sp>
    </p:spTree>
    <p:extLst>
      <p:ext uri="{BB962C8B-B14F-4D97-AF65-F5344CB8AC3E}">
        <p14:creationId xmlns:p14="http://schemas.microsoft.com/office/powerpoint/2010/main" val="2610664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04800"/>
            <a:ext cx="2927083" cy="479747"/>
          </a:xfrm>
        </p:spPr>
        <p:txBody>
          <a:bodyPr>
            <a:normAutofit fontScale="90000"/>
          </a:bodyPr>
          <a:lstStyle/>
          <a:p>
            <a:r>
              <a:rPr lang="en-IN" sz="3200" dirty="0">
                <a:solidFill>
                  <a:srgbClr val="FF0000"/>
                </a:solidFill>
              </a:rPr>
              <a:t>Benefits of Git</a:t>
            </a:r>
          </a:p>
        </p:txBody>
      </p:sp>
      <p:sp>
        <p:nvSpPr>
          <p:cNvPr id="3" name="Content Placeholder 2"/>
          <p:cNvSpPr>
            <a:spLocks noGrp="1"/>
          </p:cNvSpPr>
          <p:nvPr>
            <p:ph idx="1"/>
          </p:nvPr>
        </p:nvSpPr>
        <p:spPr>
          <a:xfrm>
            <a:off x="685800" y="1143000"/>
            <a:ext cx="7848600" cy="3015184"/>
          </a:xfrm>
        </p:spPr>
        <p:txBody>
          <a:bodyPr/>
          <a:lstStyle/>
          <a:p>
            <a:pPr marL="0" indent="0" algn="just">
              <a:buNone/>
            </a:pPr>
            <a:r>
              <a:rPr lang="en-US" sz="2000" b="0" dirty="0"/>
              <a:t>A version control application allows us to keep track of all the changes that we make in the files of our project. </a:t>
            </a:r>
            <a:endParaRPr lang="en-US" sz="2000" b="0" dirty="0" smtClean="0"/>
          </a:p>
          <a:p>
            <a:pPr marL="0" indent="0" algn="just">
              <a:buNone/>
            </a:pPr>
            <a:r>
              <a:rPr lang="en-US" sz="2000" b="0" dirty="0" smtClean="0"/>
              <a:t>Every </a:t>
            </a:r>
            <a:r>
              <a:rPr lang="en-US" sz="2000" b="0" dirty="0"/>
              <a:t>time we make changes in files of an existing project, we can push those changes to a repository. </a:t>
            </a:r>
            <a:endParaRPr lang="en-US" sz="2000" b="0" dirty="0" smtClean="0"/>
          </a:p>
          <a:p>
            <a:pPr marL="0" indent="0" algn="just">
              <a:buNone/>
            </a:pPr>
            <a:r>
              <a:rPr lang="en-US" sz="2000" b="0" dirty="0" smtClean="0"/>
              <a:t>Other </a:t>
            </a:r>
            <a:r>
              <a:rPr lang="en-US" sz="2000" b="0" dirty="0"/>
              <a:t>developers are allowed to pull your changes from the repository and continue to work with the updates that you added to the project </a:t>
            </a:r>
            <a:r>
              <a:rPr lang="en-US" sz="2000" b="0" dirty="0" smtClean="0"/>
              <a:t>files.</a:t>
            </a:r>
          </a:p>
          <a:p>
            <a:pPr marL="0" indent="0" algn="just">
              <a:buNone/>
            </a:pPr>
            <a:r>
              <a:rPr lang="en-US" sz="2000" b="0" dirty="0"/>
              <a:t>Some significant benefits of using Git are as follows:</a:t>
            </a:r>
            <a:endParaRPr lang="en-IN" sz="2000" b="0" dirty="0"/>
          </a:p>
          <a:p>
            <a:pPr marL="0" indent="0" algn="just">
              <a:buNone/>
            </a:pPr>
            <a:endParaRPr lang="en-IN" sz="2000" b="0" dirty="0"/>
          </a:p>
        </p:txBody>
      </p:sp>
      <p:pic>
        <p:nvPicPr>
          <p:cNvPr id="70" name="Picture 69" descr="Benefits of Git"/>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57600"/>
            <a:ext cx="7315200" cy="2286000"/>
          </a:xfrm>
          <a:prstGeom prst="rect">
            <a:avLst/>
          </a:prstGeom>
          <a:noFill/>
          <a:ln>
            <a:noFill/>
          </a:ln>
        </p:spPr>
      </p:pic>
    </p:spTree>
    <p:extLst>
      <p:ext uri="{BB962C8B-B14F-4D97-AF65-F5344CB8AC3E}">
        <p14:creationId xmlns:p14="http://schemas.microsoft.com/office/powerpoint/2010/main" val="113112599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854325" y="223784"/>
            <a:ext cx="3282950" cy="605294"/>
          </a:xfrm>
          <a:noFill/>
        </p:spPr>
        <p:txBody>
          <a:bodyPr>
            <a:normAutofit fontScale="90000"/>
          </a:bodyPr>
          <a:lstStyle/>
          <a:p>
            <a:pPr algn="ctr">
              <a:lnSpc>
                <a:spcPct val="100000"/>
              </a:lnSpc>
              <a:spcBef>
                <a:spcPts val="600"/>
              </a:spcBef>
              <a:spcAft>
                <a:spcPts val="600"/>
              </a:spcAft>
            </a:pPr>
            <a:r>
              <a:rPr lang="en-IN" sz="3600" dirty="0">
                <a:solidFill>
                  <a:srgbClr val="FF0000"/>
                </a:solidFill>
              </a:rPr>
              <a:t>Benefits of Git</a:t>
            </a:r>
            <a:endParaRPr lang="en-US" sz="3600" dirty="0">
              <a:solidFill>
                <a:srgbClr val="FF0000"/>
              </a:solidFill>
              <a:latin typeface="Bookman Old Style" panose="02050604050505020204" pitchFamily="18" charset="0"/>
              <a:ea typeface="Cambria" panose="02040503050406030204" pitchFamily="18" charset="0"/>
            </a:endParaRPr>
          </a:p>
        </p:txBody>
      </p:sp>
      <p:sp>
        <p:nvSpPr>
          <p:cNvPr id="16388" name="Freeform 4"/>
          <p:cNvSpPr>
            <a:spLocks/>
          </p:cNvSpPr>
          <p:nvPr/>
        </p:nvSpPr>
        <p:spPr bwMode="auto">
          <a:xfrm>
            <a:off x="5660867" y="4786570"/>
            <a:ext cx="45719" cy="45719"/>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660867" y="4821495"/>
            <a:ext cx="45719" cy="45719"/>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660867" y="4856420"/>
            <a:ext cx="45719" cy="45719"/>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60867" y="4889758"/>
            <a:ext cx="45719" cy="45719"/>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51342" y="4951670"/>
            <a:ext cx="45719" cy="45719"/>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24355" y="5027870"/>
            <a:ext cx="45719" cy="45719"/>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595780" y="5059620"/>
            <a:ext cx="45719" cy="45719"/>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586255" y="5077083"/>
            <a:ext cx="45719" cy="45719"/>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579905" y="5078670"/>
            <a:ext cx="45719" cy="45719"/>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562442" y="5078670"/>
            <a:ext cx="45719" cy="45719"/>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60855" y="5077083"/>
            <a:ext cx="45719" cy="45719"/>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57680" y="5070733"/>
            <a:ext cx="45719" cy="45719"/>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19555" y="4843720"/>
            <a:ext cx="45719" cy="45719"/>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27492" y="4832608"/>
            <a:ext cx="45719" cy="45719"/>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25905" y="4831020"/>
            <a:ext cx="45719" cy="45719"/>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283042" y="4780220"/>
            <a:ext cx="45719" cy="45719"/>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281455" y="4778633"/>
            <a:ext cx="45719" cy="45719"/>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49705" y="4711958"/>
            <a:ext cx="45719" cy="45719"/>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46530" y="4700845"/>
            <a:ext cx="45719" cy="45719"/>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41767" y="4677033"/>
            <a:ext cx="45719" cy="45719"/>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33830" y="4629408"/>
            <a:ext cx="45719" cy="45719"/>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32242" y="4619883"/>
            <a:ext cx="45719" cy="45719"/>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30655" y="4608770"/>
            <a:ext cx="45719" cy="45719"/>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30655" y="4607183"/>
            <a:ext cx="45719" cy="45719"/>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30655" y="4605595"/>
            <a:ext cx="45719" cy="45719"/>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29067" y="4599245"/>
            <a:ext cx="45719" cy="45719"/>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25892" y="4588133"/>
            <a:ext cx="45719" cy="45719"/>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19542" y="4543683"/>
            <a:ext cx="45719" cy="45719"/>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21130" y="4534158"/>
            <a:ext cx="45719" cy="45719"/>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30655" y="4505583"/>
            <a:ext cx="45719" cy="45719"/>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33830" y="4503995"/>
            <a:ext cx="45719" cy="45719"/>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33830" y="4497645"/>
            <a:ext cx="45719" cy="45719"/>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44942" y="4480183"/>
            <a:ext cx="45719" cy="45719"/>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46530" y="4472245"/>
            <a:ext cx="45719" cy="45719"/>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52880" y="4470658"/>
            <a:ext cx="45719" cy="45719"/>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57642" y="4465895"/>
            <a:ext cx="45719" cy="45719"/>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57642" y="4459545"/>
            <a:ext cx="45719" cy="45719"/>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268755" y="4442083"/>
            <a:ext cx="45719" cy="45719"/>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275105" y="4442083"/>
            <a:ext cx="45719" cy="45719"/>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56067" y="4491295"/>
            <a:ext cx="45719" cy="45719"/>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367180" y="4540508"/>
            <a:ext cx="45719" cy="45719"/>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394167" y="4707195"/>
            <a:ext cx="45719" cy="45719"/>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397342" y="4721483"/>
            <a:ext cx="45719" cy="45719"/>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398930" y="4734183"/>
            <a:ext cx="45719" cy="45719"/>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394167" y="4767520"/>
            <a:ext cx="45719" cy="45719"/>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389405" y="4767520"/>
            <a:ext cx="45719" cy="45719"/>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389405" y="4767520"/>
            <a:ext cx="45719" cy="45719"/>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389405" y="4767520"/>
            <a:ext cx="45719" cy="45719"/>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389405" y="4769108"/>
            <a:ext cx="45719" cy="45719"/>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370355" y="4813558"/>
            <a:ext cx="45719" cy="45719"/>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371942" y="4823083"/>
            <a:ext cx="45719" cy="45719"/>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384642" y="4878645"/>
            <a:ext cx="45719" cy="45719"/>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384642" y="4905633"/>
            <a:ext cx="45719" cy="45719"/>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383055" y="4953258"/>
            <a:ext cx="45719" cy="45719"/>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371942" y="4983420"/>
            <a:ext cx="45719" cy="45719"/>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371942" y="4985008"/>
            <a:ext cx="45719" cy="45719"/>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370355" y="4986595"/>
            <a:ext cx="45719" cy="45719"/>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362417" y="4986595"/>
            <a:ext cx="45719" cy="45719"/>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60830" y="4988183"/>
            <a:ext cx="45719" cy="45719"/>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60830" y="4992945"/>
            <a:ext cx="45719" cy="45719"/>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35430" y="4996120"/>
            <a:ext cx="45719" cy="45719"/>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08442" y="4965958"/>
            <a:ext cx="45719" cy="45719"/>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6" name="TextBox 5"/>
          <p:cNvSpPr txBox="1"/>
          <p:nvPr/>
        </p:nvSpPr>
        <p:spPr>
          <a:xfrm>
            <a:off x="457200" y="1066800"/>
            <a:ext cx="8382000" cy="5078313"/>
          </a:xfrm>
          <a:prstGeom prst="rect">
            <a:avLst/>
          </a:prstGeom>
          <a:noFill/>
        </p:spPr>
        <p:txBody>
          <a:bodyPr wrap="square" rtlCol="0">
            <a:spAutoFit/>
          </a:bodyPr>
          <a:lstStyle/>
          <a:p>
            <a:pPr algn="just"/>
            <a:r>
              <a:rPr lang="en-IN" dirty="0" smtClean="0">
                <a:solidFill>
                  <a:schemeClr val="tx1"/>
                </a:solidFill>
              </a:rPr>
              <a:t>Saves </a:t>
            </a:r>
            <a:r>
              <a:rPr lang="en-IN" dirty="0">
                <a:solidFill>
                  <a:schemeClr val="tx1"/>
                </a:solidFill>
              </a:rPr>
              <a:t>Time</a:t>
            </a:r>
          </a:p>
          <a:p>
            <a:pPr algn="just"/>
            <a:r>
              <a:rPr lang="en-IN" dirty="0">
                <a:solidFill>
                  <a:schemeClr val="tx1"/>
                </a:solidFill>
              </a:rPr>
              <a:t>Git is lightning fast technology. Each command takes only a few seconds to execute so we can save a lot of time as compared to login to a </a:t>
            </a:r>
            <a:r>
              <a:rPr lang="en-IN" dirty="0" err="1">
                <a:solidFill>
                  <a:schemeClr val="tx1"/>
                </a:solidFill>
              </a:rPr>
              <a:t>GitHub</a:t>
            </a:r>
            <a:r>
              <a:rPr lang="en-IN" dirty="0">
                <a:solidFill>
                  <a:schemeClr val="tx1"/>
                </a:solidFill>
              </a:rPr>
              <a:t> account and find out its features</a:t>
            </a:r>
            <a:r>
              <a:rPr lang="en-IN" dirty="0" smtClean="0">
                <a:solidFill>
                  <a:schemeClr val="tx1"/>
                </a:solidFill>
              </a:rPr>
              <a:t>.</a:t>
            </a:r>
          </a:p>
          <a:p>
            <a:pPr algn="just"/>
            <a:endParaRPr lang="en-IN" dirty="0">
              <a:solidFill>
                <a:schemeClr val="tx1"/>
              </a:solidFill>
            </a:endParaRPr>
          </a:p>
          <a:p>
            <a:pPr algn="just"/>
            <a:r>
              <a:rPr lang="en-IN" dirty="0" smtClean="0">
                <a:solidFill>
                  <a:schemeClr val="tx1"/>
                </a:solidFill>
              </a:rPr>
              <a:t>Offline </a:t>
            </a:r>
            <a:r>
              <a:rPr lang="en-IN" dirty="0">
                <a:solidFill>
                  <a:schemeClr val="tx1"/>
                </a:solidFill>
              </a:rPr>
              <a:t>Working</a:t>
            </a:r>
          </a:p>
          <a:p>
            <a:pPr algn="just"/>
            <a:r>
              <a:rPr lang="en-IN" dirty="0">
                <a:solidFill>
                  <a:schemeClr val="tx1"/>
                </a:solidFill>
              </a:rPr>
              <a:t>One of the most important benefits of Git is that it supports offline working. If we are facing internet connectivity issues, it will not affect our work. In Git, we can do almost everything locally. Comparatively, other CVS like SVN is limited and prefer the connection with the central repository</a:t>
            </a:r>
            <a:r>
              <a:rPr lang="en-IN" dirty="0" smtClean="0">
                <a:solidFill>
                  <a:schemeClr val="tx1"/>
                </a:solidFill>
              </a:rPr>
              <a:t>.</a:t>
            </a:r>
          </a:p>
          <a:p>
            <a:pPr algn="just"/>
            <a:endParaRPr lang="en-IN" dirty="0">
              <a:solidFill>
                <a:schemeClr val="tx1"/>
              </a:solidFill>
            </a:endParaRPr>
          </a:p>
          <a:p>
            <a:pPr algn="just"/>
            <a:r>
              <a:rPr lang="en-IN" dirty="0" smtClean="0">
                <a:solidFill>
                  <a:schemeClr val="tx1"/>
                </a:solidFill>
              </a:rPr>
              <a:t>Undo </a:t>
            </a:r>
            <a:r>
              <a:rPr lang="en-IN" dirty="0">
                <a:solidFill>
                  <a:schemeClr val="tx1"/>
                </a:solidFill>
              </a:rPr>
              <a:t>Mistakes</a:t>
            </a:r>
          </a:p>
          <a:p>
            <a:pPr algn="just"/>
            <a:r>
              <a:rPr lang="en-IN" dirty="0">
                <a:solidFill>
                  <a:schemeClr val="tx1"/>
                </a:solidFill>
              </a:rPr>
              <a:t>One additional benefit of Git is we can Undo mistakes. Sometimes the undo can be a </a:t>
            </a:r>
            <a:r>
              <a:rPr lang="en-IN" dirty="0" err="1">
                <a:solidFill>
                  <a:schemeClr val="tx1"/>
                </a:solidFill>
              </a:rPr>
              <a:t>savior</a:t>
            </a:r>
            <a:r>
              <a:rPr lang="en-IN" dirty="0">
                <a:solidFill>
                  <a:schemeClr val="tx1"/>
                </a:solidFill>
              </a:rPr>
              <a:t> option for us. Git provides the undo option for almost everything</a:t>
            </a:r>
            <a:r>
              <a:rPr lang="en-IN" dirty="0" smtClean="0">
                <a:solidFill>
                  <a:schemeClr val="tx1"/>
                </a:solidFill>
              </a:rPr>
              <a:t>.</a:t>
            </a:r>
            <a:endParaRPr lang="en-IN" dirty="0">
              <a:solidFill>
                <a:schemeClr val="tx1"/>
              </a:solidFill>
            </a:endParaRPr>
          </a:p>
          <a:p>
            <a:pPr algn="just"/>
            <a:r>
              <a:rPr lang="en-IN" dirty="0" smtClean="0">
                <a:solidFill>
                  <a:schemeClr val="tx1"/>
                </a:solidFill>
              </a:rPr>
              <a:t>Track </a:t>
            </a:r>
            <a:r>
              <a:rPr lang="en-IN" dirty="0">
                <a:solidFill>
                  <a:schemeClr val="tx1"/>
                </a:solidFill>
              </a:rPr>
              <a:t>the Changes</a:t>
            </a:r>
          </a:p>
          <a:p>
            <a:pPr algn="just"/>
            <a:r>
              <a:rPr lang="en-IN" dirty="0">
                <a:solidFill>
                  <a:schemeClr val="tx1"/>
                </a:solidFill>
              </a:rPr>
              <a:t>Git facilitates with some exciting features such as Diff, Log, and Status, which allows us to track changes so we can check the status, compare our files or branches.</a:t>
            </a:r>
          </a:p>
        </p:txBody>
      </p:sp>
    </p:spTree>
    <p:extLst>
      <p:ext uri="{BB962C8B-B14F-4D97-AF65-F5344CB8AC3E}">
        <p14:creationId xmlns:p14="http://schemas.microsoft.com/office/powerpoint/2010/main" val="75238142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317135" y="222598"/>
            <a:ext cx="1926810" cy="510480"/>
          </a:xfrm>
          <a:noFill/>
        </p:spPr>
        <p:txBody>
          <a:bodyPr>
            <a:normAutofit fontScale="90000"/>
          </a:bodyPr>
          <a:lstStyle/>
          <a:p>
            <a:pPr algn="just">
              <a:lnSpc>
                <a:spcPct val="100000"/>
              </a:lnSpc>
              <a:spcBef>
                <a:spcPts val="600"/>
              </a:spcBef>
              <a:spcAft>
                <a:spcPts val="600"/>
              </a:spcAft>
            </a:pPr>
            <a:r>
              <a:rPr lang="en-US" sz="3200" dirty="0">
                <a:solidFill>
                  <a:srgbClr val="FF0000"/>
                </a:solidFill>
              </a:rPr>
              <a:t>Why Git?</a:t>
            </a:r>
            <a:r>
              <a:rPr lang="en-IN" sz="3200" dirty="0">
                <a:solidFill>
                  <a:srgbClr val="FF0000"/>
                </a:solidFill>
              </a:rPr>
              <a:t/>
            </a:r>
            <a:br>
              <a:rPr lang="en-IN" sz="3200" dirty="0">
                <a:solidFill>
                  <a:srgbClr val="FF0000"/>
                </a:solidFill>
              </a:rPr>
            </a:br>
            <a:endParaRPr lang="en-US" sz="3200" dirty="0">
              <a:solidFill>
                <a:srgbClr val="FF0000"/>
              </a:solidFill>
              <a:latin typeface="Bookman Old Style" panose="02050604050505020204" pitchFamily="18" charset="0"/>
              <a:ea typeface="Cambria" panose="02040503050406030204" pitchFamily="18" charset="0"/>
            </a:endParaRPr>
          </a:p>
        </p:txBody>
      </p:sp>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3" name="Rectangle 3">
            <a:extLst>
              <a:ext uri="{FF2B5EF4-FFF2-40B4-BE49-F238E27FC236}">
                <a16:creationId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7" name="Picture 66" descr="Why Git"/>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47432"/>
            <a:ext cx="7239000" cy="5048568"/>
          </a:xfrm>
          <a:prstGeom prst="rect">
            <a:avLst/>
          </a:prstGeom>
          <a:noFill/>
          <a:ln>
            <a:noFill/>
          </a:ln>
        </p:spPr>
      </p:pic>
    </p:spTree>
    <p:extLst>
      <p:ext uri="{BB962C8B-B14F-4D97-AF65-F5344CB8AC3E}">
        <p14:creationId xmlns:p14="http://schemas.microsoft.com/office/powerpoint/2010/main" val="11240189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3" name="Rectangle 3">
            <a:extLst>
              <a:ext uri="{FF2B5EF4-FFF2-40B4-BE49-F238E27FC236}">
                <a16:creationId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8" name="Rectangle 2"/>
          <p:cNvSpPr>
            <a:spLocks noGrp="1" noChangeArrowheads="1"/>
          </p:cNvSpPr>
          <p:nvPr>
            <p:ph type="title"/>
          </p:nvPr>
        </p:nvSpPr>
        <p:spPr>
          <a:xfrm>
            <a:off x="3317135" y="222598"/>
            <a:ext cx="1926810" cy="510480"/>
          </a:xfrm>
          <a:noFill/>
        </p:spPr>
        <p:txBody>
          <a:bodyPr>
            <a:normAutofit fontScale="90000"/>
          </a:bodyPr>
          <a:lstStyle/>
          <a:p>
            <a:pPr algn="just">
              <a:lnSpc>
                <a:spcPct val="100000"/>
              </a:lnSpc>
              <a:spcBef>
                <a:spcPts val="600"/>
              </a:spcBef>
              <a:spcAft>
                <a:spcPts val="600"/>
              </a:spcAft>
            </a:pPr>
            <a:r>
              <a:rPr lang="en-US" sz="3200" dirty="0">
                <a:solidFill>
                  <a:srgbClr val="FF0000"/>
                </a:solidFill>
              </a:rPr>
              <a:t>Why Git?</a:t>
            </a:r>
            <a:r>
              <a:rPr lang="en-IN" sz="3200" dirty="0">
                <a:solidFill>
                  <a:srgbClr val="FF0000"/>
                </a:solidFill>
              </a:rPr>
              <a:t/>
            </a:r>
            <a:br>
              <a:rPr lang="en-IN" sz="3200" dirty="0">
                <a:solidFill>
                  <a:srgbClr val="FF0000"/>
                </a:solidFill>
              </a:rPr>
            </a:br>
            <a:endParaRPr lang="en-US" sz="3200" dirty="0">
              <a:solidFill>
                <a:srgbClr val="FF0000"/>
              </a:solidFill>
              <a:latin typeface="Bookman Old Style" panose="02050604050505020204" pitchFamily="18" charset="0"/>
              <a:ea typeface="Cambria" panose="02040503050406030204" pitchFamily="18" charset="0"/>
            </a:endParaRPr>
          </a:p>
        </p:txBody>
      </p:sp>
      <p:sp>
        <p:nvSpPr>
          <p:cNvPr id="69" name="TextBox 68"/>
          <p:cNvSpPr txBox="1"/>
          <p:nvPr/>
        </p:nvSpPr>
        <p:spPr>
          <a:xfrm>
            <a:off x="457200" y="1066800"/>
            <a:ext cx="8382000" cy="5016758"/>
          </a:xfrm>
          <a:prstGeom prst="rect">
            <a:avLst/>
          </a:prstGeom>
          <a:noFill/>
        </p:spPr>
        <p:txBody>
          <a:bodyPr wrap="square" rtlCol="0">
            <a:spAutoFit/>
          </a:bodyPr>
          <a:lstStyle/>
          <a:p>
            <a:pPr algn="just"/>
            <a:r>
              <a:rPr lang="en-IN" sz="2000" dirty="0" smtClean="0">
                <a:solidFill>
                  <a:schemeClr val="tx1"/>
                </a:solidFill>
              </a:rPr>
              <a:t>Git </a:t>
            </a:r>
            <a:r>
              <a:rPr lang="en-IN" sz="2000" dirty="0">
                <a:solidFill>
                  <a:schemeClr val="tx1"/>
                </a:solidFill>
              </a:rPr>
              <a:t>Integrity</a:t>
            </a:r>
          </a:p>
          <a:p>
            <a:pPr algn="just"/>
            <a:r>
              <a:rPr lang="en-IN" sz="2000" dirty="0">
                <a:solidFill>
                  <a:schemeClr val="tx1"/>
                </a:solidFill>
              </a:rPr>
              <a:t>Git is developed to ensure the security and integrity of content being version controlled</a:t>
            </a:r>
            <a:r>
              <a:rPr lang="en-IN" sz="2000" dirty="0" smtClean="0">
                <a:solidFill>
                  <a:schemeClr val="tx1"/>
                </a:solidFill>
              </a:rPr>
              <a:t>.  </a:t>
            </a:r>
            <a:r>
              <a:rPr lang="en-IN" sz="2000" dirty="0">
                <a:solidFill>
                  <a:schemeClr val="tx1"/>
                </a:solidFill>
              </a:rPr>
              <a:t>It uses checksum during transit or tampering with the file system to confirm that information is not lost. Internally it creates a checksum value from the contents of the file and then verifies it when transmitting or storing data</a:t>
            </a:r>
            <a:r>
              <a:rPr lang="en-IN" sz="2000" dirty="0" smtClean="0">
                <a:solidFill>
                  <a:schemeClr val="tx1"/>
                </a:solidFill>
              </a:rPr>
              <a:t>.</a:t>
            </a:r>
          </a:p>
          <a:p>
            <a:pPr algn="just"/>
            <a:endParaRPr lang="en-IN" sz="2000" dirty="0">
              <a:solidFill>
                <a:schemeClr val="tx1"/>
              </a:solidFill>
            </a:endParaRPr>
          </a:p>
          <a:p>
            <a:pPr algn="just"/>
            <a:r>
              <a:rPr lang="en-IN" sz="2000" dirty="0" smtClean="0">
                <a:solidFill>
                  <a:schemeClr val="tx1"/>
                </a:solidFill>
              </a:rPr>
              <a:t>Trendy </a:t>
            </a:r>
            <a:r>
              <a:rPr lang="en-IN" sz="2000" dirty="0">
                <a:solidFill>
                  <a:schemeClr val="tx1"/>
                </a:solidFill>
              </a:rPr>
              <a:t>Version Control </a:t>
            </a:r>
            <a:r>
              <a:rPr lang="en-IN" sz="2000" dirty="0" smtClean="0">
                <a:solidFill>
                  <a:schemeClr val="tx1"/>
                </a:solidFill>
              </a:rPr>
              <a:t>System</a:t>
            </a:r>
            <a:endParaRPr lang="en-IN" sz="2000" dirty="0">
              <a:solidFill>
                <a:schemeClr val="tx1"/>
              </a:solidFill>
            </a:endParaRPr>
          </a:p>
          <a:p>
            <a:pPr algn="just"/>
            <a:r>
              <a:rPr lang="en-IN" sz="2000" dirty="0">
                <a:solidFill>
                  <a:schemeClr val="tx1"/>
                </a:solidFill>
              </a:rPr>
              <a:t>Git is the most widely used version control system. It has maximum projects among all the version control systems. Due to its amazing workflow and features, it is a preferred choice of developers</a:t>
            </a:r>
            <a:r>
              <a:rPr lang="en-IN" sz="2000" dirty="0" smtClean="0">
                <a:solidFill>
                  <a:schemeClr val="tx1"/>
                </a:solidFill>
              </a:rPr>
              <a:t>.</a:t>
            </a:r>
          </a:p>
          <a:p>
            <a:pPr algn="just"/>
            <a:endParaRPr lang="en-IN" sz="2000" dirty="0">
              <a:solidFill>
                <a:schemeClr val="tx1"/>
              </a:solidFill>
            </a:endParaRPr>
          </a:p>
          <a:p>
            <a:pPr algn="just"/>
            <a:r>
              <a:rPr lang="en-IN" sz="2000" dirty="0" smtClean="0">
                <a:solidFill>
                  <a:schemeClr val="tx1"/>
                </a:solidFill>
              </a:rPr>
              <a:t>Everything </a:t>
            </a:r>
            <a:r>
              <a:rPr lang="en-IN" sz="2000" dirty="0">
                <a:solidFill>
                  <a:schemeClr val="tx1"/>
                </a:solidFill>
              </a:rPr>
              <a:t>is Local</a:t>
            </a:r>
          </a:p>
          <a:p>
            <a:pPr algn="just"/>
            <a:r>
              <a:rPr lang="en-IN" sz="2000" dirty="0">
                <a:solidFill>
                  <a:schemeClr val="tx1"/>
                </a:solidFill>
              </a:rPr>
              <a:t>Almost All operations of Git can be performed locally; this is a significant reason for the use of Git. We will not have to ensure internet connectivity.</a:t>
            </a:r>
          </a:p>
          <a:p>
            <a:pPr algn="just"/>
            <a:r>
              <a:rPr lang="en-IN" sz="2000" dirty="0" smtClean="0">
                <a:solidFill>
                  <a:schemeClr val="tx1"/>
                </a:solidFill>
              </a:rPr>
              <a:t>.</a:t>
            </a:r>
            <a:endParaRPr lang="en-IN" sz="2000" dirty="0">
              <a:solidFill>
                <a:schemeClr val="tx1"/>
              </a:solidFill>
            </a:endParaRPr>
          </a:p>
        </p:txBody>
      </p:sp>
    </p:spTree>
    <p:extLst>
      <p:ext uri="{BB962C8B-B14F-4D97-AF65-F5344CB8AC3E}">
        <p14:creationId xmlns:p14="http://schemas.microsoft.com/office/powerpoint/2010/main" val="385418151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2" name="Rectangle 2">
            <a:extLst>
              <a:ext uri="{FF2B5EF4-FFF2-40B4-BE49-F238E27FC236}">
                <a16:creationId xmlns:a16="http://schemas.microsoft.com/office/drawing/2014/main" id="{A7126167-A6F5-47EC-88DD-244767019990}"/>
              </a:ext>
            </a:extLst>
          </p:cNvPr>
          <p:cNvSpPr>
            <a:spLocks noChangeArrowheads="1"/>
          </p:cNvSpPr>
          <p:nvPr/>
        </p:nvSpPr>
        <p:spPr bwMode="auto">
          <a:xfrm>
            <a:off x="520465" y="1353227"/>
            <a:ext cx="7930808"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IN" sz="2000" dirty="0">
                <a:solidFill>
                  <a:schemeClr val="tx1"/>
                </a:solidFill>
              </a:rPr>
              <a:t>Collaborate to Public Projects</a:t>
            </a:r>
          </a:p>
          <a:p>
            <a:pPr algn="just"/>
            <a:r>
              <a:rPr lang="en-IN" sz="2000" dirty="0">
                <a:solidFill>
                  <a:schemeClr val="tx1"/>
                </a:solidFill>
              </a:rPr>
              <a:t>There are many public projects available on the </a:t>
            </a:r>
            <a:r>
              <a:rPr lang="en-IN" sz="2000" dirty="0" err="1">
                <a:solidFill>
                  <a:schemeClr val="tx1"/>
                </a:solidFill>
              </a:rPr>
              <a:t>GitHub</a:t>
            </a:r>
            <a:r>
              <a:rPr lang="en-IN" sz="2000" dirty="0">
                <a:solidFill>
                  <a:schemeClr val="tx1"/>
                </a:solidFill>
              </a:rPr>
              <a:t>. We can collaborate on those projects and show our creativity to the world. Many developers are collaborating on public projects. </a:t>
            </a:r>
            <a:endParaRPr lang="en-IN" sz="2000" dirty="0" smtClean="0">
              <a:solidFill>
                <a:schemeClr val="tx1"/>
              </a:solidFill>
            </a:endParaRPr>
          </a:p>
          <a:p>
            <a:pPr algn="just"/>
            <a:r>
              <a:rPr lang="en-IN" sz="2000" dirty="0" smtClean="0">
                <a:solidFill>
                  <a:schemeClr val="tx1"/>
                </a:solidFill>
              </a:rPr>
              <a:t>The </a:t>
            </a:r>
            <a:r>
              <a:rPr lang="en-IN" sz="2000" dirty="0">
                <a:solidFill>
                  <a:schemeClr val="tx1"/>
                </a:solidFill>
              </a:rPr>
              <a:t>collaboration allows us to stand with experienced developers and learn a lot from them; thus, it takes our programming skills to the next level</a:t>
            </a:r>
            <a:r>
              <a:rPr lang="en-IN" sz="2000" dirty="0" smtClean="0">
                <a:solidFill>
                  <a:schemeClr val="tx1"/>
                </a:solidFill>
              </a:rPr>
              <a:t>.</a:t>
            </a:r>
          </a:p>
          <a:p>
            <a:pPr algn="just"/>
            <a:endParaRPr lang="en-IN" sz="2000" dirty="0">
              <a:solidFill>
                <a:schemeClr val="tx1"/>
              </a:solidFill>
            </a:endParaRPr>
          </a:p>
          <a:p>
            <a:pPr algn="just"/>
            <a:r>
              <a:rPr lang="en-IN" sz="2000" dirty="0" smtClean="0">
                <a:solidFill>
                  <a:schemeClr val="tx1"/>
                </a:solidFill>
              </a:rPr>
              <a:t>Impress </a:t>
            </a:r>
            <a:r>
              <a:rPr lang="en-IN" sz="2000" dirty="0">
                <a:solidFill>
                  <a:schemeClr val="tx1"/>
                </a:solidFill>
              </a:rPr>
              <a:t>Recruiters</a:t>
            </a:r>
          </a:p>
          <a:p>
            <a:pPr algn="just"/>
            <a:r>
              <a:rPr lang="en-IN" sz="2000" dirty="0">
                <a:solidFill>
                  <a:schemeClr val="tx1"/>
                </a:solidFill>
              </a:rPr>
              <a:t>We can impress recruiters by mentioning the Git and GitHub on our resume. Send your </a:t>
            </a:r>
            <a:r>
              <a:rPr lang="en-IN" sz="2000" dirty="0" err="1">
                <a:solidFill>
                  <a:schemeClr val="tx1"/>
                </a:solidFill>
              </a:rPr>
              <a:t>GitHub</a:t>
            </a:r>
            <a:r>
              <a:rPr lang="en-IN" sz="2000" dirty="0">
                <a:solidFill>
                  <a:schemeClr val="tx1"/>
                </a:solidFill>
              </a:rPr>
              <a:t> profile link to the HR of the organization you want to join. Show your skills and influence them through your </a:t>
            </a:r>
            <a:r>
              <a:rPr lang="en-IN" sz="2000" dirty="0" smtClean="0">
                <a:solidFill>
                  <a:schemeClr val="tx1"/>
                </a:solidFill>
              </a:rPr>
              <a:t>work.</a:t>
            </a:r>
          </a:p>
        </p:txBody>
      </p:sp>
      <p:sp>
        <p:nvSpPr>
          <p:cNvPr id="3" name="Rectangle 3">
            <a:extLst>
              <a:ext uri="{FF2B5EF4-FFF2-40B4-BE49-F238E27FC236}">
                <a16:creationId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5639116C-9C57-4162-905D-F021407027D6}"/>
              </a:ext>
            </a:extLst>
          </p:cNvPr>
          <p:cNvSpPr>
            <a:spLocks noChangeArrowheads="1"/>
          </p:cNvSpPr>
          <p:nvPr/>
        </p:nvSpPr>
        <p:spPr bwMode="auto">
          <a:xfrm>
            <a:off x="1023938" y="33503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0E1DAAF-3B12-467A-8D0B-327CBBBEA833}"/>
              </a:ext>
            </a:extLst>
          </p:cNvPr>
          <p:cNvSpPr>
            <a:spLocks noChangeArrowheads="1"/>
          </p:cNvSpPr>
          <p:nvPr/>
        </p:nvSpPr>
        <p:spPr bwMode="auto">
          <a:xfrm>
            <a:off x="1023938" y="4220834"/>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1" name="Rectangle 2"/>
          <p:cNvSpPr txBox="1">
            <a:spLocks noChangeArrowheads="1"/>
          </p:cNvSpPr>
          <p:nvPr/>
        </p:nvSpPr>
        <p:spPr bwMode="auto">
          <a:xfrm>
            <a:off x="3317135" y="222598"/>
            <a:ext cx="1926810" cy="510480"/>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pPr algn="just">
              <a:lnSpc>
                <a:spcPct val="100000"/>
              </a:lnSpc>
              <a:spcBef>
                <a:spcPts val="600"/>
              </a:spcBef>
              <a:spcAft>
                <a:spcPts val="600"/>
              </a:spcAft>
            </a:pPr>
            <a:r>
              <a:rPr lang="en-US" sz="3200" kern="0" dirty="0" smtClean="0">
                <a:solidFill>
                  <a:srgbClr val="FF0000"/>
                </a:solidFill>
              </a:rPr>
              <a:t>Why Git?</a:t>
            </a:r>
            <a:r>
              <a:rPr lang="en-IN" sz="3200" kern="0" dirty="0" smtClean="0">
                <a:solidFill>
                  <a:srgbClr val="FF0000"/>
                </a:solidFill>
              </a:rPr>
              <a:t/>
            </a:r>
            <a:br>
              <a:rPr lang="en-IN" sz="3200" kern="0" dirty="0" smtClean="0">
                <a:solidFill>
                  <a:srgbClr val="FF0000"/>
                </a:solidFill>
              </a:rPr>
            </a:br>
            <a:endParaRPr lang="en-US" sz="3200" kern="0" dirty="0">
              <a:solidFill>
                <a:srgbClr val="FF0000"/>
              </a:solidFill>
              <a:latin typeface="Bookman Old Style" panose="02050604050505020204" pitchFamily="18" charset="0"/>
              <a:ea typeface="Cambria" panose="02040503050406030204" pitchFamily="18" charset="0"/>
            </a:endParaRPr>
          </a:p>
        </p:txBody>
      </p:sp>
    </p:spTree>
    <p:extLst>
      <p:ext uri="{BB962C8B-B14F-4D97-AF65-F5344CB8AC3E}">
        <p14:creationId xmlns:p14="http://schemas.microsoft.com/office/powerpoint/2010/main" val="40458334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7126167-A6F5-47EC-88DD-244767019990}"/>
              </a:ext>
            </a:extLst>
          </p:cNvPr>
          <p:cNvSpPr>
            <a:spLocks noChangeArrowheads="1"/>
          </p:cNvSpPr>
          <p:nvPr/>
        </p:nvSpPr>
        <p:spPr bwMode="auto">
          <a:xfrm>
            <a:off x="562028" y="1488320"/>
            <a:ext cx="8159408"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GitHub is a Git repository hosting service. </a:t>
            </a:r>
            <a:r>
              <a:rPr lang="en-IN" altLang="en-US" sz="2000" dirty="0" err="1">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GitHub</a:t>
            </a:r>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 also facilitates with many of its features, such as access control and collaboration. It provides a Web-based graphical interface.</a:t>
            </a:r>
          </a:p>
          <a:p>
            <a:pPr lvl="0" algn="just"/>
            <a:r>
              <a:rPr lang="en-IN" altLang="en-US" sz="2000" dirty="0" err="1">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GitHub</a:t>
            </a:r>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 is an American company. </a:t>
            </a:r>
            <a:endPar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a:p>
            <a:pPr lvl="0" algn="just"/>
            <a:endPar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a:p>
            <a:pPr lvl="0" algn="just"/>
            <a:r>
              <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It </a:t>
            </a:r>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hosts source code of your project in the form of different programming languages and keeps track of the various changes made by programmers</a:t>
            </a:r>
            <a:r>
              <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a:t>
            </a:r>
          </a:p>
          <a:p>
            <a:pPr lvl="0" algn="just"/>
            <a:endPar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a:p>
            <a:pPr lvl="0" algn="just"/>
            <a:r>
              <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It offers </a:t>
            </a:r>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both distributed version control and source code management (SCM) functionality of Git. It also facilitates with some collaboration features such as bug tracking, feature requests, task management for every project</a:t>
            </a:r>
          </a:p>
        </p:txBody>
      </p:sp>
      <p:sp>
        <p:nvSpPr>
          <p:cNvPr id="3" name="Rectangle 3">
            <a:extLst>
              <a:ext uri="{FF2B5EF4-FFF2-40B4-BE49-F238E27FC236}">
                <a16:creationId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5639116C-9C57-4162-905D-F021407027D6}"/>
              </a:ext>
            </a:extLst>
          </p:cNvPr>
          <p:cNvSpPr>
            <a:spLocks noChangeArrowheads="1"/>
          </p:cNvSpPr>
          <p:nvPr/>
        </p:nvSpPr>
        <p:spPr bwMode="auto">
          <a:xfrm>
            <a:off x="1023938" y="33503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0E1DAAF-3B12-467A-8D0B-327CBBBEA833}"/>
              </a:ext>
            </a:extLst>
          </p:cNvPr>
          <p:cNvSpPr>
            <a:spLocks noChangeArrowheads="1"/>
          </p:cNvSpPr>
          <p:nvPr/>
        </p:nvSpPr>
        <p:spPr bwMode="auto">
          <a:xfrm>
            <a:off x="1023938" y="40361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Bookman Old Style" panose="02050604050505020204" pitchFamily="18" charset="0"/>
            </a:endParaRPr>
          </a:p>
        </p:txBody>
      </p:sp>
      <p:sp>
        <p:nvSpPr>
          <p:cNvPr id="11" name="Rectangle 2"/>
          <p:cNvSpPr txBox="1">
            <a:spLocks noChangeArrowheads="1"/>
          </p:cNvSpPr>
          <p:nvPr/>
        </p:nvSpPr>
        <p:spPr bwMode="auto">
          <a:xfrm>
            <a:off x="2667000" y="307219"/>
            <a:ext cx="2804134" cy="420628"/>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pPr algn="ctr">
              <a:lnSpc>
                <a:spcPct val="100000"/>
              </a:lnSpc>
              <a:spcBef>
                <a:spcPts val="600"/>
              </a:spcBef>
              <a:spcAft>
                <a:spcPts val="600"/>
              </a:spcAft>
            </a:pPr>
            <a:r>
              <a:rPr lang="en-US" kern="0" dirty="0">
                <a:solidFill>
                  <a:srgbClr val="FF0000"/>
                </a:solidFill>
                <a:latin typeface="Bookman Old Style" panose="02050604050505020204" pitchFamily="18" charset="0"/>
                <a:ea typeface="Cambria" panose="02040503050406030204" pitchFamily="18" charset="0"/>
              </a:rPr>
              <a:t>What is </a:t>
            </a:r>
            <a:r>
              <a:rPr lang="en-US" kern="0" dirty="0" err="1">
                <a:solidFill>
                  <a:srgbClr val="FF0000"/>
                </a:solidFill>
                <a:latin typeface="Bookman Old Style" panose="02050604050505020204" pitchFamily="18" charset="0"/>
                <a:ea typeface="Cambria" panose="02040503050406030204" pitchFamily="18" charset="0"/>
              </a:rPr>
              <a:t>GitHub</a:t>
            </a:r>
            <a:r>
              <a:rPr lang="en-US" kern="0" dirty="0">
                <a:solidFill>
                  <a:srgbClr val="FF0000"/>
                </a:solidFill>
                <a:latin typeface="Bookman Old Style" panose="02050604050505020204" pitchFamily="18" charset="0"/>
                <a:ea typeface="Cambria" panose="02040503050406030204" pitchFamily="18" charset="0"/>
              </a:rPr>
              <a:t>?</a:t>
            </a:r>
          </a:p>
        </p:txBody>
      </p:sp>
    </p:spTree>
    <p:extLst>
      <p:ext uri="{BB962C8B-B14F-4D97-AF65-F5344CB8AC3E}">
        <p14:creationId xmlns:p14="http://schemas.microsoft.com/office/powerpoint/2010/main" val="263474521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5639116C-9C57-4162-905D-F021407027D6}"/>
              </a:ext>
            </a:extLst>
          </p:cNvPr>
          <p:cNvSpPr>
            <a:spLocks noChangeArrowheads="1"/>
          </p:cNvSpPr>
          <p:nvPr/>
        </p:nvSpPr>
        <p:spPr bwMode="auto">
          <a:xfrm>
            <a:off x="1023938" y="33503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0E1DAAF-3B12-467A-8D0B-327CBBBEA833}"/>
              </a:ext>
            </a:extLst>
          </p:cNvPr>
          <p:cNvSpPr>
            <a:spLocks noChangeArrowheads="1"/>
          </p:cNvSpPr>
          <p:nvPr/>
        </p:nvSpPr>
        <p:spPr bwMode="auto">
          <a:xfrm>
            <a:off x="1023938" y="40361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Bookman Old Style" panose="02050604050505020204" pitchFamily="18" charset="0"/>
            </a:endParaRPr>
          </a:p>
        </p:txBody>
      </p:sp>
      <p:pic>
        <p:nvPicPr>
          <p:cNvPr id="11" name="Picture 10" descr="What is GitHub"/>
          <p:cNvPicPr/>
          <p:nvPr/>
        </p:nvPicPr>
        <p:blipFill>
          <a:blip r:embed="rId3">
            <a:extLst>
              <a:ext uri="{28A0092B-C50C-407E-A947-70E740481C1C}">
                <a14:useLocalDpi xmlns:a14="http://schemas.microsoft.com/office/drawing/2010/main" val="0"/>
              </a:ext>
            </a:extLst>
          </a:blip>
          <a:srcRect/>
          <a:stretch>
            <a:fillRect/>
          </a:stretch>
        </p:blipFill>
        <p:spPr bwMode="auto">
          <a:xfrm>
            <a:off x="606596" y="1114981"/>
            <a:ext cx="7513466" cy="4600019"/>
          </a:xfrm>
          <a:prstGeom prst="rect">
            <a:avLst/>
          </a:prstGeom>
          <a:noFill/>
          <a:ln>
            <a:noFill/>
          </a:ln>
        </p:spPr>
      </p:pic>
    </p:spTree>
    <p:extLst>
      <p:ext uri="{BB962C8B-B14F-4D97-AF65-F5344CB8AC3E}">
        <p14:creationId xmlns:p14="http://schemas.microsoft.com/office/powerpoint/2010/main" val="23903950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12665" y="273188"/>
            <a:ext cx="4235735" cy="718413"/>
          </a:xfrm>
          <a:noFill/>
        </p:spPr>
        <p:txBody>
          <a:bodyPr>
            <a:normAutofit fontScale="90000"/>
          </a:bodyPr>
          <a:lstStyle/>
          <a:p>
            <a:pPr>
              <a:lnSpc>
                <a:spcPct val="100000"/>
              </a:lnSpc>
              <a:spcBef>
                <a:spcPts val="600"/>
              </a:spcBef>
              <a:spcAft>
                <a:spcPts val="600"/>
              </a:spcAft>
            </a:pPr>
            <a:r>
              <a:rPr lang="en-US" dirty="0">
                <a:solidFill>
                  <a:srgbClr val="FF0000"/>
                </a:solidFill>
                <a:latin typeface="Bookman Old Style" panose="02050604050505020204" pitchFamily="18" charset="0"/>
                <a:ea typeface="Cambria" panose="02040503050406030204" pitchFamily="18" charset="0"/>
              </a:rPr>
              <a:t>Features of </a:t>
            </a:r>
            <a:r>
              <a:rPr lang="en-US" dirty="0" err="1">
                <a:solidFill>
                  <a:srgbClr val="FF0000"/>
                </a:solidFill>
                <a:latin typeface="Bookman Old Style" panose="02050604050505020204" pitchFamily="18" charset="0"/>
                <a:ea typeface="Cambria" panose="02040503050406030204" pitchFamily="18" charset="0"/>
              </a:rPr>
              <a:t>GitHub</a:t>
            </a:r>
            <a:endParaRPr lang="en-US" dirty="0">
              <a:solidFill>
                <a:srgbClr val="FF0000"/>
              </a:solidFill>
              <a:latin typeface="Bookman Old Style" panose="02050604050505020204" pitchFamily="18" charset="0"/>
              <a:ea typeface="Cambria" panose="02040503050406030204" pitchFamily="18" charset="0"/>
            </a:endParaRPr>
          </a:p>
        </p:txBody>
      </p:sp>
      <p:sp>
        <p:nvSpPr>
          <p:cNvPr id="2" name="Rectangle 2">
            <a:extLst>
              <a:ext uri="{FF2B5EF4-FFF2-40B4-BE49-F238E27FC236}">
                <a16:creationId xmlns:a16="http://schemas.microsoft.com/office/drawing/2014/main" id="{A7126167-A6F5-47EC-88DD-244767019990}"/>
              </a:ext>
            </a:extLst>
          </p:cNvPr>
          <p:cNvSpPr>
            <a:spLocks noChangeArrowheads="1"/>
          </p:cNvSpPr>
          <p:nvPr/>
        </p:nvSpPr>
        <p:spPr bwMode="auto">
          <a:xfrm>
            <a:off x="585814" y="1057432"/>
            <a:ext cx="8232604"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r>
              <a:rPr lang="en-IN" altLang="en-US" sz="2000" dirty="0" err="1">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GitHub</a:t>
            </a:r>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 is a place where programmers and designers work together. They collaborate, contribute, and fix bugs together. It hosts plenty of open source projects and codes of various programming languages</a:t>
            </a:r>
            <a:r>
              <a:rPr lang="en-IN" altLang="en-US" sz="2000" dirty="0" smtClean="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a:t>
            </a:r>
          </a:p>
          <a:p>
            <a:pPr lvl="0" algn="just"/>
            <a:endPar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Some of its significant features are as follows.</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Collaboration</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Integrated issue and bug tracking</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Graphical representation of branches</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Git repositories hosting</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Project management</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Team management</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Code hosting</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Track and assign tasks</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Conversations</a:t>
            </a:r>
          </a:p>
          <a:p>
            <a:pPr lvl="0" algn="just"/>
            <a:r>
              <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o	</a:t>
            </a:r>
            <a:r>
              <a:rPr lang="en-IN" altLang="en-US" sz="2000" dirty="0" err="1">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Wikisc</a:t>
            </a:r>
            <a:endParaRPr lang="en-IN" altLang="en-US" sz="2000"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rgbClr val="424142"/>
              </a:solidFill>
              <a:effectLst/>
              <a:latin typeface="Bookman Old Style" panose="02050604050505020204" pitchFamily="18" charset="0"/>
              <a:ea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5639116C-9C57-4162-905D-F021407027D6}"/>
              </a:ext>
            </a:extLst>
          </p:cNvPr>
          <p:cNvSpPr>
            <a:spLocks noChangeArrowheads="1"/>
          </p:cNvSpPr>
          <p:nvPr/>
        </p:nvSpPr>
        <p:spPr bwMode="auto">
          <a:xfrm>
            <a:off x="1023938" y="33503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0E1DAAF-3B12-467A-8D0B-327CBBBEA833}"/>
              </a:ext>
            </a:extLst>
          </p:cNvPr>
          <p:cNvSpPr>
            <a:spLocks noChangeArrowheads="1"/>
          </p:cNvSpPr>
          <p:nvPr/>
        </p:nvSpPr>
        <p:spPr bwMode="auto">
          <a:xfrm>
            <a:off x="1023938" y="40361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Bookman Old Style" panose="02050604050505020204" pitchFamily="18" charset="0"/>
            </a:endParaRPr>
          </a:p>
        </p:txBody>
      </p:sp>
      <p:sp>
        <p:nvSpPr>
          <p:cNvPr id="9" name="Rectangle 3">
            <a:extLst>
              <a:ext uri="{FF2B5EF4-FFF2-40B4-BE49-F238E27FC236}">
                <a16:creationId xmlns:a16="http://schemas.microsoft.com/office/drawing/2014/main" id="{C34BE967-9D2E-4605-B744-C4C53EFE5072}"/>
              </a:ext>
            </a:extLst>
          </p:cNvPr>
          <p:cNvSpPr>
            <a:spLocks noChangeArrowheads="1"/>
          </p:cNvSpPr>
          <p:nvPr/>
        </p:nvSpPr>
        <p:spPr bwMode="auto">
          <a:xfrm>
            <a:off x="0" y="1847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24142"/>
                </a:solidFill>
                <a:effectLst/>
                <a:latin typeface="Bookman Old Style" panose="020506040505050202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144840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4600" y="331024"/>
            <a:ext cx="3962400" cy="606674"/>
          </a:xfrm>
          <a:noFill/>
        </p:spPr>
        <p:txBody>
          <a:bodyPr>
            <a:normAutofit fontScale="90000"/>
          </a:bodyPr>
          <a:lstStyle/>
          <a:p>
            <a:pPr>
              <a:lnSpc>
                <a:spcPct val="100000"/>
              </a:lnSpc>
              <a:spcBef>
                <a:spcPts val="600"/>
              </a:spcBef>
              <a:spcAft>
                <a:spcPts val="600"/>
              </a:spcAft>
            </a:pPr>
            <a:r>
              <a:rPr lang="en-US" dirty="0">
                <a:solidFill>
                  <a:srgbClr val="FF0000"/>
                </a:solidFill>
                <a:latin typeface="Bookman Old Style" panose="02050604050505020204" pitchFamily="18" charset="0"/>
                <a:ea typeface="Cambria" panose="02040503050406030204" pitchFamily="18" charset="0"/>
              </a:rPr>
              <a:t>Benefits of </a:t>
            </a:r>
            <a:r>
              <a:rPr lang="en-US" dirty="0" err="1">
                <a:solidFill>
                  <a:srgbClr val="FF0000"/>
                </a:solidFill>
                <a:latin typeface="Bookman Old Style" panose="02050604050505020204" pitchFamily="18" charset="0"/>
                <a:ea typeface="Cambria" panose="02040503050406030204" pitchFamily="18" charset="0"/>
              </a:rPr>
              <a:t>GitHub</a:t>
            </a:r>
            <a:endParaRPr lang="en-US" dirty="0">
              <a:solidFill>
                <a:srgbClr val="FF0000"/>
              </a:solidFill>
              <a:latin typeface="Bookman Old Style" panose="02050604050505020204" pitchFamily="18" charset="0"/>
              <a:ea typeface="Cambria" panose="02040503050406030204" pitchFamily="18" charset="0"/>
            </a:endParaRPr>
          </a:p>
        </p:txBody>
      </p:sp>
      <p:sp>
        <p:nvSpPr>
          <p:cNvPr id="2" name="Rectangle 2">
            <a:extLst>
              <a:ext uri="{FF2B5EF4-FFF2-40B4-BE49-F238E27FC236}">
                <a16:creationId xmlns:a16="http://schemas.microsoft.com/office/drawing/2014/main" id="{A7126167-A6F5-47EC-88DD-244767019990}"/>
              </a:ext>
            </a:extLst>
          </p:cNvPr>
          <p:cNvSpPr>
            <a:spLocks noChangeArrowheads="1"/>
          </p:cNvSpPr>
          <p:nvPr/>
        </p:nvSpPr>
        <p:spPr bwMode="auto">
          <a:xfrm>
            <a:off x="556881" y="937698"/>
            <a:ext cx="793080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424142"/>
              </a:solidFill>
              <a:effectLst/>
              <a:latin typeface="Bookman Old Style" panose="02050604050505020204" pitchFamily="18" charset="0"/>
              <a:ea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6F1AB8EF-8C5B-458A-84DC-1CFE1AAC3138}"/>
              </a:ext>
            </a:extLst>
          </p:cNvPr>
          <p:cNvSpPr>
            <a:spLocks noChangeArrowheads="1"/>
          </p:cNvSpPr>
          <p:nvPr/>
        </p:nvSpPr>
        <p:spPr bwMode="auto">
          <a:xfrm>
            <a:off x="606596" y="3970337"/>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18582010-BA1F-4B3C-9B44-DCC4C81AED6A}"/>
              </a:ext>
            </a:extLst>
          </p:cNvPr>
          <p:cNvSpPr>
            <a:spLocks noChangeArrowheads="1"/>
          </p:cNvSpPr>
          <p:nvPr/>
        </p:nvSpPr>
        <p:spPr bwMode="auto">
          <a:xfrm>
            <a:off x="0" y="22098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C34BE967-9D2E-4605-B744-C4C53EFE5072}"/>
              </a:ext>
            </a:extLst>
          </p:cNvPr>
          <p:cNvSpPr>
            <a:spLocks noChangeArrowheads="1"/>
          </p:cNvSpPr>
          <p:nvPr/>
        </p:nvSpPr>
        <p:spPr bwMode="auto">
          <a:xfrm>
            <a:off x="0" y="18478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24142"/>
                </a:solidFill>
                <a:effectLst/>
                <a:latin typeface="Bookman Old Style" panose="020506040505050202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p:cNvSpPr/>
          <p:nvPr/>
        </p:nvSpPr>
        <p:spPr>
          <a:xfrm>
            <a:off x="592740" y="1299647"/>
            <a:ext cx="7944664" cy="4770537"/>
          </a:xfrm>
          <a:prstGeom prst="rect">
            <a:avLst/>
          </a:prstGeom>
        </p:spPr>
        <p:txBody>
          <a:bodyPr wrap="square">
            <a:spAutoFit/>
          </a:bodyPr>
          <a:lstStyle/>
          <a:p>
            <a:pPr algn="just"/>
            <a:r>
              <a:rPr lang="en-US" sz="2200" dirty="0">
                <a:solidFill>
                  <a:srgbClr val="333333"/>
                </a:solidFill>
                <a:latin typeface="Segoe UI" panose="020B0502040204020203" pitchFamily="34" charset="0"/>
                <a:ea typeface="Times New Roman" panose="02020603050405020304" pitchFamily="18" charset="0"/>
              </a:rPr>
              <a:t>GitHub can be separated as the Git and the Hub. GitHub service includes access controls as well as collaboration features like task management, repository hosting, and team management</a:t>
            </a:r>
            <a:r>
              <a:rPr lang="en-US" sz="2200" dirty="0" smtClean="0">
                <a:solidFill>
                  <a:srgbClr val="333333"/>
                </a:solidFill>
                <a:latin typeface="Segoe UI" panose="020B0502040204020203" pitchFamily="34" charset="0"/>
                <a:ea typeface="Times New Roman" panose="02020603050405020304" pitchFamily="18" charset="0"/>
              </a:rPr>
              <a:t>.</a:t>
            </a:r>
          </a:p>
          <a:p>
            <a:pPr algn="just"/>
            <a:endParaRPr lang="en-IN" sz="2200" dirty="0">
              <a:latin typeface="Times New Roman" panose="02020603050405020304" pitchFamily="18" charset="0"/>
              <a:ea typeface="Times New Roman" panose="02020603050405020304" pitchFamily="18" charset="0"/>
            </a:endParaRPr>
          </a:p>
          <a:p>
            <a:pPr algn="just"/>
            <a:r>
              <a:rPr lang="en-US" sz="2200" dirty="0">
                <a:solidFill>
                  <a:srgbClr val="333333"/>
                </a:solidFill>
                <a:latin typeface="Segoe UI" panose="020B0502040204020203" pitchFamily="34" charset="0"/>
                <a:ea typeface="Times New Roman" panose="02020603050405020304" pitchFamily="18" charset="0"/>
              </a:rPr>
              <a:t>The key benefits of GitHub are as follows</a:t>
            </a:r>
            <a:r>
              <a:rPr lang="en-US" sz="2200" dirty="0" smtClean="0">
                <a:solidFill>
                  <a:srgbClr val="333333"/>
                </a:solidFill>
                <a:latin typeface="Segoe UI" panose="020B0502040204020203" pitchFamily="34" charset="0"/>
                <a:ea typeface="Times New Roman" panose="02020603050405020304" pitchFamily="18" charset="0"/>
              </a:rPr>
              <a:t>.</a:t>
            </a:r>
          </a:p>
          <a:p>
            <a:pPr algn="just"/>
            <a:endParaRPr lang="en-IN" sz="2200" dirty="0">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It is easy to contribute to open source projects via </a:t>
            </a:r>
            <a:r>
              <a:rPr lang="en-US" sz="22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GitHub</a:t>
            </a: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It helps to create an excellent document.</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You can attract recruiter by showing off your work. If you have a profile on </a:t>
            </a:r>
            <a:r>
              <a:rPr lang="en-US" sz="22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GitHub</a:t>
            </a: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you will have a higher chance of being recruited.</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It allows your work to get out there in front of the public.</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You can track changes in your code across versions.</a:t>
            </a:r>
            <a:endParaRPr lang="en-IN" sz="2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976286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14601" y="362044"/>
            <a:ext cx="4038600" cy="641256"/>
          </a:xfrm>
          <a:noFill/>
        </p:spPr>
        <p:txBody>
          <a:bodyPr>
            <a:normAutofit fontScale="90000"/>
          </a:bodyPr>
          <a:lstStyle/>
          <a:p>
            <a:pPr algn="ctr"/>
            <a:r>
              <a:rPr lang="en-US" dirty="0" smtClean="0">
                <a:solidFill>
                  <a:srgbClr val="FF0000"/>
                </a:solidFill>
              </a:rPr>
              <a:t>Introduction to </a:t>
            </a:r>
            <a:r>
              <a:rPr lang="en-US" dirty="0" err="1" smtClean="0">
                <a:solidFill>
                  <a:srgbClr val="FF0000"/>
                </a:solidFill>
              </a:rPr>
              <a:t>GiT</a:t>
            </a:r>
            <a:endParaRPr lang="en-US" dirty="0">
              <a:solidFill>
                <a:srgbClr val="FF0000"/>
              </a:solidFill>
            </a:endParaRPr>
          </a:p>
        </p:txBody>
      </p:sp>
      <p:sp>
        <p:nvSpPr>
          <p:cNvPr id="16387" name="Rectangle 3"/>
          <p:cNvSpPr>
            <a:spLocks noGrp="1" noChangeArrowheads="1"/>
          </p:cNvSpPr>
          <p:nvPr>
            <p:ph idx="1"/>
          </p:nvPr>
        </p:nvSpPr>
        <p:spPr>
          <a:xfrm>
            <a:off x="228600" y="1143000"/>
            <a:ext cx="8763000" cy="4648200"/>
          </a:xfrm>
          <a:noFill/>
        </p:spPr>
        <p:txBody>
          <a:bodyPr/>
          <a:lstStyle/>
          <a:p>
            <a:pPr marL="0" indent="0" algn="just">
              <a:lnSpc>
                <a:spcPct val="100000"/>
              </a:lnSpc>
              <a:spcBef>
                <a:spcPts val="600"/>
              </a:spcBef>
              <a:spcAft>
                <a:spcPts val="600"/>
              </a:spcAft>
              <a:buNone/>
            </a:pPr>
            <a:r>
              <a:rPr lang="en-IN" sz="2200" b="0" dirty="0">
                <a:latin typeface="Bookman Old Style" panose="02050604050505020204" pitchFamily="18" charset="0"/>
                <a:ea typeface="Cambria" panose="02040503050406030204" pitchFamily="18" charset="0"/>
              </a:rPr>
              <a:t>Git is a modern and widely used distributed version control system in the world. It is developed to manage projects with high speed and efficiency. </a:t>
            </a:r>
            <a:endParaRPr lang="en-IN" sz="2200" b="0" dirty="0" smtClean="0">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2200" b="0" dirty="0" smtClean="0">
                <a:latin typeface="Bookman Old Style" panose="02050604050505020204" pitchFamily="18" charset="0"/>
                <a:ea typeface="Cambria" panose="02040503050406030204" pitchFamily="18" charset="0"/>
              </a:rPr>
              <a:t>The </a:t>
            </a:r>
            <a:r>
              <a:rPr lang="en-IN" sz="2200" b="0" dirty="0">
                <a:latin typeface="Bookman Old Style" panose="02050604050505020204" pitchFamily="18" charset="0"/>
                <a:ea typeface="Cambria" panose="02040503050406030204" pitchFamily="18" charset="0"/>
              </a:rPr>
              <a:t>version control system allows us to monitor and work together with our team members at the same workspace.</a:t>
            </a:r>
          </a:p>
          <a:p>
            <a:pPr marL="0" indent="0" algn="just">
              <a:lnSpc>
                <a:spcPct val="100000"/>
              </a:lnSpc>
              <a:spcBef>
                <a:spcPts val="600"/>
              </a:spcBef>
              <a:spcAft>
                <a:spcPts val="600"/>
              </a:spcAft>
              <a:buNone/>
            </a:pPr>
            <a:r>
              <a:rPr lang="en-IN" sz="2200" b="0" dirty="0">
                <a:latin typeface="Bookman Old Style" panose="02050604050505020204" pitchFamily="18" charset="0"/>
                <a:ea typeface="Cambria" panose="02040503050406030204" pitchFamily="18" charset="0"/>
              </a:rPr>
              <a:t>This tutorial will help you to understand the distributed version control system Git via the command line as well as with GitHub. </a:t>
            </a:r>
            <a:endParaRPr lang="en-IN" sz="2200" b="0" dirty="0" smtClean="0">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2200" b="0" dirty="0" smtClean="0">
                <a:latin typeface="Bookman Old Style" panose="02050604050505020204" pitchFamily="18" charset="0"/>
                <a:ea typeface="Cambria" panose="02040503050406030204" pitchFamily="18" charset="0"/>
              </a:rPr>
              <a:t>The </a:t>
            </a:r>
            <a:r>
              <a:rPr lang="en-IN" sz="2200" b="0" dirty="0">
                <a:latin typeface="Bookman Old Style" panose="02050604050505020204" pitchFamily="18" charset="0"/>
                <a:ea typeface="Cambria" panose="02040503050406030204" pitchFamily="18" charset="0"/>
              </a:rPr>
              <a:t>examples in this tutorial are performed on Windows, but we can also perform same operations on other operating systems like Linux (Ubuntu) and </a:t>
            </a:r>
            <a:r>
              <a:rPr lang="en-IN" sz="2200" b="0" dirty="0" err="1">
                <a:latin typeface="Bookman Old Style" panose="02050604050505020204" pitchFamily="18" charset="0"/>
                <a:ea typeface="Cambria" panose="02040503050406030204" pitchFamily="18" charset="0"/>
              </a:rPr>
              <a:t>MacOS</a:t>
            </a:r>
            <a:r>
              <a:rPr lang="en-IN" sz="2200" b="0" dirty="0">
                <a:latin typeface="Bookman Old Style" panose="02050604050505020204" pitchFamily="18" charset="0"/>
                <a:ea typeface="Cambria" panose="02040503050406030204" pitchFamily="18" charset="0"/>
              </a:rPr>
              <a:t>.</a:t>
            </a:r>
          </a:p>
        </p:txBody>
      </p:sp>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endParaRPr lang="en-IN">
              <a:latin typeface="Bookman Old Style" panose="02050604050505020204"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5829300" cy="444500"/>
          </a:xfrm>
        </p:spPr>
        <p:txBody>
          <a:bodyPr>
            <a:normAutofit fontScale="90000"/>
          </a:bodyPr>
          <a:lstStyle/>
          <a:p>
            <a:r>
              <a:rPr lang="en-US" sz="2800" b="1" dirty="0">
                <a:solidFill>
                  <a:srgbClr val="FF0000"/>
                </a:solidFill>
              </a:rPr>
              <a:t>Difference between </a:t>
            </a:r>
            <a:r>
              <a:rPr lang="en-US" sz="2800" b="1" dirty="0" err="1">
                <a:solidFill>
                  <a:srgbClr val="FF0000"/>
                </a:solidFill>
              </a:rPr>
              <a:t>git</a:t>
            </a:r>
            <a:r>
              <a:rPr lang="en-US" sz="2800" b="1" dirty="0">
                <a:solidFill>
                  <a:srgbClr val="FF0000"/>
                </a:solidFill>
              </a:rPr>
              <a:t> and </a:t>
            </a:r>
            <a:r>
              <a:rPr lang="en-US" sz="2800" b="1" dirty="0" err="1">
                <a:solidFill>
                  <a:srgbClr val="FF0000"/>
                </a:solidFill>
              </a:rPr>
              <a:t>gitHub</a:t>
            </a:r>
            <a:r>
              <a:rPr lang="en-IN" sz="2800" dirty="0">
                <a:solidFill>
                  <a:srgbClr val="FF0000"/>
                </a:solidFill>
              </a:rPr>
              <a:t/>
            </a:r>
            <a:br>
              <a:rPr lang="en-IN" sz="2800" dirty="0">
                <a:solidFill>
                  <a:srgbClr val="FF0000"/>
                </a:solidFill>
              </a:rPr>
            </a:br>
            <a:endParaRPr lang="en-IN" sz="2800" dirty="0">
              <a:solidFill>
                <a:srgbClr val="FF0000"/>
              </a:solidFill>
            </a:endParaRPr>
          </a:p>
        </p:txBody>
      </p:sp>
      <p:sp>
        <p:nvSpPr>
          <p:cNvPr id="3" name="Content Placeholder 2"/>
          <p:cNvSpPr>
            <a:spLocks noGrp="1"/>
          </p:cNvSpPr>
          <p:nvPr>
            <p:ph idx="1"/>
          </p:nvPr>
        </p:nvSpPr>
        <p:spPr>
          <a:xfrm>
            <a:off x="685800" y="1905000"/>
            <a:ext cx="7848600" cy="1905000"/>
          </a:xfrm>
        </p:spPr>
        <p:txBody>
          <a:bodyPr>
            <a:normAutofit/>
          </a:bodyPr>
          <a:lstStyle/>
          <a:p>
            <a:pPr marL="0" indent="0">
              <a:buNone/>
            </a:pPr>
            <a:r>
              <a:rPr lang="en-IN" b="1" dirty="0" smtClean="0"/>
              <a:t>Self Learning Topic for </a:t>
            </a:r>
            <a:r>
              <a:rPr lang="en-IN" b="1" dirty="0" smtClean="0"/>
              <a:t>students</a:t>
            </a:r>
          </a:p>
          <a:p>
            <a:pPr marL="0" indent="0">
              <a:buNone/>
            </a:pPr>
            <a:endParaRPr lang="en-US" b="1" dirty="0"/>
          </a:p>
          <a:p>
            <a:pPr marL="0" indent="0">
              <a:buNone/>
            </a:pPr>
            <a:r>
              <a:rPr lang="en-US" b="1" dirty="0" smtClean="0"/>
              <a:t>Download Git : </a:t>
            </a:r>
            <a:r>
              <a:rPr lang="en-IN" dirty="0"/>
              <a:t>https://git-scm.com/download/win</a:t>
            </a:r>
            <a:endParaRPr lang="en-IN" b="1" dirty="0"/>
          </a:p>
        </p:txBody>
      </p:sp>
    </p:spTree>
    <p:extLst>
      <p:ext uri="{BB962C8B-B14F-4D97-AF65-F5344CB8AC3E}">
        <p14:creationId xmlns:p14="http://schemas.microsoft.com/office/powerpoint/2010/main" val="117513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3581400" cy="685800"/>
          </a:xfrm>
        </p:spPr>
        <p:txBody>
          <a:bodyPr>
            <a:normAutofit fontScale="90000"/>
          </a:bodyPr>
          <a:lstStyle/>
          <a:p>
            <a:r>
              <a:rPr lang="en-IN" dirty="0" smtClean="0">
                <a:solidFill>
                  <a:srgbClr val="FF0000"/>
                </a:solidFill>
              </a:rPr>
              <a:t>More About GiT</a:t>
            </a:r>
            <a:endParaRPr lang="en-IN" dirty="0">
              <a:solidFill>
                <a:srgbClr val="FF0000"/>
              </a:solidFill>
            </a:endParaRPr>
          </a:p>
        </p:txBody>
      </p:sp>
      <p:sp>
        <p:nvSpPr>
          <p:cNvPr id="3" name="Content Placeholder 2"/>
          <p:cNvSpPr>
            <a:spLocks noGrp="1"/>
          </p:cNvSpPr>
          <p:nvPr>
            <p:ph idx="1"/>
          </p:nvPr>
        </p:nvSpPr>
        <p:spPr>
          <a:xfrm>
            <a:off x="685800" y="1143000"/>
            <a:ext cx="7848600" cy="5144998"/>
          </a:xfrm>
        </p:spPr>
        <p:txBody>
          <a:bodyPr>
            <a:normAutofit fontScale="92500" lnSpcReduction="20000"/>
          </a:bodyPr>
          <a:lstStyle/>
          <a:p>
            <a:pPr marL="0" indent="0" algn="just">
              <a:buNone/>
            </a:pPr>
            <a:r>
              <a:rPr lang="en-IN" sz="2000" b="0" dirty="0"/>
              <a:t>Git was developed to work on the Linux kernel; therefore, it is capable enough to handle large repositories effectively. From the beginning, speed and performance have been Git's primary </a:t>
            </a:r>
            <a:r>
              <a:rPr lang="en-IN" sz="2000" b="0" dirty="0" smtClean="0"/>
              <a:t>goals.</a:t>
            </a:r>
          </a:p>
          <a:p>
            <a:pPr marL="0" indent="0" algn="just">
              <a:buNone/>
            </a:pPr>
            <a:r>
              <a:rPr lang="en-IN" sz="2000" b="0" dirty="0" smtClean="0"/>
              <a:t>Supports </a:t>
            </a:r>
            <a:r>
              <a:rPr lang="en-IN" sz="2000" b="0" dirty="0"/>
              <a:t>non-linear </a:t>
            </a:r>
            <a:r>
              <a:rPr lang="en-IN" sz="2000" b="0" dirty="0" smtClean="0"/>
              <a:t>development Git </a:t>
            </a:r>
            <a:r>
              <a:rPr lang="en-IN" sz="2000" b="0" dirty="0"/>
              <a:t>supports seamless branching and merging, which helps in visualizing and navigating a non-linear development. A branch in Git represents a single commit. </a:t>
            </a:r>
            <a:endParaRPr lang="en-IN" sz="2000" b="0" dirty="0" smtClean="0"/>
          </a:p>
          <a:p>
            <a:pPr marL="0" indent="0" algn="just">
              <a:buNone/>
            </a:pPr>
            <a:r>
              <a:rPr lang="en-IN" sz="2000" b="0" dirty="0" smtClean="0"/>
              <a:t>We </a:t>
            </a:r>
            <a:r>
              <a:rPr lang="en-IN" sz="2000" b="0" dirty="0"/>
              <a:t>can construct the full branch structure with the help of its parental commit</a:t>
            </a:r>
            <a:r>
              <a:rPr lang="en-IN" sz="2000" b="0" dirty="0" smtClean="0"/>
              <a:t>.</a:t>
            </a:r>
          </a:p>
          <a:p>
            <a:pPr marL="0" indent="0" algn="just">
              <a:buNone/>
            </a:pPr>
            <a:r>
              <a:rPr lang="en-IN" sz="2000" b="0" dirty="0" smtClean="0"/>
              <a:t>Branching </a:t>
            </a:r>
            <a:r>
              <a:rPr lang="en-IN" sz="2000" b="0" dirty="0"/>
              <a:t>and Merging</a:t>
            </a:r>
          </a:p>
          <a:p>
            <a:pPr marL="0" indent="0" algn="just">
              <a:buNone/>
            </a:pPr>
            <a:r>
              <a:rPr lang="en-IN" sz="2000" b="0" dirty="0"/>
              <a:t>Branching and merging are the great features of Git, which makes it different from the other SCM tools. </a:t>
            </a:r>
            <a:endParaRPr lang="en-IN" sz="2000" b="0" dirty="0" smtClean="0"/>
          </a:p>
          <a:p>
            <a:pPr marL="0" indent="0" algn="just">
              <a:buNone/>
            </a:pPr>
            <a:r>
              <a:rPr lang="en-IN" sz="2000" b="0" dirty="0" smtClean="0"/>
              <a:t>Git </a:t>
            </a:r>
            <a:r>
              <a:rPr lang="en-IN" sz="2000" b="0" dirty="0"/>
              <a:t>allows the creation of multiple branches without affecting each other. </a:t>
            </a:r>
            <a:endParaRPr lang="en-IN" sz="2000" b="0" dirty="0" smtClean="0"/>
          </a:p>
          <a:p>
            <a:pPr marL="0" indent="0" algn="just">
              <a:buNone/>
            </a:pPr>
            <a:r>
              <a:rPr lang="en-IN" sz="2000" b="0" dirty="0" smtClean="0"/>
              <a:t>We </a:t>
            </a:r>
            <a:r>
              <a:rPr lang="en-IN" sz="2000" b="0" dirty="0"/>
              <a:t>can perform tasks like creation, deletion, and merging on branches, and these tasks take a few seconds only. </a:t>
            </a:r>
          </a:p>
          <a:p>
            <a:pPr marL="0" indent="0" algn="just">
              <a:buNone/>
            </a:pPr>
            <a:endParaRPr lang="en-IN" sz="2000" b="0" dirty="0"/>
          </a:p>
        </p:txBody>
      </p:sp>
    </p:spTree>
    <p:extLst>
      <p:ext uri="{BB962C8B-B14F-4D97-AF65-F5344CB8AC3E}">
        <p14:creationId xmlns:p14="http://schemas.microsoft.com/office/powerpoint/2010/main" val="59398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4800600"/>
          </a:xfrm>
        </p:spPr>
        <p:txBody>
          <a:bodyPr/>
          <a:lstStyle/>
          <a:p>
            <a:pPr marL="0" indent="0" algn="just">
              <a:buNone/>
            </a:pPr>
            <a:r>
              <a:rPr lang="en-IN" sz="2000" b="0" dirty="0"/>
              <a:t>Below are some features that can be achieved by branching</a:t>
            </a:r>
            <a:r>
              <a:rPr lang="en-IN" sz="2000" b="0" dirty="0" smtClean="0"/>
              <a:t>:</a:t>
            </a:r>
          </a:p>
          <a:p>
            <a:pPr marL="0" indent="0" algn="just">
              <a:buNone/>
            </a:pPr>
            <a:r>
              <a:rPr lang="en-IN" sz="2000" b="0" dirty="0" smtClean="0"/>
              <a:t>We </a:t>
            </a:r>
            <a:r>
              <a:rPr lang="en-IN" sz="2000" b="0" dirty="0"/>
              <a:t>can create a separate branch for a new module of the project, commit and delete it whenever we want.</a:t>
            </a:r>
          </a:p>
          <a:p>
            <a:pPr marL="0" indent="0" algn="just">
              <a:buNone/>
            </a:pPr>
            <a:r>
              <a:rPr lang="en-IN" sz="2000" b="0" dirty="0" smtClean="0"/>
              <a:t>We </a:t>
            </a:r>
            <a:r>
              <a:rPr lang="en-IN" sz="2000" b="0" dirty="0"/>
              <a:t>can have a production branch, which always has what goes into production and can be merged for testing in the test branch.</a:t>
            </a:r>
          </a:p>
          <a:p>
            <a:pPr marL="0" indent="0" algn="just">
              <a:buNone/>
            </a:pPr>
            <a:r>
              <a:rPr lang="en-IN" sz="2000" b="0" dirty="0" smtClean="0"/>
              <a:t>We </a:t>
            </a:r>
            <a:r>
              <a:rPr lang="en-IN" sz="2000" b="0" dirty="0"/>
              <a:t>can create a demo branch for the experiment and check if it is working. We can also remove it if needed.</a:t>
            </a:r>
          </a:p>
          <a:p>
            <a:pPr marL="0" indent="0" algn="just">
              <a:buNone/>
            </a:pPr>
            <a:r>
              <a:rPr lang="en-IN" sz="2000" b="0" dirty="0" smtClean="0"/>
              <a:t>The </a:t>
            </a:r>
            <a:r>
              <a:rPr lang="en-IN" sz="2000" b="0" dirty="0"/>
              <a:t>core benefit of branching is if we want to push something to a remote repository, we do not have to push all of our branches. </a:t>
            </a:r>
            <a:endParaRPr lang="en-IN" sz="2000" b="0" dirty="0" smtClean="0"/>
          </a:p>
          <a:p>
            <a:pPr marL="0" indent="0" algn="just">
              <a:buNone/>
            </a:pPr>
            <a:r>
              <a:rPr lang="en-IN" sz="2000" b="0" dirty="0" smtClean="0"/>
              <a:t>We </a:t>
            </a:r>
            <a:r>
              <a:rPr lang="en-IN" sz="2000" b="0" dirty="0"/>
              <a:t>can select a few of our branches, or all of them together</a:t>
            </a:r>
          </a:p>
          <a:p>
            <a:pPr marL="0" indent="0" algn="just">
              <a:buNone/>
            </a:pPr>
            <a:endParaRPr lang="en-IN" sz="2000" b="0" dirty="0"/>
          </a:p>
        </p:txBody>
      </p:sp>
      <p:sp>
        <p:nvSpPr>
          <p:cNvPr id="5" name="Title 1"/>
          <p:cNvSpPr txBox="1">
            <a:spLocks/>
          </p:cNvSpPr>
          <p:nvPr/>
        </p:nvSpPr>
        <p:spPr bwMode="auto">
          <a:xfrm>
            <a:off x="2514600" y="381000"/>
            <a:ext cx="2476500" cy="309103"/>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r>
              <a:rPr lang="en-IN" kern="0" dirty="0" smtClean="0">
                <a:solidFill>
                  <a:srgbClr val="FF0000"/>
                </a:solidFill>
              </a:rPr>
              <a:t>More About GiT</a:t>
            </a:r>
            <a:endParaRPr lang="en-IN" kern="0" dirty="0">
              <a:solidFill>
                <a:srgbClr val="FF0000"/>
              </a:solidFill>
            </a:endParaRPr>
          </a:p>
        </p:txBody>
      </p:sp>
    </p:spTree>
    <p:extLst>
      <p:ext uri="{BB962C8B-B14F-4D97-AF65-F5344CB8AC3E}">
        <p14:creationId xmlns:p14="http://schemas.microsoft.com/office/powerpoint/2010/main" val="336867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7848600" cy="6037550"/>
          </a:xfrm>
        </p:spPr>
        <p:txBody>
          <a:bodyPr/>
          <a:lstStyle/>
          <a:p>
            <a:pPr marL="0" indent="0" algn="just">
              <a:buNone/>
            </a:pPr>
            <a:r>
              <a:rPr lang="en-IN" sz="2000" dirty="0" smtClean="0"/>
              <a:t>Data </a:t>
            </a:r>
            <a:r>
              <a:rPr lang="en-IN" sz="2000" dirty="0"/>
              <a:t>Assurance</a:t>
            </a:r>
          </a:p>
          <a:p>
            <a:pPr marL="0" indent="0" algn="just">
              <a:buNone/>
            </a:pPr>
            <a:r>
              <a:rPr lang="en-IN" sz="2000" b="0" dirty="0"/>
              <a:t>The Git data model ensures the cryptographic integrity of every unit of our project. It provides a unique commit ID to every commit through a SHA algorithm. </a:t>
            </a:r>
            <a:endParaRPr lang="en-IN" sz="2000" b="0" dirty="0" smtClean="0"/>
          </a:p>
          <a:p>
            <a:pPr marL="0" indent="0" algn="just">
              <a:buNone/>
            </a:pPr>
            <a:r>
              <a:rPr lang="en-IN" sz="2000" b="0" dirty="0" smtClean="0"/>
              <a:t>We </a:t>
            </a:r>
            <a:r>
              <a:rPr lang="en-IN" sz="2000" b="0" dirty="0"/>
              <a:t>can retrieve and update the commit by commit ID. Most of the centralized version control systems do not provide such integrity by default</a:t>
            </a:r>
            <a:r>
              <a:rPr lang="en-IN" sz="2000" b="0" dirty="0" smtClean="0"/>
              <a:t>.</a:t>
            </a:r>
          </a:p>
          <a:p>
            <a:pPr marL="0" indent="0" algn="just">
              <a:buNone/>
            </a:pPr>
            <a:r>
              <a:rPr lang="en-IN" sz="2000" dirty="0" smtClean="0"/>
              <a:t>Staging </a:t>
            </a:r>
            <a:r>
              <a:rPr lang="en-IN" sz="2000" dirty="0"/>
              <a:t>Area</a:t>
            </a:r>
          </a:p>
          <a:p>
            <a:pPr marL="0" indent="0" algn="just">
              <a:buNone/>
            </a:pPr>
            <a:r>
              <a:rPr lang="en-IN" sz="2000" b="0" dirty="0"/>
              <a:t>The Staging area is also a unique functionality of Git. It can be considered as a preview of our next commit, moreover, an intermediate area where commits can be formatted and reviewed before completion. When you make a commit, Git takes changes that are in the staging area and make them as a new commit</a:t>
            </a:r>
            <a:r>
              <a:rPr lang="en-IN" sz="2000" b="0" dirty="0" smtClean="0"/>
              <a:t>.</a:t>
            </a:r>
          </a:p>
          <a:p>
            <a:pPr marL="0" indent="0" algn="just">
              <a:buNone/>
            </a:pPr>
            <a:r>
              <a:rPr lang="en-IN" sz="2000" b="0" dirty="0" smtClean="0"/>
              <a:t>We </a:t>
            </a:r>
            <a:r>
              <a:rPr lang="en-IN" sz="2000" b="0" dirty="0"/>
              <a:t>are allowed to add and remove changes from the staging area. The staging area can be considered as a place where Git stores the changes</a:t>
            </a:r>
            <a:r>
              <a:rPr lang="en-IN" sz="2000" b="0" dirty="0" smtClean="0"/>
              <a:t>.</a:t>
            </a:r>
          </a:p>
          <a:p>
            <a:pPr marL="0" indent="0" algn="just">
              <a:buNone/>
            </a:pPr>
            <a:endParaRPr lang="en-IN" sz="2000" b="0" dirty="0"/>
          </a:p>
          <a:p>
            <a:pPr marL="0" indent="0" algn="just">
              <a:buNone/>
            </a:pPr>
            <a:endParaRPr lang="en-IN" sz="2000" b="0" dirty="0"/>
          </a:p>
          <a:p>
            <a:pPr marL="0" indent="0" algn="just">
              <a:buNone/>
            </a:pPr>
            <a:endParaRPr lang="en-IN" sz="2000" b="0" dirty="0"/>
          </a:p>
        </p:txBody>
      </p:sp>
      <p:sp>
        <p:nvSpPr>
          <p:cNvPr id="4" name="Title 1"/>
          <p:cNvSpPr txBox="1">
            <a:spLocks/>
          </p:cNvSpPr>
          <p:nvPr/>
        </p:nvSpPr>
        <p:spPr bwMode="auto">
          <a:xfrm>
            <a:off x="2514600" y="381000"/>
            <a:ext cx="2476500" cy="309103"/>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r>
              <a:rPr lang="en-IN" kern="0" dirty="0" smtClean="0">
                <a:solidFill>
                  <a:srgbClr val="FF0000"/>
                </a:solidFill>
              </a:rPr>
              <a:t>More About GiT</a:t>
            </a:r>
            <a:endParaRPr lang="en-IN" kern="0" dirty="0">
              <a:solidFill>
                <a:srgbClr val="FF0000"/>
              </a:solidFill>
            </a:endParaRPr>
          </a:p>
        </p:txBody>
      </p:sp>
    </p:spTree>
    <p:extLst>
      <p:ext uri="{BB962C8B-B14F-4D97-AF65-F5344CB8AC3E}">
        <p14:creationId xmlns:p14="http://schemas.microsoft.com/office/powerpoint/2010/main" val="300551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848600" cy="3961597"/>
          </a:xfrm>
        </p:spPr>
        <p:txBody>
          <a:bodyPr/>
          <a:lstStyle/>
          <a:p>
            <a:pPr marL="0" lvl="0" indent="0" algn="just">
              <a:buNone/>
            </a:pPr>
            <a:r>
              <a:rPr lang="en-US" sz="1800" b="0" dirty="0"/>
              <a:t>Although, Git doesn't have a dedicated staging directory where it can store some objects representing file changes (blobs). Instead of this, it uses a file called index</a:t>
            </a:r>
            <a:r>
              <a:rPr lang="en-US" sz="1800" b="0" dirty="0" smtClean="0"/>
              <a:t>.</a:t>
            </a:r>
          </a:p>
          <a:p>
            <a:pPr marL="0" indent="0" algn="just">
              <a:buNone/>
            </a:pPr>
            <a:r>
              <a:rPr lang="en-US" sz="1800" b="0" dirty="0"/>
              <a:t>Another feature of Git that makes it apart from other SCM tools is that it is possible to quickly stage some of our files and commit them without committing other modified files in our working directory</a:t>
            </a:r>
            <a:r>
              <a:rPr lang="en-US" sz="1800" b="0" dirty="0" smtClean="0"/>
              <a:t>.</a:t>
            </a:r>
          </a:p>
          <a:p>
            <a:pPr marL="0" indent="0" algn="just">
              <a:buNone/>
            </a:pPr>
            <a:r>
              <a:rPr lang="en-IN" sz="1800" b="0" dirty="0" smtClean="0"/>
              <a:t>Maintain </a:t>
            </a:r>
            <a:r>
              <a:rPr lang="en-IN" sz="1800" b="0" dirty="0"/>
              <a:t>the clean history</a:t>
            </a:r>
          </a:p>
          <a:p>
            <a:pPr marL="0" indent="0" algn="just">
              <a:buNone/>
            </a:pPr>
            <a:r>
              <a:rPr lang="en-IN" sz="1800" b="0" dirty="0"/>
              <a:t>Git facilitates with Git Rebase; It is one of the most helpful features of Git. It fetches the latest commits from the master branch and puts our code on top of that. Thus, it maintains a clean history of the project.</a:t>
            </a:r>
          </a:p>
          <a:p>
            <a:pPr marL="0" indent="0" algn="just">
              <a:buNone/>
            </a:pPr>
            <a:endParaRPr lang="en-IN" sz="2000" b="0" dirty="0" smtClean="0"/>
          </a:p>
          <a:p>
            <a:pPr marL="0" lvl="0" indent="0" algn="just">
              <a:buNone/>
            </a:pPr>
            <a:endParaRPr lang="en-IN" sz="2000" b="0" dirty="0"/>
          </a:p>
          <a:p>
            <a:pPr marL="0" indent="0" algn="just">
              <a:buNone/>
            </a:pPr>
            <a:endParaRPr lang="en-IN" sz="2000" b="0" dirty="0"/>
          </a:p>
        </p:txBody>
      </p:sp>
      <p:pic>
        <p:nvPicPr>
          <p:cNvPr id="4" name="Picture 3" descr="Features of Git"/>
          <p:cNvPicPr/>
          <p:nvPr/>
        </p:nvPicPr>
        <p:blipFill>
          <a:blip r:embed="rId2">
            <a:extLst>
              <a:ext uri="{28A0092B-C50C-407E-A947-70E740481C1C}">
                <a14:useLocalDpi xmlns:a14="http://schemas.microsoft.com/office/drawing/2010/main" val="0"/>
              </a:ext>
            </a:extLst>
          </a:blip>
          <a:srcRect/>
          <a:stretch>
            <a:fillRect/>
          </a:stretch>
        </p:blipFill>
        <p:spPr bwMode="auto">
          <a:xfrm>
            <a:off x="800100" y="3886200"/>
            <a:ext cx="7734300" cy="2286000"/>
          </a:xfrm>
          <a:prstGeom prst="rect">
            <a:avLst/>
          </a:prstGeom>
          <a:noFill/>
          <a:ln>
            <a:noFill/>
          </a:ln>
        </p:spPr>
      </p:pic>
      <p:sp>
        <p:nvSpPr>
          <p:cNvPr id="5" name="Title 1"/>
          <p:cNvSpPr txBox="1">
            <a:spLocks/>
          </p:cNvSpPr>
          <p:nvPr/>
        </p:nvSpPr>
        <p:spPr bwMode="auto">
          <a:xfrm>
            <a:off x="2514600" y="381000"/>
            <a:ext cx="2476500" cy="309103"/>
          </a:xfrm>
          <a:prstGeom prst="rect">
            <a:avLst/>
          </a:prstGeom>
          <a:noFill/>
          <a:ln w="12700">
            <a:noFill/>
            <a:miter lim="800000"/>
            <a:headEnd/>
            <a:tailEnd/>
          </a:ln>
        </p:spPr>
        <p:txBody>
          <a:bodyPr vert="horz" wrap="non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r>
              <a:rPr lang="en-IN" kern="0" dirty="0" smtClean="0">
                <a:solidFill>
                  <a:srgbClr val="FF0000"/>
                </a:solidFill>
              </a:rPr>
              <a:t>More About GiT</a:t>
            </a:r>
            <a:endParaRPr lang="en-IN" kern="0" dirty="0">
              <a:solidFill>
                <a:srgbClr val="FF0000"/>
              </a:solidFill>
            </a:endParaRPr>
          </a:p>
        </p:txBody>
      </p:sp>
    </p:spTree>
    <p:extLst>
      <p:ext uri="{BB962C8B-B14F-4D97-AF65-F5344CB8AC3E}">
        <p14:creationId xmlns:p14="http://schemas.microsoft.com/office/powerpoint/2010/main" val="230950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9800" y="454556"/>
            <a:ext cx="3055207" cy="557350"/>
          </a:xfrm>
          <a:noFill/>
        </p:spPr>
        <p:txBody>
          <a:bodyPr>
            <a:normAutofit fontScale="90000"/>
          </a:bodyPr>
          <a:lstStyle/>
          <a:p>
            <a:pPr algn="ctr">
              <a:lnSpc>
                <a:spcPct val="100000"/>
              </a:lnSpc>
              <a:spcBef>
                <a:spcPts val="600"/>
              </a:spcBef>
              <a:spcAft>
                <a:spcPts val="600"/>
              </a:spcAft>
            </a:pPr>
            <a:r>
              <a:rPr lang="en-US" dirty="0">
                <a:solidFill>
                  <a:schemeClr val="accent1"/>
                </a:solidFill>
                <a:latin typeface="Bookman Old Style" panose="02050604050505020204" pitchFamily="18" charset="0"/>
                <a:ea typeface="Cambria" panose="02040503050406030204" pitchFamily="18" charset="0"/>
              </a:rPr>
              <a:t>What is Git?</a:t>
            </a:r>
          </a:p>
        </p:txBody>
      </p:sp>
      <p:sp>
        <p:nvSpPr>
          <p:cNvPr id="16387" name="Rectangle 3"/>
          <p:cNvSpPr>
            <a:spLocks noGrp="1" noChangeArrowheads="1"/>
          </p:cNvSpPr>
          <p:nvPr>
            <p:ph idx="1"/>
          </p:nvPr>
        </p:nvSpPr>
        <p:spPr>
          <a:xfrm>
            <a:off x="609600" y="1100806"/>
            <a:ext cx="8305800" cy="5437386"/>
          </a:xfrm>
          <a:noFill/>
        </p:spPr>
        <p:txBody>
          <a:bodyPr/>
          <a:lstStyle/>
          <a:p>
            <a:pPr marL="0" indent="0" algn="just">
              <a:lnSpc>
                <a:spcPct val="100000"/>
              </a:lnSpc>
              <a:spcBef>
                <a:spcPts val="600"/>
              </a:spcBef>
              <a:spcAft>
                <a:spcPts val="600"/>
              </a:spcAft>
              <a:buNone/>
            </a:pPr>
            <a:r>
              <a:rPr lang="en-IN" sz="1800" b="0" dirty="0">
                <a:solidFill>
                  <a:schemeClr val="tx2"/>
                </a:solidFill>
                <a:latin typeface="Bookman Old Style" panose="02050604050505020204" pitchFamily="18" charset="0"/>
                <a:ea typeface="Cambria" panose="02040503050406030204" pitchFamily="18" charset="0"/>
              </a:rPr>
              <a:t>Git is an open-source distributed version control system. </a:t>
            </a:r>
            <a:endParaRPr lang="en-IN" sz="1800" b="0" dirty="0" smtClean="0">
              <a:solidFill>
                <a:schemeClr val="tx2"/>
              </a:solidFill>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1800" b="0" dirty="0" smtClean="0">
                <a:solidFill>
                  <a:schemeClr val="tx2"/>
                </a:solidFill>
                <a:latin typeface="Bookman Old Style" panose="02050604050505020204" pitchFamily="18" charset="0"/>
                <a:ea typeface="Cambria" panose="02040503050406030204" pitchFamily="18" charset="0"/>
              </a:rPr>
              <a:t>It </a:t>
            </a:r>
            <a:r>
              <a:rPr lang="en-IN" sz="1800" b="0" dirty="0">
                <a:solidFill>
                  <a:schemeClr val="tx2"/>
                </a:solidFill>
                <a:latin typeface="Bookman Old Style" panose="02050604050505020204" pitchFamily="18" charset="0"/>
                <a:ea typeface="Cambria" panose="02040503050406030204" pitchFamily="18" charset="0"/>
              </a:rPr>
              <a:t>is designed to handle minor to major projects with high speed and efficiency. </a:t>
            </a:r>
            <a:endParaRPr lang="en-IN" sz="1800" b="0" dirty="0" smtClean="0">
              <a:solidFill>
                <a:schemeClr val="tx2"/>
              </a:solidFill>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1800" b="0" dirty="0" smtClean="0">
                <a:solidFill>
                  <a:schemeClr val="tx2"/>
                </a:solidFill>
                <a:latin typeface="Bookman Old Style" panose="02050604050505020204" pitchFamily="18" charset="0"/>
                <a:ea typeface="Cambria" panose="02040503050406030204" pitchFamily="18" charset="0"/>
              </a:rPr>
              <a:t>It </a:t>
            </a:r>
            <a:r>
              <a:rPr lang="en-IN" sz="1800" b="0" dirty="0">
                <a:solidFill>
                  <a:schemeClr val="tx2"/>
                </a:solidFill>
                <a:latin typeface="Bookman Old Style" panose="02050604050505020204" pitchFamily="18" charset="0"/>
                <a:ea typeface="Cambria" panose="02040503050406030204" pitchFamily="18" charset="0"/>
              </a:rPr>
              <a:t>is developed to co-ordinate the work among the developers. </a:t>
            </a:r>
            <a:endParaRPr lang="en-IN" sz="1800" b="0" dirty="0" smtClean="0">
              <a:solidFill>
                <a:schemeClr val="tx2"/>
              </a:solidFill>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1800" b="0" dirty="0" smtClean="0">
                <a:solidFill>
                  <a:schemeClr val="tx2"/>
                </a:solidFill>
                <a:latin typeface="Bookman Old Style" panose="02050604050505020204" pitchFamily="18" charset="0"/>
                <a:ea typeface="Cambria" panose="02040503050406030204" pitchFamily="18" charset="0"/>
              </a:rPr>
              <a:t>The </a:t>
            </a:r>
            <a:r>
              <a:rPr lang="en-IN" sz="1800" b="0" dirty="0">
                <a:solidFill>
                  <a:schemeClr val="tx2"/>
                </a:solidFill>
                <a:latin typeface="Bookman Old Style" panose="02050604050505020204" pitchFamily="18" charset="0"/>
                <a:ea typeface="Cambria" panose="02040503050406030204" pitchFamily="18" charset="0"/>
              </a:rPr>
              <a:t>version control allows us to track and work together with our team members at the same workspace.</a:t>
            </a:r>
          </a:p>
          <a:p>
            <a:pPr marL="0" indent="0" algn="just">
              <a:lnSpc>
                <a:spcPct val="100000"/>
              </a:lnSpc>
              <a:spcBef>
                <a:spcPts val="600"/>
              </a:spcBef>
              <a:spcAft>
                <a:spcPts val="600"/>
              </a:spcAft>
              <a:buNone/>
            </a:pPr>
            <a:r>
              <a:rPr lang="en-IN" sz="1800" b="0" dirty="0">
                <a:solidFill>
                  <a:schemeClr val="tx2"/>
                </a:solidFill>
                <a:latin typeface="Bookman Old Style" panose="02050604050505020204" pitchFamily="18" charset="0"/>
                <a:ea typeface="Cambria" panose="02040503050406030204" pitchFamily="18" charset="0"/>
              </a:rPr>
              <a:t>Git is foundation of many services like GitHub and </a:t>
            </a:r>
            <a:r>
              <a:rPr lang="en-IN" sz="1800" b="0" dirty="0" err="1">
                <a:solidFill>
                  <a:schemeClr val="tx2"/>
                </a:solidFill>
                <a:latin typeface="Bookman Old Style" panose="02050604050505020204" pitchFamily="18" charset="0"/>
                <a:ea typeface="Cambria" panose="02040503050406030204" pitchFamily="18" charset="0"/>
              </a:rPr>
              <a:t>GitLab</a:t>
            </a:r>
            <a:r>
              <a:rPr lang="en-IN" sz="1800" b="0" dirty="0">
                <a:solidFill>
                  <a:schemeClr val="tx2"/>
                </a:solidFill>
                <a:latin typeface="Bookman Old Style" panose="02050604050505020204" pitchFamily="18" charset="0"/>
                <a:ea typeface="Cambria" panose="02040503050406030204" pitchFamily="18" charset="0"/>
              </a:rPr>
              <a:t>, but we can use Git without using any other Git services. </a:t>
            </a:r>
            <a:endParaRPr lang="en-IN" sz="1800" b="0" dirty="0" smtClean="0">
              <a:solidFill>
                <a:schemeClr val="tx2"/>
              </a:solidFill>
              <a:latin typeface="Bookman Old Style" panose="02050604050505020204" pitchFamily="18" charset="0"/>
              <a:ea typeface="Cambria" panose="02040503050406030204" pitchFamily="18" charset="0"/>
            </a:endParaRPr>
          </a:p>
          <a:p>
            <a:pPr marL="0" indent="0" algn="just">
              <a:lnSpc>
                <a:spcPct val="100000"/>
              </a:lnSpc>
              <a:spcBef>
                <a:spcPts val="600"/>
              </a:spcBef>
              <a:spcAft>
                <a:spcPts val="600"/>
              </a:spcAft>
              <a:buNone/>
            </a:pPr>
            <a:r>
              <a:rPr lang="en-IN" sz="1800" b="0" dirty="0" smtClean="0">
                <a:solidFill>
                  <a:schemeClr val="tx2"/>
                </a:solidFill>
                <a:latin typeface="Bookman Old Style" panose="02050604050505020204" pitchFamily="18" charset="0"/>
                <a:ea typeface="Cambria" panose="02040503050406030204" pitchFamily="18" charset="0"/>
              </a:rPr>
              <a:t>Git </a:t>
            </a:r>
            <a:r>
              <a:rPr lang="en-IN" sz="1800" b="0" dirty="0">
                <a:solidFill>
                  <a:schemeClr val="tx2"/>
                </a:solidFill>
                <a:latin typeface="Bookman Old Style" panose="02050604050505020204" pitchFamily="18" charset="0"/>
                <a:ea typeface="Cambria" panose="02040503050406030204" pitchFamily="18" charset="0"/>
              </a:rPr>
              <a:t>can be used privately and publicly.</a:t>
            </a:r>
          </a:p>
          <a:p>
            <a:pPr marL="0" indent="0" algn="just">
              <a:lnSpc>
                <a:spcPct val="100000"/>
              </a:lnSpc>
              <a:spcBef>
                <a:spcPts val="600"/>
              </a:spcBef>
              <a:spcAft>
                <a:spcPts val="600"/>
              </a:spcAft>
              <a:buNone/>
            </a:pPr>
            <a:r>
              <a:rPr lang="en-IN" sz="1800" b="0" dirty="0">
                <a:solidFill>
                  <a:schemeClr val="tx2"/>
                </a:solidFill>
                <a:latin typeface="Bookman Old Style" panose="02050604050505020204" pitchFamily="18" charset="0"/>
                <a:ea typeface="Cambria" panose="02040503050406030204" pitchFamily="18" charset="0"/>
              </a:rPr>
              <a:t>Git was created by Linus Torvalds in 2005 to develop Linux Kernel. It is also used as an important distributed version-control tool for the </a:t>
            </a:r>
            <a:r>
              <a:rPr lang="en-IN" sz="1800" b="0" dirty="0" err="1">
                <a:solidFill>
                  <a:schemeClr val="tx2"/>
                </a:solidFill>
                <a:latin typeface="Bookman Old Style" panose="02050604050505020204" pitchFamily="18" charset="0"/>
                <a:ea typeface="Cambria" panose="02040503050406030204" pitchFamily="18" charset="0"/>
              </a:rPr>
              <a:t>DevOps</a:t>
            </a:r>
            <a:r>
              <a:rPr lang="en-IN" sz="1800" b="0" dirty="0">
                <a:solidFill>
                  <a:schemeClr val="tx2"/>
                </a:solidFill>
                <a:latin typeface="Bookman Old Style" panose="02050604050505020204" pitchFamily="18" charset="0"/>
                <a:ea typeface="Cambria" panose="02040503050406030204" pitchFamily="18" charset="0"/>
              </a:rPr>
              <a:t>.</a:t>
            </a:r>
          </a:p>
          <a:p>
            <a:pPr marL="0" indent="0" algn="just">
              <a:lnSpc>
                <a:spcPct val="100000"/>
              </a:lnSpc>
              <a:spcBef>
                <a:spcPts val="600"/>
              </a:spcBef>
              <a:spcAft>
                <a:spcPts val="600"/>
              </a:spcAft>
              <a:buNone/>
            </a:pPr>
            <a:r>
              <a:rPr lang="en-IN" sz="1800" b="0" dirty="0">
                <a:solidFill>
                  <a:schemeClr val="tx2"/>
                </a:solidFill>
                <a:latin typeface="Bookman Old Style" panose="02050604050505020204" pitchFamily="18" charset="0"/>
                <a:ea typeface="Cambria" panose="02040503050406030204" pitchFamily="18" charset="0"/>
              </a:rPr>
              <a:t>Git is easy to learn, and has fast performance. It is superior to other SCM tools like Subversion, CVS, Perforce, and </a:t>
            </a:r>
            <a:r>
              <a:rPr lang="en-IN" sz="1800" b="0" dirty="0" err="1">
                <a:solidFill>
                  <a:schemeClr val="tx2"/>
                </a:solidFill>
                <a:latin typeface="Bookman Old Style" panose="02050604050505020204" pitchFamily="18" charset="0"/>
                <a:ea typeface="Cambria" panose="02040503050406030204" pitchFamily="18" charset="0"/>
              </a:rPr>
              <a:t>ClearCase</a:t>
            </a:r>
            <a:r>
              <a:rPr lang="en-IN" sz="1800" b="0" dirty="0">
                <a:solidFill>
                  <a:schemeClr val="tx2"/>
                </a:solidFill>
                <a:latin typeface="Bookman Old Style" panose="02050604050505020204" pitchFamily="18" charset="0"/>
                <a:ea typeface="Cambria" panose="02040503050406030204" pitchFamily="18" charset="0"/>
              </a:rPr>
              <a:t>.</a:t>
            </a:r>
          </a:p>
          <a:p>
            <a:pPr marL="0" indent="0" algn="just">
              <a:lnSpc>
                <a:spcPct val="100000"/>
              </a:lnSpc>
              <a:spcBef>
                <a:spcPts val="600"/>
              </a:spcBef>
              <a:spcAft>
                <a:spcPts val="600"/>
              </a:spcAft>
              <a:buNone/>
            </a:pPr>
            <a:endParaRPr lang="en-US" sz="1800" b="0" dirty="0">
              <a:solidFill>
                <a:schemeClr val="tx2"/>
              </a:solidFill>
              <a:latin typeface="Bookman Old Style" panose="02050604050505020204" pitchFamily="18" charset="0"/>
              <a:ea typeface="Cambria" panose="02040503050406030204" pitchFamily="18" charset="0"/>
            </a:endParaRPr>
          </a:p>
        </p:txBody>
      </p:sp>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Tree>
    <p:extLst>
      <p:ext uri="{BB962C8B-B14F-4D97-AF65-F5344CB8AC3E}">
        <p14:creationId xmlns:p14="http://schemas.microsoft.com/office/powerpoint/2010/main" val="28737642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930862" y="309417"/>
            <a:ext cx="3088938" cy="543739"/>
          </a:xfrm>
          <a:noFill/>
        </p:spPr>
        <p:txBody>
          <a:bodyPr>
            <a:normAutofit fontScale="90000"/>
          </a:bodyPr>
          <a:lstStyle/>
          <a:p>
            <a:pPr algn="ctr">
              <a:lnSpc>
                <a:spcPct val="100000"/>
              </a:lnSpc>
              <a:spcBef>
                <a:spcPts val="600"/>
              </a:spcBef>
              <a:spcAft>
                <a:spcPts val="600"/>
              </a:spcAft>
            </a:pPr>
            <a:r>
              <a:rPr lang="en-US" sz="3200" dirty="0">
                <a:solidFill>
                  <a:srgbClr val="FF0000"/>
                </a:solidFill>
              </a:rPr>
              <a:t>Features of Git</a:t>
            </a:r>
            <a:endParaRPr lang="en-US" sz="3200" u="sng" dirty="0">
              <a:solidFill>
                <a:srgbClr val="FF0000"/>
              </a:solidFill>
              <a:latin typeface="Bookman Old Style" panose="02050604050505020204" pitchFamily="18" charset="0"/>
              <a:ea typeface="Cambria" panose="02040503050406030204" pitchFamily="18" charset="0"/>
            </a:endParaRPr>
          </a:p>
        </p:txBody>
      </p:sp>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pic>
        <p:nvPicPr>
          <p:cNvPr id="67" name="Picture 66" descr="Features of Git"/>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400"/>
            <a:ext cx="6934199" cy="4307998"/>
          </a:xfrm>
          <a:prstGeom prst="rect">
            <a:avLst/>
          </a:prstGeom>
          <a:noFill/>
          <a:ln>
            <a:noFill/>
          </a:ln>
        </p:spPr>
      </p:pic>
    </p:spTree>
    <p:extLst>
      <p:ext uri="{BB962C8B-B14F-4D97-AF65-F5344CB8AC3E}">
        <p14:creationId xmlns:p14="http://schemas.microsoft.com/office/powerpoint/2010/main" val="181251610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819400" y="244537"/>
            <a:ext cx="3385542" cy="605294"/>
          </a:xfrm>
          <a:noFill/>
        </p:spPr>
        <p:txBody>
          <a:bodyPr>
            <a:normAutofit fontScale="90000"/>
          </a:bodyPr>
          <a:lstStyle/>
          <a:p>
            <a:pPr>
              <a:lnSpc>
                <a:spcPct val="100000"/>
              </a:lnSpc>
              <a:spcBef>
                <a:spcPts val="600"/>
              </a:spcBef>
              <a:spcAft>
                <a:spcPts val="600"/>
              </a:spcAft>
            </a:pPr>
            <a:r>
              <a:rPr lang="en-US" sz="3600" dirty="0">
                <a:solidFill>
                  <a:srgbClr val="FF0000"/>
                </a:solidFill>
              </a:rPr>
              <a:t>Features of Git</a:t>
            </a:r>
            <a:endParaRPr lang="en-US" sz="3600" dirty="0">
              <a:solidFill>
                <a:srgbClr val="FF0000"/>
              </a:solidFill>
              <a:latin typeface="Bookman Old Style" panose="02050604050505020204" pitchFamily="18" charset="0"/>
              <a:ea typeface="Cambria" panose="02040503050406030204" pitchFamily="18" charset="0"/>
            </a:endParaRPr>
          </a:p>
        </p:txBody>
      </p:sp>
      <p:sp>
        <p:nvSpPr>
          <p:cNvPr id="16387" name="Rectangle 3"/>
          <p:cNvSpPr>
            <a:spLocks noGrp="1" noChangeArrowheads="1"/>
          </p:cNvSpPr>
          <p:nvPr>
            <p:ph idx="1"/>
          </p:nvPr>
        </p:nvSpPr>
        <p:spPr>
          <a:xfrm>
            <a:off x="533400" y="1181830"/>
            <a:ext cx="8153400" cy="4473019"/>
          </a:xfrm>
          <a:noFill/>
        </p:spPr>
        <p:txBody>
          <a:bodyPr>
            <a:normAutofit fontScale="92500" lnSpcReduction="20000"/>
          </a:bodyPr>
          <a:lstStyle/>
          <a:p>
            <a:pPr lvl="0"/>
            <a:r>
              <a:rPr lang="en-US" sz="2000" b="0" dirty="0"/>
              <a:t>Open	Source</a:t>
            </a:r>
            <a:br>
              <a:rPr lang="en-US" sz="2000" b="0" dirty="0"/>
            </a:br>
            <a:r>
              <a:rPr lang="en-US" sz="2000" b="0" dirty="0"/>
              <a:t>Git is an open-source tool. It is released under the GPL (General Public License) license.</a:t>
            </a:r>
            <a:endParaRPr lang="en-IN" sz="2000" b="0" dirty="0"/>
          </a:p>
          <a:p>
            <a:pPr lvl="0"/>
            <a:r>
              <a:rPr lang="en-US" sz="2000" b="0" dirty="0"/>
              <a:t>Scalable</a:t>
            </a:r>
            <a:br>
              <a:rPr lang="en-US" sz="2000" b="0" dirty="0"/>
            </a:br>
            <a:r>
              <a:rPr lang="en-US" sz="2000" b="0" dirty="0"/>
              <a:t>Git is scalable, which means when the number of users increases, the Git can easily handle such </a:t>
            </a:r>
            <a:r>
              <a:rPr lang="en-US" sz="2000" b="0" dirty="0" smtClean="0"/>
              <a:t>situations.</a:t>
            </a:r>
            <a:endParaRPr lang="en-IN" sz="2000" b="0" dirty="0"/>
          </a:p>
          <a:p>
            <a:pPr lvl="0"/>
            <a:r>
              <a:rPr lang="en-US" sz="2000" b="0" dirty="0" smtClean="0"/>
              <a:t>Distributed</a:t>
            </a:r>
            <a:r>
              <a:rPr lang="en-US" sz="2000" b="0" dirty="0"/>
              <a:t/>
            </a:r>
            <a:br>
              <a:rPr lang="en-US" sz="2000" b="0" dirty="0"/>
            </a:br>
            <a:r>
              <a:rPr lang="en-US" sz="2000" b="0" dirty="0"/>
              <a:t>One of </a:t>
            </a:r>
            <a:r>
              <a:rPr lang="en-US" sz="2000" b="0" dirty="0" err="1"/>
              <a:t>Git's</a:t>
            </a:r>
            <a:r>
              <a:rPr lang="en-US" sz="2000" b="0" dirty="0"/>
              <a:t> great features is that it is distributed. Distributed means that instead of switching the project to another machine, we can create a "clone" of the entire repository. </a:t>
            </a:r>
            <a:endParaRPr lang="en-US" sz="2000" b="0" dirty="0" smtClean="0"/>
          </a:p>
          <a:p>
            <a:pPr lvl="0" algn="just"/>
            <a:r>
              <a:rPr lang="en-US" sz="2000" b="0" dirty="0" smtClean="0"/>
              <a:t>Also</a:t>
            </a:r>
            <a:r>
              <a:rPr lang="en-US" sz="2000" b="0" dirty="0"/>
              <a:t>, instead of just having one central repository that you send changes to, every user has their own repository that contains the entire commit history of the project. We do not need to connect to the remote repository; the change is just stored on our local repository. If necessary, we can push these changes to a remote repository</a:t>
            </a:r>
            <a:endParaRPr lang="en-US" sz="2000" b="0" baseline="-25000" dirty="0">
              <a:solidFill>
                <a:schemeClr val="accent6"/>
              </a:solidFill>
              <a:latin typeface="Bookman Old Style" panose="02050604050505020204" pitchFamily="18" charset="0"/>
              <a:ea typeface="Cambria" panose="02040503050406030204" pitchFamily="18" charset="0"/>
            </a:endParaRPr>
          </a:p>
          <a:p>
            <a:pPr marL="0" indent="0" algn="just">
              <a:lnSpc>
                <a:spcPct val="100000"/>
              </a:lnSpc>
              <a:spcBef>
                <a:spcPts val="1200"/>
              </a:spcBef>
              <a:spcAft>
                <a:spcPts val="1200"/>
              </a:spcAft>
              <a:buNone/>
            </a:pPr>
            <a:endParaRPr lang="en-US" sz="2000" b="0" baseline="-25000" dirty="0">
              <a:latin typeface="Bookman Old Style" panose="02050604050505020204" pitchFamily="18" charset="0"/>
              <a:ea typeface="Cambria" panose="02040503050406030204" pitchFamily="18" charset="0"/>
            </a:endParaRPr>
          </a:p>
        </p:txBody>
      </p:sp>
      <p:sp>
        <p:nvSpPr>
          <p:cNvPr id="16388" name="Freeform 4"/>
          <p:cNvSpPr>
            <a:spLocks/>
          </p:cNvSpPr>
          <p:nvPr/>
        </p:nvSpPr>
        <p:spPr bwMode="auto">
          <a:xfrm>
            <a:off x="5699125" y="5111750"/>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5700713" y="5146675"/>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5700713" y="5181600"/>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5699125"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5691188" y="5276850"/>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5664200" y="5384800"/>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5634038" y="5418138"/>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5621338" y="5434013"/>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5602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5600700" y="5435600"/>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5597525" y="5427663"/>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5595938" y="5427663"/>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5353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5365750"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5365750" y="5187950"/>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5321300" y="5138738"/>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5321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5284788" y="5060950"/>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5280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5276850" y="5013325"/>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5272088" y="4979988"/>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5270500" y="4968875"/>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5270500" y="4967288"/>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5268913"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5267325"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5265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5264150"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5257800" y="4894263"/>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5257800"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5265738" y="4862513"/>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5270500" y="4856163"/>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5273675" y="4854575"/>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5278438" y="4829175"/>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5284788" y="4829175"/>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5286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5292725" y="4818063"/>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5297488"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5307013" y="4799013"/>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5310188" y="4799013"/>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5394325" y="4843463"/>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5405438" y="4884738"/>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5432425" y="5053013"/>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5434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5435600"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5430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5429250" y="5126038"/>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5429250" y="5126038"/>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5427663" y="5126038"/>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5427663"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5410200" y="5164138"/>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5410200" y="5173663"/>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5422900"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5422900"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5418138" y="5265738"/>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5410200" y="5340350"/>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5410200"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5402263" y="5343525"/>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5400675" y="5345113"/>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5399088"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5399088"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5373688" y="5353050"/>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5345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Tree>
    <p:extLst>
      <p:ext uri="{BB962C8B-B14F-4D97-AF65-F5344CB8AC3E}">
        <p14:creationId xmlns:p14="http://schemas.microsoft.com/office/powerpoint/2010/main" val="294811267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3207</TotalTime>
  <Pages>47</Pages>
  <Words>3068</Words>
  <Application>Microsoft Office PowerPoint</Application>
  <PresentationFormat>Letter Paper (8.5x11 in)</PresentationFormat>
  <Paragraphs>285</Paragraphs>
  <Slides>20</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Bookman Old Style</vt:lpstr>
      <vt:lpstr>Calibri</vt:lpstr>
      <vt:lpstr>Cambria</vt:lpstr>
      <vt:lpstr>Century Gothic</vt:lpstr>
      <vt:lpstr>Courier New</vt:lpstr>
      <vt:lpstr>Segoe UI</vt:lpstr>
      <vt:lpstr>Times New Roman</vt:lpstr>
      <vt:lpstr>Wingdings 3</vt:lpstr>
      <vt:lpstr>Wisp</vt:lpstr>
      <vt:lpstr>PowerPoint Presentation</vt:lpstr>
      <vt:lpstr>Introduction to GiT</vt:lpstr>
      <vt:lpstr>More About GiT</vt:lpstr>
      <vt:lpstr>PowerPoint Presentation</vt:lpstr>
      <vt:lpstr>PowerPoint Presentation</vt:lpstr>
      <vt:lpstr>PowerPoint Presentation</vt:lpstr>
      <vt:lpstr>What is Git?</vt:lpstr>
      <vt:lpstr>Features of Git</vt:lpstr>
      <vt:lpstr>Features of Git</vt:lpstr>
      <vt:lpstr>Features of Git</vt:lpstr>
      <vt:lpstr>Benefits of Git</vt:lpstr>
      <vt:lpstr>Benefits of Git</vt:lpstr>
      <vt:lpstr>Why Git? </vt:lpstr>
      <vt:lpstr>Why Git? </vt:lpstr>
      <vt:lpstr>PowerPoint Presentation</vt:lpstr>
      <vt:lpstr>PowerPoint Presentation</vt:lpstr>
      <vt:lpstr>PowerPoint Presentation</vt:lpstr>
      <vt:lpstr>Features of GitHub</vt:lpstr>
      <vt:lpstr>Benefits of GitHub</vt:lpstr>
      <vt:lpstr>Difference between git and gitHub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ENGIN112 - lecture 2</dc:title>
  <dc:creator>Russ Tessier</dc:creator>
  <cp:lastModifiedBy>Admin</cp:lastModifiedBy>
  <cp:revision>464</cp:revision>
  <cp:lastPrinted>1997-08-27T08:28:34Z</cp:lastPrinted>
  <dcterms:created xsi:type="dcterms:W3CDTF">1997-08-19T16:58:46Z</dcterms:created>
  <dcterms:modified xsi:type="dcterms:W3CDTF">2024-08-22T06:59:40Z</dcterms:modified>
</cp:coreProperties>
</file>