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F744-713D-DFDB-91FD-4BA374B0F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72A8E1-6B7C-2397-1B96-62CDF072E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A75EF3-5FCC-2D9B-243D-844B2813D87A}"/>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5" name="Footer Placeholder 4">
            <a:extLst>
              <a:ext uri="{FF2B5EF4-FFF2-40B4-BE49-F238E27FC236}">
                <a16:creationId xmlns:a16="http://schemas.microsoft.com/office/drawing/2014/main" id="{FC307528-B583-5576-7C70-F295CB5AA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563AEA-D09C-741A-A5F7-27C795456177}"/>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270997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436B-CC63-B4BA-5786-E8764D83D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563AD7-A118-70C5-564E-381A62973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8BA06-0A5E-F339-BF0B-6D36A984FBEE}"/>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5" name="Footer Placeholder 4">
            <a:extLst>
              <a:ext uri="{FF2B5EF4-FFF2-40B4-BE49-F238E27FC236}">
                <a16:creationId xmlns:a16="http://schemas.microsoft.com/office/drawing/2014/main" id="{25712E35-F138-BD0E-3347-B96112EEF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75DCA-D851-0638-658C-3DBBD2416DA4}"/>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304714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8F035-A6D0-8FFE-F12D-4AB9391608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B986D0-4079-74BA-E1B7-9F12CE3723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3FB2F-11E9-625E-AEFC-F3C8D8A5DB61}"/>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5" name="Footer Placeholder 4">
            <a:extLst>
              <a:ext uri="{FF2B5EF4-FFF2-40B4-BE49-F238E27FC236}">
                <a16:creationId xmlns:a16="http://schemas.microsoft.com/office/drawing/2014/main" id="{EDC99101-C95D-1CB3-4048-A8B810D1A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2A46C-00F7-658D-FAAF-5C22811F30CE}"/>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429283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A934-DFE2-2ADE-D499-C5F0731543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C5B59D-A05A-CADA-316A-46B96D0CA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18AFB-91CF-6CF2-63C2-6762C65B32C9}"/>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5" name="Footer Placeholder 4">
            <a:extLst>
              <a:ext uri="{FF2B5EF4-FFF2-40B4-BE49-F238E27FC236}">
                <a16:creationId xmlns:a16="http://schemas.microsoft.com/office/drawing/2014/main" id="{27AEBAEC-1F1E-EF43-07FE-2EEF035A0B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4E050-4E85-67A3-6604-544CC5289B1E}"/>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176183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0BEC-A811-E3C6-78D6-A33A0318D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0D609A-1F63-37BD-3EBD-1C31819C7E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114E4-1703-B9C6-95F0-764E7002F4EB}"/>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5" name="Footer Placeholder 4">
            <a:extLst>
              <a:ext uri="{FF2B5EF4-FFF2-40B4-BE49-F238E27FC236}">
                <a16:creationId xmlns:a16="http://schemas.microsoft.com/office/drawing/2014/main" id="{46B0B48A-66C9-198F-48D4-A09002D5B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E7073-B26C-D9BC-79FA-9D485694B995}"/>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382856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DFC8-60EF-E415-2197-67AD3B1855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29B361-23F3-FAC5-FB52-BAFB7F436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24A04-BA47-D415-8F75-87B4EFDE15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8D43EE-8075-5CC5-C723-A8C84EF5E4D2}"/>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6" name="Footer Placeholder 5">
            <a:extLst>
              <a:ext uri="{FF2B5EF4-FFF2-40B4-BE49-F238E27FC236}">
                <a16:creationId xmlns:a16="http://schemas.microsoft.com/office/drawing/2014/main" id="{0A95E827-9049-E322-B260-452FBD6988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055FF7-DA35-BACB-9C92-B335296509F2}"/>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394927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10B6-7605-6F40-F324-1B4A717BC0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0DECB-AE9E-E7F5-C5F8-0D95EDBE4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2C669-DBF1-D152-CC95-6000231BD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596A27-E6C6-1B3B-61B6-D6A896CE3D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0824C5-6F6F-7296-FA5C-618F407A68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C40954-0701-2678-D56F-78B0F6F49EBF}"/>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8" name="Footer Placeholder 7">
            <a:extLst>
              <a:ext uri="{FF2B5EF4-FFF2-40B4-BE49-F238E27FC236}">
                <a16:creationId xmlns:a16="http://schemas.microsoft.com/office/drawing/2014/main" id="{5FE49FFF-3479-B029-2D05-241F113D77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0F7063-C614-1904-3FF0-0A63578F1130}"/>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344306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BEEA-9431-BCC7-A1C6-0E2DCC8E71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283784-1114-B448-6ABD-956901620DF1}"/>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4" name="Footer Placeholder 3">
            <a:extLst>
              <a:ext uri="{FF2B5EF4-FFF2-40B4-BE49-F238E27FC236}">
                <a16:creationId xmlns:a16="http://schemas.microsoft.com/office/drawing/2014/main" id="{72E70AD4-F789-E622-D9D1-036342DBF7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7413EA-F34A-B3F3-16AA-2BC9F34BD721}"/>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82042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7EA0D2-8941-BFA6-1B21-2F833DE6F698}"/>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3" name="Footer Placeholder 2">
            <a:extLst>
              <a:ext uri="{FF2B5EF4-FFF2-40B4-BE49-F238E27FC236}">
                <a16:creationId xmlns:a16="http://schemas.microsoft.com/office/drawing/2014/main" id="{EE035106-3D24-0C09-0ACA-1C7C17D9B8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04F7A4-56E7-2C7C-B178-3ACAC9DC7B51}"/>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275860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5535-C76C-792E-6137-A5146A8D0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B4C64A-1787-5E17-FAE9-F9EC641D3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1605AA-DEE8-B8C0-8430-EA9645BBD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05973-014E-27FE-724C-402764626418}"/>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6" name="Footer Placeholder 5">
            <a:extLst>
              <a:ext uri="{FF2B5EF4-FFF2-40B4-BE49-F238E27FC236}">
                <a16:creationId xmlns:a16="http://schemas.microsoft.com/office/drawing/2014/main" id="{73BAC6A3-2742-E824-4F14-B3F6B044E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061AC2-DD98-790F-AB32-D9B2B5718077}"/>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266480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9659-51EC-C92B-8206-220CC86DA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8E4ECA-34EE-4E26-7470-8900953D0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8B08A9-B582-8725-B1E5-6E3EBAC18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6E067-1233-A783-EA56-AB8A63751E80}"/>
              </a:ext>
            </a:extLst>
          </p:cNvPr>
          <p:cNvSpPr>
            <a:spLocks noGrp="1"/>
          </p:cNvSpPr>
          <p:nvPr>
            <p:ph type="dt" sz="half" idx="10"/>
          </p:nvPr>
        </p:nvSpPr>
        <p:spPr/>
        <p:txBody>
          <a:bodyPr/>
          <a:lstStyle/>
          <a:p>
            <a:fld id="{0AEE9595-AF15-4C7C-B72A-643E183A2825}" type="datetimeFigureOut">
              <a:rPr lang="en-IN" smtClean="0"/>
              <a:t>16-01-2024</a:t>
            </a:fld>
            <a:endParaRPr lang="en-IN"/>
          </a:p>
        </p:txBody>
      </p:sp>
      <p:sp>
        <p:nvSpPr>
          <p:cNvPr id="6" name="Footer Placeholder 5">
            <a:extLst>
              <a:ext uri="{FF2B5EF4-FFF2-40B4-BE49-F238E27FC236}">
                <a16:creationId xmlns:a16="http://schemas.microsoft.com/office/drawing/2014/main" id="{1052A2E0-F9D5-21BB-7CB1-70988F2371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BE09A-8829-1091-0843-6C108F9BCEDC}"/>
              </a:ext>
            </a:extLst>
          </p:cNvPr>
          <p:cNvSpPr>
            <a:spLocks noGrp="1"/>
          </p:cNvSpPr>
          <p:nvPr>
            <p:ph type="sldNum" sz="quarter" idx="12"/>
          </p:nvPr>
        </p:nvSpPr>
        <p:spPr/>
        <p:txBody>
          <a:bodyPr/>
          <a:lstStyle/>
          <a:p>
            <a:fld id="{C4195D0F-2E0C-4CE6-885D-157395F0C1C9}" type="slidenum">
              <a:rPr lang="en-IN" smtClean="0"/>
              <a:t>‹#›</a:t>
            </a:fld>
            <a:endParaRPr lang="en-IN"/>
          </a:p>
        </p:txBody>
      </p:sp>
    </p:spTree>
    <p:extLst>
      <p:ext uri="{BB962C8B-B14F-4D97-AF65-F5344CB8AC3E}">
        <p14:creationId xmlns:p14="http://schemas.microsoft.com/office/powerpoint/2010/main" val="136220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18DB31-5171-3610-FF17-A7FDD364A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BE421B-C8AF-9E04-4AC5-48CC78371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40C19-3D7D-4364-8AE3-1166866A4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E9595-AF15-4C7C-B72A-643E183A2825}" type="datetimeFigureOut">
              <a:rPr lang="en-IN" smtClean="0"/>
              <a:t>16-01-2024</a:t>
            </a:fld>
            <a:endParaRPr lang="en-IN"/>
          </a:p>
        </p:txBody>
      </p:sp>
      <p:sp>
        <p:nvSpPr>
          <p:cNvPr id="5" name="Footer Placeholder 4">
            <a:extLst>
              <a:ext uri="{FF2B5EF4-FFF2-40B4-BE49-F238E27FC236}">
                <a16:creationId xmlns:a16="http://schemas.microsoft.com/office/drawing/2014/main" id="{E501D2D9-1F45-11A1-6499-C93E47797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62DCA5-EF9C-9A90-943E-03B8896FB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95D0F-2E0C-4CE6-885D-157395F0C1C9}" type="slidenum">
              <a:rPr lang="en-IN" smtClean="0"/>
              <a:t>‹#›</a:t>
            </a:fld>
            <a:endParaRPr lang="en-IN"/>
          </a:p>
        </p:txBody>
      </p:sp>
    </p:spTree>
    <p:extLst>
      <p:ext uri="{BB962C8B-B14F-4D97-AF65-F5344CB8AC3E}">
        <p14:creationId xmlns:p14="http://schemas.microsoft.com/office/powerpoint/2010/main" val="3033803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E1CC-4A8B-2612-817C-FDBA624288C5}"/>
              </a:ext>
            </a:extLst>
          </p:cNvPr>
          <p:cNvSpPr>
            <a:spLocks noGrp="1"/>
          </p:cNvSpPr>
          <p:nvPr>
            <p:ph type="ctrTitle"/>
          </p:nvPr>
        </p:nvSpPr>
        <p:spPr>
          <a:xfrm>
            <a:off x="1524000" y="367553"/>
            <a:ext cx="9144000" cy="1586753"/>
          </a:xfrm>
        </p:spPr>
        <p:txBody>
          <a:bodyPr>
            <a:normAutofit fontScale="90000"/>
          </a:bodyPr>
          <a:lstStyle/>
          <a:p>
            <a:r>
              <a:rPr lang="en-US" sz="6000" b="1" dirty="0"/>
              <a:t>Bank loan of customers Analytics Report</a:t>
            </a:r>
            <a:endParaRPr lang="en-IN" b="1" dirty="0"/>
          </a:p>
        </p:txBody>
      </p:sp>
      <p:sp>
        <p:nvSpPr>
          <p:cNvPr id="3" name="Subtitle 2">
            <a:extLst>
              <a:ext uri="{FF2B5EF4-FFF2-40B4-BE49-F238E27FC236}">
                <a16:creationId xmlns:a16="http://schemas.microsoft.com/office/drawing/2014/main" id="{79979F1B-5850-9623-109A-96CEEEFF45C7}"/>
              </a:ext>
            </a:extLst>
          </p:cNvPr>
          <p:cNvSpPr>
            <a:spLocks noGrp="1"/>
          </p:cNvSpPr>
          <p:nvPr>
            <p:ph type="subTitle" idx="1"/>
          </p:nvPr>
        </p:nvSpPr>
        <p:spPr>
          <a:xfrm>
            <a:off x="1524000" y="1954306"/>
            <a:ext cx="9144000" cy="3303494"/>
          </a:xfrm>
        </p:spPr>
        <p:txBody>
          <a:bodyPr>
            <a:normAutofit fontScale="92500" lnSpcReduction="20000"/>
          </a:bodyPr>
          <a:lstStyle/>
          <a:p>
            <a:r>
              <a:rPr lang="en-IN" sz="3600" dirty="0"/>
              <a:t>P328|Group-1</a:t>
            </a:r>
            <a:endParaRPr lang="en-IN" sz="900" dirty="0"/>
          </a:p>
          <a:p>
            <a:pPr algn="l"/>
            <a:r>
              <a:rPr lang="en-IN" b="1" dirty="0"/>
              <a:t>Group Members:</a:t>
            </a:r>
          </a:p>
          <a:p>
            <a:pPr algn="l"/>
            <a:r>
              <a:rPr lang="en-IN" dirty="0"/>
              <a:t>Arati Manikappa Telang</a:t>
            </a:r>
          </a:p>
          <a:p>
            <a:pPr algn="l"/>
            <a:r>
              <a:rPr lang="en-IN" sz="2000" dirty="0"/>
              <a:t>Mr.Yuva Tejesh Reddy Tadimarri</a:t>
            </a:r>
          </a:p>
          <a:p>
            <a:pPr algn="l"/>
            <a:r>
              <a:rPr lang="en-IN" sz="2000" dirty="0"/>
              <a:t>Mr. . KARTHIK RS</a:t>
            </a:r>
          </a:p>
          <a:p>
            <a:pPr algn="l"/>
            <a:r>
              <a:rPr lang="en-IN" sz="2000" dirty="0"/>
              <a:t>Hariom Pramod Shinde</a:t>
            </a:r>
          </a:p>
          <a:p>
            <a:pPr algn="l"/>
            <a:r>
              <a:rPr lang="en-IN" sz="2000" dirty="0"/>
              <a:t>Manjunath Mallikarjun Madiwalar</a:t>
            </a:r>
          </a:p>
          <a:p>
            <a:pPr algn="l"/>
            <a:r>
              <a:rPr lang="en-IN" sz="2000" dirty="0"/>
              <a:t>Ranjeet Kumar</a:t>
            </a:r>
          </a:p>
          <a:p>
            <a:pPr algn="l"/>
            <a:r>
              <a:rPr lang="en-IN" sz="2000" dirty="0"/>
              <a:t>Priyanka Kukshal</a:t>
            </a:r>
          </a:p>
          <a:p>
            <a:pPr algn="l"/>
            <a:endParaRPr lang="en-IN" sz="600" dirty="0"/>
          </a:p>
          <a:p>
            <a:pPr algn="l"/>
            <a:endParaRPr lang="en-IN" sz="600" dirty="0"/>
          </a:p>
        </p:txBody>
      </p:sp>
      <p:sp>
        <p:nvSpPr>
          <p:cNvPr id="6" name="Title 1">
            <a:extLst>
              <a:ext uri="{FF2B5EF4-FFF2-40B4-BE49-F238E27FC236}">
                <a16:creationId xmlns:a16="http://schemas.microsoft.com/office/drawing/2014/main" id="{B21A2F14-BD5A-D797-E8BD-EC0C253D52FF}"/>
              </a:ext>
            </a:extLst>
          </p:cNvPr>
          <p:cNvSpPr txBox="1">
            <a:spLocks/>
          </p:cNvSpPr>
          <p:nvPr/>
        </p:nvSpPr>
        <p:spPr>
          <a:xfrm>
            <a:off x="1154955" y="645459"/>
            <a:ext cx="8825658" cy="13088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p>
        </p:txBody>
      </p:sp>
      <p:sp>
        <p:nvSpPr>
          <p:cNvPr id="7" name="Subtitle 2">
            <a:extLst>
              <a:ext uri="{FF2B5EF4-FFF2-40B4-BE49-F238E27FC236}">
                <a16:creationId xmlns:a16="http://schemas.microsoft.com/office/drawing/2014/main" id="{0AA1CBCA-1660-D68A-1D40-9855E0107C03}"/>
              </a:ext>
            </a:extLst>
          </p:cNvPr>
          <p:cNvSpPr txBox="1">
            <a:spLocks/>
          </p:cNvSpPr>
          <p:nvPr/>
        </p:nvSpPr>
        <p:spPr>
          <a:xfrm>
            <a:off x="1154955" y="2133600"/>
            <a:ext cx="8825658" cy="31017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214072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6C64-346D-6B3C-D2D4-4AB1D3676994}"/>
              </a:ext>
            </a:extLst>
          </p:cNvPr>
          <p:cNvSpPr>
            <a:spLocks noGrp="1"/>
          </p:cNvSpPr>
          <p:nvPr>
            <p:ph type="title"/>
          </p:nvPr>
        </p:nvSpPr>
        <p:spPr/>
        <p:txBody>
          <a:bodyPr/>
          <a:lstStyle/>
          <a:p>
            <a:r>
              <a:rPr lang="en-US" b="1" dirty="0"/>
              <a:t>KPI-4:State wise and month wise loan status</a:t>
            </a:r>
            <a:endParaRPr lang="en-IN" b="1" dirty="0"/>
          </a:p>
        </p:txBody>
      </p:sp>
      <p:sp>
        <p:nvSpPr>
          <p:cNvPr id="3" name="Content Placeholder 2">
            <a:extLst>
              <a:ext uri="{FF2B5EF4-FFF2-40B4-BE49-F238E27FC236}">
                <a16:creationId xmlns:a16="http://schemas.microsoft.com/office/drawing/2014/main" id="{E7009A8E-3D1F-0C80-BF55-F69E73EBAFD8}"/>
              </a:ext>
            </a:extLst>
          </p:cNvPr>
          <p:cNvSpPr>
            <a:spLocks noGrp="1"/>
          </p:cNvSpPr>
          <p:nvPr>
            <p:ph idx="1"/>
          </p:nvPr>
        </p:nvSpPr>
        <p:spPr/>
        <p:txBody>
          <a:bodyPr>
            <a:normAutofit/>
          </a:bodyPr>
          <a:lstStyle/>
          <a:p>
            <a:r>
              <a:rPr lang="en-US" sz="2400" dirty="0"/>
              <a:t>In the data set we have different states and the months along with the 3 types of loan status.</a:t>
            </a:r>
          </a:p>
          <a:p>
            <a:r>
              <a:rPr lang="en-US" sz="2400" dirty="0"/>
              <a:t>In  the  state  wise  loan  status we can observe that CA,NY,TX,FL &amp; NJ are the top states to fully paid amount.</a:t>
            </a:r>
          </a:p>
          <a:p>
            <a:r>
              <a:rPr lang="en-US" sz="2400" dirty="0"/>
              <a:t>In the month wise loan status we can observe that Dec, Nov and oct are the fully paid amount.</a:t>
            </a:r>
          </a:p>
        </p:txBody>
      </p:sp>
      <p:pic>
        <p:nvPicPr>
          <p:cNvPr id="11" name="Picture 10">
            <a:extLst>
              <a:ext uri="{FF2B5EF4-FFF2-40B4-BE49-F238E27FC236}">
                <a16:creationId xmlns:a16="http://schemas.microsoft.com/office/drawing/2014/main" id="{F7B098CA-0BE6-862D-82EB-4E4F68A357F9}"/>
              </a:ext>
            </a:extLst>
          </p:cNvPr>
          <p:cNvPicPr>
            <a:picLocks noChangeAspect="1"/>
          </p:cNvPicPr>
          <p:nvPr/>
        </p:nvPicPr>
        <p:blipFill>
          <a:blip r:embed="rId2"/>
          <a:stretch>
            <a:fillRect/>
          </a:stretch>
        </p:blipFill>
        <p:spPr>
          <a:xfrm>
            <a:off x="838200" y="4222376"/>
            <a:ext cx="5075360" cy="1954587"/>
          </a:xfrm>
          <a:prstGeom prst="rect">
            <a:avLst/>
          </a:prstGeom>
        </p:spPr>
      </p:pic>
      <p:pic>
        <p:nvPicPr>
          <p:cNvPr id="13" name="Picture 12">
            <a:extLst>
              <a:ext uri="{FF2B5EF4-FFF2-40B4-BE49-F238E27FC236}">
                <a16:creationId xmlns:a16="http://schemas.microsoft.com/office/drawing/2014/main" id="{85A87667-C551-BFFA-A3ED-354CB4937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222375"/>
            <a:ext cx="5602941" cy="1954587"/>
          </a:xfrm>
          <a:prstGeom prst="rect">
            <a:avLst/>
          </a:prstGeom>
        </p:spPr>
      </p:pic>
    </p:spTree>
    <p:extLst>
      <p:ext uri="{BB962C8B-B14F-4D97-AF65-F5344CB8AC3E}">
        <p14:creationId xmlns:p14="http://schemas.microsoft.com/office/powerpoint/2010/main" val="318286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A2F2-3D23-7D2F-9396-B0077D010D5E}"/>
              </a:ext>
            </a:extLst>
          </p:cNvPr>
          <p:cNvSpPr>
            <a:spLocks noGrp="1"/>
          </p:cNvSpPr>
          <p:nvPr>
            <p:ph type="title"/>
          </p:nvPr>
        </p:nvSpPr>
        <p:spPr/>
        <p:txBody>
          <a:bodyPr>
            <a:normAutofit/>
          </a:bodyPr>
          <a:lstStyle/>
          <a:p>
            <a:pPr algn="ctr"/>
            <a:r>
              <a:rPr lang="en-IN" dirty="0"/>
              <a:t>KPI-5: </a:t>
            </a:r>
            <a:r>
              <a:rPr lang="en-US" dirty="0"/>
              <a:t>Home ownership Vs last payment date stats</a:t>
            </a:r>
            <a:endParaRPr lang="en-IN" dirty="0"/>
          </a:p>
        </p:txBody>
      </p:sp>
      <p:sp>
        <p:nvSpPr>
          <p:cNvPr id="3" name="Content Placeholder 2">
            <a:extLst>
              <a:ext uri="{FF2B5EF4-FFF2-40B4-BE49-F238E27FC236}">
                <a16:creationId xmlns:a16="http://schemas.microsoft.com/office/drawing/2014/main" id="{1016CD68-5327-043F-2395-80BBEEF863F9}"/>
              </a:ext>
            </a:extLst>
          </p:cNvPr>
          <p:cNvSpPr>
            <a:spLocks noGrp="1"/>
          </p:cNvSpPr>
          <p:nvPr>
            <p:ph idx="1"/>
          </p:nvPr>
        </p:nvSpPr>
        <p:spPr/>
        <p:txBody>
          <a:bodyPr>
            <a:normAutofit/>
          </a:bodyPr>
          <a:lstStyle/>
          <a:p>
            <a:r>
              <a:rPr lang="en-IN" sz="2400" dirty="0"/>
              <a:t>In this chart is shown by the types of home ownership varies from 2008 to 2016.</a:t>
            </a:r>
          </a:p>
          <a:p>
            <a:r>
              <a:rPr lang="en-IN" sz="2400" dirty="0"/>
              <a:t>In maximum amount reaches in the year 2012 who Rent and Mortgage house owners has paid their last payment is 12 millions and 15 millions. And the minimum  amount reaches in year 2008 and payment is 0.29 millions and 0.31 millions. </a:t>
            </a:r>
          </a:p>
        </p:txBody>
      </p:sp>
      <p:pic>
        <p:nvPicPr>
          <p:cNvPr id="5" name="Picture 4">
            <a:extLst>
              <a:ext uri="{FF2B5EF4-FFF2-40B4-BE49-F238E27FC236}">
                <a16:creationId xmlns:a16="http://schemas.microsoft.com/office/drawing/2014/main" id="{815475E3-1E98-9E4A-3AA8-6FBD9CAD77CB}"/>
              </a:ext>
            </a:extLst>
          </p:cNvPr>
          <p:cNvPicPr>
            <a:picLocks noChangeAspect="1"/>
          </p:cNvPicPr>
          <p:nvPr/>
        </p:nvPicPr>
        <p:blipFill>
          <a:blip r:embed="rId2"/>
          <a:stretch>
            <a:fillRect/>
          </a:stretch>
        </p:blipFill>
        <p:spPr>
          <a:xfrm>
            <a:off x="3566410" y="3429000"/>
            <a:ext cx="4557155" cy="3132091"/>
          </a:xfrm>
          <a:prstGeom prst="rect">
            <a:avLst/>
          </a:prstGeom>
        </p:spPr>
      </p:pic>
    </p:spTree>
    <p:extLst>
      <p:ext uri="{BB962C8B-B14F-4D97-AF65-F5344CB8AC3E}">
        <p14:creationId xmlns:p14="http://schemas.microsoft.com/office/powerpoint/2010/main" val="17568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6B81-4208-6DFD-A2C8-E6D086869E0E}"/>
              </a:ext>
            </a:extLst>
          </p:cNvPr>
          <p:cNvSpPr>
            <a:spLocks noGrp="1"/>
          </p:cNvSpPr>
          <p:nvPr>
            <p:ph type="title"/>
          </p:nvPr>
        </p:nvSpPr>
        <p:spPr/>
        <p:txBody>
          <a:bodyPr>
            <a:normAutofit/>
          </a:bodyPr>
          <a:lstStyle/>
          <a:p>
            <a:pPr algn="ctr"/>
            <a:r>
              <a:rPr lang="en-IN" sz="8000" dirty="0"/>
              <a:t>EXCEL DASHBOARD</a:t>
            </a:r>
          </a:p>
        </p:txBody>
      </p:sp>
      <p:pic>
        <p:nvPicPr>
          <p:cNvPr id="5" name="Content Placeholder 4">
            <a:extLst>
              <a:ext uri="{FF2B5EF4-FFF2-40B4-BE49-F238E27FC236}">
                <a16:creationId xmlns:a16="http://schemas.microsoft.com/office/drawing/2014/main" id="{58ADDC6D-79BB-3CC3-9389-B90A546B9352}"/>
              </a:ext>
            </a:extLst>
          </p:cNvPr>
          <p:cNvPicPr>
            <a:picLocks noGrp="1" noChangeAspect="1"/>
          </p:cNvPicPr>
          <p:nvPr>
            <p:ph idx="1"/>
          </p:nvPr>
        </p:nvPicPr>
        <p:blipFill>
          <a:blip r:embed="rId2"/>
          <a:stretch>
            <a:fillRect/>
          </a:stretch>
        </p:blipFill>
        <p:spPr>
          <a:xfrm>
            <a:off x="439271" y="1873624"/>
            <a:ext cx="11438964" cy="4840941"/>
          </a:xfrm>
        </p:spPr>
      </p:pic>
    </p:spTree>
    <p:extLst>
      <p:ext uri="{BB962C8B-B14F-4D97-AF65-F5344CB8AC3E}">
        <p14:creationId xmlns:p14="http://schemas.microsoft.com/office/powerpoint/2010/main" val="334724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B056-B53A-ABEC-DD10-C87D04383431}"/>
              </a:ext>
            </a:extLst>
          </p:cNvPr>
          <p:cNvSpPr>
            <a:spLocks noGrp="1"/>
          </p:cNvSpPr>
          <p:nvPr>
            <p:ph type="title"/>
          </p:nvPr>
        </p:nvSpPr>
        <p:spPr/>
        <p:txBody>
          <a:bodyPr>
            <a:normAutofit/>
          </a:bodyPr>
          <a:lstStyle/>
          <a:p>
            <a:pPr algn="ctr"/>
            <a:r>
              <a:rPr lang="en-IN" sz="7200" dirty="0"/>
              <a:t>POWER BI DASHBOARD</a:t>
            </a:r>
          </a:p>
        </p:txBody>
      </p:sp>
      <p:pic>
        <p:nvPicPr>
          <p:cNvPr id="5" name="Content Placeholder 4">
            <a:extLst>
              <a:ext uri="{FF2B5EF4-FFF2-40B4-BE49-F238E27FC236}">
                <a16:creationId xmlns:a16="http://schemas.microsoft.com/office/drawing/2014/main" id="{26719B33-1295-9D38-11CC-F6E86102F2D5}"/>
              </a:ext>
            </a:extLst>
          </p:cNvPr>
          <p:cNvPicPr>
            <a:picLocks noGrp="1" noChangeAspect="1"/>
          </p:cNvPicPr>
          <p:nvPr>
            <p:ph idx="1"/>
          </p:nvPr>
        </p:nvPicPr>
        <p:blipFill>
          <a:blip r:embed="rId2"/>
          <a:stretch>
            <a:fillRect/>
          </a:stretch>
        </p:blipFill>
        <p:spPr>
          <a:xfrm>
            <a:off x="170329" y="1825624"/>
            <a:ext cx="11860306" cy="5032375"/>
          </a:xfrm>
        </p:spPr>
      </p:pic>
    </p:spTree>
    <p:extLst>
      <p:ext uri="{BB962C8B-B14F-4D97-AF65-F5344CB8AC3E}">
        <p14:creationId xmlns:p14="http://schemas.microsoft.com/office/powerpoint/2010/main" val="217805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59B7-05BF-AF55-FBCB-E627A94BF785}"/>
              </a:ext>
            </a:extLst>
          </p:cNvPr>
          <p:cNvSpPr>
            <a:spLocks noGrp="1"/>
          </p:cNvSpPr>
          <p:nvPr>
            <p:ph type="title"/>
          </p:nvPr>
        </p:nvSpPr>
        <p:spPr/>
        <p:txBody>
          <a:bodyPr>
            <a:normAutofit/>
          </a:bodyPr>
          <a:lstStyle/>
          <a:p>
            <a:pPr algn="ctr"/>
            <a:r>
              <a:rPr lang="en-IN" sz="8000" dirty="0"/>
              <a:t>TABLEAU DASHBOARD</a:t>
            </a:r>
          </a:p>
        </p:txBody>
      </p:sp>
      <p:pic>
        <p:nvPicPr>
          <p:cNvPr id="5" name="Content Placeholder 4">
            <a:extLst>
              <a:ext uri="{FF2B5EF4-FFF2-40B4-BE49-F238E27FC236}">
                <a16:creationId xmlns:a16="http://schemas.microsoft.com/office/drawing/2014/main" id="{F4211A97-1949-163F-EB12-9F843C7E7B3A}"/>
              </a:ext>
            </a:extLst>
          </p:cNvPr>
          <p:cNvPicPr>
            <a:picLocks noGrp="1" noChangeAspect="1"/>
          </p:cNvPicPr>
          <p:nvPr>
            <p:ph idx="1"/>
          </p:nvPr>
        </p:nvPicPr>
        <p:blipFill>
          <a:blip r:embed="rId2"/>
          <a:stretch>
            <a:fillRect/>
          </a:stretch>
        </p:blipFill>
        <p:spPr>
          <a:xfrm>
            <a:off x="0" y="1792941"/>
            <a:ext cx="12192000" cy="5065058"/>
          </a:xfrm>
        </p:spPr>
      </p:pic>
    </p:spTree>
    <p:extLst>
      <p:ext uri="{BB962C8B-B14F-4D97-AF65-F5344CB8AC3E}">
        <p14:creationId xmlns:p14="http://schemas.microsoft.com/office/powerpoint/2010/main" val="161624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6B5E-CCFA-BC53-B24D-219A3F38FA21}"/>
              </a:ext>
            </a:extLst>
          </p:cNvPr>
          <p:cNvSpPr>
            <a:spLocks noGrp="1"/>
          </p:cNvSpPr>
          <p:nvPr>
            <p:ph type="title"/>
          </p:nvPr>
        </p:nvSpPr>
        <p:spPr>
          <a:xfrm>
            <a:off x="181169" y="365125"/>
            <a:ext cx="11766910" cy="1325563"/>
          </a:xfrm>
          <a:solidFill>
            <a:schemeClr val="accent6">
              <a:lumMod val="20000"/>
              <a:lumOff val="80000"/>
            </a:schemeClr>
          </a:solidFill>
          <a:ln>
            <a:solidFill>
              <a:schemeClr val="tx1">
                <a:lumMod val="50000"/>
                <a:lumOff val="50000"/>
              </a:schemeClr>
            </a:solidFill>
          </a:ln>
        </p:spPr>
        <p:style>
          <a:lnRef idx="2">
            <a:schemeClr val="accent4"/>
          </a:lnRef>
          <a:fillRef idx="1">
            <a:schemeClr val="lt1"/>
          </a:fillRef>
          <a:effectRef idx="0">
            <a:schemeClr val="accent4"/>
          </a:effectRef>
          <a:fontRef idx="minor">
            <a:schemeClr val="dk1"/>
          </a:fontRef>
        </p:style>
        <p:txBody>
          <a:bodyPr>
            <a:normAutofit/>
          </a:bodyPr>
          <a:lstStyle/>
          <a:p>
            <a:pPr algn="ctr"/>
            <a:r>
              <a:rPr lang="en-IN" sz="7200" dirty="0"/>
              <a:t>SQL</a:t>
            </a:r>
          </a:p>
        </p:txBody>
      </p:sp>
      <p:pic>
        <p:nvPicPr>
          <p:cNvPr id="5" name="Content Placeholder 4">
            <a:extLst>
              <a:ext uri="{FF2B5EF4-FFF2-40B4-BE49-F238E27FC236}">
                <a16:creationId xmlns:a16="http://schemas.microsoft.com/office/drawing/2014/main" id="{295EA674-4B0B-1FBE-0DA1-35697FD466D3}"/>
              </a:ext>
            </a:extLst>
          </p:cNvPr>
          <p:cNvPicPr>
            <a:picLocks noGrp="1" noChangeAspect="1"/>
          </p:cNvPicPr>
          <p:nvPr>
            <p:ph idx="1"/>
          </p:nvPr>
        </p:nvPicPr>
        <p:blipFill>
          <a:blip r:embed="rId2"/>
          <a:stretch>
            <a:fillRect/>
          </a:stretch>
        </p:blipFill>
        <p:spPr>
          <a:xfrm>
            <a:off x="181169" y="5264280"/>
            <a:ext cx="5762432" cy="148117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Picture 14">
            <a:extLst>
              <a:ext uri="{FF2B5EF4-FFF2-40B4-BE49-F238E27FC236}">
                <a16:creationId xmlns:a16="http://schemas.microsoft.com/office/drawing/2014/main" id="{8D42A07B-0EED-D297-CEA5-5ACEF5212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69" y="1834469"/>
            <a:ext cx="5762432" cy="15945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7" name="Picture 16">
            <a:extLst>
              <a:ext uri="{FF2B5EF4-FFF2-40B4-BE49-F238E27FC236}">
                <a16:creationId xmlns:a16="http://schemas.microsoft.com/office/drawing/2014/main" id="{DD1FF355-2FB5-A871-D022-F4A636793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647" y="1834468"/>
            <a:ext cx="5683624" cy="16796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Picture 18">
            <a:extLst>
              <a:ext uri="{FF2B5EF4-FFF2-40B4-BE49-F238E27FC236}">
                <a16:creationId xmlns:a16="http://schemas.microsoft.com/office/drawing/2014/main" id="{B95BC823-8C9F-6677-072A-ECF962D242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647" y="3657946"/>
            <a:ext cx="5762432" cy="16796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3" name="Picture 22">
            <a:extLst>
              <a:ext uri="{FF2B5EF4-FFF2-40B4-BE49-F238E27FC236}">
                <a16:creationId xmlns:a16="http://schemas.microsoft.com/office/drawing/2014/main" id="{DF7FA1C2-65E6-1330-1F30-04FFDF1725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169" y="3657946"/>
            <a:ext cx="5762432" cy="13622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59360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E635-AE4C-8B96-F601-86DF79ACBE50}"/>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01420E74-567C-5709-8972-00F3EBCF30F5}"/>
              </a:ext>
            </a:extLst>
          </p:cNvPr>
          <p:cNvSpPr>
            <a:spLocks noGrp="1"/>
          </p:cNvSpPr>
          <p:nvPr>
            <p:ph idx="1"/>
          </p:nvPr>
        </p:nvSpPr>
        <p:spPr/>
        <p:txBody>
          <a:bodyPr/>
          <a:lstStyle/>
          <a:p>
            <a:r>
              <a:rPr lang="en-IN" dirty="0"/>
              <a:t>Bank holds a crucial role for us in day-to-day life. From the analysis of above dashboard and reports we can draw hidden insights. With the use of gained insights  from the finance  datasets and KPIs. Accurate business decisions are made and can track the business state. It enable a holistic view of the business, supporting long-term growth and competitiveness in the banking industry.  </a:t>
            </a:r>
          </a:p>
        </p:txBody>
      </p:sp>
    </p:spTree>
    <p:extLst>
      <p:ext uri="{BB962C8B-B14F-4D97-AF65-F5344CB8AC3E}">
        <p14:creationId xmlns:p14="http://schemas.microsoft.com/office/powerpoint/2010/main" val="263217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96BD-E427-60FE-F37A-BEE494535EAD}"/>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BCC1665F-FB1D-5D95-1F52-2A2D5C12915F}"/>
              </a:ext>
            </a:extLst>
          </p:cNvPr>
          <p:cNvSpPr>
            <a:spLocks noGrp="1"/>
          </p:cNvSpPr>
          <p:nvPr>
            <p:ph idx="1"/>
          </p:nvPr>
        </p:nvSpPr>
        <p:spPr/>
        <p:txBody>
          <a:bodyPr/>
          <a:lstStyle/>
          <a:p>
            <a:r>
              <a:rPr lang="en-IN" dirty="0"/>
              <a:t>Introduction</a:t>
            </a:r>
          </a:p>
          <a:p>
            <a:r>
              <a:rPr lang="en-IN" dirty="0"/>
              <a:t>KPI-1: </a:t>
            </a:r>
            <a:r>
              <a:rPr lang="en-US" dirty="0"/>
              <a:t>Year wise loan amount Stats</a:t>
            </a:r>
          </a:p>
          <a:p>
            <a:r>
              <a:rPr lang="en-IN" dirty="0"/>
              <a:t>KPI-2: </a:t>
            </a:r>
            <a:r>
              <a:rPr lang="en-US" dirty="0"/>
              <a:t>Grade and sub grade wise revol_bal</a:t>
            </a:r>
          </a:p>
          <a:p>
            <a:r>
              <a:rPr lang="en-IN" dirty="0"/>
              <a:t>KPI-3: </a:t>
            </a:r>
            <a:r>
              <a:rPr lang="en-US" dirty="0"/>
              <a:t>Total Payment for Verified Status Vs Total Payment for Non Verified Status</a:t>
            </a:r>
          </a:p>
          <a:p>
            <a:r>
              <a:rPr lang="en-IN" dirty="0"/>
              <a:t>KPI-4: </a:t>
            </a:r>
            <a:r>
              <a:rPr lang="en-US" dirty="0"/>
              <a:t>State wise and month wise loan status</a:t>
            </a:r>
          </a:p>
          <a:p>
            <a:r>
              <a:rPr lang="en-IN" dirty="0"/>
              <a:t>KPI-5: </a:t>
            </a:r>
            <a:r>
              <a:rPr lang="en-US" dirty="0"/>
              <a:t>Home ownership Vs last payment date stats</a:t>
            </a:r>
            <a:endParaRPr lang="en-IN" dirty="0"/>
          </a:p>
        </p:txBody>
      </p:sp>
    </p:spTree>
    <p:extLst>
      <p:ext uri="{BB962C8B-B14F-4D97-AF65-F5344CB8AC3E}">
        <p14:creationId xmlns:p14="http://schemas.microsoft.com/office/powerpoint/2010/main" val="326003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4845-E601-94B9-84AE-C471F91572D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617CEF2-A1E2-D8EC-C1DB-C51DC2BD6588}"/>
              </a:ext>
            </a:extLst>
          </p:cNvPr>
          <p:cNvSpPr>
            <a:spLocks noGrp="1"/>
          </p:cNvSpPr>
          <p:nvPr>
            <p:ph idx="1"/>
          </p:nvPr>
        </p:nvSpPr>
        <p:spPr/>
        <p:txBody>
          <a:bodyPr/>
          <a:lstStyle/>
          <a:p>
            <a:r>
              <a:rPr lang="en-IN" dirty="0"/>
              <a:t>The Project aims to analyse  the Finance Dataset of Bank loan of customers, through a report to get insights from it by using different software tools such as Excel, MySQL, Tableau and Power BI.</a:t>
            </a:r>
          </a:p>
          <a:p>
            <a:r>
              <a:rPr lang="en-IN" dirty="0"/>
              <a:t>We used for analysing,  Cleaning and removing duplicates from datasets and prepared dashboard and insights accurate business decisions are made .  </a:t>
            </a:r>
          </a:p>
        </p:txBody>
      </p:sp>
    </p:spTree>
    <p:extLst>
      <p:ext uri="{BB962C8B-B14F-4D97-AF65-F5344CB8AC3E}">
        <p14:creationId xmlns:p14="http://schemas.microsoft.com/office/powerpoint/2010/main" val="294005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4078-BB11-2C86-60AB-A6952C056496}"/>
              </a:ext>
            </a:extLst>
          </p:cNvPr>
          <p:cNvSpPr>
            <a:spLocks noGrp="1"/>
          </p:cNvSpPr>
          <p:nvPr>
            <p:ph type="title"/>
          </p:nvPr>
        </p:nvSpPr>
        <p:spPr/>
        <p:txBody>
          <a:bodyPr/>
          <a:lstStyle/>
          <a:p>
            <a:pPr algn="ctr"/>
            <a:r>
              <a:rPr lang="en-IN" dirty="0"/>
              <a:t>DATA SET</a:t>
            </a:r>
          </a:p>
        </p:txBody>
      </p:sp>
      <p:graphicFrame>
        <p:nvGraphicFramePr>
          <p:cNvPr id="4" name="Content Placeholder 3">
            <a:extLst>
              <a:ext uri="{FF2B5EF4-FFF2-40B4-BE49-F238E27FC236}">
                <a16:creationId xmlns:a16="http://schemas.microsoft.com/office/drawing/2014/main" id="{F260E434-4755-1700-BEB0-F4E6E2C4419D}"/>
              </a:ext>
            </a:extLst>
          </p:cNvPr>
          <p:cNvGraphicFramePr>
            <a:graphicFrameLocks noGrp="1"/>
          </p:cNvGraphicFramePr>
          <p:nvPr>
            <p:ph idx="1"/>
            <p:extLst>
              <p:ext uri="{D42A27DB-BD31-4B8C-83A1-F6EECF244321}">
                <p14:modId xmlns:p14="http://schemas.microsoft.com/office/powerpoint/2010/main" val="3500344214"/>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370582424"/>
                    </a:ext>
                  </a:extLst>
                </a:gridCol>
                <a:gridCol w="3505199">
                  <a:extLst>
                    <a:ext uri="{9D8B030D-6E8A-4147-A177-3AD203B41FA5}">
                      <a16:colId xmlns:a16="http://schemas.microsoft.com/office/drawing/2014/main" val="3878086191"/>
                    </a:ext>
                  </a:extLst>
                </a:gridCol>
                <a:gridCol w="3505199">
                  <a:extLst>
                    <a:ext uri="{9D8B030D-6E8A-4147-A177-3AD203B41FA5}">
                      <a16:colId xmlns:a16="http://schemas.microsoft.com/office/drawing/2014/main" val="2359319609"/>
                    </a:ext>
                  </a:extLst>
                </a:gridCol>
              </a:tblGrid>
              <a:tr h="370840">
                <a:tc>
                  <a:txBody>
                    <a:bodyPr/>
                    <a:lstStyle/>
                    <a:p>
                      <a:r>
                        <a:rPr lang="en-IN" dirty="0"/>
                        <a:t>Date set</a:t>
                      </a:r>
                    </a:p>
                  </a:txBody>
                  <a:tcPr/>
                </a:tc>
                <a:tc>
                  <a:txBody>
                    <a:bodyPr/>
                    <a:lstStyle/>
                    <a:p>
                      <a:r>
                        <a:rPr lang="en-IN" dirty="0"/>
                        <a:t>Finance_1</a:t>
                      </a:r>
                    </a:p>
                  </a:txBody>
                  <a:tcPr/>
                </a:tc>
                <a:tc>
                  <a:txBody>
                    <a:bodyPr/>
                    <a:lstStyle/>
                    <a:p>
                      <a:r>
                        <a:rPr lang="en-IN" dirty="0"/>
                        <a:t>Finance_2</a:t>
                      </a:r>
                    </a:p>
                  </a:txBody>
                  <a:tcPr/>
                </a:tc>
                <a:extLst>
                  <a:ext uri="{0D108BD9-81ED-4DB2-BD59-A6C34878D82A}">
                    <a16:rowId xmlns:a16="http://schemas.microsoft.com/office/drawing/2014/main" val="3382716107"/>
                  </a:ext>
                </a:extLst>
              </a:tr>
              <a:tr h="370840">
                <a:tc>
                  <a:txBody>
                    <a:bodyPr/>
                    <a:lstStyle/>
                    <a:p>
                      <a:r>
                        <a:rPr lang="en-IN" dirty="0"/>
                        <a:t>No of Rows</a:t>
                      </a:r>
                    </a:p>
                  </a:txBody>
                  <a:tcPr/>
                </a:tc>
                <a:tc>
                  <a:txBody>
                    <a:bodyPr/>
                    <a:lstStyle/>
                    <a:p>
                      <a:r>
                        <a:rPr lang="en-IN" dirty="0"/>
                        <a:t>39k</a:t>
                      </a:r>
                    </a:p>
                  </a:txBody>
                  <a:tcPr/>
                </a:tc>
                <a:tc>
                  <a:txBody>
                    <a:bodyPr/>
                    <a:lstStyle/>
                    <a:p>
                      <a:r>
                        <a:rPr lang="en-IN" dirty="0"/>
                        <a:t>39k</a:t>
                      </a:r>
                    </a:p>
                  </a:txBody>
                  <a:tcPr/>
                </a:tc>
                <a:extLst>
                  <a:ext uri="{0D108BD9-81ED-4DB2-BD59-A6C34878D82A}">
                    <a16:rowId xmlns:a16="http://schemas.microsoft.com/office/drawing/2014/main" val="450812366"/>
                  </a:ext>
                </a:extLst>
              </a:tr>
              <a:tr h="370840">
                <a:tc>
                  <a:txBody>
                    <a:bodyPr/>
                    <a:lstStyle/>
                    <a:p>
                      <a:r>
                        <a:rPr lang="en-IN" dirty="0"/>
                        <a:t>No of Columns</a:t>
                      </a:r>
                    </a:p>
                  </a:txBody>
                  <a:tcPr/>
                </a:tc>
                <a:tc>
                  <a:txBody>
                    <a:bodyPr/>
                    <a:lstStyle/>
                    <a:p>
                      <a:r>
                        <a:rPr lang="en-IN" dirty="0"/>
                        <a:t>24</a:t>
                      </a:r>
                    </a:p>
                  </a:txBody>
                  <a:tcPr/>
                </a:tc>
                <a:tc>
                  <a:txBody>
                    <a:bodyPr/>
                    <a:lstStyle/>
                    <a:p>
                      <a:r>
                        <a:rPr lang="en-IN" dirty="0"/>
                        <a:t>25</a:t>
                      </a:r>
                    </a:p>
                  </a:txBody>
                  <a:tcPr/>
                </a:tc>
                <a:extLst>
                  <a:ext uri="{0D108BD9-81ED-4DB2-BD59-A6C34878D82A}">
                    <a16:rowId xmlns:a16="http://schemas.microsoft.com/office/drawing/2014/main" val="2611667060"/>
                  </a:ext>
                </a:extLst>
              </a:tr>
              <a:tr h="370840">
                <a:tc>
                  <a:txBody>
                    <a:bodyPr/>
                    <a:lstStyle/>
                    <a:p>
                      <a:r>
                        <a:rPr lang="en-IN" dirty="0"/>
                        <a:t>File Format</a:t>
                      </a:r>
                    </a:p>
                  </a:txBody>
                  <a:tcPr/>
                </a:tc>
                <a:tc>
                  <a:txBody>
                    <a:bodyPr/>
                    <a:lstStyle/>
                    <a:p>
                      <a:r>
                        <a:rPr lang="en-IN" dirty="0"/>
                        <a:t>.CSV</a:t>
                      </a:r>
                    </a:p>
                  </a:txBody>
                  <a:tcPr/>
                </a:tc>
                <a:tc>
                  <a:txBody>
                    <a:bodyPr/>
                    <a:lstStyle/>
                    <a:p>
                      <a:r>
                        <a:rPr lang="en-IN" dirty="0"/>
                        <a:t>.Xlsx</a:t>
                      </a:r>
                    </a:p>
                  </a:txBody>
                  <a:tcPr/>
                </a:tc>
                <a:extLst>
                  <a:ext uri="{0D108BD9-81ED-4DB2-BD59-A6C34878D82A}">
                    <a16:rowId xmlns:a16="http://schemas.microsoft.com/office/drawing/2014/main" val="399879279"/>
                  </a:ext>
                </a:extLst>
              </a:tr>
              <a:tr h="370840">
                <a:tc>
                  <a:txBody>
                    <a:bodyPr/>
                    <a:lstStyle/>
                    <a:p>
                      <a:r>
                        <a:rPr lang="en-IN" dirty="0"/>
                        <a:t>Data Type</a:t>
                      </a:r>
                    </a:p>
                  </a:txBody>
                  <a:tcPr/>
                </a:tc>
                <a:tc>
                  <a:txBody>
                    <a:bodyPr/>
                    <a:lstStyle/>
                    <a:p>
                      <a:r>
                        <a:rPr lang="en-IN" dirty="0"/>
                        <a:t>Excel Data</a:t>
                      </a:r>
                    </a:p>
                  </a:txBody>
                  <a:tcPr/>
                </a:tc>
                <a:tc>
                  <a:txBody>
                    <a:bodyPr/>
                    <a:lstStyle/>
                    <a:p>
                      <a:r>
                        <a:rPr lang="en-IN" dirty="0"/>
                        <a:t>Excel Data</a:t>
                      </a:r>
                    </a:p>
                  </a:txBody>
                  <a:tcPr/>
                </a:tc>
                <a:extLst>
                  <a:ext uri="{0D108BD9-81ED-4DB2-BD59-A6C34878D82A}">
                    <a16:rowId xmlns:a16="http://schemas.microsoft.com/office/drawing/2014/main" val="1524036415"/>
                  </a:ext>
                </a:extLst>
              </a:tr>
            </a:tbl>
          </a:graphicData>
        </a:graphic>
      </p:graphicFrame>
    </p:spTree>
    <p:extLst>
      <p:ext uri="{BB962C8B-B14F-4D97-AF65-F5344CB8AC3E}">
        <p14:creationId xmlns:p14="http://schemas.microsoft.com/office/powerpoint/2010/main" val="18911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A938-BEEA-F58C-E403-197F1A999835}"/>
              </a:ext>
            </a:extLst>
          </p:cNvPr>
          <p:cNvSpPr>
            <a:spLocks noGrp="1"/>
          </p:cNvSpPr>
          <p:nvPr>
            <p:ph type="title"/>
          </p:nvPr>
        </p:nvSpPr>
        <p:spPr/>
        <p:txBody>
          <a:bodyPr/>
          <a:lstStyle/>
          <a:p>
            <a:pPr algn="ctr"/>
            <a:r>
              <a:rPr lang="en-IN" dirty="0"/>
              <a:t>TOOLS USED IN THE PROJECT</a:t>
            </a:r>
          </a:p>
        </p:txBody>
      </p:sp>
      <p:graphicFrame>
        <p:nvGraphicFramePr>
          <p:cNvPr id="5" name="Content Placeholder 4">
            <a:extLst>
              <a:ext uri="{FF2B5EF4-FFF2-40B4-BE49-F238E27FC236}">
                <a16:creationId xmlns:a16="http://schemas.microsoft.com/office/drawing/2014/main" id="{C8613FB7-05B8-A9B5-861B-095D89B464E1}"/>
              </a:ext>
            </a:extLst>
          </p:cNvPr>
          <p:cNvGraphicFramePr>
            <a:graphicFrameLocks noGrp="1"/>
          </p:cNvGraphicFramePr>
          <p:nvPr>
            <p:ph idx="1"/>
            <p:extLst>
              <p:ext uri="{D42A27DB-BD31-4B8C-83A1-F6EECF244321}">
                <p14:modId xmlns:p14="http://schemas.microsoft.com/office/powerpoint/2010/main" val="3419735930"/>
              </p:ext>
            </p:extLst>
          </p:nvPr>
        </p:nvGraphicFramePr>
        <p:xfrm>
          <a:off x="838200" y="1825625"/>
          <a:ext cx="10515600" cy="18338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951927538"/>
                    </a:ext>
                  </a:extLst>
                </a:gridCol>
                <a:gridCol w="2628900">
                  <a:extLst>
                    <a:ext uri="{9D8B030D-6E8A-4147-A177-3AD203B41FA5}">
                      <a16:colId xmlns:a16="http://schemas.microsoft.com/office/drawing/2014/main" val="3314930994"/>
                    </a:ext>
                  </a:extLst>
                </a:gridCol>
                <a:gridCol w="2628900">
                  <a:extLst>
                    <a:ext uri="{9D8B030D-6E8A-4147-A177-3AD203B41FA5}">
                      <a16:colId xmlns:a16="http://schemas.microsoft.com/office/drawing/2014/main" val="1304636054"/>
                    </a:ext>
                  </a:extLst>
                </a:gridCol>
                <a:gridCol w="2628900">
                  <a:extLst>
                    <a:ext uri="{9D8B030D-6E8A-4147-A177-3AD203B41FA5}">
                      <a16:colId xmlns:a16="http://schemas.microsoft.com/office/drawing/2014/main" val="802922121"/>
                    </a:ext>
                  </a:extLst>
                </a:gridCol>
              </a:tblGrid>
              <a:tr h="370840">
                <a:tc>
                  <a:txBody>
                    <a:bodyPr/>
                    <a:lstStyle/>
                    <a:p>
                      <a:r>
                        <a:rPr lang="en-IN" dirty="0"/>
                        <a:t>Excel</a:t>
                      </a:r>
                    </a:p>
                  </a:txBody>
                  <a:tcPr/>
                </a:tc>
                <a:tc>
                  <a:txBody>
                    <a:bodyPr/>
                    <a:lstStyle/>
                    <a:p>
                      <a:r>
                        <a:rPr lang="en-IN" dirty="0"/>
                        <a:t>MySQL</a:t>
                      </a:r>
                    </a:p>
                  </a:txBody>
                  <a:tcPr/>
                </a:tc>
                <a:tc>
                  <a:txBody>
                    <a:bodyPr/>
                    <a:lstStyle/>
                    <a:p>
                      <a:r>
                        <a:rPr lang="en-IN" dirty="0"/>
                        <a:t>Tableau</a:t>
                      </a:r>
                    </a:p>
                  </a:txBody>
                  <a:tcPr/>
                </a:tc>
                <a:tc>
                  <a:txBody>
                    <a:bodyPr/>
                    <a:lstStyle/>
                    <a:p>
                      <a:r>
                        <a:rPr lang="en-IN" dirty="0"/>
                        <a:t>Power BI</a:t>
                      </a:r>
                    </a:p>
                  </a:txBody>
                  <a:tcPr/>
                </a:tc>
                <a:extLst>
                  <a:ext uri="{0D108BD9-81ED-4DB2-BD59-A6C34878D82A}">
                    <a16:rowId xmlns:a16="http://schemas.microsoft.com/office/drawing/2014/main" val="3361909275"/>
                  </a:ext>
                </a:extLst>
              </a:tr>
              <a:tr h="370840">
                <a:tc>
                  <a:txBody>
                    <a:bodyPr/>
                    <a:lstStyle/>
                    <a:p>
                      <a:pPr marL="285750" indent="-285750">
                        <a:buFont typeface="Arial" panose="020B0604020202020204" pitchFamily="34" charset="0"/>
                        <a:buChar char="•"/>
                      </a:pPr>
                      <a:r>
                        <a:rPr lang="en-IN" dirty="0"/>
                        <a:t>Data Exploration</a:t>
                      </a:r>
                    </a:p>
                    <a:p>
                      <a:pPr marL="285750" indent="-285750">
                        <a:buFont typeface="Arial" panose="020B0604020202020204" pitchFamily="34" charset="0"/>
                        <a:buChar char="•"/>
                      </a:pPr>
                      <a:r>
                        <a:rPr lang="en-IN" dirty="0"/>
                        <a:t>Data Cleaning</a:t>
                      </a:r>
                    </a:p>
                    <a:p>
                      <a:pPr marL="285750" indent="-285750">
                        <a:buFont typeface="Arial" panose="020B0604020202020204" pitchFamily="34" charset="0"/>
                        <a:buChar char="•"/>
                      </a:pPr>
                      <a:r>
                        <a:rPr lang="en-IN" dirty="0"/>
                        <a:t>Pivot Table</a:t>
                      </a:r>
                    </a:p>
                    <a:p>
                      <a:pPr marL="285750" indent="-285750">
                        <a:buFont typeface="Arial" panose="020B0604020202020204" pitchFamily="34" charset="0"/>
                        <a:buChar char="•"/>
                      </a:pPr>
                      <a:r>
                        <a:rPr lang="en-IN" dirty="0"/>
                        <a:t>Visualization</a:t>
                      </a:r>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IN" dirty="0"/>
                        <a:t>Data Exploration</a:t>
                      </a:r>
                    </a:p>
                    <a:p>
                      <a:pPr marL="285750" indent="-285750">
                        <a:buFont typeface="Arial" panose="020B0604020202020204" pitchFamily="34" charset="0"/>
                        <a:buChar char="•"/>
                      </a:pPr>
                      <a:r>
                        <a:rPr lang="en-IN" dirty="0"/>
                        <a:t>Retrieving</a:t>
                      </a:r>
                    </a:p>
                    <a:p>
                      <a:pPr marL="285750" indent="-285750">
                        <a:buFont typeface="Arial" panose="020B0604020202020204" pitchFamily="34" charset="0"/>
                        <a:buChar char="•"/>
                      </a:pPr>
                      <a:r>
                        <a:rPr lang="en-IN" dirty="0"/>
                        <a:t>Relevant Data according to KPIs</a:t>
                      </a:r>
                    </a:p>
                  </a:txBody>
                  <a:tcPr/>
                </a:tc>
                <a:tc>
                  <a:txBody>
                    <a:bodyPr/>
                    <a:lstStyle/>
                    <a:p>
                      <a:pPr marL="285750" indent="-285750">
                        <a:buFont typeface="Arial" panose="020B0604020202020204" pitchFamily="34" charset="0"/>
                        <a:buChar char="•"/>
                      </a:pPr>
                      <a:r>
                        <a:rPr lang="en-IN" dirty="0"/>
                        <a:t>Joining Multiple Files</a:t>
                      </a:r>
                    </a:p>
                    <a:p>
                      <a:pPr marL="285750" indent="-285750">
                        <a:buFont typeface="Arial" panose="020B0604020202020204" pitchFamily="34" charset="0"/>
                        <a:buChar char="•"/>
                      </a:pPr>
                      <a:r>
                        <a:rPr lang="en-IN" dirty="0"/>
                        <a:t>Visualization</a:t>
                      </a:r>
                    </a:p>
                  </a:txBody>
                  <a:tcPr/>
                </a:tc>
                <a:tc>
                  <a:txBody>
                    <a:bodyPr/>
                    <a:lstStyle/>
                    <a:p>
                      <a:pPr marL="285750" indent="-285750">
                        <a:buFont typeface="Arial" panose="020B0604020202020204" pitchFamily="34" charset="0"/>
                        <a:buChar char="•"/>
                      </a:pPr>
                      <a:r>
                        <a:rPr lang="en-IN" dirty="0"/>
                        <a:t>Joining Multiple Files</a:t>
                      </a:r>
                    </a:p>
                    <a:p>
                      <a:pPr marL="285750" indent="-285750">
                        <a:buFont typeface="Arial" panose="020B0604020202020204" pitchFamily="34" charset="0"/>
                        <a:buChar char="•"/>
                      </a:pPr>
                      <a:r>
                        <a:rPr lang="en-IN" dirty="0"/>
                        <a:t>Data Exploration</a:t>
                      </a:r>
                    </a:p>
                    <a:p>
                      <a:pPr marL="285750" indent="-285750">
                        <a:buFont typeface="Arial" panose="020B0604020202020204" pitchFamily="34" charset="0"/>
                        <a:buChar char="•"/>
                      </a:pPr>
                      <a:r>
                        <a:rPr lang="en-IN" dirty="0"/>
                        <a:t>Data cleaning in power Query</a:t>
                      </a:r>
                    </a:p>
                    <a:p>
                      <a:pPr marL="285750" indent="-285750">
                        <a:buFont typeface="Arial" panose="020B0604020202020204" pitchFamily="34" charset="0"/>
                        <a:buChar char="•"/>
                      </a:pPr>
                      <a:r>
                        <a:rPr lang="en-IN" dirty="0"/>
                        <a:t>Visualization </a:t>
                      </a:r>
                    </a:p>
                  </a:txBody>
                  <a:tcPr/>
                </a:tc>
                <a:extLst>
                  <a:ext uri="{0D108BD9-81ED-4DB2-BD59-A6C34878D82A}">
                    <a16:rowId xmlns:a16="http://schemas.microsoft.com/office/drawing/2014/main" val="2436520686"/>
                  </a:ext>
                </a:extLst>
              </a:tr>
            </a:tbl>
          </a:graphicData>
        </a:graphic>
      </p:graphicFrame>
    </p:spTree>
    <p:extLst>
      <p:ext uri="{BB962C8B-B14F-4D97-AF65-F5344CB8AC3E}">
        <p14:creationId xmlns:p14="http://schemas.microsoft.com/office/powerpoint/2010/main" val="378926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4196-A7D3-36E8-93DB-7507841613F0}"/>
              </a:ext>
            </a:extLst>
          </p:cNvPr>
          <p:cNvSpPr>
            <a:spLocks noGrp="1"/>
          </p:cNvSpPr>
          <p:nvPr>
            <p:ph type="title"/>
          </p:nvPr>
        </p:nvSpPr>
        <p:spPr/>
        <p:txBody>
          <a:bodyPr/>
          <a:lstStyle/>
          <a:p>
            <a:r>
              <a:rPr lang="en-IN" dirty="0"/>
              <a:t>DATA ANALYSIS PROCESS</a:t>
            </a:r>
          </a:p>
        </p:txBody>
      </p:sp>
      <p:sp>
        <p:nvSpPr>
          <p:cNvPr id="3" name="Content Placeholder 2">
            <a:extLst>
              <a:ext uri="{FF2B5EF4-FFF2-40B4-BE49-F238E27FC236}">
                <a16:creationId xmlns:a16="http://schemas.microsoft.com/office/drawing/2014/main" id="{94E9E4E9-A5B7-D5CC-8CAF-1EF7CDAC93F7}"/>
              </a:ext>
            </a:extLst>
          </p:cNvPr>
          <p:cNvSpPr>
            <a:spLocks noGrp="1"/>
          </p:cNvSpPr>
          <p:nvPr>
            <p:ph idx="1"/>
          </p:nvPr>
        </p:nvSpPr>
        <p:spPr/>
        <p:txBody>
          <a:bodyPr/>
          <a:lstStyle/>
          <a:p>
            <a:r>
              <a:rPr lang="en-IN" dirty="0"/>
              <a:t>Step-1: Define the Questions</a:t>
            </a:r>
          </a:p>
          <a:p>
            <a:r>
              <a:rPr lang="en-IN" dirty="0"/>
              <a:t>Step-2: Collect the Data</a:t>
            </a:r>
          </a:p>
          <a:p>
            <a:r>
              <a:rPr lang="en-IN" dirty="0"/>
              <a:t>Step-3: Clean the Data</a:t>
            </a:r>
          </a:p>
          <a:p>
            <a:r>
              <a:rPr lang="en-IN" dirty="0"/>
              <a:t>Step-4: Analyze the data</a:t>
            </a:r>
          </a:p>
          <a:p>
            <a:r>
              <a:rPr lang="en-IN" dirty="0"/>
              <a:t>Step-5: Visualize and share the insights</a:t>
            </a:r>
          </a:p>
        </p:txBody>
      </p:sp>
    </p:spTree>
    <p:extLst>
      <p:ext uri="{BB962C8B-B14F-4D97-AF65-F5344CB8AC3E}">
        <p14:creationId xmlns:p14="http://schemas.microsoft.com/office/powerpoint/2010/main" val="96365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2792-E450-B93A-2109-BE34F02EDF99}"/>
              </a:ext>
            </a:extLst>
          </p:cNvPr>
          <p:cNvSpPr>
            <a:spLocks noGrp="1"/>
          </p:cNvSpPr>
          <p:nvPr>
            <p:ph type="title"/>
          </p:nvPr>
        </p:nvSpPr>
        <p:spPr/>
        <p:txBody>
          <a:bodyPr/>
          <a:lstStyle/>
          <a:p>
            <a:r>
              <a:rPr lang="en-IN" b="1" dirty="0"/>
              <a:t>KPI-1: </a:t>
            </a:r>
            <a:r>
              <a:rPr lang="en-US" b="1" dirty="0"/>
              <a:t>Year wise loan amount Stats</a:t>
            </a:r>
            <a:endParaRPr lang="en-IN" b="1" dirty="0"/>
          </a:p>
        </p:txBody>
      </p:sp>
      <p:sp>
        <p:nvSpPr>
          <p:cNvPr id="3" name="Content Placeholder 2">
            <a:extLst>
              <a:ext uri="{FF2B5EF4-FFF2-40B4-BE49-F238E27FC236}">
                <a16:creationId xmlns:a16="http://schemas.microsoft.com/office/drawing/2014/main" id="{50114C0B-2000-7033-05E0-F228043D3A9D}"/>
              </a:ext>
            </a:extLst>
          </p:cNvPr>
          <p:cNvSpPr>
            <a:spLocks noGrp="1"/>
          </p:cNvSpPr>
          <p:nvPr>
            <p:ph idx="1"/>
          </p:nvPr>
        </p:nvSpPr>
        <p:spPr/>
        <p:txBody>
          <a:bodyPr/>
          <a:lstStyle/>
          <a:p>
            <a:r>
              <a:rPr lang="en-US" sz="2400" dirty="0"/>
              <a:t>By observing this chart we can see how loan amount is increasing by year.</a:t>
            </a:r>
          </a:p>
          <a:p>
            <a:r>
              <a:rPr lang="en-US" sz="2400" dirty="0"/>
              <a:t>It is continuously increasing by each year as you  see  it‘s  varies  from  2M  to  261M between the years 2007 to 2011.</a:t>
            </a:r>
          </a:p>
          <a:p>
            <a:r>
              <a:rPr lang="en-US" sz="2400" dirty="0"/>
              <a:t>From  the year 2009, The changes in loan amount is suddenly increased with a higher rate that is around 5 times for next 2 years as compared to pervious years.</a:t>
            </a:r>
          </a:p>
          <a:p>
            <a:endParaRPr lang="en-IN" dirty="0"/>
          </a:p>
        </p:txBody>
      </p:sp>
      <p:pic>
        <p:nvPicPr>
          <p:cNvPr id="5" name="Picture 4">
            <a:extLst>
              <a:ext uri="{FF2B5EF4-FFF2-40B4-BE49-F238E27FC236}">
                <a16:creationId xmlns:a16="http://schemas.microsoft.com/office/drawing/2014/main" id="{B334EB74-BD23-5F34-D7DB-34C98C77992D}"/>
              </a:ext>
            </a:extLst>
          </p:cNvPr>
          <p:cNvPicPr>
            <a:picLocks noChangeAspect="1"/>
          </p:cNvPicPr>
          <p:nvPr/>
        </p:nvPicPr>
        <p:blipFill>
          <a:blip r:embed="rId2"/>
          <a:stretch>
            <a:fillRect/>
          </a:stretch>
        </p:blipFill>
        <p:spPr>
          <a:xfrm>
            <a:off x="3964291" y="3878708"/>
            <a:ext cx="2918713" cy="2202371"/>
          </a:xfrm>
          <a:prstGeom prst="rect">
            <a:avLst/>
          </a:prstGeom>
        </p:spPr>
      </p:pic>
    </p:spTree>
    <p:extLst>
      <p:ext uri="{BB962C8B-B14F-4D97-AF65-F5344CB8AC3E}">
        <p14:creationId xmlns:p14="http://schemas.microsoft.com/office/powerpoint/2010/main" val="158364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3288-BC38-042B-7337-689BBA72B772}"/>
              </a:ext>
            </a:extLst>
          </p:cNvPr>
          <p:cNvSpPr>
            <a:spLocks noGrp="1"/>
          </p:cNvSpPr>
          <p:nvPr>
            <p:ph type="title"/>
          </p:nvPr>
        </p:nvSpPr>
        <p:spPr>
          <a:xfrm>
            <a:off x="838200" y="98612"/>
            <a:ext cx="10515600" cy="977153"/>
          </a:xfrm>
        </p:spPr>
        <p:txBody>
          <a:bodyPr/>
          <a:lstStyle/>
          <a:p>
            <a:r>
              <a:rPr lang="en-IN" dirty="0"/>
              <a:t>KPI-2: </a:t>
            </a:r>
            <a:r>
              <a:rPr lang="en-US" dirty="0"/>
              <a:t>Grade and sub grade wise revol_bal</a:t>
            </a:r>
            <a:endParaRPr lang="en-IN" dirty="0"/>
          </a:p>
        </p:txBody>
      </p:sp>
      <p:sp>
        <p:nvSpPr>
          <p:cNvPr id="3" name="Content Placeholder 2">
            <a:extLst>
              <a:ext uri="{FF2B5EF4-FFF2-40B4-BE49-F238E27FC236}">
                <a16:creationId xmlns:a16="http://schemas.microsoft.com/office/drawing/2014/main" id="{CFC4A5A1-3DA1-38A1-87A2-BE94CEDD052D}"/>
              </a:ext>
            </a:extLst>
          </p:cNvPr>
          <p:cNvSpPr>
            <a:spLocks noGrp="1"/>
          </p:cNvSpPr>
          <p:nvPr>
            <p:ph idx="1"/>
          </p:nvPr>
        </p:nvSpPr>
        <p:spPr>
          <a:xfrm>
            <a:off x="838199" y="1825624"/>
            <a:ext cx="11165541" cy="4853081"/>
          </a:xfrm>
        </p:spPr>
        <p:txBody>
          <a:bodyPr>
            <a:normAutofit/>
          </a:bodyPr>
          <a:lstStyle/>
          <a:p>
            <a:r>
              <a:rPr lang="en-US" sz="2000" dirty="0"/>
              <a:t>In this Grade and subgrade wise </a:t>
            </a:r>
            <a:r>
              <a:rPr lang="en-US" sz="2000" dirty="0" err="1"/>
              <a:t>revol</a:t>
            </a:r>
            <a:r>
              <a:rPr lang="en-US" sz="2000" dirty="0"/>
              <a:t> balance we can notice Grade B have more </a:t>
            </a:r>
            <a:r>
              <a:rPr lang="en-US" sz="2000" dirty="0" err="1"/>
              <a:t>revol</a:t>
            </a:r>
            <a:r>
              <a:rPr lang="en-US" sz="2000" dirty="0"/>
              <a:t> balance then any other grades &amp; Grade G have very low </a:t>
            </a:r>
            <a:r>
              <a:rPr lang="en-US" sz="2000" dirty="0" err="1"/>
              <a:t>revol</a:t>
            </a:r>
            <a:r>
              <a:rPr lang="en-US" sz="2000" dirty="0"/>
              <a:t> balance.</a:t>
            </a:r>
          </a:p>
          <a:p>
            <a:r>
              <a:rPr lang="en-US" sz="2000" dirty="0"/>
              <a:t>The average revolving balance is higher in the ‘grade  B’ its  around  29M  and  the  maximum reaches  in  the  ‘sub-grade  B3’  that  is  39M, Same like the average lower revolving balance is  in  ‘grade  G’  its  around  1200K  and  the minimum reaches in the ‘sub-grade G5’ that is 701k.</a:t>
            </a:r>
          </a:p>
          <a:p>
            <a:endParaRPr lang="en-IN" sz="2000" dirty="0"/>
          </a:p>
        </p:txBody>
      </p:sp>
      <p:pic>
        <p:nvPicPr>
          <p:cNvPr id="7" name="Picture 6">
            <a:extLst>
              <a:ext uri="{FF2B5EF4-FFF2-40B4-BE49-F238E27FC236}">
                <a16:creationId xmlns:a16="http://schemas.microsoft.com/office/drawing/2014/main" id="{DB5F7901-099A-313D-D2EB-9F9BB39CB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156" y="3429000"/>
            <a:ext cx="3200677" cy="3429000"/>
          </a:xfrm>
          <a:prstGeom prst="rect">
            <a:avLst/>
          </a:prstGeom>
        </p:spPr>
      </p:pic>
    </p:spTree>
    <p:extLst>
      <p:ext uri="{BB962C8B-B14F-4D97-AF65-F5344CB8AC3E}">
        <p14:creationId xmlns:p14="http://schemas.microsoft.com/office/powerpoint/2010/main" val="272412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D7C5-9692-BB77-C6AD-355561307B20}"/>
              </a:ext>
            </a:extLst>
          </p:cNvPr>
          <p:cNvSpPr>
            <a:spLocks noGrp="1"/>
          </p:cNvSpPr>
          <p:nvPr>
            <p:ph type="title"/>
          </p:nvPr>
        </p:nvSpPr>
        <p:spPr>
          <a:xfrm>
            <a:off x="838200" y="80683"/>
            <a:ext cx="10515600" cy="1604682"/>
          </a:xfrm>
        </p:spPr>
        <p:txBody>
          <a:bodyPr>
            <a:normAutofit fontScale="90000"/>
          </a:bodyPr>
          <a:lstStyle/>
          <a:p>
            <a:pPr algn="ctr"/>
            <a:r>
              <a:rPr lang="en-IN" b="1" dirty="0"/>
              <a:t>KPI-3: </a:t>
            </a:r>
            <a:r>
              <a:rPr lang="en-US" b="1" dirty="0"/>
              <a:t>Total Payment for Verified Status Vs Total Payment for Non Verified Status</a:t>
            </a:r>
            <a:br>
              <a:rPr lang="en-US" b="1" dirty="0"/>
            </a:br>
            <a:endParaRPr lang="en-IN" b="1" dirty="0"/>
          </a:p>
        </p:txBody>
      </p:sp>
      <p:sp>
        <p:nvSpPr>
          <p:cNvPr id="3" name="Content Placeholder 2">
            <a:extLst>
              <a:ext uri="{FF2B5EF4-FFF2-40B4-BE49-F238E27FC236}">
                <a16:creationId xmlns:a16="http://schemas.microsoft.com/office/drawing/2014/main" id="{767A99F8-4784-9796-E2C9-F247B7C15B55}"/>
              </a:ext>
            </a:extLst>
          </p:cNvPr>
          <p:cNvSpPr>
            <a:spLocks noGrp="1"/>
          </p:cNvSpPr>
          <p:nvPr>
            <p:ph idx="1"/>
          </p:nvPr>
        </p:nvSpPr>
        <p:spPr/>
        <p:txBody>
          <a:bodyPr>
            <a:normAutofit/>
          </a:bodyPr>
          <a:lstStyle/>
          <a:p>
            <a:r>
              <a:rPr lang="en-US" sz="2400" dirty="0"/>
              <a:t>As we Can see in the Donut Chart that Out of $373 Million only 59% are verified i.e. $220million</a:t>
            </a:r>
          </a:p>
          <a:p>
            <a:r>
              <a:rPr lang="en-US" sz="2400" dirty="0"/>
              <a:t>41% of $373 Million are not verified i.e. $ 154 Million. Which might be a threat to company, Should inform the verification team to take required action regarding that.</a:t>
            </a:r>
          </a:p>
          <a:p>
            <a:endParaRPr lang="en-IN" sz="2400" dirty="0"/>
          </a:p>
        </p:txBody>
      </p:sp>
      <p:pic>
        <p:nvPicPr>
          <p:cNvPr id="5" name="Picture 4">
            <a:extLst>
              <a:ext uri="{FF2B5EF4-FFF2-40B4-BE49-F238E27FC236}">
                <a16:creationId xmlns:a16="http://schemas.microsoft.com/office/drawing/2014/main" id="{460C60A0-EFEF-7427-DFBB-425513BCAFE4}"/>
              </a:ext>
            </a:extLst>
          </p:cNvPr>
          <p:cNvPicPr>
            <a:picLocks noChangeAspect="1"/>
          </p:cNvPicPr>
          <p:nvPr/>
        </p:nvPicPr>
        <p:blipFill>
          <a:blip r:embed="rId2"/>
          <a:stretch>
            <a:fillRect/>
          </a:stretch>
        </p:blipFill>
        <p:spPr>
          <a:xfrm>
            <a:off x="3253991" y="3664430"/>
            <a:ext cx="4572396" cy="2720576"/>
          </a:xfrm>
          <a:prstGeom prst="rect">
            <a:avLst/>
          </a:prstGeom>
        </p:spPr>
      </p:pic>
    </p:spTree>
    <p:extLst>
      <p:ext uri="{BB962C8B-B14F-4D97-AF65-F5344CB8AC3E}">
        <p14:creationId xmlns:p14="http://schemas.microsoft.com/office/powerpoint/2010/main" val="1793507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730</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Bank loan of customers Analytics Report</vt:lpstr>
      <vt:lpstr>CONTENTS</vt:lpstr>
      <vt:lpstr>Introduction</vt:lpstr>
      <vt:lpstr>DATA SET</vt:lpstr>
      <vt:lpstr>TOOLS USED IN THE PROJECT</vt:lpstr>
      <vt:lpstr>DATA ANALYSIS PROCESS</vt:lpstr>
      <vt:lpstr>KPI-1: Year wise loan amount Stats</vt:lpstr>
      <vt:lpstr>KPI-2: Grade and sub grade wise revol_bal</vt:lpstr>
      <vt:lpstr>KPI-3: Total Payment for Verified Status Vs Total Payment for Non Verified Status </vt:lpstr>
      <vt:lpstr>KPI-4:State wise and month wise loan status</vt:lpstr>
      <vt:lpstr>KPI-5: Home ownership Vs last payment date stats</vt:lpstr>
      <vt:lpstr>EXCEL DASHBOARD</vt:lpstr>
      <vt:lpstr>POWER BI DASHBOARD</vt:lpstr>
      <vt:lpstr>TABLEAU DASHBOARD</vt:lpstr>
      <vt:lpstr>SQL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 Analytics Report</dc:title>
  <dc:creator>manjunath madiwalar</dc:creator>
  <cp:lastModifiedBy>manjunath madiwalar</cp:lastModifiedBy>
  <cp:revision>1</cp:revision>
  <dcterms:created xsi:type="dcterms:W3CDTF">2024-01-16T11:37:35Z</dcterms:created>
  <dcterms:modified xsi:type="dcterms:W3CDTF">2024-01-16T11:37:52Z</dcterms:modified>
</cp:coreProperties>
</file>