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8" r:id="rId2"/>
    <p:sldId id="329" r:id="rId3"/>
    <p:sldId id="332" r:id="rId4"/>
    <p:sldId id="334" r:id="rId5"/>
    <p:sldId id="335" r:id="rId6"/>
    <p:sldId id="333" r:id="rId7"/>
    <p:sldId id="338" r:id="rId8"/>
    <p:sldId id="341" r:id="rId9"/>
    <p:sldId id="340" r:id="rId10"/>
    <p:sldId id="347" r:id="rId11"/>
    <p:sldId id="348" r:id="rId12"/>
    <p:sldId id="349" r:id="rId13"/>
    <p:sldId id="352" r:id="rId14"/>
    <p:sldId id="354" r:id="rId15"/>
    <p:sldId id="355" r:id="rId16"/>
    <p:sldId id="356" r:id="rId17"/>
    <p:sldId id="357" r:id="rId18"/>
    <p:sldId id="358" r:id="rId19"/>
    <p:sldId id="360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 Importance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Sheet1!$O$2:$O$6</c:f>
              <c:strCache>
                <c:ptCount val="5"/>
                <c:pt idx="0">
                  <c:v>online_boarding</c:v>
                </c:pt>
                <c:pt idx="1">
                  <c:v>inflight_wifi_service</c:v>
                </c:pt>
                <c:pt idx="2">
                  <c:v>inflight_entertainment</c:v>
                </c:pt>
                <c:pt idx="3">
                  <c:v>customer_class_Eco</c:v>
                </c:pt>
                <c:pt idx="4">
                  <c:v>type_of_travel_Personal Travel</c:v>
                </c:pt>
              </c:strCache>
            </c:strRef>
          </c:cat>
          <c:val>
            <c:numRef>
              <c:f>Sheet1!$P$2:$P$6</c:f>
              <c:numCache>
                <c:formatCode>General</c:formatCode>
                <c:ptCount val="5"/>
                <c:pt idx="0">
                  <c:v>0.3</c:v>
                </c:pt>
                <c:pt idx="1">
                  <c:v>0.2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D-43DB-B1DC-9908CA51170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6133840"/>
        <c:axId val="486138320"/>
      </c:barChart>
      <c:catAx>
        <c:axId val="486133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138320"/>
        <c:crosses val="autoZero"/>
        <c:auto val="1"/>
        <c:lblAlgn val="ctr"/>
        <c:lblOffset val="100"/>
        <c:noMultiLvlLbl val="0"/>
      </c:catAx>
      <c:valAx>
        <c:axId val="4861383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13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Inflight wifi services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Majority of customers have rated 2 or 3 stars for Inflight Wi-Fi services, Only 11% of customers have given 5 star rating. On whole, only 30% customers are satisfied with inflight-Wi-Fi service.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online booking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Majority of customers have rated 2 or 3 stars , only 32% of customers are satisfied with online booking system facility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departure_arrival_time_convenient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Majority of them rated 4 and 5 implying that only 45% of customers are satisfied with airline flight timings and might have not have faced delay. The 55% of travelers have faced flight delay issues.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Location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Majority customers have give 3 or 4 as the rating, Only 13% of customers has given 5 as rating. On whole,36% of travelers are satisfied with the gate location.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and drink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majority of customers have provided 2, 3 and 5 rating in equal percentages, On whole, 45% of travelers are satisfied with food and drink.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boarding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Many customers have rated for 4. On whole,49% travelers are satisfied with online boarding facility.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Seat comfort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Many customers have rated for 4. On whole, 56% customers are satisfied with seat comfort.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Inflight Entertainment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Many customers have rated for 4. On whole, 52 % travelers are satisfied with inflight entertainments.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Onboard Services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Many customers have rated for 4. On whole, 52% travelers are satisfied with Onboard service.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 Room Services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Many customers have rated for 4.On whole, 50% travelers are satisfied with leg_room_service.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Baggage Handling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Many customers have rated for 4. On whole,62 % travelers are satisfied with baggage handling.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Check_in-service: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 travelers are satisfied with check-in-service.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Inflight Service: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Many customers have rated for 4. On whole, 62% travelers are satisfied with inflight_service.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Cleanliness: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Many customers have rated for 4. On whole, 47% travelers are satisfied with cleanliness.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0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airline franchise has more travelers in the age group 22 to 57.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i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Flight_distance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 traveler have opted the airline franchise for short distance travel</a:t>
            </a:r>
            <a:r>
              <a:rPr lang="en-US" sz="1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range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31 to 1000 miles.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50% of the passengers have not faced delay in departure and arrival time.</a:t>
            </a:r>
            <a:endParaRPr lang="en-US" sz="1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Vs Satisfaction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gender distribution of neutral/dissatisfied and satisfied customers are similar.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male and female passengers, number of neutral/dissatisfied customers are on the higher when compared to number of satisfied customers.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Customer_type Vs Satisfaction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among loyal passengers which are high in number, the ratio of satisfied and neutral/dissatisfied ones are almost close to 49:51.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Vs Satisfaction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age 7-to-38 and from age 61-to-79, the number of neutral/dissatisfied passengers is very high compared to satisfied passengers.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in age group 39-60, the number of satisfied passengers is higher compared to neutral/dissatisfied passengers.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 Vs Satisfaction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shorter flight distance from 31-1350 miles, mostly passengers are dissatisfied with airline services.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large distance flights from 1351-4983 miles, most of the passengers are satisfied with airline services.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0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"Ease_of_Online_booking"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highly correlated with 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"Inflight_wifi_service"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"Inflight_service"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highly correlated with 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"Baggage_handling"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no pair is having correlation coefficient exactly equal to 1. Therefore there is no perfect multi-collinearity. Hence we are not discarding any variable.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independent features have moderate or no correlation with the target feature (satisfaction). There isn’t any feature which is strongly correlated with target feature.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class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 any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customers are dissatisfied when there is a delay in the departure or in arrival time.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Eco Plus class, very inconvenient Departure/Arrival time i.e., departure_arrival_time_convenient = 0 has high number of neutral/dissatisfied passengers, even when online boarding is on positive side. For other combinations, the number of satisfied passengers are higher compared to number of neutral/dissatisfied passengers.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 Plus passengers are mostly satisfied without inflight Wi-Fi service (rating 0) and with moderate level of in-flight entertainment (rating 2 - 4).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Business class passengers, only highest level of in-flight entertainment (rating 5) can bring satisfaction in them.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Eco passengers, high level of in-flight entertainment (rating 3 - 5) and very high Wi-Fi service availability (rating 5) can make them satisfied.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business class passengers, it is observed that all gate locations have higher number of neutral/dissatisfied passengers when baggage handling is not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satisfactory level (rating &lt;= 4).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Eco Plus class, when the gate location is 1 and for Eco class, when the gate location is 2, even when the baggage's are handled in a mediocre way (rating 2 to 4), passengers remained neutral/dissatisfied.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business travel in business class category, the number of satisfied passengers are quite on the higher for longer flight distance.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other combinations, almost equal distribution of satisfied and neutral/dissatisfied passengers is present.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sp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kaggle.com/binaryjoker/airline-passenger-satisfa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109008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Machine Learning based Airline Customer Satisfaction Prediction using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609600" y="4038600"/>
            <a:ext cx="4419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Team Members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Akshay</a:t>
            </a:r>
            <a:r>
              <a:rPr lang="en-US" sz="2000" dirty="0"/>
              <a:t> Joshi</a:t>
            </a:r>
          </a:p>
          <a:p>
            <a:pPr marL="514350" indent="-514350">
              <a:buAutoNum type="arabicPeriod"/>
            </a:pPr>
            <a:r>
              <a:rPr lang="en-US" sz="2000" dirty="0"/>
              <a:t>Ashish Kumar Gupta</a:t>
            </a:r>
          </a:p>
          <a:p>
            <a:pPr marL="514350" indent="-514350">
              <a:buAutoNum type="arabicPeriod"/>
            </a:pPr>
            <a:r>
              <a:rPr lang="en-US" sz="2000" dirty="0"/>
              <a:t>Manjunath M</a:t>
            </a:r>
          </a:p>
          <a:p>
            <a:pPr marL="514350" indent="-514350">
              <a:buAutoNum type="arabicPeriod"/>
            </a:pPr>
            <a:r>
              <a:rPr lang="en-US" sz="2000" dirty="0"/>
              <a:t>Nitin </a:t>
            </a:r>
            <a:r>
              <a:rPr lang="en-US" sz="2000" dirty="0" err="1"/>
              <a:t>Bhojraj</a:t>
            </a:r>
            <a:r>
              <a:rPr lang="en-US" sz="2000" dirty="0"/>
              <a:t> Chaudhari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Prerana</a:t>
            </a:r>
            <a:r>
              <a:rPr lang="en-US" sz="2000" dirty="0"/>
              <a:t> 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2F9DA-912F-4349-921E-A5D84C32CE9A}"/>
              </a:ext>
            </a:extLst>
          </p:cNvPr>
          <p:cNvSpPr txBox="1"/>
          <p:nvPr/>
        </p:nvSpPr>
        <p:spPr>
          <a:xfrm>
            <a:off x="4831773" y="4038600"/>
            <a:ext cx="4267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Mentored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Koneti Naveen Kumar Yadav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1980E-D6BC-422C-9A5A-A616AD60A143}"/>
              </a:ext>
            </a:extLst>
          </p:cNvPr>
          <p:cNvSpPr txBox="1"/>
          <p:nvPr/>
        </p:nvSpPr>
        <p:spPr>
          <a:xfrm>
            <a:off x="364671" y="1524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E6262-9623-4F20-91A9-CE7CBF267B66}"/>
              </a:ext>
            </a:extLst>
          </p:cNvPr>
          <p:cNvSpPr txBox="1"/>
          <p:nvPr/>
        </p:nvSpPr>
        <p:spPr>
          <a:xfrm>
            <a:off x="465364" y="817526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77224-D79D-412C-89F3-E58B6369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34" y="1371600"/>
            <a:ext cx="8610600" cy="48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6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1980E-D6BC-422C-9A5A-A616AD60A143}"/>
              </a:ext>
            </a:extLst>
          </p:cNvPr>
          <p:cNvSpPr txBox="1"/>
          <p:nvPr/>
        </p:nvSpPr>
        <p:spPr>
          <a:xfrm>
            <a:off x="609600" y="2286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E6262-9623-4F20-91A9-CE7CBF267B66}"/>
              </a:ext>
            </a:extLst>
          </p:cNvPr>
          <p:cNvSpPr txBox="1"/>
          <p:nvPr/>
        </p:nvSpPr>
        <p:spPr>
          <a:xfrm>
            <a:off x="609600" y="1078468"/>
            <a:ext cx="83820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more insights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gender distribution in customer types, type of travel and customer classes are similar.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% of disloyal customers are business travelers only.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% of business travelers are considered as loyal customers with the airline.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less % of personal travelers are considered as disloyal customer in comparison to business travelers.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more loyal customer traveling in eco plus class.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equal proportion of gender for Loyal and Disloyal Customers.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departure delay and arrival delay are positively correlated. And this has also raised the traveler dissatisfaction % to 55%.</a:t>
            </a:r>
          </a:p>
        </p:txBody>
      </p:sp>
    </p:spTree>
    <p:extLst>
      <p:ext uri="{BB962C8B-B14F-4D97-AF65-F5344CB8AC3E}">
        <p14:creationId xmlns:p14="http://schemas.microsoft.com/office/powerpoint/2010/main" val="47593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1980E-D6BC-422C-9A5A-A616AD60A143}"/>
              </a:ext>
            </a:extLst>
          </p:cNvPr>
          <p:cNvSpPr txBox="1"/>
          <p:nvPr/>
        </p:nvSpPr>
        <p:spPr>
          <a:xfrm>
            <a:off x="304800" y="27373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Multivariate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66B948-FDD6-4EDA-A632-4E10CFD5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99325"/>
            <a:ext cx="4495800" cy="278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B81B0-F86B-46AD-8CBE-C151C4746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799325"/>
            <a:ext cx="4248150" cy="262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ADA36D-BA9D-414B-8176-4BAB22D82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3429000"/>
            <a:ext cx="4514850" cy="3086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5D1AC-B96A-4AEF-B1BD-79F36E331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650" y="3429000"/>
            <a:ext cx="4248150" cy="3086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57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1980E-D6BC-422C-9A5A-A616AD60A143}"/>
              </a:ext>
            </a:extLst>
          </p:cNvPr>
          <p:cNvSpPr txBox="1"/>
          <p:nvPr/>
        </p:nvSpPr>
        <p:spPr>
          <a:xfrm>
            <a:off x="381000" y="26437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Multivariate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ED1D8-2153-4829-826D-346B9DD9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8" y="747333"/>
            <a:ext cx="8709102" cy="2910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33609-C23E-4FDC-B5B0-A8C0125A3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98" y="3670609"/>
            <a:ext cx="8709102" cy="3053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69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B4998-DCF5-46D6-AA22-DF008CB3D289}"/>
              </a:ext>
            </a:extLst>
          </p:cNvPr>
          <p:cNvSpPr txBox="1"/>
          <p:nvPr/>
        </p:nvSpPr>
        <p:spPr>
          <a:xfrm>
            <a:off x="533400" y="72509"/>
            <a:ext cx="784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+mj-lt"/>
                <a:cs typeface="Times New Roman" panose="02020603050405020304" pitchFamily="18" charset="0"/>
              </a:rPr>
              <a:t>Feature Engineering</a:t>
            </a:r>
            <a:endParaRPr lang="en-IN" sz="3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7D40-5B03-480A-BED2-9B0DC78E1A3E}"/>
              </a:ext>
            </a:extLst>
          </p:cNvPr>
          <p:cNvSpPr txBox="1"/>
          <p:nvPr/>
        </p:nvSpPr>
        <p:spPr>
          <a:xfrm>
            <a:off x="533400" y="1028343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Imputed null values by using KNN imputation.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Checking for outliers in the data:</a:t>
            </a:r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Applying Power Transformation which scales and transforms numerical columns.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One-Hot Encoding of categorical columns.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Combining one-hot encoded data and the transformed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 Splitting the data to train and test dataset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5D099-A131-41F8-A78F-A88336AFA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89" t="26078" r="-16325" b="-502"/>
          <a:stretch/>
        </p:blipFill>
        <p:spPr>
          <a:xfrm>
            <a:off x="1524000" y="1828800"/>
            <a:ext cx="3429109" cy="22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8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B493B-C115-4D67-9053-D021029F0A48}"/>
              </a:ext>
            </a:extLst>
          </p:cNvPr>
          <p:cNvSpPr txBox="1"/>
          <p:nvPr/>
        </p:nvSpPr>
        <p:spPr>
          <a:xfrm>
            <a:off x="381000" y="0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 Output:</a:t>
            </a:r>
            <a:endParaRPr lang="en-IN" sz="3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D688A2-1427-4045-8A78-030384808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07293"/>
              </p:ext>
            </p:extLst>
          </p:nvPr>
        </p:nvGraphicFramePr>
        <p:xfrm>
          <a:off x="381000" y="857250"/>
          <a:ext cx="4002834" cy="5143500"/>
        </p:xfrm>
        <a:graphic>
          <a:graphicData uri="http://schemas.openxmlformats.org/drawingml/2006/table">
            <a:tbl>
              <a:tblPr/>
              <a:tblGrid>
                <a:gridCol w="3217965">
                  <a:extLst>
                    <a:ext uri="{9D8B030D-6E8A-4147-A177-3AD203B41FA5}">
                      <a16:colId xmlns:a16="http://schemas.microsoft.com/office/drawing/2014/main" val="3693888604"/>
                    </a:ext>
                  </a:extLst>
                </a:gridCol>
                <a:gridCol w="784869">
                  <a:extLst>
                    <a:ext uri="{9D8B030D-6E8A-4147-A177-3AD203B41FA5}">
                      <a16:colId xmlns:a16="http://schemas.microsoft.com/office/drawing/2014/main" val="606480137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p_value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021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gate_location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5611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671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departure_arrival_time_convenient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38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departure_delay_in_minutes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46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arrival_delay_in_minutes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13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customer_type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671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type_of_travel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784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customer_class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6482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766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flight_distance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011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inflight_wifi_service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7604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ease_of_online_booking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84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food_and_drink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121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online_boarding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909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seat_comfort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999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inflight_entertainment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0954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onboard_service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764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leg_room_service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4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baggage_handling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6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checkin_service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7482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inflight_service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036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cleanliness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5712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33ACE6-BA19-45BC-9EF5-FE531F01CADB}"/>
              </a:ext>
            </a:extLst>
          </p:cNvPr>
          <p:cNvSpPr txBox="1"/>
          <p:nvPr/>
        </p:nvSpPr>
        <p:spPr>
          <a:xfrm>
            <a:off x="4760168" y="869691"/>
            <a:ext cx="411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500" dirty="0"/>
              <a:t>For categorical features, we have performed the chi2contingency test from scipy library.</a:t>
            </a:r>
          </a:p>
          <a:p>
            <a:endParaRPr lang="en-IN" sz="15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500" dirty="0"/>
              <a:t>For numerical features, as the data is not normally distributed, we have used the Kruskal test to validate the relationship between independent and target features.</a:t>
            </a:r>
          </a:p>
        </p:txBody>
      </p:sp>
    </p:spTree>
    <p:extLst>
      <p:ext uri="{BB962C8B-B14F-4D97-AF65-F5344CB8AC3E}">
        <p14:creationId xmlns:p14="http://schemas.microsoft.com/office/powerpoint/2010/main" val="258631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CABAA-84B9-4610-BDAA-E73D580DA597}"/>
              </a:ext>
            </a:extLst>
          </p:cNvPr>
          <p:cNvSpPr txBox="1"/>
          <p:nvPr/>
        </p:nvSpPr>
        <p:spPr>
          <a:xfrm>
            <a:off x="485872" y="118813"/>
            <a:ext cx="30955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>
                <a:latin typeface="+mj-lt"/>
              </a:rPr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3F5F0-CA7A-4C94-8A4C-87961F432CB0}"/>
              </a:ext>
            </a:extLst>
          </p:cNvPr>
          <p:cNvSpPr txBox="1"/>
          <p:nvPr/>
        </p:nvSpPr>
        <p:spPr>
          <a:xfrm>
            <a:off x="436789" y="955538"/>
            <a:ext cx="8134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We split the dataset after cleaning and transformation into train and test part in 80:20 using pareto principle.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We fitted the base model using different classification machine  learning algorithm to evaluate the model performance.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64DC2-DECA-4416-A84A-5E1E5E0CE108}"/>
              </a:ext>
            </a:extLst>
          </p:cNvPr>
          <p:cNvSpPr txBox="1"/>
          <p:nvPr/>
        </p:nvSpPr>
        <p:spPr>
          <a:xfrm>
            <a:off x="449425" y="2377039"/>
            <a:ext cx="313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Base Model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6D004-C4FF-4052-8A3E-DE3B9211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35" y="3140093"/>
            <a:ext cx="7991475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184A9A-DEEF-4369-9F39-EBD0B9CAC7BE}"/>
              </a:ext>
            </a:extLst>
          </p:cNvPr>
          <p:cNvSpPr txBox="1"/>
          <p:nvPr/>
        </p:nvSpPr>
        <p:spPr>
          <a:xfrm>
            <a:off x="604935" y="5305986"/>
            <a:ext cx="838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From the base model fit, we decided to go with RandomforestClassifier as it is provided maximum test accuracy and precision score.</a:t>
            </a:r>
          </a:p>
        </p:txBody>
      </p:sp>
    </p:spTree>
    <p:extLst>
      <p:ext uri="{BB962C8B-B14F-4D97-AF65-F5344CB8AC3E}">
        <p14:creationId xmlns:p14="http://schemas.microsoft.com/office/powerpoint/2010/main" val="18418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78085E-AA80-4DF7-B81F-0FB4854E849F}"/>
              </a:ext>
            </a:extLst>
          </p:cNvPr>
          <p:cNvSpPr txBox="1"/>
          <p:nvPr/>
        </p:nvSpPr>
        <p:spPr>
          <a:xfrm>
            <a:off x="457200" y="457200"/>
            <a:ext cx="8534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Bias and Variance Error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RandomForestClassifier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A99E3-4624-4F80-B7F4-C664046A1A6F}"/>
              </a:ext>
            </a:extLst>
          </p:cNvPr>
          <p:cNvSpPr txBox="1"/>
          <p:nvPr/>
        </p:nvSpPr>
        <p:spPr>
          <a:xfrm>
            <a:off x="533400" y="16118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We evaluate and model goodness and stability using the cross validation scores.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83FB9-F4A3-43CB-BC53-88189139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553402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23528A-85E2-48F7-920F-817226E38808}"/>
              </a:ext>
            </a:extLst>
          </p:cNvPr>
          <p:cNvSpPr txBox="1"/>
          <p:nvPr/>
        </p:nvSpPr>
        <p:spPr>
          <a:xfrm>
            <a:off x="469641" y="3105834"/>
            <a:ext cx="813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From above scores, we infer that the model is performing good and it is stable too.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Also there is no overfitting observed for the RandomForestClassifier.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65E6C-1920-4C82-B099-3E473833D0AA}"/>
              </a:ext>
            </a:extLst>
          </p:cNvPr>
          <p:cNvSpPr txBox="1"/>
          <p:nvPr/>
        </p:nvSpPr>
        <p:spPr>
          <a:xfrm>
            <a:off x="505408" y="3903694"/>
            <a:ext cx="784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Hyperparameter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D0939-A9B4-49BB-AD07-32DC9CAD217A}"/>
              </a:ext>
            </a:extLst>
          </p:cNvPr>
          <p:cNvSpPr txBox="1"/>
          <p:nvPr/>
        </p:nvSpPr>
        <p:spPr>
          <a:xfrm>
            <a:off x="609600" y="4648200"/>
            <a:ext cx="813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RandomForestClassifier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best parameters obtained are: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0677D1-C902-4C26-BB17-5B7956BF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09358"/>
            <a:ext cx="2743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06F8B8-C16F-4DAD-AA75-9E7EC9DEEAE3}"/>
              </a:ext>
            </a:extLst>
          </p:cNvPr>
          <p:cNvSpPr txBox="1"/>
          <p:nvPr/>
        </p:nvSpPr>
        <p:spPr>
          <a:xfrm flipH="1">
            <a:off x="480059" y="297339"/>
            <a:ext cx="81838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Tuned RandomForestClassifier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40B299-B3B6-4B9A-83D1-3ACDAC5E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43591"/>
              </p:ext>
            </p:extLst>
          </p:nvPr>
        </p:nvGraphicFramePr>
        <p:xfrm>
          <a:off x="304799" y="1135538"/>
          <a:ext cx="8763001" cy="685801"/>
        </p:xfrm>
        <a:graphic>
          <a:graphicData uri="http://schemas.openxmlformats.org/drawingml/2006/table">
            <a:tbl>
              <a:tblPr/>
              <a:tblGrid>
                <a:gridCol w="2463022">
                  <a:extLst>
                    <a:ext uri="{9D8B030D-6E8A-4147-A177-3AD203B41FA5}">
                      <a16:colId xmlns:a16="http://schemas.microsoft.com/office/drawing/2014/main" val="263857087"/>
                    </a:ext>
                  </a:extLst>
                </a:gridCol>
                <a:gridCol w="1172868">
                  <a:extLst>
                    <a:ext uri="{9D8B030D-6E8A-4147-A177-3AD203B41FA5}">
                      <a16:colId xmlns:a16="http://schemas.microsoft.com/office/drawing/2014/main" val="196801282"/>
                    </a:ext>
                  </a:extLst>
                </a:gridCol>
                <a:gridCol w="1105846">
                  <a:extLst>
                    <a:ext uri="{9D8B030D-6E8A-4147-A177-3AD203B41FA5}">
                      <a16:colId xmlns:a16="http://schemas.microsoft.com/office/drawing/2014/main" val="937125715"/>
                    </a:ext>
                  </a:extLst>
                </a:gridCol>
                <a:gridCol w="1223135">
                  <a:extLst>
                    <a:ext uri="{9D8B030D-6E8A-4147-A177-3AD203B41FA5}">
                      <a16:colId xmlns:a16="http://schemas.microsoft.com/office/drawing/2014/main" val="2926655771"/>
                    </a:ext>
                  </a:extLst>
                </a:gridCol>
                <a:gridCol w="988561">
                  <a:extLst>
                    <a:ext uri="{9D8B030D-6E8A-4147-A177-3AD203B41FA5}">
                      <a16:colId xmlns:a16="http://schemas.microsoft.com/office/drawing/2014/main" val="3677258194"/>
                    </a:ext>
                  </a:extLst>
                </a:gridCol>
                <a:gridCol w="988561">
                  <a:extLst>
                    <a:ext uri="{9D8B030D-6E8A-4147-A177-3AD203B41FA5}">
                      <a16:colId xmlns:a16="http://schemas.microsoft.com/office/drawing/2014/main" val="2426371385"/>
                    </a:ext>
                  </a:extLst>
                </a:gridCol>
                <a:gridCol w="821008">
                  <a:extLst>
                    <a:ext uri="{9D8B030D-6E8A-4147-A177-3AD203B41FA5}">
                      <a16:colId xmlns:a16="http://schemas.microsoft.com/office/drawing/2014/main" val="1915666534"/>
                    </a:ext>
                  </a:extLst>
                </a:gridCol>
              </a:tblGrid>
              <a:tr h="3630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Accuracy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Accuracy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Kappa 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950699"/>
                  </a:ext>
                </a:extLst>
              </a:tr>
              <a:tr h="322730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Tuned RandomForestClassifier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0.928857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0.926317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0.923546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0.906465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0.849953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0.914926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774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0EFD5D-0932-491B-98A8-EB65DF045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87320"/>
              </p:ext>
            </p:extLst>
          </p:nvPr>
        </p:nvGraphicFramePr>
        <p:xfrm>
          <a:off x="480059" y="2743200"/>
          <a:ext cx="8359142" cy="726440"/>
        </p:xfrm>
        <a:graphic>
          <a:graphicData uri="http://schemas.openxmlformats.org/drawingml/2006/table">
            <a:tbl>
              <a:tblPr/>
              <a:tblGrid>
                <a:gridCol w="1740534">
                  <a:extLst>
                    <a:ext uri="{9D8B030D-6E8A-4147-A177-3AD203B41FA5}">
                      <a16:colId xmlns:a16="http://schemas.microsoft.com/office/drawing/2014/main" val="1192985586"/>
                    </a:ext>
                  </a:extLst>
                </a:gridCol>
                <a:gridCol w="6618608">
                  <a:extLst>
                    <a:ext uri="{9D8B030D-6E8A-4147-A177-3AD203B41FA5}">
                      <a16:colId xmlns:a16="http://schemas.microsoft.com/office/drawing/2014/main" val="22885364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5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Score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0.92503133 0.93131336 0.92846583 0.93047945 0.93171731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3473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5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Bias Error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0.071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4591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5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Variance Error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0.003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491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E85383-5EF4-4893-9AD1-C42944413AC6}"/>
              </a:ext>
            </a:extLst>
          </p:cNvPr>
          <p:cNvSpPr txBox="1"/>
          <p:nvPr/>
        </p:nvSpPr>
        <p:spPr>
          <a:xfrm>
            <a:off x="381000" y="2209800"/>
            <a:ext cx="868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Check for Goodness and Stability of tuned RandomForestClassifier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CB6C5-636C-4A47-9AD2-52B7B9FD7B57}"/>
              </a:ext>
            </a:extLst>
          </p:cNvPr>
          <p:cNvSpPr txBox="1"/>
          <p:nvPr/>
        </p:nvSpPr>
        <p:spPr>
          <a:xfrm>
            <a:off x="405882" y="3733800"/>
            <a:ext cx="835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Feature Importance for tuned RandomForestClassifier (Top5)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025E0A3-81C2-4420-9260-2E81A3A506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341020"/>
              </p:ext>
            </p:extLst>
          </p:nvPr>
        </p:nvGraphicFramePr>
        <p:xfrm>
          <a:off x="685800" y="4171950"/>
          <a:ext cx="8079224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410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EE799-74B3-4ADC-9A3A-41420D5BD679}"/>
              </a:ext>
            </a:extLst>
          </p:cNvPr>
          <p:cNvSpPr txBox="1"/>
          <p:nvPr/>
        </p:nvSpPr>
        <p:spPr>
          <a:xfrm>
            <a:off x="533400" y="304800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Business Interpretation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0CF23-81B7-4588-863F-25DE6856DB06}"/>
              </a:ext>
            </a:extLst>
          </p:cNvPr>
          <p:cNvSpPr txBox="1"/>
          <p:nvPr/>
        </p:nvSpPr>
        <p:spPr>
          <a:xfrm>
            <a:off x="495300" y="1066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airline industry has to focus more on features mentioned below: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39C58-BBAD-4A7E-8C3A-CF7A242985A5}"/>
              </a:ext>
            </a:extLst>
          </p:cNvPr>
          <p:cNvSpPr txBox="1"/>
          <p:nvPr/>
        </p:nvSpPr>
        <p:spPr>
          <a:xfrm>
            <a:off x="685800" y="1582579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online boarding	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inflight_wifi_service	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inflight entertainment	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 customer_class_Eco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 type_of_travel_Personal Travel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5123C-E4D5-414F-BD81-E7FEAFEE3922}"/>
              </a:ext>
            </a:extLst>
          </p:cNvPr>
          <p:cNvSpPr txBox="1"/>
          <p:nvPr/>
        </p:nvSpPr>
        <p:spPr>
          <a:xfrm>
            <a:off x="517849" y="34290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These features helps airline to gauge more customer satisfaction and it also helps airline to attract more passengers which helps to increase revenue.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1F637-B3E0-4FF9-B04F-5A0174938C2C}"/>
              </a:ext>
            </a:extLst>
          </p:cNvPr>
          <p:cNvSpPr txBox="1"/>
          <p:nvPr/>
        </p:nvSpPr>
        <p:spPr>
          <a:xfrm>
            <a:off x="533400" y="4343400"/>
            <a:ext cx="796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Model deployment url: </a:t>
            </a:r>
            <a:r>
              <a:rPr lang="en-US" dirty="0">
                <a:hlinkClick r:id="rId3"/>
              </a:rPr>
              <a:t>Airline Customer Satisfaction Prediction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42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762001"/>
            <a:ext cx="8485742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</a:rPr>
              <a:t>Customer Satisfaction is one of important factor for any business to sustain in 21st century. </a:t>
            </a:r>
            <a:r>
              <a:rPr lang="en-IN" sz="2400" i="1" dirty="0">
                <a:solidFill>
                  <a:schemeClr val="tx1"/>
                </a:solidFill>
              </a:rPr>
              <a:t>Airline Industry faces customer satisfaction issue for the provided services by airline. </a:t>
            </a:r>
            <a:r>
              <a:rPr lang="en-US" sz="2400" i="1" dirty="0">
                <a:solidFill>
                  <a:schemeClr val="tx1"/>
                </a:solidFill>
              </a:rPr>
              <a:t>The objective or goal of this project is to guide an airline company to determine the important factors that influences the customer or passenger satisfaction.</a:t>
            </a:r>
          </a:p>
          <a:p>
            <a:pPr algn="l"/>
            <a:endParaRPr lang="en-IN" sz="2400" i="1" dirty="0">
              <a:solidFill>
                <a:srgbClr val="0055A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Why ?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</a:rPr>
              <a:t>In the covid era, travelling to different states/countries has become a biggest challenge for every individual. On the other hand, airline industry wants to attract more customer to maintain their revenue and recover loses due to covid.</a:t>
            </a:r>
          </a:p>
          <a:p>
            <a:pPr algn="l"/>
            <a:endParaRPr lang="en-IN" sz="2400" i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Outcomes planned</a:t>
            </a:r>
          </a:p>
          <a:p>
            <a:pPr algn="l"/>
            <a:r>
              <a:rPr lang="en-IN" sz="2400" i="1" dirty="0">
                <a:solidFill>
                  <a:schemeClr val="tx1"/>
                </a:solidFill>
              </a:rPr>
              <a:t>We planned to provide important features to airline franchise which really impacts customer satisfaction using machine learning classification model.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굴림" panose="020B0600000101010101" pitchFamily="34" charset="-127"/>
              </a:rPr>
              <a:t>Problem Definition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 smtClean="0">
                <a:solidFill>
                  <a:srgbClr val="0055A0"/>
                </a:solidFill>
              </a:rPr>
              <a:t>Thank You</a:t>
            </a:r>
            <a:endParaRPr lang="en-IN" sz="40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6B50-EDCE-4AF9-B186-BE74E82F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BC03-68FB-4A29-B767-4DC47602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3938"/>
            <a:ext cx="8229600" cy="347662"/>
          </a:xfrm>
        </p:spPr>
        <p:txBody>
          <a:bodyPr>
            <a:noAutofit/>
          </a:bodyPr>
          <a:lstStyle/>
          <a:p>
            <a:r>
              <a:rPr lang="en-US" sz="1800" b="1" dirty="0">
                <a:cs typeface="Times New Roman" panose="02020603050405020304" pitchFamily="18" charset="0"/>
              </a:rPr>
              <a:t>Dataset url</a:t>
            </a:r>
            <a:r>
              <a:rPr lang="en-US" sz="1800" dirty="0">
                <a:cs typeface="Times New Roman" panose="02020603050405020304" pitchFamily="18" charset="0"/>
              </a:rPr>
              <a:t>: </a:t>
            </a:r>
            <a:r>
              <a:rPr lang="en-IN" sz="1800" b="1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ea typeface="Proxima Nova"/>
                <a:cs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https://www.kaggle.com/binaryjoker/airline-passenger-satisfaction</a:t>
            </a:r>
            <a:endParaRPr lang="en-IN" sz="1800" b="1" u="sng" dirty="0">
              <a:solidFill>
                <a:schemeClr val="tx2">
                  <a:lumMod val="40000"/>
                  <a:lumOff val="60000"/>
                </a:schemeClr>
              </a:solidFill>
              <a:effectLst/>
              <a:ea typeface="Proxima Nova"/>
              <a:cs typeface="Proxima Nova"/>
            </a:endParaRPr>
          </a:p>
          <a:p>
            <a:pPr marL="0" indent="0">
              <a:buNone/>
            </a:pPr>
            <a:endParaRPr lang="en-IN" sz="1800" dirty="0">
              <a:effectLst/>
              <a:ea typeface="Proxima Nova"/>
              <a:cs typeface="Proxima Nova"/>
            </a:endParaRPr>
          </a:p>
          <a:p>
            <a:pPr marL="0" indent="0">
              <a:buNone/>
            </a:pPr>
            <a:endParaRPr lang="en-IN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IN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B4EEE-39F5-476D-AAB6-B95873BA159F}"/>
              </a:ext>
            </a:extLst>
          </p:cNvPr>
          <p:cNvSpPr txBox="1"/>
          <p:nvPr/>
        </p:nvSpPr>
        <p:spPr>
          <a:xfrm>
            <a:off x="457200" y="15468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Independent Features: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2A0C1-69E5-4097-917E-2A82FA5555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90B6FF"/>
              </a:clrFrom>
              <a:clrTo>
                <a:srgbClr val="90B6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1901858"/>
            <a:ext cx="4572000" cy="468183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74DBD-F3ED-4B7D-87E1-F2A911410709}"/>
              </a:ext>
            </a:extLst>
          </p:cNvPr>
          <p:cNvSpPr txBox="1"/>
          <p:nvPr/>
        </p:nvSpPr>
        <p:spPr>
          <a:xfrm>
            <a:off x="4953000" y="1539682"/>
            <a:ext cx="245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Dependent features: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61F679-6BDC-4A46-87A7-1ABBA25BA99B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clrChange>
              <a:clrFrom>
                <a:srgbClr val="90B6FF"/>
              </a:clrFrom>
              <a:clrTo>
                <a:srgbClr val="90B6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110" y="1901858"/>
            <a:ext cx="4072890" cy="8476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158388-2763-4B80-985A-9E2027E1C25C}"/>
              </a:ext>
            </a:extLst>
          </p:cNvPr>
          <p:cNvSpPr txBox="1"/>
          <p:nvPr/>
        </p:nvSpPr>
        <p:spPr>
          <a:xfrm>
            <a:off x="5071110" y="3429000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Rating Scale: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994F2C-032F-4E82-A154-58FA5BA705C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90B6FF"/>
              </a:clrFrom>
              <a:clrTo>
                <a:srgbClr val="90B6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5181600" y="3866489"/>
            <a:ext cx="2510464" cy="1600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626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3C29-5DEC-4824-ABC5-E82B15BC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5762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42CF-F43A-418D-B314-304FE74E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u="sng" dirty="0"/>
              <a:t>Target feature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/>
              <a:t>The target feature in our dataset is ‘Satisfaction’ which displays overall customer satisfaction towards customer facing facilities provided by the airlines.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u="sng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3C14E-FF99-4A8D-9716-EEC34450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458201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26F86-0C76-4B94-B84C-7DE2E1ED89A2}"/>
              </a:ext>
            </a:extLst>
          </p:cNvPr>
          <p:cNvSpPr txBox="1"/>
          <p:nvPr/>
        </p:nvSpPr>
        <p:spPr>
          <a:xfrm>
            <a:off x="470647" y="5562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We see that the distribution of target feature is 57:43 approx. And this distribution helps us to consider the dataset as balanced.</a:t>
            </a:r>
          </a:p>
        </p:txBody>
      </p:sp>
    </p:spTree>
    <p:extLst>
      <p:ext uri="{BB962C8B-B14F-4D97-AF65-F5344CB8AC3E}">
        <p14:creationId xmlns:p14="http://schemas.microsoft.com/office/powerpoint/2010/main" val="368847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1D6-5E76-454B-9954-0AA0F729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576262"/>
          </a:xfrm>
        </p:spPr>
        <p:txBody>
          <a:bodyPr>
            <a:noAutofit/>
          </a:bodyPr>
          <a:lstStyle/>
          <a:p>
            <a:pPr algn="l"/>
            <a:r>
              <a:rPr lang="en-IN" sz="4000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8D1E-806C-4A76-B814-0584526C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9577"/>
            <a:ext cx="3200400" cy="502024"/>
          </a:xfrm>
        </p:spPr>
        <p:txBody>
          <a:bodyPr>
            <a:normAutofit/>
          </a:bodyPr>
          <a:lstStyle/>
          <a:p>
            <a:r>
              <a:rPr lang="en-IN" sz="2400" dirty="0"/>
              <a:t>Categorical Features: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E123FCB-B042-43AA-8DBD-86F8FCB6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91" y="1291652"/>
            <a:ext cx="4419600" cy="2758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EE3C5-BC2F-4A61-9832-39E6B70C3E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0" t="1464"/>
          <a:stretch/>
        </p:blipFill>
        <p:spPr>
          <a:xfrm>
            <a:off x="4691559" y="1292916"/>
            <a:ext cx="4338918" cy="2758191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059984D-2F61-4E5A-9F5E-D4BABDA2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44" y="4051107"/>
            <a:ext cx="4588854" cy="260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D9BEA-7D84-41AC-B082-29F33EF25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9011" y="4043537"/>
            <a:ext cx="4271682" cy="28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5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01361-A194-4A52-95BC-2C6F00CB2D14}"/>
              </a:ext>
            </a:extLst>
          </p:cNvPr>
          <p:cNvSpPr txBox="1"/>
          <p:nvPr/>
        </p:nvSpPr>
        <p:spPr>
          <a:xfrm>
            <a:off x="457200" y="22170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Univariate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E483D-8677-47CA-B49A-B9BBDF3903E8}"/>
              </a:ext>
            </a:extLst>
          </p:cNvPr>
          <p:cNvSpPr txBox="1"/>
          <p:nvPr/>
        </p:nvSpPr>
        <p:spPr>
          <a:xfrm>
            <a:off x="304800" y="929592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Rating features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DCF37-64F5-48EC-AB15-02076938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45" y="1391257"/>
            <a:ext cx="8686800" cy="2326335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B127130-51E1-42F7-9687-C0F48E2B1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21" y="3717592"/>
            <a:ext cx="8686800" cy="23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8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01361-A194-4A52-95BC-2C6F00CB2D14}"/>
              </a:ext>
            </a:extLst>
          </p:cNvPr>
          <p:cNvSpPr txBox="1"/>
          <p:nvPr/>
        </p:nvSpPr>
        <p:spPr>
          <a:xfrm>
            <a:off x="337457" y="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Univariate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E483D-8677-47CA-B49A-B9BBDF3903E8}"/>
              </a:ext>
            </a:extLst>
          </p:cNvPr>
          <p:cNvSpPr txBox="1"/>
          <p:nvPr/>
        </p:nvSpPr>
        <p:spPr>
          <a:xfrm>
            <a:off x="228600" y="707886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Rating features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D8064-956C-40A6-965B-098D7E32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1169552"/>
            <a:ext cx="8573278" cy="2259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6CBD6-47C3-4AB8-B974-4E84393EC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56" y="3429000"/>
            <a:ext cx="4615543" cy="252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3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01361-A194-4A52-95BC-2C6F00CB2D14}"/>
              </a:ext>
            </a:extLst>
          </p:cNvPr>
          <p:cNvSpPr txBox="1"/>
          <p:nvPr/>
        </p:nvSpPr>
        <p:spPr>
          <a:xfrm>
            <a:off x="457200" y="3421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Univariate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E483D-8677-47CA-B49A-B9BBDF3903E8}"/>
              </a:ext>
            </a:extLst>
          </p:cNvPr>
          <p:cNvSpPr txBox="1"/>
          <p:nvPr/>
        </p:nvSpPr>
        <p:spPr>
          <a:xfrm>
            <a:off x="304800" y="67018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Numerical features Analysis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C3E1838-058A-48B9-ADB4-B0F5D9F8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56986"/>
            <a:ext cx="8572500" cy="257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3AFCB-3814-43EF-9407-4519F7B0B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901812"/>
            <a:ext cx="8610600" cy="26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0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1980E-D6BC-422C-9A5A-A616AD60A143}"/>
              </a:ext>
            </a:extLst>
          </p:cNvPr>
          <p:cNvSpPr txBox="1"/>
          <p:nvPr/>
        </p:nvSpPr>
        <p:spPr>
          <a:xfrm>
            <a:off x="399586" y="39928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Bivariate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527AC-D165-4696-871E-16F324CC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4" y="1127453"/>
            <a:ext cx="4419600" cy="2516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79F36-1B0A-42A7-9EE5-156332BD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127" y="1172782"/>
            <a:ext cx="4038599" cy="2740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C9215A-0071-4FFC-A1F6-2B1977B82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86" y="3877728"/>
            <a:ext cx="4419600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A1F2C6-A9AD-4C71-AFE6-DCE095C50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820" y="3778510"/>
            <a:ext cx="4211443" cy="2667000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95396A-62B8-43C3-8132-CDD54A3E5B1E}"/>
              </a:ext>
            </a:extLst>
          </p:cNvPr>
          <p:cNvSpPr txBox="1"/>
          <p:nvPr/>
        </p:nvSpPr>
        <p:spPr>
          <a:xfrm>
            <a:off x="1338148" y="781393"/>
            <a:ext cx="2700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Vs Satisfaction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42181-A214-4A5C-AD40-A3F7DBB3D1E6}"/>
              </a:ext>
            </a:extLst>
          </p:cNvPr>
          <p:cNvSpPr txBox="1"/>
          <p:nvPr/>
        </p:nvSpPr>
        <p:spPr>
          <a:xfrm>
            <a:off x="5105400" y="750008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Customer_type Vs Satisfaction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812BA-A95A-4162-9402-B8FEFF58F138}"/>
              </a:ext>
            </a:extLst>
          </p:cNvPr>
          <p:cNvSpPr txBox="1"/>
          <p:nvPr/>
        </p:nvSpPr>
        <p:spPr>
          <a:xfrm>
            <a:off x="1600200" y="6444121"/>
            <a:ext cx="229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Age Vs Satisfaction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BA540-566E-4BD2-B913-BC3F2BA3BE46}"/>
              </a:ext>
            </a:extLst>
          </p:cNvPr>
          <p:cNvSpPr txBox="1"/>
          <p:nvPr/>
        </p:nvSpPr>
        <p:spPr>
          <a:xfrm>
            <a:off x="5408340" y="6426959"/>
            <a:ext cx="3583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 Vs Satisfaction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055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8476</TotalTime>
  <Words>1702</Words>
  <Application>Microsoft Office PowerPoint</Application>
  <PresentationFormat>On-screen Show (4:3)</PresentationFormat>
  <Paragraphs>226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굴림</vt:lpstr>
      <vt:lpstr>Proxima Nova</vt:lpstr>
      <vt:lpstr>Times New Roman</vt:lpstr>
      <vt:lpstr>Wingdings</vt:lpstr>
      <vt:lpstr>Office Theme</vt:lpstr>
      <vt:lpstr>PowerPoint Presentation</vt:lpstr>
      <vt:lpstr>PowerPoint Presentation</vt:lpstr>
      <vt:lpstr>Dataset Description</vt:lpstr>
      <vt:lpstr>Exploratory Data Analysis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Prerana</cp:lastModifiedBy>
  <cp:revision>310</cp:revision>
  <dcterms:created xsi:type="dcterms:W3CDTF">2017-03-30T12:09:41Z</dcterms:created>
  <dcterms:modified xsi:type="dcterms:W3CDTF">2021-10-23T04:06:58Z</dcterms:modified>
</cp:coreProperties>
</file>