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68" r:id="rId4"/>
    <p:sldId id="270" r:id="rId5"/>
    <p:sldId id="256" r:id="rId6"/>
    <p:sldId id="257" r:id="rId7"/>
    <p:sldId id="258" r:id="rId8"/>
    <p:sldId id="259" r:id="rId9"/>
    <p:sldId id="260" r:id="rId10"/>
    <p:sldId id="262" r:id="rId11"/>
    <p:sldId id="263"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CADFF8C-8D3E-488E-A019-4112B155923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CADFF8C-8D3E-488E-A019-4112B155923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CADFF8C-8D3E-488E-A019-4112B155923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CADFF8C-8D3E-488E-A019-4112B155923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ADFF8C-8D3E-488E-A019-4112B155923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CADFF8C-8D3E-488E-A019-4112B155923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CADFF8C-8D3E-488E-A019-4112B1559232}"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CADFF8C-8D3E-488E-A019-4112B1559232}"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DFF8C-8D3E-488E-A019-4112B1559232}"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ADFF8C-8D3E-488E-A019-4112B155923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ADFF8C-8D3E-488E-A019-4112B155923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6A77F2-E7E0-4C3F-8A6E-D6F3FF8D44FE}"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DFF8C-8D3E-488E-A019-4112B1559232}" type="datetimeFigureOut">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A77F2-E7E0-4C3F-8A6E-D6F3FF8D44FE}"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17714" y="0"/>
            <a:ext cx="11858172" cy="820057"/>
          </a:xfrm>
        </p:spPr>
        <p:txBody>
          <a:bodyPr>
            <a:normAutofit fontScale="90000"/>
          </a:bodyPr>
          <a:lstStyle/>
          <a:p>
            <a:r>
              <a:rPr lang="en-IN" dirty="0"/>
              <a:t>    </a:t>
            </a:r>
            <a:r>
              <a:rPr lang="en-IN" b="1" u="sng" dirty="0">
                <a:latin typeface="Times New Roman" panose="02020603050405020304" pitchFamily="18" charset="0"/>
                <a:cs typeface="Times New Roman" panose="02020603050405020304" pitchFamily="18" charset="0"/>
              </a:rPr>
              <a:t>Pancreatic Cancer Classification Using ML and DL</a:t>
            </a:r>
            <a:endParaRPr lang="en-IN" b="1" u="sng"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39371" y="914400"/>
            <a:ext cx="10214430" cy="5943599"/>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EXPECTED RESULT</a:t>
            </a:r>
            <a:br>
              <a:rPr lang="en-IN" sz="3200" b="1" u="sng" dirty="0">
                <a:latin typeface="Times New Roman" panose="02020603050405020304" pitchFamily="18" charset="0"/>
                <a:cs typeface="Times New Roman" panose="02020603050405020304" pitchFamily="18" charset="0"/>
              </a:rPr>
            </a:br>
            <a:endParaRPr lang="en-IN" sz="3200" dirty="0"/>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684327" y="1825625"/>
            <a:ext cx="3698556" cy="4351338"/>
          </a:xfrm>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70798" y="2388155"/>
            <a:ext cx="5336875" cy="3226277"/>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676" y="0"/>
            <a:ext cx="1489074" cy="1168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227886"/>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FUTURE SCOPE</a:t>
            </a:r>
            <a:br>
              <a:rPr lang="en-IN" sz="3200" b="1" u="sng" dirty="0">
                <a:latin typeface="Times New Roman" panose="02020603050405020304" pitchFamily="18" charset="0"/>
                <a:cs typeface="Times New Roman" panose="02020603050405020304" pitchFamily="18" charset="0"/>
              </a:rPr>
            </a:br>
            <a:endParaRPr lang="en-IN" sz="3200" dirty="0"/>
          </a:p>
        </p:txBody>
      </p:sp>
      <p:sp>
        <p:nvSpPr>
          <p:cNvPr id="5" name="Content Placeholder 4"/>
          <p:cNvSpPr>
            <a:spLocks noGrp="1"/>
          </p:cNvSpPr>
          <p:nvPr>
            <p:ph idx="1"/>
          </p:nvPr>
        </p:nvSpPr>
        <p:spPr>
          <a:xfrm>
            <a:off x="299049" y="1443487"/>
            <a:ext cx="11054751" cy="4733476"/>
          </a:xfrm>
        </p:spPr>
        <p:txBody>
          <a:bodyPr/>
          <a:lstStyle/>
          <a:p>
            <a:pPr algn="just"/>
            <a:r>
              <a:rPr lang="en-US" sz="2400" dirty="0">
                <a:effectLst/>
                <a:latin typeface="Times New Roman" panose="02020603050405020304" pitchFamily="18" charset="0"/>
                <a:ea typeface="Times New Roman" panose="02020603050405020304" pitchFamily="18" charset="0"/>
              </a:rPr>
              <a:t>Extended Dataset Collection: Expanding the dataset to include a more diverse range of patient profiles and health indicators can lead to a more robust and generalized system. Collaborating with multiple healthcare institutions for data collection is one way to achieve this.</a:t>
            </a:r>
            <a:endParaRPr lang="en-US" sz="24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Mobile Application Development: Creating a user-friendly mobile application that enables healthcare providers to access the system's diagnostic capabilities on handheld devices, facilitating point-of-care diagnosis and remote consultations.</a:t>
            </a:r>
            <a:endParaRPr lang="en-US" sz="2400" dirty="0">
              <a:effectLst/>
              <a:latin typeface="Times New Roman" panose="02020603050405020304" pitchFamily="18" charset="0"/>
              <a:ea typeface="Times New Roman" panose="02020603050405020304" pitchFamily="18" charset="0"/>
            </a:endParaRPr>
          </a:p>
          <a:p>
            <a:pPr algn="just"/>
            <a:endParaRPr lang="en-US"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Machine Learning and Deep Learning Advancements: Staying up-to-date with the latest advancements in machine learning and deep learning techniques, and implementing them to enhance the system's performance and accuracy.</a:t>
            </a:r>
            <a:endParaRPr lang="en-IN" sz="24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93400" y="-5182"/>
            <a:ext cx="1498600" cy="10719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3200" b="1" u="sng" dirty="0">
                <a:latin typeface="Times New Roman" panose="02020603050405020304" pitchFamily="18" charset="0"/>
                <a:cs typeface="Times New Roman" panose="02020603050405020304" pitchFamily="18" charset="0"/>
              </a:rPr>
              <a:t>CONCLUSION</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a:effectLst/>
                <a:latin typeface="Times New Roman" panose="02020603050405020304" pitchFamily="18" charset="0"/>
                <a:ea typeface="Times New Roman" panose="02020603050405020304" pitchFamily="18" charset="0"/>
              </a:rPr>
              <a:t>In conclusion, this project underscores the transformative potential of machine learning and deep learning in the fight against pancreatic cancer.</a:t>
            </a:r>
            <a:endParaRPr lang="en-IN" sz="24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rPr>
              <a:t> With ongoing research, collaboration, and technological advancement, deep learning could become an indispensable tool in revolutionizing pancreatic cancer care, offering hope for improved survival rates and quality of life for patients.</a:t>
            </a:r>
            <a:endParaRPr lang="en-IN" sz="2400" dirty="0">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37825" y="71437"/>
            <a:ext cx="1631950" cy="10683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886" y="-107950"/>
            <a:ext cx="12329886" cy="7073899"/>
          </a:xfrm>
          <a:prstGeom prst="rect">
            <a:avLst/>
          </a:prstGeom>
        </p:spPr>
      </p:pic>
      <p:sp>
        <p:nvSpPr>
          <p:cNvPr id="6" name="TextBox 5"/>
          <p:cNvSpPr txBox="1"/>
          <p:nvPr/>
        </p:nvSpPr>
        <p:spPr>
          <a:xfrm flipH="1">
            <a:off x="6313714" y="732972"/>
            <a:ext cx="4325256" cy="707886"/>
          </a:xfrm>
          <a:prstGeom prst="rect">
            <a:avLst/>
          </a:prstGeom>
          <a:noFill/>
        </p:spPr>
        <p:txBody>
          <a:bodyPr wrap="square" rtlCol="0">
            <a:spAutoFit/>
          </a:bodyPr>
          <a:lstStyle/>
          <a:p>
            <a:r>
              <a:rPr lang="en-IN" sz="4000" dirty="0">
                <a:solidFill>
                  <a:schemeClr val="bg1"/>
                </a:solidFill>
              </a:rPr>
              <a:t>         </a:t>
            </a:r>
            <a:r>
              <a:rPr lang="en-IN" sz="4000" b="1" dirty="0">
                <a:solidFill>
                  <a:schemeClr val="bg1"/>
                </a:solidFill>
              </a:rPr>
              <a:t>THANK YOU</a:t>
            </a:r>
            <a:endParaRPr lang="en-IN" sz="40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100" y="2266950"/>
            <a:ext cx="8775700" cy="1911350"/>
          </a:xfrm>
        </p:spPr>
        <p:txBody>
          <a:bodyPr>
            <a:normAutofit/>
          </a:bodyPr>
          <a:lstStyle/>
          <a:p>
            <a:r>
              <a:rPr lang="en-IN" sz="3600" b="1" dirty="0">
                <a:latin typeface="Times New Roman" panose="02020603050405020304" pitchFamily="18" charset="0"/>
                <a:cs typeface="Times New Roman" panose="02020603050405020304" pitchFamily="18" charset="0"/>
              </a:rPr>
              <a:t>          DEPARTMENT OF MCA</a:t>
            </a:r>
            <a:br>
              <a:rPr lang="en-IN" sz="3600" b="1" dirty="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idx="1"/>
          </p:nvPr>
        </p:nvSpPr>
        <p:spPr>
          <a:xfrm>
            <a:off x="1162050" y="3663949"/>
            <a:ext cx="10833100" cy="2513013"/>
          </a:xfrm>
        </p:spPr>
        <p:txBody>
          <a:bodyPr>
            <a:normAutofit lnSpcReduction="10000"/>
          </a:bodyPr>
          <a:lstStyle/>
          <a:p>
            <a:r>
              <a:rPr lang="en-IN" sz="2800" b="1" dirty="0">
                <a:latin typeface="Times New Roman" panose="02020603050405020304" pitchFamily="18" charset="0"/>
                <a:cs typeface="Times New Roman" panose="02020603050405020304" pitchFamily="18" charset="0"/>
              </a:rPr>
              <a:t>Project Title</a:t>
            </a:r>
            <a:r>
              <a:rPr lang="en-IN" sz="2800" dirty="0">
                <a:latin typeface="Times New Roman" panose="02020603050405020304" pitchFamily="18" charset="0"/>
                <a:cs typeface="Times New Roman" panose="02020603050405020304" pitchFamily="18" charset="0"/>
              </a:rPr>
              <a:t> :Pancreatic Cancer Classification Using  ML And DL</a:t>
            </a:r>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 Project Guide </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Ms.Bhargavi</a:t>
            </a:r>
            <a:r>
              <a:rPr lang="en-IN" sz="2800" dirty="0">
                <a:latin typeface="Times New Roman" panose="02020603050405020304" pitchFamily="18" charset="0"/>
                <a:cs typeface="Times New Roman" panose="02020603050405020304" pitchFamily="18" charset="0"/>
              </a:rPr>
              <a:t> k</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0" indent="0">
              <a:buNone/>
            </a:pPr>
            <a:r>
              <a:rPr lang="en-IN" dirty="0"/>
              <a:t>                                                                      </a:t>
            </a:r>
            <a:r>
              <a:rPr lang="en-IN" b="1" dirty="0"/>
              <a:t>Presenting </a:t>
            </a:r>
            <a:r>
              <a:rPr lang="en-IN" b="1" dirty="0" err="1"/>
              <a:t>by</a:t>
            </a:r>
            <a:r>
              <a:rPr lang="en-IN" dirty="0" err="1"/>
              <a:t>:Manjunath</a:t>
            </a:r>
            <a:r>
              <a:rPr lang="en-IN" dirty="0"/>
              <a:t> C S        </a:t>
            </a:r>
            <a:endParaRPr lang="en-IN" dirty="0"/>
          </a:p>
          <a:p>
            <a:pPr marL="0" indent="0">
              <a:buNone/>
            </a:pPr>
            <a:r>
              <a:rPr lang="en-IN" dirty="0"/>
              <a:t>                                                                                        P19DU22S126118                                                                                                                                 </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14925" y="112712"/>
            <a:ext cx="2800349" cy="21478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Table of contents</a:t>
            </a:r>
            <a:endParaRPr lang="en-IN" sz="3200" dirty="0"/>
          </a:p>
        </p:txBody>
      </p:sp>
      <p:sp>
        <p:nvSpPr>
          <p:cNvPr id="3" name="Content Placeholder 2"/>
          <p:cNvSpPr>
            <a:spLocks noGrp="1"/>
          </p:cNvSpPr>
          <p:nvPr>
            <p:ph idx="1"/>
          </p:nvPr>
        </p:nvSpPr>
        <p:spPr>
          <a:xfrm>
            <a:off x="838200" y="1524000"/>
            <a:ext cx="10515600" cy="4652963"/>
          </a:xfrm>
        </p:spPr>
        <p:txBody>
          <a:bodyPr>
            <a:normAutofit/>
          </a:bodyPr>
          <a:lstStyle/>
          <a:p>
            <a:pPr marL="285750" indent="-285750">
              <a:buFont typeface="Arial" panose="020B0604020202020204" pitchFamily="34" charset="0"/>
              <a:buChar char="•"/>
            </a:pPr>
            <a:r>
              <a:rPr lang="en-IN" dirty="0"/>
              <a:t> </a:t>
            </a:r>
            <a:r>
              <a:rPr lang="en-IN" sz="2400" dirty="0"/>
              <a:t>Introduction</a:t>
            </a:r>
            <a:endParaRPr lang="en-IN" sz="2400" dirty="0"/>
          </a:p>
          <a:p>
            <a:pPr marL="285750" indent="-285750">
              <a:buFont typeface="Arial" panose="020B0604020202020204" pitchFamily="34" charset="0"/>
              <a:buChar char="•"/>
            </a:pPr>
            <a:r>
              <a:rPr lang="en-IN" sz="2400" dirty="0"/>
              <a:t>Objectives</a:t>
            </a:r>
            <a:endParaRPr lang="en-IN" sz="2400" dirty="0"/>
          </a:p>
          <a:p>
            <a:pPr marL="285750" indent="-285750">
              <a:buFont typeface="Arial" panose="020B0604020202020204" pitchFamily="34" charset="0"/>
              <a:buChar char="•"/>
            </a:pPr>
            <a:r>
              <a:rPr lang="en-IN" sz="2400" dirty="0"/>
              <a:t>Existing System</a:t>
            </a:r>
            <a:endParaRPr lang="en-IN" sz="2400" dirty="0"/>
          </a:p>
          <a:p>
            <a:pPr marL="285750" indent="-285750">
              <a:buFont typeface="Arial" panose="020B0604020202020204" pitchFamily="34" charset="0"/>
              <a:buChar char="•"/>
            </a:pPr>
            <a:r>
              <a:rPr lang="en-IN" sz="2400" dirty="0"/>
              <a:t>Proposed System</a:t>
            </a:r>
            <a:endParaRPr lang="en-IN" sz="2400" dirty="0"/>
          </a:p>
          <a:p>
            <a:pPr marL="285750" indent="-285750">
              <a:buFont typeface="Arial" panose="020B0604020202020204" pitchFamily="34" charset="0"/>
              <a:buChar char="•"/>
            </a:pPr>
            <a:r>
              <a:rPr lang="en-IN" sz="2400" dirty="0"/>
              <a:t>Architecture Diagram</a:t>
            </a:r>
            <a:endParaRPr lang="en-IN" sz="2400" dirty="0"/>
          </a:p>
          <a:p>
            <a:pPr marL="285750" indent="-285750">
              <a:buFont typeface="Arial" panose="020B0604020202020204" pitchFamily="34" charset="0"/>
              <a:buChar char="•"/>
            </a:pPr>
            <a:r>
              <a:rPr lang="en-IN" sz="2400" dirty="0"/>
              <a:t>Methodology</a:t>
            </a:r>
            <a:endParaRPr lang="en-IN" sz="2400" dirty="0"/>
          </a:p>
          <a:p>
            <a:pPr marL="285750" indent="-285750">
              <a:buFont typeface="Arial" panose="020B0604020202020204" pitchFamily="34" charset="0"/>
              <a:buChar char="•"/>
            </a:pPr>
            <a:r>
              <a:rPr lang="en-IN" sz="2400" dirty="0"/>
              <a:t>Expected Result</a:t>
            </a:r>
            <a:endParaRPr lang="en-IN" sz="2400" dirty="0"/>
          </a:p>
          <a:p>
            <a:pPr marL="285750" indent="-285750">
              <a:buFont typeface="Arial" panose="020B0604020202020204" pitchFamily="34" charset="0"/>
              <a:buChar char="•"/>
            </a:pPr>
            <a:r>
              <a:rPr lang="en-IN" sz="2400" dirty="0"/>
              <a:t>Conclusion</a:t>
            </a:r>
            <a:endParaRPr lang="en-IN" sz="2400"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37850" y="0"/>
            <a:ext cx="1400174" cy="1130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762"/>
            <a:ext cx="10515600" cy="1765451"/>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INTRODUCTION</a:t>
            </a:r>
            <a:endParaRPr lang="en-IN" sz="32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218535" y="1454989"/>
            <a:ext cx="11806687" cy="5262113"/>
          </a:xfrm>
        </p:spPr>
        <p:txBody>
          <a:bodyPr>
            <a:noAutofit/>
          </a:bodyPr>
          <a:lstStyle/>
          <a:p>
            <a:pPr algn="just"/>
            <a:r>
              <a:rPr lang="en-US" sz="2400" dirty="0">
                <a:effectLst/>
                <a:latin typeface="Times New Roman" panose="02020603050405020304" pitchFamily="18" charset="0"/>
                <a:ea typeface="Times New Roman" panose="02020603050405020304" pitchFamily="18" charset="0"/>
              </a:rPr>
              <a:t>Pancreatic cancer is a formidable and often devastating disease that arises within the pancreas, an essential organ located deep within the abdomen. </a:t>
            </a:r>
            <a:endParaRPr lang="en-US" sz="2400" dirty="0">
              <a:effectLst/>
              <a:latin typeface="Times New Roman" panose="02020603050405020304" pitchFamily="18" charset="0"/>
              <a:ea typeface="Times New Roman" panose="02020603050405020304" pitchFamily="18" charset="0"/>
            </a:endParaRPr>
          </a:p>
          <a:p>
            <a:pPr algn="just"/>
            <a:endParaRPr lang="en-US"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This form of cancer is notorious for its aggressive nature, challenging diagnosis, and limited treatment options, making it one of the most formidable malignancies in modern medicine.</a:t>
            </a:r>
            <a:endParaRPr lang="en-US" sz="2400" dirty="0">
              <a:effectLst/>
              <a:latin typeface="Times New Roman" panose="02020603050405020304" pitchFamily="18" charset="0"/>
              <a:ea typeface="Times New Roman" panose="02020603050405020304" pitchFamily="18" charset="0"/>
            </a:endParaRPr>
          </a:p>
          <a:p>
            <a:pPr algn="just"/>
            <a:endParaRPr lang="en-US"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 Pancreatic cancer develops when cells within the pancreas undergo uncontrolled growth and division forming</a:t>
            </a:r>
            <a:r>
              <a:rPr lang="en-US" sz="2400" dirty="0">
                <a:latin typeface="Times New Roman" panose="02020603050405020304" pitchFamily="18" charset="0"/>
                <a:ea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rPr>
              <a:t>Yet, with ongoing research, there is hope for breakthroughs in early detection, personalized therapies, and innovative approaches that could improve outcomes for those affected by this devastating disease. </a:t>
            </a:r>
            <a:endParaRPr lang="en-IN"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37850" y="0"/>
            <a:ext cx="1400174" cy="1130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6665343" cy="943154"/>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OBJECTIVES</a:t>
            </a:r>
            <a:endParaRPr lang="en-IN" sz="32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9781" y="1299713"/>
            <a:ext cx="11128076" cy="5451894"/>
          </a:xfrm>
        </p:spPr>
        <p:txBody>
          <a:bodyPr>
            <a:normAutofit fontScale="92500" lnSpcReduction="10000"/>
          </a:bodyPr>
          <a:lstStyle/>
          <a:p>
            <a:pPr marL="864235" lvl="1" indent="-285750" algn="just">
              <a:lnSpc>
                <a:spcPct val="150000"/>
              </a:lnSpc>
              <a:buFont typeface="Symbol" panose="05050102010706020507" pitchFamily="18" charset="2"/>
              <a:buChar char=""/>
              <a:tabLst>
                <a:tab pos="685800" algn="l"/>
              </a:tabLst>
            </a:pPr>
            <a:r>
              <a:rPr lang="en-IN" sz="2600" dirty="0">
                <a:solidFill>
                  <a:srgbClr val="0D0D0D"/>
                </a:solidFill>
                <a:effectLst/>
                <a:latin typeface="Times New Roman" panose="02020603050405020304" pitchFamily="18" charset="0"/>
                <a:ea typeface="Times New Roman" panose="02020603050405020304" pitchFamily="18" charset="0"/>
              </a:rPr>
              <a:t>Improving Early Detection: Utilizing Machine Learning (ML) and Deep Learning (DL) techniques to enhance early detection of pancreatic cancer, a critical aspect for improving survival rates.</a:t>
            </a:r>
            <a:endParaRPr lang="en-IN" sz="2600" dirty="0">
              <a:effectLst/>
              <a:latin typeface="Times New Roman" panose="02020603050405020304" pitchFamily="18" charset="0"/>
              <a:ea typeface="Times New Roman" panose="02020603050405020304" pitchFamily="18" charset="0"/>
            </a:endParaRPr>
          </a:p>
          <a:p>
            <a:pPr marL="864235" lvl="1" indent="-285750" algn="just">
              <a:lnSpc>
                <a:spcPct val="150000"/>
              </a:lnSpc>
              <a:buFont typeface="Symbol" panose="05050102010706020507" pitchFamily="18" charset="2"/>
              <a:buChar char=""/>
              <a:tabLst>
                <a:tab pos="685800" algn="l"/>
              </a:tabLst>
            </a:pPr>
            <a:r>
              <a:rPr lang="en-IN" sz="2600" dirty="0">
                <a:solidFill>
                  <a:srgbClr val="0D0D0D"/>
                </a:solidFill>
                <a:effectLst/>
                <a:latin typeface="Times New Roman" panose="02020603050405020304" pitchFamily="18" charset="0"/>
                <a:ea typeface="Times New Roman" panose="02020603050405020304" pitchFamily="18" charset="0"/>
              </a:rPr>
              <a:t>Accurate Classification: Employing advanced ML algorithms like Random Forest Classifier and Naive Bayes to achieve high accuracy in classifying patients into categories such as Control, Benign, and Pancreatic Ductal Adenocarcinoma (PDAC).</a:t>
            </a:r>
            <a:endParaRPr lang="en-IN" sz="2600" dirty="0">
              <a:effectLst/>
              <a:latin typeface="Times New Roman" panose="02020603050405020304" pitchFamily="18" charset="0"/>
              <a:ea typeface="Times New Roman" panose="02020603050405020304" pitchFamily="18" charset="0"/>
            </a:endParaRPr>
          </a:p>
          <a:p>
            <a:pPr marL="864235" lvl="1" indent="-285750" algn="just">
              <a:lnSpc>
                <a:spcPct val="150000"/>
              </a:lnSpc>
              <a:buFont typeface="Symbol" panose="05050102010706020507" pitchFamily="18" charset="2"/>
              <a:buChar char=""/>
              <a:tabLst>
                <a:tab pos="685800" algn="l"/>
              </a:tabLst>
            </a:pPr>
            <a:r>
              <a:rPr lang="en-IN" sz="2600" dirty="0">
                <a:solidFill>
                  <a:srgbClr val="0D0D0D"/>
                </a:solidFill>
                <a:effectLst/>
                <a:latin typeface="Times New Roman" panose="02020603050405020304" pitchFamily="18" charset="0"/>
                <a:ea typeface="Times New Roman" panose="02020603050405020304" pitchFamily="18" charset="0"/>
              </a:rPr>
              <a:t>Enhancing Diagnostic Performance: Using Convolutional Neural Networks (CNNs) for image-based diagnosis, achieving high training and validation accuracy, contributing to more reliable cancer detection methods</a:t>
            </a:r>
            <a:r>
              <a:rPr lang="en-IN" sz="2800" dirty="0">
                <a:solidFill>
                  <a:srgbClr val="0D0D0D"/>
                </a:solidFill>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18800" y="47490"/>
            <a:ext cx="1473200" cy="11780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EXISTING SYSTEM</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Existing systems for pancreatic cancer classification use Machine Learning (ML) models like Random Forest and SVM to analyze biomarkers, while Deep Learning (DL) approaches like Convolutional Neural Networks (CNNs) focus on medical imaging.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They integrate clinical and imaging data for robust predictions but face challenges with limited datasets and high variability. Continuous improvements aim to enhance reliability and applicability.</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33100" y="0"/>
            <a:ext cx="1358900" cy="1193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65125"/>
            <a:ext cx="8915400" cy="1325563"/>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PROPOSED SYSTEM </a:t>
            </a:r>
            <a:endParaRPr lang="en-IN" sz="32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48574" y="1771290"/>
            <a:ext cx="11145327" cy="341632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integration of both Machine Learning and Deep Learning techniques, combined with numerical and image data analysis, results in improved diagnostic accuracy, reducing the likelihood of misdiagnosis and false negatives. </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proposed system can leverage both numerical and image data, allowing for a more holistic and comprehensive analysis of medical conditions, which can be especially valuable in complex diseases like pancreatic cancer.</a:t>
            </a:r>
            <a:endParaRPr lang="en-IN" sz="24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58475" y="0"/>
            <a:ext cx="1390650" cy="1325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ARCHITECTURE DIAGRAM</a:t>
            </a:r>
            <a:br>
              <a:rPr lang="en-IN" sz="3200" b="1" u="sng" dirty="0">
                <a:latin typeface="Times New Roman" panose="02020603050405020304" pitchFamily="18" charset="0"/>
                <a:cs typeface="Times New Roman" panose="02020603050405020304" pitchFamily="18" charset="0"/>
              </a:rPr>
            </a:br>
            <a:endParaRPr lang="en-IN" sz="3200" dirty="0"/>
          </a:p>
        </p:txBody>
      </p:sp>
      <p:pic>
        <p:nvPicPr>
          <p:cNvPr id="6" name="Content Placeholder 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817653" y="1825625"/>
            <a:ext cx="6556694"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49213"/>
            <a:ext cx="1352550" cy="12525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509"/>
            <a:ext cx="10515600" cy="810883"/>
          </a:xfrm>
        </p:spPr>
        <p:txBody>
          <a:bodyPr/>
          <a:lstStyle/>
          <a:p>
            <a:r>
              <a:rPr lang="en-IN" dirty="0"/>
              <a:t>                        </a:t>
            </a:r>
            <a:r>
              <a:rPr lang="en-IN" sz="3200" b="1" u="sng" dirty="0">
                <a:latin typeface="Times New Roman" panose="02020603050405020304" pitchFamily="18" charset="0"/>
                <a:cs typeface="Times New Roman" panose="02020603050405020304" pitchFamily="18" charset="0"/>
              </a:rPr>
              <a:t>METHODOLOGY</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68392"/>
            <a:ext cx="11852694" cy="5989608"/>
          </a:xfrm>
        </p:spPr>
        <p:txBody>
          <a:bodyPr>
            <a:normAutofit fontScale="32500" lnSpcReduction="20000"/>
          </a:bodyPr>
          <a:lstStyle/>
          <a:p>
            <a:pPr marL="539750" indent="-227330" algn="just">
              <a:lnSpc>
                <a:spcPct val="150000"/>
              </a:lnSpc>
            </a:pPr>
            <a:r>
              <a:rPr lang="en-IN" sz="7400" dirty="0">
                <a:effectLst/>
                <a:latin typeface="Times New Roman" panose="02020603050405020304" pitchFamily="18" charset="0"/>
                <a:ea typeface="Times New Roman" panose="02020603050405020304" pitchFamily="18" charset="0"/>
              </a:rPr>
              <a:t>Dataset </a:t>
            </a:r>
            <a:r>
              <a:rPr lang="en-IN" sz="7400" dirty="0" err="1">
                <a:effectLst/>
                <a:latin typeface="Times New Roman" panose="02020603050405020304" pitchFamily="18" charset="0"/>
                <a:ea typeface="Times New Roman" panose="02020603050405020304" pitchFamily="18" charset="0"/>
              </a:rPr>
              <a:t>Selection:A</a:t>
            </a:r>
            <a:r>
              <a:rPr lang="en-IN" sz="7400" dirty="0">
                <a:effectLst/>
                <a:latin typeface="Times New Roman" panose="02020603050405020304" pitchFamily="18" charset="0"/>
                <a:ea typeface="Times New Roman" panose="02020603050405020304" pitchFamily="18" charset="0"/>
              </a:rPr>
              <a:t> critical step is selecting a dataset with features that can help differentiate between pancreatic cancer types.</a:t>
            </a:r>
            <a:endParaRPr lang="en-IN" sz="7400" dirty="0">
              <a:effectLst/>
              <a:latin typeface="Times New Roman" panose="02020603050405020304" pitchFamily="18" charset="0"/>
              <a:ea typeface="Times New Roman" panose="02020603050405020304" pitchFamily="18" charset="0"/>
            </a:endParaRPr>
          </a:p>
          <a:p>
            <a:pPr marL="539750" indent="-227330" algn="just">
              <a:lnSpc>
                <a:spcPct val="150000"/>
              </a:lnSpc>
            </a:pPr>
            <a:r>
              <a:rPr lang="en-IN" sz="7400" dirty="0" err="1">
                <a:effectLst/>
                <a:latin typeface="Times New Roman" panose="02020603050405020304" pitchFamily="18" charset="0"/>
                <a:ea typeface="Times New Roman" panose="02020603050405020304" pitchFamily="18" charset="0"/>
              </a:rPr>
              <a:t>Preprocessing:Data</a:t>
            </a:r>
            <a:r>
              <a:rPr lang="en-IN" sz="7400" dirty="0">
                <a:effectLst/>
                <a:latin typeface="Times New Roman" panose="02020603050405020304" pitchFamily="18" charset="0"/>
                <a:ea typeface="Times New Roman" panose="02020603050405020304" pitchFamily="18" charset="0"/>
              </a:rPr>
              <a:t> Cleanin</a:t>
            </a:r>
            <a:r>
              <a:rPr lang="en-IN" sz="7400" dirty="0">
                <a:latin typeface="Times New Roman" panose="02020603050405020304" pitchFamily="18" charset="0"/>
                <a:ea typeface="Times New Roman" panose="02020603050405020304" pitchFamily="18" charset="0"/>
              </a:rPr>
              <a:t>g,</a:t>
            </a:r>
            <a:r>
              <a:rPr lang="en-IN" sz="7400" dirty="0">
                <a:effectLst/>
                <a:latin typeface="Times New Roman" panose="02020603050405020304" pitchFamily="18" charset="0"/>
                <a:ea typeface="Times New Roman" panose="02020603050405020304" pitchFamily="18" charset="0"/>
              </a:rPr>
              <a:t> Remove or handle missing values. Splitting the Dataset: Split the dataset into training and testing sets (e.g., 70% training and 30% testing).</a:t>
            </a:r>
            <a:endParaRPr lang="en-IN" sz="7400" dirty="0">
              <a:effectLst/>
              <a:latin typeface="Times New Roman" panose="02020603050405020304" pitchFamily="18" charset="0"/>
              <a:ea typeface="Times New Roman" panose="02020603050405020304" pitchFamily="18" charset="0"/>
            </a:endParaRPr>
          </a:p>
          <a:p>
            <a:pPr marL="539750" indent="-227330" algn="just">
              <a:lnSpc>
                <a:spcPct val="150000"/>
              </a:lnSpc>
            </a:pPr>
            <a:r>
              <a:rPr lang="en-IN" sz="7400" dirty="0">
                <a:effectLst/>
                <a:latin typeface="Times New Roman" panose="02020603050405020304" pitchFamily="18" charset="0"/>
                <a:ea typeface="Times New Roman" panose="02020603050405020304" pitchFamily="18" charset="0"/>
              </a:rPr>
              <a:t>Train the Model: Train the RF algorithm on the training data. In this project, the Random Forest achieved a 100% training accuracy.</a:t>
            </a:r>
            <a:endParaRPr lang="en-IN" sz="7400" dirty="0">
              <a:effectLst/>
              <a:latin typeface="Times New Roman" panose="02020603050405020304" pitchFamily="18" charset="0"/>
              <a:ea typeface="Times New Roman" panose="02020603050405020304" pitchFamily="18" charset="0"/>
            </a:endParaRPr>
          </a:p>
          <a:p>
            <a:pPr marL="539750" indent="-227330" algn="just">
              <a:lnSpc>
                <a:spcPct val="150000"/>
              </a:lnSpc>
            </a:pPr>
            <a:r>
              <a:rPr lang="en-IN" sz="7400" dirty="0">
                <a:effectLst/>
                <a:latin typeface="Times New Roman" panose="02020603050405020304" pitchFamily="18" charset="0"/>
                <a:ea typeface="Times New Roman" panose="02020603050405020304" pitchFamily="18" charset="0"/>
              </a:rPr>
              <a:t>Test the Model: Evaluate the model on the testing set. The model yielded a 99.2% test accuracy, indicating robust generalization.</a:t>
            </a:r>
            <a:endParaRPr lang="en-IN" sz="7400" dirty="0">
              <a:effectLst/>
              <a:latin typeface="Times New Roman" panose="02020603050405020304" pitchFamily="18" charset="0"/>
              <a:ea typeface="Times New Roman" panose="02020603050405020304" pitchFamily="18" charset="0"/>
            </a:endParaRPr>
          </a:p>
          <a:p>
            <a:pPr marL="539750" indent="-227330" algn="just">
              <a:lnSpc>
                <a:spcPct val="150000"/>
              </a:lnSpc>
            </a:pPr>
            <a:r>
              <a:rPr lang="en-IN" sz="7400" dirty="0">
                <a:effectLst/>
                <a:latin typeface="Times New Roman" panose="02020603050405020304" pitchFamily="18" charset="0"/>
                <a:ea typeface="Times New Roman" panose="02020603050405020304" pitchFamily="18" charset="0"/>
              </a:rPr>
              <a:t>Model </a:t>
            </a:r>
            <a:r>
              <a:rPr lang="en-IN" sz="7400" dirty="0" err="1">
                <a:effectLst/>
                <a:latin typeface="Times New Roman" panose="02020603050405020304" pitchFamily="18" charset="0"/>
                <a:ea typeface="Times New Roman" panose="02020603050405020304" pitchFamily="18" charset="0"/>
              </a:rPr>
              <a:t>Evaluation:Accuracy</a:t>
            </a:r>
            <a:r>
              <a:rPr lang="en-IN" sz="7400" dirty="0">
                <a:effectLst/>
                <a:latin typeface="Times New Roman" panose="02020603050405020304" pitchFamily="18" charset="0"/>
                <a:ea typeface="Times New Roman" panose="02020603050405020304" pitchFamily="18" charset="0"/>
              </a:rPr>
              <a:t>: The accuracy score is a basic performance metric. In the research, RF achieved 100% training accuracy and 99.2% test accuracy, indicating a highly effective model.</a:t>
            </a:r>
            <a:endParaRPr lang="en-IN" sz="7400" dirty="0">
              <a:effectLst/>
              <a:latin typeface="Times New Roman" panose="02020603050405020304" pitchFamily="18" charset="0"/>
              <a:ea typeface="Times New Roman" panose="02020603050405020304" pitchFamily="18" charset="0"/>
            </a:endParaRPr>
          </a:p>
          <a:p>
            <a:pPr marL="539750" indent="-227330" algn="just">
              <a:lnSpc>
                <a:spcPct val="150000"/>
              </a:lnSpc>
            </a:pPr>
            <a:endParaRPr lang="en-IN" sz="7400" dirty="0">
              <a:effectLst/>
              <a:latin typeface="Times New Roman" panose="02020603050405020304" pitchFamily="18" charset="0"/>
              <a:ea typeface="Times New Roman" panose="02020603050405020304" pitchFamily="18" charset="0"/>
            </a:endParaRPr>
          </a:p>
          <a:p>
            <a:pPr marL="539750" indent="-227330" algn="just">
              <a:lnSpc>
                <a:spcPct val="150000"/>
              </a:lnSpc>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1979" y="57509"/>
            <a:ext cx="1300162" cy="9886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5029</Words>
  <Application>WPS Presentation</Application>
  <PresentationFormat>Widescreen</PresentationFormat>
  <Paragraphs>82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Times New Roman</vt:lpstr>
      <vt:lpstr>Symbol</vt:lpstr>
      <vt:lpstr>Calibri Light</vt:lpstr>
      <vt:lpstr>Microsoft YaHei</vt:lpstr>
      <vt:lpstr>Arial Unicode MS</vt:lpstr>
      <vt:lpstr>Calibri</vt:lpstr>
      <vt:lpstr>Office Theme</vt:lpstr>
      <vt:lpstr>    Pancreatic Cancer Classification Using ML and DL</vt:lpstr>
      <vt:lpstr>          DEPARTMENT OF MCA </vt:lpstr>
      <vt:lpstr>Table of contents</vt:lpstr>
      <vt:lpstr>                                INTRODUCTION</vt:lpstr>
      <vt:lpstr>                    OBJECTIVES</vt:lpstr>
      <vt:lpstr>                              EXISTING SYSTEM</vt:lpstr>
      <vt:lpstr>               PROPOSED SYSTEM </vt:lpstr>
      <vt:lpstr>                ARCHITECTURE DIAGRAM </vt:lpstr>
      <vt:lpstr>                           ALGORITHM</vt:lpstr>
      <vt:lpstr>                            EXPECTED RESULT </vt:lpstr>
      <vt:lpstr>                                 FUTURE SCOPE </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manju gowda</dc:creator>
  <cp:lastModifiedBy>Manju Gowda</cp:lastModifiedBy>
  <cp:revision>3</cp:revision>
  <dcterms:created xsi:type="dcterms:W3CDTF">2025-01-03T16:51:00Z</dcterms:created>
  <dcterms:modified xsi:type="dcterms:W3CDTF">2025-01-07T07:52:32Z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C2CD115953244CB0928B0289E2501914_12</vt:lpwstr>
  </property>
  <property fmtid="{D5CDD505-2E9C-101B-9397-08002B2CF9AE}" pid="3" name="KSOProductBuildVer">
    <vt:lpwstr>1033-12.2.0.19805</vt:lpwstr>
  </property>
</Properties>
</file>