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C5EB0-AEB7-41FA-9DE9-E9F98F199918}" type="datetimeFigureOut">
              <a:rPr lang="en-US" smtClean="0"/>
              <a:t>5/11/2010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F0466-53C8-433F-BB26-A4EE24925A8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5BF0466-53C8-433F-BB26-A4EE24925A8D}"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5896400A-1C61-4B58-9564-A21963612221}"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896400A-1C61-4B58-9564-A2196361222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896400A-1C61-4B58-9564-A2196361222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896400A-1C61-4B58-9564-A2196361222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896400A-1C61-4B58-9564-A21963612221}"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896400A-1C61-4B58-9564-A2196361222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896400A-1C61-4B58-9564-A2196361222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896400A-1C61-4B58-9564-A2196361222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896400A-1C61-4B58-9564-A21963612221}"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896400A-1C61-4B58-9564-A2196361222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B4C9F59-301B-4445-AAE7-42CB210A1C78}" type="datetimeFigureOut">
              <a:rPr lang="en-US" smtClean="0"/>
              <a:t>5/11/2010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896400A-1C61-4B58-9564-A21963612221}"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B4C9F59-301B-4445-AAE7-42CB210A1C78}" type="datetimeFigureOut">
              <a:rPr lang="en-US" smtClean="0"/>
              <a:t>5/11/2010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896400A-1C61-4B58-9564-A21963612221}"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002851">
            <a:off x="1285852" y="2428868"/>
            <a:ext cx="6858048" cy="1569660"/>
          </a:xfrm>
          <a:prstGeom prst="rect">
            <a:avLst/>
          </a:prstGeom>
          <a:noFill/>
        </p:spPr>
        <p:txBody>
          <a:bodyPr wrap="square" lIns="91440" tIns="45720" rIns="91440" bIns="45720">
            <a:spAutoFit/>
          </a:bodyPr>
          <a:lstStyle/>
          <a:p>
            <a:pPr algn="ctr"/>
            <a:r>
              <a:rPr lang="en-US" sz="9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onotype Corsiva" pitchFamily="66" charset="0"/>
              </a:rPr>
              <a:t>Welcome</a:t>
            </a:r>
            <a:endParaRPr lang="en-US" sz="9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onotype Corsiva"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332102"/>
            <a:ext cx="8643966" cy="6240170"/>
          </a:xfrm>
          <a:prstGeom prst="rect">
            <a:avLst/>
          </a:prstGeom>
        </p:spPr>
        <p:txBody>
          <a:bodyPr wrap="square">
            <a:spAutoFit/>
          </a:bodyPr>
          <a:lstStyle/>
          <a:p>
            <a:pPr marL="334963" indent="-334963">
              <a:spcBef>
                <a:spcPts val="700"/>
              </a:spcBef>
              <a:buClr>
                <a:srgbClr val="006699"/>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800" b="1" dirty="0" smtClean="0">
                <a:latin typeface="Lucida Calligraphy" pitchFamily="64" charset="0"/>
              </a:rPr>
              <a:t>2.3 User Characteristics:</a:t>
            </a:r>
          </a:p>
          <a:p>
            <a:pPr marL="334963" indent="-334963">
              <a:spcBef>
                <a:spcPts val="700"/>
              </a:spcBef>
              <a:buClr>
                <a:srgbClr val="006699"/>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b="1" i="1" dirty="0" smtClean="0">
                <a:latin typeface="Lucida Calligraphy" pitchFamily="64" charset="0"/>
              </a:rPr>
              <a:t> 	</a:t>
            </a:r>
            <a:r>
              <a:rPr lang="en-US" b="1" i="1" dirty="0">
                <a:latin typeface="Lucida Calligraphy" pitchFamily="64" charset="0"/>
              </a:rPr>
              <a:t>T</a:t>
            </a:r>
            <a:r>
              <a:rPr lang="en-US" b="1" i="1" dirty="0" smtClean="0">
                <a:latin typeface="Lucida Console" pitchFamily="49" charset="0"/>
              </a:rPr>
              <a:t>he major user classes that are expected to use this  software are as follows</a:t>
            </a: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b="1" dirty="0" smtClean="0">
              <a:latin typeface="Lucida Console" pitchFamily="49" charset="0"/>
            </a:endParaRPr>
          </a:p>
          <a:p>
            <a:pPr marL="334963" indent="-334963">
              <a:spcBef>
                <a:spcPts val="500"/>
              </a:spcBef>
              <a:buClr>
                <a:srgbClr val="006699"/>
              </a:buClr>
              <a:buSzPct val="9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b="1" i="1" dirty="0" smtClean="0">
                <a:latin typeface="Lucida Console" pitchFamily="49" charset="0"/>
              </a:rPr>
              <a:t>Software Administrator</a:t>
            </a: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b="1" i="1" dirty="0" smtClean="0">
              <a:latin typeface="Lucida Console" pitchFamily="49" charset="0"/>
            </a:endParaRP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b="1" dirty="0" smtClean="0">
                <a:latin typeface="Lucida Console" pitchFamily="49" charset="0"/>
              </a:rPr>
              <a:t>	The Software Administrator are the main users of this software. They are expected to keep track of the no. of packets downloaded and uploaded periodically and maintain the traffic report provided by this software. </a:t>
            </a: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b="1" dirty="0" smtClean="0">
              <a:latin typeface="Lucida Console" pitchFamily="49" charset="0"/>
            </a:endParaRPr>
          </a:p>
          <a:p>
            <a:pPr marL="334963" indent="-334963">
              <a:spcBef>
                <a:spcPts val="500"/>
              </a:spcBef>
              <a:buClr>
                <a:srgbClr val="006699"/>
              </a:buClr>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b="1" i="1" dirty="0" smtClean="0">
                <a:latin typeface="Lucida Console" pitchFamily="49" charset="0"/>
              </a:rPr>
              <a:t>General Users</a:t>
            </a: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b="1" i="1" dirty="0" smtClean="0">
              <a:latin typeface="Lucida Console" pitchFamily="49" charset="0"/>
            </a:endParaRP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b="1" dirty="0" smtClean="0">
                <a:latin typeface="Lucida Console" pitchFamily="49" charset="0"/>
              </a:rPr>
              <a:t>   The general users are expected to generally perform downloading and uploading of files, specially videos, audios and documents for which our software provides the bandwidth monitoring and  traffic reports </a:t>
            </a: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b="1" dirty="0" smtClean="0">
              <a:latin typeface="Lucida Console" pitchFamily="49" charset="0"/>
            </a:endParaRP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b="1"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285728"/>
            <a:ext cx="8001056" cy="6137578"/>
          </a:xfrm>
          <a:prstGeom prst="rect">
            <a:avLst/>
          </a:prstGeom>
        </p:spPr>
        <p:txBody>
          <a:bodyPr wrap="square">
            <a:spAutoFit/>
          </a:bodyPr>
          <a:lstStyle/>
          <a:p>
            <a:pPr marL="336550" indent="-336550">
              <a:spcBef>
                <a:spcPts val="700"/>
              </a:spcBef>
              <a:buClr>
                <a:srgbClr val="006699"/>
              </a:buCl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400" b="1" dirty="0" smtClean="0">
                <a:latin typeface="Lucida Calligraphy" pitchFamily="64" charset="0"/>
              </a:rPr>
              <a:t>2.4 General Characteristics:</a:t>
            </a:r>
          </a:p>
          <a:p>
            <a:pPr marL="336550" indent="-336550">
              <a:spcBef>
                <a:spcPts val="700"/>
              </a:spcBef>
              <a:buClr>
                <a:srgbClr val="006699"/>
              </a:buCl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b="1" i="1" dirty="0" smtClean="0">
                <a:latin typeface="Lucida Calligraphy" pitchFamily="64" charset="0"/>
              </a:rPr>
              <a:t>	</a:t>
            </a:r>
            <a:r>
              <a:rPr lang="en-US" b="1" dirty="0" smtClean="0">
                <a:latin typeface="Lucida Console" pitchFamily="49" charset="0"/>
              </a:rPr>
              <a:t>This software is a web based application. A major constraint on the performance will be due to the client’s usage. </a:t>
            </a:r>
          </a:p>
          <a:p>
            <a:pPr marL="336550" indent="-336550">
              <a:spcBef>
                <a:spcPts val="5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b="1" dirty="0" smtClean="0">
                <a:latin typeface="Lucida Console" pitchFamily="49" charset="0"/>
              </a:rPr>
              <a:t>	</a:t>
            </a:r>
          </a:p>
          <a:p>
            <a:pPr marL="336550" indent="-336550">
              <a:spcBef>
                <a:spcPts val="700"/>
              </a:spcBef>
              <a:buClr>
                <a:srgbClr val="006699"/>
              </a:buCl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400" b="1" dirty="0" smtClean="0">
                <a:latin typeface="Lucida Console" pitchFamily="49" charset="0"/>
              </a:rPr>
              <a:t>2.5 Assumptions and Dependencies:</a:t>
            </a:r>
          </a:p>
          <a:p>
            <a:pPr marL="336550" indent="-336550">
              <a:spcBef>
                <a:spcPts val="7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sz="2400" b="1" dirty="0" smtClean="0">
              <a:latin typeface="Lucida Console" pitchFamily="49" charset="0"/>
            </a:endParaRPr>
          </a:p>
          <a:p>
            <a:pPr marL="336550" indent="-336550">
              <a:spcBef>
                <a:spcPts val="5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b="1" dirty="0" smtClean="0">
                <a:latin typeface="Lucida Console" pitchFamily="49" charset="0"/>
              </a:rPr>
              <a:t>System has client-server architecture.</a:t>
            </a:r>
          </a:p>
          <a:p>
            <a:pPr marL="336550" indent="-336550">
              <a:spcBef>
                <a:spcPts val="5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b="1" dirty="0" smtClean="0">
                <a:latin typeface="Lucida Console" pitchFamily="49" charset="0"/>
              </a:rPr>
              <a:t>Clients send the upload, download statistics to the server.</a:t>
            </a:r>
          </a:p>
          <a:p>
            <a:pPr marL="336550" indent="-336550">
              <a:spcBef>
                <a:spcPts val="5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b="1" dirty="0" smtClean="0">
                <a:latin typeface="Lucida Console" pitchFamily="49" charset="0"/>
              </a:rPr>
              <a:t>Server maintains the statistics and gives graphical, numerical representations.</a:t>
            </a:r>
          </a:p>
          <a:p>
            <a:pPr marL="336550" indent="-336550">
              <a:spcBef>
                <a:spcPts val="5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b="1" dirty="0" smtClean="0">
                <a:latin typeface="Lucida Console" pitchFamily="49" charset="0"/>
              </a:rPr>
              <a:t>Server generates the reports.</a:t>
            </a:r>
          </a:p>
          <a:p>
            <a:pPr marL="336550" indent="-336550">
              <a:spcBef>
                <a:spcPts val="5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b="1" dirty="0" smtClean="0">
              <a:latin typeface="Lucida Console" pitchFamily="49" charset="0"/>
            </a:endParaRPr>
          </a:p>
          <a:p>
            <a:pPr marL="336550" indent="-336550">
              <a:spcBef>
                <a:spcPts val="5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b="1" dirty="0" smtClean="0">
                <a:latin typeface="Lucida Console" pitchFamily="49" charset="0"/>
              </a:rPr>
              <a:t>The software is Main Server dependant, and so if due to some reason the Main Server crashes, the whole software will crash.</a:t>
            </a:r>
          </a:p>
          <a:p>
            <a:pPr marL="336550" indent="-336550">
              <a:spcBef>
                <a:spcPts val="5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b="1" dirty="0">
              <a:latin typeface="Lucida Console"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57200" y="0"/>
            <a:ext cx="8229600" cy="1143000"/>
          </a:xfrm>
          <a:ln/>
        </p:spPr>
        <p:txBody>
          <a:bodyPr anchor="ct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dirty="0">
                <a:solidFill>
                  <a:schemeClr val="tx2">
                    <a:lumMod val="60000"/>
                    <a:lumOff val="40000"/>
                  </a:schemeClr>
                </a:solidFill>
                <a:latin typeface="Arial" charset="0"/>
              </a:rPr>
              <a:t>3. Specific Requirements:</a:t>
            </a:r>
          </a:p>
        </p:txBody>
      </p:sp>
      <p:sp>
        <p:nvSpPr>
          <p:cNvPr id="5" name="Rectangle 2"/>
          <p:cNvSpPr txBox="1">
            <a:spLocks noChangeArrowheads="1"/>
          </p:cNvSpPr>
          <p:nvPr/>
        </p:nvSpPr>
        <p:spPr>
          <a:xfrm>
            <a:off x="0" y="1066800"/>
            <a:ext cx="9144000" cy="5791200"/>
          </a:xfrm>
          <a:prstGeom prst="rect">
            <a:avLst/>
          </a:prstGeom>
          <a:ln/>
        </p:spPr>
        <p:txBody>
          <a:bodyPr>
            <a:normAutofit/>
          </a:bodyPr>
          <a:lstStyle/>
          <a:p>
            <a:pPr marL="336550" marR="0" lvl="0" indent="-336550" algn="l" defTabSz="914400" rtl="0" eaLnBrk="1" fontAlgn="auto" latinLnBrk="0" hangingPunct="1">
              <a:lnSpc>
                <a:spcPct val="80000"/>
              </a:lnSpc>
              <a:spcBef>
                <a:spcPts val="700"/>
              </a:spcBef>
              <a:spcAft>
                <a:spcPts val="0"/>
              </a:spcAft>
              <a:buClr>
                <a:srgbClr val="006699"/>
              </a:buClr>
              <a:buSzPct val="80000"/>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3200" b="0" i="0" u="none" strike="noStrike" kern="1200" cap="none" spc="0" normalizeH="0" baseline="0" noProof="0" dirty="0" smtClean="0">
                <a:ln>
                  <a:noFill/>
                </a:ln>
                <a:solidFill>
                  <a:schemeClr val="tx1"/>
                </a:solidFill>
                <a:effectLst/>
                <a:uLnTx/>
                <a:uFillTx/>
                <a:latin typeface="Lucida Calligraphy" pitchFamily="64" charset="0"/>
                <a:ea typeface="+mn-ea"/>
                <a:cs typeface="+mn-cs"/>
              </a:rPr>
              <a:t>3.1 </a:t>
            </a:r>
            <a:r>
              <a:rPr kumimoji="0" lang="en-US" sz="3200" b="0" i="0" u="none" strike="noStrike" kern="1200" cap="none" spc="0" normalizeH="0" baseline="0" noProof="0" dirty="0" smtClean="0">
                <a:ln>
                  <a:noFill/>
                </a:ln>
                <a:solidFill>
                  <a:schemeClr val="tx1"/>
                </a:solidFill>
                <a:effectLst/>
                <a:uLnTx/>
                <a:uFillTx/>
                <a:latin typeface="Lucida Console" pitchFamily="49" charset="0"/>
                <a:ea typeface="+mn-ea"/>
                <a:cs typeface="+mn-cs"/>
              </a:rPr>
              <a:t>External Interface Requirements</a:t>
            </a:r>
          </a:p>
          <a:p>
            <a:pPr marL="336550" marR="0" lvl="0" indent="-336550" algn="l" defTabSz="914400" rtl="0" eaLnBrk="1" fontAlgn="auto" latinLnBrk="0" hangingPunct="1">
              <a:lnSpc>
                <a:spcPct val="80000"/>
              </a:lnSpc>
              <a:spcBef>
                <a:spcPts val="60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40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kumimoji="0" lang="en-US" sz="2800" b="1" i="0" u="none" strike="noStrike" kern="1200" cap="none" spc="0" normalizeH="0" baseline="0" noProof="0" dirty="0" smtClean="0">
                <a:ln>
                  <a:noFill/>
                </a:ln>
                <a:solidFill>
                  <a:schemeClr val="tx1"/>
                </a:solidFill>
                <a:effectLst/>
                <a:uLnTx/>
                <a:uFillTx/>
                <a:latin typeface="Lucida Console" pitchFamily="49" charset="0"/>
                <a:ea typeface="+mn-ea"/>
                <a:cs typeface="+mn-cs"/>
              </a:rPr>
              <a:t>3.1.1 User Interface:</a:t>
            </a:r>
          </a:p>
          <a:p>
            <a:pPr marL="336550" marR="0" lvl="0" indent="-336550" algn="l" defTabSz="914400" rtl="0" eaLnBrk="1" fontAlgn="auto" latinLnBrk="0" hangingPunct="1">
              <a:lnSpc>
                <a:spcPct val="80000"/>
              </a:lnSpc>
              <a:spcBef>
                <a:spcPts val="45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 				Basically there will be 3 user interfaces 			provided by the software</a:t>
            </a:r>
          </a:p>
          <a:p>
            <a:pPr marL="336550" marR="0" lvl="0" indent="-336550" algn="l" defTabSz="914400" rtl="0" eaLnBrk="1" fontAlgn="auto" latinLnBrk="0" hangingPunct="1">
              <a:lnSpc>
                <a:spcPct val="80000"/>
              </a:lnSpc>
              <a:spcBef>
                <a:spcPts val="45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1" u="none" strike="noStrike" kern="1200" cap="none" spc="0" normalizeH="0" baseline="0" noProof="0" dirty="0" smtClean="0">
                <a:ln>
                  <a:noFill/>
                </a:ln>
                <a:solidFill>
                  <a:schemeClr val="tx1"/>
                </a:solidFill>
                <a:effectLst/>
                <a:uLnTx/>
                <a:uFillTx/>
                <a:latin typeface="Lucida Console" pitchFamily="49" charset="0"/>
                <a:ea typeface="+mn-ea"/>
                <a:cs typeface="+mn-cs"/>
              </a:rPr>
              <a:t>  				1.</a:t>
            </a:r>
            <a:r>
              <a:rPr kumimoji="0" lang="en-US" sz="2000" b="1" i="1" u="sng" strike="noStrike" kern="1200" cap="none" spc="0" normalizeH="0" baseline="0" noProof="0" dirty="0" smtClean="0">
                <a:ln>
                  <a:noFill/>
                </a:ln>
                <a:solidFill>
                  <a:schemeClr val="tx1"/>
                </a:solidFill>
                <a:effectLst/>
                <a:uLnTx/>
                <a:uFillTx/>
                <a:latin typeface="Lucida Console" pitchFamily="49" charset="0"/>
                <a:ea typeface="+mn-ea"/>
                <a:cs typeface="+mn-cs"/>
              </a:rPr>
              <a:t>Bandwidth Usage Notification</a:t>
            </a:r>
            <a:r>
              <a:rPr kumimoji="0" lang="en-US" sz="32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336550" marR="0" lvl="0" indent="-336550" algn="l" defTabSz="914400" rtl="0" eaLnBrk="1" fontAlgn="auto" latinLnBrk="0" hangingPunct="1">
              <a:lnSpc>
                <a:spcPct val="80000"/>
              </a:lnSpc>
              <a:spcBef>
                <a:spcPts val="45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1" u="none" strike="noStrike" kern="1200" cap="none" spc="0" normalizeH="0" baseline="0" noProof="0" dirty="0" smtClean="0">
                <a:ln>
                  <a:noFill/>
                </a:ln>
                <a:solidFill>
                  <a:schemeClr val="tx1"/>
                </a:solidFill>
                <a:effectLst/>
                <a:uLnTx/>
                <a:uFillTx/>
                <a:latin typeface="Lucida Console" pitchFamily="49" charset="0"/>
                <a:ea typeface="+mn-ea"/>
                <a:cs typeface="+mn-cs"/>
              </a:rPr>
              <a:t> 				2.</a:t>
            </a:r>
            <a:r>
              <a:rPr kumimoji="0" lang="en-US" sz="2000" b="1" i="1" u="sng" strike="noStrike" kern="1200" cap="none" spc="0" normalizeH="0" baseline="0" noProof="0" dirty="0" smtClean="0">
                <a:ln>
                  <a:noFill/>
                </a:ln>
                <a:solidFill>
                  <a:schemeClr val="tx1"/>
                </a:solidFill>
                <a:effectLst/>
                <a:uLnTx/>
                <a:uFillTx/>
                <a:latin typeface="Lucida Console" pitchFamily="49" charset="0"/>
                <a:ea typeface="+mn-ea"/>
                <a:cs typeface="+mn-cs"/>
              </a:rPr>
              <a:t>Traffic Summary</a:t>
            </a:r>
          </a:p>
          <a:p>
            <a:pPr marL="336550" marR="0" lvl="0" indent="-336550" algn="l" defTabSz="914400" rtl="0" eaLnBrk="1" fontAlgn="auto" latinLnBrk="0" hangingPunct="1">
              <a:lnSpc>
                <a:spcPct val="80000"/>
              </a:lnSpc>
              <a:spcBef>
                <a:spcPts val="45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1" u="none" strike="noStrike" kern="1200" cap="none" spc="0" normalizeH="0" baseline="0" noProof="0" dirty="0" smtClean="0">
                <a:ln>
                  <a:noFill/>
                </a:ln>
                <a:solidFill>
                  <a:schemeClr val="tx1"/>
                </a:solidFill>
                <a:effectLst/>
                <a:uLnTx/>
                <a:uFillTx/>
                <a:latin typeface="Lucida Console" pitchFamily="49" charset="0"/>
                <a:ea typeface="+mn-ea"/>
                <a:cs typeface="+mn-cs"/>
              </a:rPr>
              <a:t> 				3.</a:t>
            </a:r>
            <a:r>
              <a:rPr kumimoji="0" lang="en-US" sz="2000" b="1" i="1" u="sng" strike="noStrike" kern="1200" cap="none" spc="0" normalizeH="0" baseline="0" noProof="0" dirty="0" smtClean="0">
                <a:ln>
                  <a:noFill/>
                </a:ln>
                <a:solidFill>
                  <a:schemeClr val="tx1"/>
                </a:solidFill>
                <a:effectLst/>
                <a:uLnTx/>
                <a:uFillTx/>
                <a:latin typeface="Lucida Console" pitchFamily="49" charset="0"/>
                <a:ea typeface="+mn-ea"/>
                <a:cs typeface="+mn-cs"/>
              </a:rPr>
              <a:t>Graphical view</a:t>
            </a:r>
          </a:p>
          <a:p>
            <a:pPr marL="336550" marR="0" lvl="0" indent="-336550" algn="l" defTabSz="914400" rtl="0" eaLnBrk="1" fontAlgn="auto" latinLnBrk="0" hangingPunct="1">
              <a:lnSpc>
                <a:spcPct val="80000"/>
              </a:lnSpc>
              <a:spcBef>
                <a:spcPts val="45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336550" marR="0" lvl="0" indent="-336550" algn="l" defTabSz="914400" rtl="0" eaLnBrk="1" fontAlgn="auto" latinLnBrk="0" hangingPunct="1">
              <a:lnSpc>
                <a:spcPct val="80000"/>
              </a:lnSpc>
              <a:spcBef>
                <a:spcPts val="60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800" b="1" i="0" u="none" strike="noStrike" kern="1200" cap="none" spc="0" normalizeH="0" baseline="0" noProof="0" dirty="0" smtClean="0">
                <a:ln>
                  <a:noFill/>
                </a:ln>
                <a:solidFill>
                  <a:schemeClr val="tx1"/>
                </a:solidFill>
                <a:effectLst/>
                <a:uLnTx/>
                <a:uFillTx/>
                <a:latin typeface="Lucida Console" pitchFamily="49" charset="0"/>
                <a:ea typeface="+mn-ea"/>
                <a:cs typeface="+mn-cs"/>
              </a:rPr>
              <a:t>			3.1.2 Hardware Interface</a:t>
            </a:r>
          </a:p>
          <a:p>
            <a:pPr marL="336550" marR="0" lvl="0" indent="-336550" algn="l" defTabSz="914400" rtl="0" eaLnBrk="1" fontAlgn="auto" latinLnBrk="0" hangingPunct="1">
              <a:lnSpc>
                <a:spcPct val="80000"/>
              </a:lnSpc>
              <a:spcBef>
                <a:spcPts val="45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336550" marR="0" lvl="0" indent="-336550" algn="l" defTabSz="914400" rtl="0" eaLnBrk="1" fontAlgn="auto" latinLnBrk="0" hangingPunct="1">
              <a:lnSpc>
                <a:spcPct val="80000"/>
              </a:lnSpc>
              <a:spcBef>
                <a:spcPts val="45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    		PROCESSOR	:  PENTIUM IV 2.6 GHz</a:t>
            </a:r>
          </a:p>
          <a:p>
            <a:pPr marL="336550" marR="0" lvl="0" indent="-336550" algn="l" defTabSz="914400" rtl="0" eaLnBrk="1" fontAlgn="auto" latinLnBrk="0" hangingPunct="1">
              <a:lnSpc>
                <a:spcPct val="100000"/>
              </a:lnSpc>
              <a:spcBef>
                <a:spcPts val="60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    		RAM			:	512 MB DD RAM</a:t>
            </a:r>
          </a:p>
          <a:p>
            <a:pPr marL="336550" marR="0" lvl="0" indent="-336550" algn="l" defTabSz="914400" rtl="0" eaLnBrk="1" fontAlgn="auto" latinLnBrk="0" hangingPunct="1">
              <a:lnSpc>
                <a:spcPct val="100000"/>
              </a:lnSpc>
              <a:spcBef>
                <a:spcPts val="60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    		MONITOR		:	15” COLOR</a:t>
            </a:r>
          </a:p>
          <a:p>
            <a:pPr marL="336550" marR="0" lvl="0" indent="-336550" algn="l" defTabSz="914400" rtl="0" eaLnBrk="1" fontAlgn="auto" latinLnBrk="0" hangingPunct="1">
              <a:lnSpc>
                <a:spcPct val="100000"/>
              </a:lnSpc>
              <a:spcBef>
                <a:spcPts val="60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    		HARD DISK 	:	120 GB</a:t>
            </a:r>
            <a:endPar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428604"/>
            <a:ext cx="8072462" cy="5327099"/>
          </a:xfrm>
          <a:prstGeom prst="rect">
            <a:avLst/>
          </a:prstGeom>
        </p:spPr>
        <p:txBody>
          <a:bodyPr wrap="square">
            <a:spAutoFit/>
          </a:bodyPr>
          <a:lstStyle/>
          <a:p>
            <a:pPr marL="336550" indent="-336550">
              <a:spcBef>
                <a:spcPts val="600"/>
              </a:spcBef>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b="1" dirty="0" smtClean="0">
                <a:latin typeface="Lucida Console" pitchFamily="49" charset="0"/>
              </a:rPr>
              <a:t>3.1.3 Software Interface:</a:t>
            </a:r>
          </a:p>
          <a:p>
            <a:pPr marL="336550" indent="-336550">
              <a:spcBef>
                <a:spcPts val="600"/>
              </a:spcBef>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000" b="1" dirty="0" smtClean="0">
              <a:latin typeface="Lucida Console" pitchFamily="49" charset="0"/>
            </a:endParaRPr>
          </a:p>
          <a:p>
            <a:pPr marL="336550" indent="-336550">
              <a:spcBef>
                <a:spcPts val="500"/>
              </a:spcBef>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b="1" dirty="0" smtClean="0">
                <a:latin typeface="Lucida Console" pitchFamily="49" charset="0"/>
              </a:rPr>
              <a:t>  Software will depend on the security features provided by the operating system and the language java </a:t>
            </a:r>
          </a:p>
          <a:p>
            <a:pPr marL="336550" indent="-33655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b="1" dirty="0" smtClean="0">
                <a:solidFill>
                  <a:srgbClr val="004586"/>
                </a:solidFill>
                <a:latin typeface="Lucida Console" pitchFamily="49" charset="0"/>
              </a:rPr>
              <a:t>    </a:t>
            </a:r>
            <a:r>
              <a:rPr lang="en-US" sz="2000" b="1" i="1" dirty="0" smtClean="0">
                <a:solidFill>
                  <a:srgbClr val="004586"/>
                </a:solidFill>
                <a:latin typeface="Lucida Console" pitchFamily="49" charset="0"/>
              </a:rPr>
              <a:t>Software Requirements :</a:t>
            </a:r>
          </a:p>
          <a:p>
            <a:pPr marL="336550" indent="-33655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dirty="0" smtClean="0">
                <a:solidFill>
                  <a:srgbClr val="004586"/>
                </a:solidFill>
              </a:rPr>
              <a:t>      </a:t>
            </a:r>
            <a:r>
              <a:rPr lang="en-US" sz="2000" dirty="0" smtClean="0">
                <a:solidFill>
                  <a:srgbClr val="004586"/>
                </a:solidFill>
                <a:latin typeface="Lucida Console" pitchFamily="49" charset="0"/>
              </a:rPr>
              <a:t>  					</a:t>
            </a:r>
            <a:r>
              <a:rPr lang="en-US" sz="2000" b="1" dirty="0" smtClean="0">
                <a:solidFill>
                  <a:srgbClr val="004586"/>
                </a:solidFill>
                <a:latin typeface="Lucida Console" pitchFamily="49" charset="0"/>
              </a:rPr>
              <a:t>JDK 1.5</a:t>
            </a:r>
          </a:p>
          <a:p>
            <a:pPr marL="336550" indent="-33655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b="1" dirty="0" smtClean="0">
                <a:solidFill>
                  <a:srgbClr val="004586"/>
                </a:solidFill>
                <a:latin typeface="Lucida Console" pitchFamily="49" charset="0"/>
              </a:rPr>
              <a:t>     					Java Swings ,</a:t>
            </a:r>
            <a:r>
              <a:rPr lang="en-US" sz="2000" b="1" dirty="0" err="1" smtClean="0">
                <a:solidFill>
                  <a:srgbClr val="004586"/>
                </a:solidFill>
                <a:latin typeface="Lucida Console" pitchFamily="49" charset="0"/>
              </a:rPr>
              <a:t>servlets,networking</a:t>
            </a:r>
            <a:r>
              <a:rPr lang="en-US" sz="2000" b="1" dirty="0" smtClean="0">
                <a:solidFill>
                  <a:srgbClr val="004586"/>
                </a:solidFill>
                <a:latin typeface="Lucida Console" pitchFamily="49" charset="0"/>
              </a:rPr>
              <a:t>.</a:t>
            </a:r>
          </a:p>
          <a:p>
            <a:pPr marL="336550" indent="-336550">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b="1" dirty="0" smtClean="0">
                <a:solidFill>
                  <a:srgbClr val="004586"/>
                </a:solidFill>
                <a:latin typeface="Lucida Console" pitchFamily="49" charset="0"/>
              </a:rPr>
              <a:t>     					JDBC.</a:t>
            </a:r>
          </a:p>
          <a:p>
            <a:pPr marL="336550" indent="-336550">
              <a:spcBef>
                <a:spcPts val="700"/>
              </a:spcBef>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000" b="1" dirty="0" smtClean="0">
              <a:latin typeface="Lucida Console" pitchFamily="49" charset="0"/>
            </a:endParaRPr>
          </a:p>
          <a:p>
            <a:pPr marL="336550" indent="-336550">
              <a:spcBef>
                <a:spcPts val="600"/>
              </a:spcBef>
              <a:buClr>
                <a:srgbClr val="006699"/>
              </a:buCl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b="1" dirty="0" smtClean="0">
                <a:latin typeface="Lucida Console" pitchFamily="49" charset="0"/>
              </a:rPr>
              <a:t>3.1.4 Communication Interface:</a:t>
            </a:r>
          </a:p>
          <a:p>
            <a:pPr marL="336550" indent="-336550">
              <a:spcBef>
                <a:spcPts val="500"/>
              </a:spcBef>
              <a:buClr>
                <a:srgbClr val="006699"/>
              </a:buCl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000" b="1" dirty="0" smtClean="0">
                <a:latin typeface="Lucida Console" pitchFamily="49" charset="0"/>
              </a:rPr>
              <a:t>		Features will be provided for user (of software) for monitoring the bandwidth. The basic communication protocols will be UDP and TCP for file transfer </a:t>
            </a:r>
            <a:endParaRPr lang="en-US" sz="2000" b="1" dirty="0">
              <a:latin typeface="Lucida Console"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761603"/>
            <a:ext cx="8286808" cy="4780796"/>
          </a:xfrm>
          <a:prstGeom prst="rect">
            <a:avLst/>
          </a:prstGeom>
        </p:spPr>
        <p:txBody>
          <a:bodyPr wrap="square">
            <a:spAutoFit/>
          </a:bodyPr>
          <a:lstStyle/>
          <a:p>
            <a:pPr marL="334963" indent="-334963">
              <a:spcBef>
                <a:spcPts val="700"/>
              </a:spcBef>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800" dirty="0" smtClean="0">
                <a:latin typeface="Lucida Console" pitchFamily="49" charset="0"/>
              </a:rPr>
              <a:t>3.1.5 SYSTEM FEATURES:</a:t>
            </a:r>
          </a:p>
          <a:p>
            <a:pPr marL="334963" indent="-334963">
              <a:spcBef>
                <a:spcPts val="700"/>
              </a:spcBef>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sz="2000" dirty="0" smtClean="0">
              <a:latin typeface="Lucida Console" pitchFamily="49" charset="0"/>
            </a:endParaRPr>
          </a:p>
          <a:p>
            <a:pPr marL="334963" indent="-334963">
              <a:spcBef>
                <a:spcPts val="600"/>
              </a:spcBef>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dirty="0" smtClean="0">
                <a:latin typeface="Lucida Console" pitchFamily="49" charset="0"/>
              </a:rPr>
              <a:t> 	</a:t>
            </a:r>
            <a:r>
              <a:rPr lang="en-US" sz="2000" b="1" u="sng" dirty="0" smtClean="0">
                <a:latin typeface="Lucida Console" pitchFamily="49" charset="0"/>
              </a:rPr>
              <a:t>Description and Priority:</a:t>
            </a:r>
          </a:p>
          <a:p>
            <a:pPr marL="334963" indent="-334963">
              <a:spcBef>
                <a:spcPts val="600"/>
              </a:spcBef>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sz="2000" b="1" u="sng" dirty="0" smtClean="0">
              <a:latin typeface="Lucida Console" pitchFamily="49" charset="0"/>
            </a:endParaRPr>
          </a:p>
          <a:p>
            <a:pPr marL="334963" indent="-334963">
              <a:spcBef>
                <a:spcPts val="500"/>
              </a:spcBef>
              <a:buClr>
                <a:srgbClr val="006699"/>
              </a:buClr>
              <a:buSzPct val="75000"/>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dirty="0" smtClean="0">
                <a:latin typeface="Lucida Console" pitchFamily="49" charset="0"/>
              </a:rPr>
              <a:t>Running as a </a:t>
            </a:r>
            <a:r>
              <a:rPr lang="en-US" sz="2000" b="1" u="sng" dirty="0" smtClean="0">
                <a:latin typeface="Lucida Console" pitchFamily="49" charset="0"/>
              </a:rPr>
              <a:t>system service </a:t>
            </a:r>
            <a:r>
              <a:rPr lang="en-US" sz="2000" b="1" dirty="0" smtClean="0">
                <a:latin typeface="Lucida Console" pitchFamily="49" charset="0"/>
              </a:rPr>
              <a:t>that monitors bandwidth usages and generate traffic reports</a:t>
            </a:r>
            <a:r>
              <a:rPr lang="en-US" sz="2000" b="1" i="1" dirty="0" smtClean="0">
                <a:latin typeface="Lucida Console" pitchFamily="49" charset="0"/>
              </a:rPr>
              <a:t> automatically.</a:t>
            </a:r>
          </a:p>
          <a:p>
            <a:pPr marL="334963" indent="-334963">
              <a:spcBef>
                <a:spcPts val="5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sz="2000" b="1" i="1" dirty="0" smtClean="0">
              <a:latin typeface="Lucida Console" pitchFamily="49" charset="0"/>
            </a:endParaRPr>
          </a:p>
          <a:p>
            <a:pPr marL="334963" indent="-334963">
              <a:spcBef>
                <a:spcPts val="500"/>
              </a:spcBef>
              <a:buClr>
                <a:srgbClr val="006699"/>
              </a:buClr>
              <a:buSzPct val="75000"/>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dirty="0" smtClean="0">
                <a:latin typeface="Lucida Console" pitchFamily="49" charset="0"/>
              </a:rPr>
              <a:t> Real-time graphical and numerical bandwidth speed displaying.</a:t>
            </a:r>
          </a:p>
          <a:p>
            <a:pPr marL="334963" indent="-334963">
              <a:spcBef>
                <a:spcPts val="5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sz="2000" b="1" dirty="0" smtClean="0">
              <a:latin typeface="Lucida Console" pitchFamily="49" charset="0"/>
            </a:endParaRPr>
          </a:p>
          <a:p>
            <a:pPr marL="334963" indent="-334963">
              <a:spcBef>
                <a:spcPts val="500"/>
              </a:spcBef>
              <a:buClr>
                <a:srgbClr val="006699"/>
              </a:buClr>
              <a:buSzPct val="75000"/>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dirty="0" smtClean="0">
                <a:latin typeface="Lucida Console" pitchFamily="49" charset="0"/>
              </a:rPr>
              <a:t>Provides daily, weekly, monthly and summary</a:t>
            </a:r>
            <a:r>
              <a:rPr lang="en-US" sz="2000" dirty="0" smtClean="0">
                <a:latin typeface="Lucida Console" pitchFamily="49" charset="0"/>
              </a:rPr>
              <a:t> </a:t>
            </a:r>
            <a:r>
              <a:rPr lang="en-US" sz="2000" b="1" u="sng" dirty="0" smtClean="0">
                <a:latin typeface="Lucida Console" pitchFamily="49" charset="0"/>
              </a:rPr>
              <a:t>bandwidth usage reports</a:t>
            </a:r>
            <a:r>
              <a:rPr lang="en-US" sz="2000" b="1" dirty="0" smtClean="0">
                <a:latin typeface="Lucida Console" pitchFamily="49" charset="0"/>
              </a:rPr>
              <a:t>.</a:t>
            </a:r>
            <a:endParaRPr lang="en-US" sz="2000" b="1" dirty="0">
              <a:latin typeface="Lucida Console"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785794"/>
            <a:ext cx="7572428" cy="5214248"/>
          </a:xfrm>
          <a:prstGeom prst="rect">
            <a:avLst/>
          </a:prstGeom>
        </p:spPr>
        <p:txBody>
          <a:bodyPr wrap="square">
            <a:spAutoFit/>
          </a:bodyPr>
          <a:lstStyle/>
          <a:p>
            <a:pPr marL="334963" indent="-334963">
              <a:spcBef>
                <a:spcPts val="700"/>
              </a:spcBef>
              <a:buClr>
                <a:srgbClr val="006699"/>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800" dirty="0" smtClean="0">
                <a:latin typeface="Lucida Sans Unicode" pitchFamily="32" charset="0"/>
              </a:rPr>
              <a:t>Functional Requirements:</a:t>
            </a:r>
          </a:p>
          <a:p>
            <a:pPr marL="334963" indent="-334963">
              <a:spcBef>
                <a:spcPts val="7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800" dirty="0" smtClean="0">
              <a:latin typeface="Lucida Sans Unicode" pitchFamily="32" charset="0"/>
            </a:endParaRPr>
          </a:p>
          <a:p>
            <a:pPr marL="334963" indent="-334963">
              <a:spcBef>
                <a:spcPts val="600"/>
              </a:spcBef>
              <a:buClr>
                <a:srgbClr val="006699"/>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800" dirty="0" smtClean="0">
                <a:latin typeface="Lucida Sans Unicode" pitchFamily="32" charset="0"/>
              </a:rPr>
              <a:t>Main Functionality of Software:</a:t>
            </a:r>
          </a:p>
          <a:p>
            <a:pPr marL="334963" indent="-334963">
              <a:spcBef>
                <a:spcPts val="6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000" dirty="0" smtClean="0">
              <a:latin typeface="Lucida Sans Unicode" pitchFamily="32" charset="0"/>
            </a:endParaRPr>
          </a:p>
          <a:p>
            <a:pPr marL="334963" indent="-334963">
              <a:spcBef>
                <a:spcPts val="500"/>
              </a:spcBef>
              <a:buClr>
                <a:srgbClr val="006699"/>
              </a:buClr>
              <a:buSzPct val="80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400" b="1" dirty="0" smtClean="0">
                <a:latin typeface="Lucida Sans Unicode" pitchFamily="32" charset="0"/>
              </a:rPr>
              <a:t>Displays real time upload and download speeds in graphical and numerical form.</a:t>
            </a:r>
          </a:p>
          <a:p>
            <a:pPr marL="334963" indent="-334963">
              <a:spcBef>
                <a:spcPts val="500"/>
              </a:spcBef>
              <a:buClr>
                <a:srgbClr val="006699"/>
              </a:buClr>
              <a:buSzPct val="80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400" b="1" dirty="0" smtClean="0">
                <a:latin typeface="Lucida Sans Unicode" pitchFamily="32" charset="0"/>
              </a:rPr>
              <a:t>Logs bandwidth usage.</a:t>
            </a:r>
          </a:p>
          <a:p>
            <a:pPr marL="334963" indent="-334963">
              <a:spcBef>
                <a:spcPts val="500"/>
              </a:spcBef>
              <a:buClr>
                <a:srgbClr val="006699"/>
              </a:buClr>
              <a:buSzPct val="80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400" b="1" dirty="0" smtClean="0">
                <a:latin typeface="Lucida Sans Unicode" pitchFamily="32" charset="0"/>
              </a:rPr>
              <a:t>Providing </a:t>
            </a:r>
            <a:r>
              <a:rPr lang="en-US" sz="2400" b="1" dirty="0" err="1" smtClean="0">
                <a:latin typeface="Lucida Sans Unicode" pitchFamily="32" charset="0"/>
              </a:rPr>
              <a:t>daily,weekly</a:t>
            </a:r>
            <a:r>
              <a:rPr lang="en-US" sz="2400" b="1" dirty="0" smtClean="0">
                <a:latin typeface="Lucida Sans Unicode" pitchFamily="32" charset="0"/>
              </a:rPr>
              <a:t> and monthly bandwidth usage report.</a:t>
            </a:r>
          </a:p>
          <a:p>
            <a:pPr marL="334963" indent="-334963">
              <a:spcBef>
                <a:spcPts val="500"/>
              </a:spcBef>
              <a:buClr>
                <a:srgbClr val="006699"/>
              </a:buClr>
              <a:buSzPct val="80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400" b="1" dirty="0" smtClean="0">
                <a:latin typeface="Lucida Sans Unicode" pitchFamily="32" charset="0"/>
              </a:rPr>
              <a:t>Bandwidth usage notification.</a:t>
            </a: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400" dirty="0" smtClean="0">
              <a:latin typeface="Lucida Sans Unicode" pitchFamily="32" charset="0"/>
            </a:endParaRPr>
          </a:p>
          <a:p>
            <a:pPr marL="334963" indent="-334963">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000" dirty="0">
              <a:latin typeface="Lucida Sans Unicode" pitchFamily="3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474345"/>
            <a:ext cx="7858148" cy="6740307"/>
          </a:xfrm>
          <a:prstGeom prst="rect">
            <a:avLst/>
          </a:prstGeom>
        </p:spPr>
        <p:txBody>
          <a:bodyPr wrap="square">
            <a:spAutoFit/>
          </a:bodyPr>
          <a:lstStyle/>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Use cases specify the Functionality of a system by specifying the </a:t>
            </a:r>
            <a:r>
              <a:rPr lang="en-US" sz="2400" dirty="0" err="1" smtClean="0"/>
              <a:t>behaviour</a:t>
            </a:r>
            <a:r>
              <a:rPr lang="en-US" sz="2400" dirty="0" smtClean="0"/>
              <a:t> of the system.</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i="1" dirty="0" smtClean="0"/>
              <a:t>       </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i="1" dirty="0" smtClean="0"/>
              <a:t> Use case 1</a:t>
            </a:r>
            <a:r>
              <a:rPr lang="en-US" sz="2400" dirty="0" smtClean="0"/>
              <a:t>:Monitoring the bandwidth and showing graphs for uploaded and downloaded results.</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Primary Actor: Server</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Precondition: Client has logged in and uploaded the data or downloaded.</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Main Success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Server receives the packets from clients after uploading or downloading data by Client machine.</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Records or develops the graph for the particular uploads and downloads.</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Server after completing its task  switches to other.</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Exception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-Client has not uploaded or downloaded any data.</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smtClean="0"/>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a:grpSpLocks/>
          </p:cNvGrpSpPr>
          <p:nvPr/>
        </p:nvGrpSpPr>
        <p:grpSpPr bwMode="auto">
          <a:xfrm>
            <a:off x="857256" y="285728"/>
            <a:ext cx="8215338" cy="6215081"/>
            <a:chOff x="0" y="0"/>
            <a:chExt cx="5759" cy="4319"/>
          </a:xfrm>
        </p:grpSpPr>
        <p:pic>
          <p:nvPicPr>
            <p:cNvPr id="5" name="Picture 2"/>
            <p:cNvPicPr>
              <a:picLocks noChangeAspect="1" noChangeArrowheads="1"/>
            </p:cNvPicPr>
            <p:nvPr/>
          </p:nvPicPr>
          <p:blipFill>
            <a:blip r:embed="rId2"/>
            <a:srcRect/>
            <a:stretch>
              <a:fillRect/>
            </a:stretch>
          </p:blipFill>
          <p:spPr bwMode="auto">
            <a:xfrm>
              <a:off x="0" y="0"/>
              <a:ext cx="5760" cy="4320"/>
            </a:xfrm>
            <a:prstGeom prst="rect">
              <a:avLst/>
            </a:prstGeom>
            <a:noFill/>
            <a:ln w="9525">
              <a:noFill/>
              <a:round/>
              <a:headEnd/>
              <a:tailEnd/>
            </a:ln>
            <a:effectLst/>
          </p:spPr>
        </p:pic>
        <p:sp>
          <p:nvSpPr>
            <p:cNvPr id="6" name="Text Box 3"/>
            <p:cNvSpPr txBox="1">
              <a:spLocks noChangeArrowheads="1"/>
            </p:cNvSpPr>
            <p:nvPr/>
          </p:nvSpPr>
          <p:spPr bwMode="auto">
            <a:xfrm>
              <a:off x="0" y="0"/>
              <a:ext cx="5760" cy="4320"/>
            </a:xfrm>
            <a:prstGeom prst="rect">
              <a:avLst/>
            </a:prstGeom>
            <a:noFill/>
            <a:ln w="9525">
              <a:noFill/>
              <a:round/>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1538" y="500042"/>
            <a:ext cx="7929602" cy="5786478"/>
          </a:xfrm>
          <a:prstGeom prst="rect">
            <a:avLst/>
          </a:prstGeom>
        </p:spPr>
        <p:txBody>
          <a:bodyPr wrap="square">
            <a:spAutoFit/>
          </a:bodyPr>
          <a:lstStyle/>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dirty="0" smtClean="0"/>
              <a:t> Use case 2:</a:t>
            </a:r>
            <a:r>
              <a:rPr lang="en-US" sz="2400" dirty="0" smtClean="0"/>
              <a:t> Recording or logging the uploaded and downloaded results .</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Primary Actor: Server.</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Precondition: Server is active and can receive the packets  from client machine after suitable uploads or downloads.</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Main Success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Server with this Software maintains a database of all the clients information based on the packets sent or received  </a:t>
            </a:r>
            <a:r>
              <a:rPr lang="en-US" sz="2400" dirty="0" smtClean="0">
                <a:latin typeface="Times New Roman" pitchFamily="16" charset="0"/>
              </a:rPr>
              <a:t>in kbps.</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Based on the bandwidth usage the server keeps track of upload  and download speed utilization etc separately.</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latin typeface="Times New Roman" pitchFamily="16" charset="0"/>
              </a:rPr>
              <a:t>Server frequently updates the database.</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Exception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-Connection may be lost.</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-Acknowledgement may not happen.      </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414" y="428604"/>
            <a:ext cx="7643866" cy="5632311"/>
          </a:xfrm>
          <a:prstGeom prst="rect">
            <a:avLst/>
          </a:prstGeom>
        </p:spPr>
        <p:txBody>
          <a:bodyPr wrap="square">
            <a:spAutoFit/>
          </a:bodyPr>
          <a:lstStyle/>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dirty="0" smtClean="0"/>
              <a:t>Use case </a:t>
            </a:r>
            <a:r>
              <a:rPr lang="en-US" sz="2400" dirty="0" smtClean="0"/>
              <a:t>3:Daily report of bandwidth usage.</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Primary Actor: Server.</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Precondition: Server remains active  from the duration specified.</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Main Success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latin typeface="Times New Roman" pitchFamily="16" charset="0"/>
              </a:rPr>
              <a:t>Server monitors the bandwidth rates of uploads and downloads every day and every moment.</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Generates the suitable day to day reports  and stores in database the day and the bandwidth usage on that day and name of client machine.            </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Exception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-In the course of monitoring the monthly bandwidth usage server may  crash.</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-In the course of monitoring ,database may crash.</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latin typeface="Times New Roman" pitchFamily="1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0" y="500042"/>
            <a:ext cx="9144000" cy="2536825"/>
          </a:xfrm>
          <a:ln/>
        </p:spPr>
        <p:txBody>
          <a:bodyPr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6500" dirty="0">
                <a:solidFill>
                  <a:schemeClr val="tx2">
                    <a:lumMod val="60000"/>
                    <a:lumOff val="40000"/>
                  </a:schemeClr>
                </a:solidFill>
                <a:latin typeface="Arial Black" pitchFamily="32" charset="0"/>
              </a:rPr>
              <a:t>Bandwidth Monitor &amp; Traffic Reporter</a:t>
            </a:r>
          </a:p>
        </p:txBody>
      </p:sp>
      <p:sp>
        <p:nvSpPr>
          <p:cNvPr id="5" name="Rectangle 2"/>
          <p:cNvSpPr txBox="1">
            <a:spLocks noChangeArrowheads="1"/>
          </p:cNvSpPr>
          <p:nvPr/>
        </p:nvSpPr>
        <p:spPr>
          <a:xfrm>
            <a:off x="6148358" y="4624390"/>
            <a:ext cx="2709276" cy="1987550"/>
          </a:xfrm>
          <a:prstGeom prst="rect">
            <a:avLst/>
          </a:prstGeom>
          <a:ln/>
        </p:spPr>
        <p:txBody>
          <a:bodyPr lIns="90000" tIns="46800" rIns="90000" bIns="46800">
            <a:normAutofit/>
          </a:bodyPr>
          <a:lstStyle/>
          <a:p>
            <a:pPr marL="0" marR="0" lvl="0" indent="0" algn="l" defTabSz="914400" rtl="0" eaLnBrk="1" fontAlgn="auto" latinLnBrk="0" hangingPunct="1">
              <a:lnSpc>
                <a:spcPct val="100000"/>
              </a:lnSpc>
              <a:spcBef>
                <a:spcPts val="600"/>
              </a:spcBef>
              <a:spcAft>
                <a:spcPts val="0"/>
              </a:spcAft>
              <a:buClr>
                <a:srgbClr val="006699"/>
              </a:buClr>
              <a:buSzPct val="80000"/>
              <a:buFont typeface="Wingdings" charset="2"/>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kumimoji="0" 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Brush Script MT" pitchFamily="64" charset="0"/>
                <a:ea typeface="+mn-ea"/>
                <a:cs typeface="+mn-cs"/>
              </a:rPr>
              <a:t>Kavita.K</a:t>
            </a:r>
          </a:p>
          <a:p>
            <a:pPr marL="0" marR="0" lvl="0" indent="0" algn="l" defTabSz="914400" rtl="0" eaLnBrk="1" fontAlgn="auto" latinLnBrk="0" hangingPunct="1">
              <a:lnSpc>
                <a:spcPct val="100000"/>
              </a:lnSpc>
              <a:spcBef>
                <a:spcPts val="600"/>
              </a:spcBef>
              <a:spcAft>
                <a:spcPts val="0"/>
              </a:spcAft>
              <a:buClr>
                <a:srgbClr val="006699"/>
              </a:buClr>
              <a:buSzPct val="80000"/>
              <a:buFont typeface="Wingdings" charset="2"/>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kumimoji="0" 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Brush Script MT" pitchFamily="64" charset="0"/>
                <a:ea typeface="+mn-ea"/>
                <a:cs typeface="+mn-cs"/>
              </a:rPr>
              <a:t>Priyadarshini.H</a:t>
            </a:r>
          </a:p>
          <a:p>
            <a:pPr marL="0" marR="0" lvl="0" indent="0" algn="l" defTabSz="914400" rtl="0" eaLnBrk="1" fontAlgn="auto" latinLnBrk="0" hangingPunct="1">
              <a:lnSpc>
                <a:spcPct val="100000"/>
              </a:lnSpc>
              <a:spcBef>
                <a:spcPts val="600"/>
              </a:spcBef>
              <a:spcAft>
                <a:spcPts val="0"/>
              </a:spcAft>
              <a:buClr>
                <a:srgbClr val="006699"/>
              </a:buClr>
              <a:buSzPct val="80000"/>
              <a:buFont typeface="Wingdings" charset="2"/>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kumimoji="0" 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Brush Script MT" pitchFamily="64" charset="0"/>
                <a:ea typeface="+mn-ea"/>
                <a:cs typeface="+mn-cs"/>
              </a:rPr>
              <a:t>Rashmi.A </a:t>
            </a:r>
            <a:endParaRPr kumimoji="0" 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Brush Script MT" pitchFamily="64" charset="0"/>
              <a:ea typeface="+mn-ea"/>
              <a:cs typeface="+mn-cs"/>
            </a:endParaRPr>
          </a:p>
        </p:txBody>
      </p:sp>
      <p:sp>
        <p:nvSpPr>
          <p:cNvPr id="6" name="WordArt 3"/>
          <p:cNvSpPr>
            <a:spLocks noChangeArrowheads="1" noChangeShapeType="1" noTextEdit="1"/>
          </p:cNvSpPr>
          <p:nvPr/>
        </p:nvSpPr>
        <p:spPr bwMode="auto">
          <a:xfrm>
            <a:off x="6357950" y="3571876"/>
            <a:ext cx="1894663" cy="914400"/>
          </a:xfrm>
          <a:prstGeom prst="rect">
            <a:avLst/>
          </a:prstGeom>
        </p:spPr>
        <p:txBody>
          <a:bodyPr wrap="none" fromWordArt="1">
            <a:prstTxWarp prst="textPlain">
              <a:avLst>
                <a:gd name="adj" fmla="val 50000"/>
              </a:avLst>
            </a:prstTxWarp>
          </a:bodyPr>
          <a:lstStyle/>
          <a:p>
            <a:pPr algn="ctr"/>
            <a:r>
              <a:rPr lang="en-IN" sz="3600" kern="10" dirty="0">
                <a:ln w="9360">
                  <a:solidFill>
                    <a:srgbClr val="008000"/>
                  </a:solidFill>
                  <a:miter lim="800000"/>
                  <a:headEnd/>
                  <a:tailEnd/>
                </a:ln>
                <a:effectLst>
                  <a:outerShdw dist="563925" dir="14050136" algn="ctr" rotWithShape="0">
                    <a:srgbClr val="C7DFD3">
                      <a:alpha val="80011"/>
                    </a:srgbClr>
                  </a:outerShdw>
                </a:effectLst>
                <a:latin typeface="Times New Roman"/>
                <a:cs typeface="Times New Roman"/>
              </a:rPr>
              <a:t>Batch </a:t>
            </a:r>
            <a:r>
              <a:rPr lang="en-IN" sz="3600" kern="10" dirty="0" smtClean="0">
                <a:ln w="9360">
                  <a:solidFill>
                    <a:srgbClr val="008000"/>
                  </a:solidFill>
                  <a:miter lim="800000"/>
                  <a:headEnd/>
                  <a:tailEnd/>
                </a:ln>
                <a:effectLst>
                  <a:outerShdw dist="563925" dir="14050136" algn="ctr" rotWithShape="0">
                    <a:srgbClr val="C7DFD3">
                      <a:alpha val="80011"/>
                    </a:srgbClr>
                  </a:outerShdw>
                </a:effectLst>
                <a:latin typeface="Times New Roman"/>
                <a:cs typeface="Times New Roman"/>
              </a:rPr>
              <a:t>A-15</a:t>
            </a:r>
            <a:endParaRPr lang="en-IN" sz="3600" kern="10" dirty="0">
              <a:ln w="9360">
                <a:solidFill>
                  <a:srgbClr val="008000"/>
                </a:solidFill>
                <a:miter lim="800000"/>
                <a:headEnd/>
                <a:tailEnd/>
              </a:ln>
              <a:effectLst>
                <a:outerShdw dist="563925" dir="14050136" algn="ctr" rotWithShape="0">
                  <a:srgbClr val="C7DFD3">
                    <a:alpha val="80011"/>
                  </a:srgbClr>
                </a:outerShdw>
              </a:effectLst>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1413" cy="6856413"/>
            <a:chOff x="0" y="0"/>
            <a:chExt cx="5519" cy="4319"/>
          </a:xfrm>
        </p:grpSpPr>
        <p:pic>
          <p:nvPicPr>
            <p:cNvPr id="5" name="Picture 3"/>
            <p:cNvPicPr>
              <a:picLocks noChangeAspect="1" noChangeArrowheads="1"/>
            </p:cNvPicPr>
            <p:nvPr/>
          </p:nvPicPr>
          <p:blipFill>
            <a:blip r:embed="rId2"/>
            <a:srcRect/>
            <a:stretch>
              <a:fillRect/>
            </a:stretch>
          </p:blipFill>
          <p:spPr bwMode="auto">
            <a:xfrm>
              <a:off x="0" y="0"/>
              <a:ext cx="5520" cy="4320"/>
            </a:xfrm>
            <a:prstGeom prst="rect">
              <a:avLst/>
            </a:prstGeom>
            <a:noFill/>
            <a:ln w="9525">
              <a:noFill/>
              <a:round/>
              <a:headEnd/>
              <a:tailEnd/>
            </a:ln>
            <a:effectLst/>
          </p:spPr>
        </p:pic>
        <p:sp>
          <p:nvSpPr>
            <p:cNvPr id="6" name="Text Box 4"/>
            <p:cNvSpPr txBox="1">
              <a:spLocks noChangeArrowheads="1"/>
            </p:cNvSpPr>
            <p:nvPr/>
          </p:nvSpPr>
          <p:spPr bwMode="auto">
            <a:xfrm>
              <a:off x="0" y="0"/>
              <a:ext cx="5520" cy="4320"/>
            </a:xfrm>
            <a:prstGeom prst="rect">
              <a:avLst/>
            </a:prstGeom>
            <a:noFill/>
            <a:ln w="9525">
              <a:noFill/>
              <a:round/>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643622"/>
            <a:ext cx="8215370" cy="5262979"/>
          </a:xfrm>
          <a:prstGeom prst="rect">
            <a:avLst/>
          </a:prstGeom>
        </p:spPr>
        <p:txBody>
          <a:bodyPr wrap="square">
            <a:spAutoFit/>
          </a:bodyPr>
          <a:lstStyle/>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dirty="0" smtClean="0"/>
              <a:t>Use case 4</a:t>
            </a:r>
            <a:r>
              <a:rPr lang="en-US" sz="2400" dirty="0" smtClean="0"/>
              <a:t>:Weekly report of bandwidth usage.</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Primary Actor: Server.</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Precondition: Server remains active  from the duration specified.</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Main Success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latin typeface="Times New Roman" pitchFamily="16" charset="0"/>
              </a:rPr>
              <a:t>Server monitors the bandwidth rates of uploads and downloads every day and every moment.</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Generates the suitable weekly reports  and stores in database the starting and end day of week and the bandwidth usage for that month and name of client machine.            </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Exception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-In the course of monitoring the monthly bandwidth 				usage server may  crash.</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-In the course of monitoring ,database may crash.</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latin typeface="Times New Roman" pitchFamily="1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a:grpSpLocks/>
          </p:cNvGrpSpPr>
          <p:nvPr/>
        </p:nvGrpSpPr>
        <p:grpSpPr bwMode="auto">
          <a:xfrm>
            <a:off x="0" y="0"/>
            <a:ext cx="9142413" cy="6856413"/>
            <a:chOff x="0" y="0"/>
            <a:chExt cx="5759" cy="4319"/>
          </a:xfrm>
        </p:grpSpPr>
        <p:pic>
          <p:nvPicPr>
            <p:cNvPr id="5" name="Picture 2"/>
            <p:cNvPicPr>
              <a:picLocks noChangeAspect="1" noChangeArrowheads="1"/>
            </p:cNvPicPr>
            <p:nvPr/>
          </p:nvPicPr>
          <p:blipFill>
            <a:blip r:embed="rId2"/>
            <a:srcRect/>
            <a:stretch>
              <a:fillRect/>
            </a:stretch>
          </p:blipFill>
          <p:spPr bwMode="auto">
            <a:xfrm>
              <a:off x="0" y="0"/>
              <a:ext cx="5760" cy="4320"/>
            </a:xfrm>
            <a:prstGeom prst="rect">
              <a:avLst/>
            </a:prstGeom>
            <a:noFill/>
            <a:ln w="9525">
              <a:noFill/>
              <a:round/>
              <a:headEnd/>
              <a:tailEnd/>
            </a:ln>
            <a:effectLst/>
          </p:spPr>
        </p:pic>
        <p:sp>
          <p:nvSpPr>
            <p:cNvPr id="6" name="Text Box 3"/>
            <p:cNvSpPr txBox="1">
              <a:spLocks noChangeArrowheads="1"/>
            </p:cNvSpPr>
            <p:nvPr/>
          </p:nvSpPr>
          <p:spPr bwMode="auto">
            <a:xfrm>
              <a:off x="0" y="0"/>
              <a:ext cx="5760" cy="4320"/>
            </a:xfrm>
            <a:prstGeom prst="rect">
              <a:avLst/>
            </a:prstGeom>
            <a:noFill/>
            <a:ln w="9525">
              <a:noFill/>
              <a:round/>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505123"/>
            <a:ext cx="8501122" cy="5632311"/>
          </a:xfrm>
          <a:prstGeom prst="rect">
            <a:avLst/>
          </a:prstGeom>
        </p:spPr>
        <p:txBody>
          <a:bodyPr wrap="square">
            <a:spAutoFit/>
          </a:bodyPr>
          <a:lstStyle/>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dirty="0" smtClean="0"/>
              <a:t>Use case 5</a:t>
            </a:r>
            <a:r>
              <a:rPr lang="en-US" sz="2400" dirty="0" smtClean="0"/>
              <a:t>:Monthly report of bandwidth usage.</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Primary Actor: Server.</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Precondition: Server remains active  from the duration specified.</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Main Success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latin typeface="Times New Roman" pitchFamily="16" charset="0"/>
              </a:rPr>
              <a:t>Server monitors the bandwidth rates of uploads and downloads every day and every moment.</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Generates the suitable  reports  for the entire month for effective bandwidth utilization and stores in database the name of month and the effective bandwidth usage for that month and name of client machine.            </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Exception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-In the course of monitoring the monthly bandwidth usage 				server  may  crash.</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-In the course of monitoring ,database may crash.</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latin typeface="Times New Roman" pitchFamily="1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a:grpSpLocks/>
          </p:cNvGrpSpPr>
          <p:nvPr/>
        </p:nvGrpSpPr>
        <p:grpSpPr bwMode="auto">
          <a:xfrm>
            <a:off x="0" y="0"/>
            <a:ext cx="9142413" cy="6856413"/>
            <a:chOff x="0" y="0"/>
            <a:chExt cx="5759" cy="4319"/>
          </a:xfrm>
        </p:grpSpPr>
        <p:pic>
          <p:nvPicPr>
            <p:cNvPr id="5" name="Picture 2"/>
            <p:cNvPicPr>
              <a:picLocks noChangeAspect="1" noChangeArrowheads="1"/>
            </p:cNvPicPr>
            <p:nvPr/>
          </p:nvPicPr>
          <p:blipFill>
            <a:blip r:embed="rId2"/>
            <a:srcRect/>
            <a:stretch>
              <a:fillRect/>
            </a:stretch>
          </p:blipFill>
          <p:spPr bwMode="auto">
            <a:xfrm>
              <a:off x="0" y="0"/>
              <a:ext cx="5760" cy="4320"/>
            </a:xfrm>
            <a:prstGeom prst="rect">
              <a:avLst/>
            </a:prstGeom>
            <a:noFill/>
            <a:ln w="9525">
              <a:noFill/>
              <a:round/>
              <a:headEnd/>
              <a:tailEnd/>
            </a:ln>
            <a:effectLst/>
          </p:spPr>
        </p:pic>
        <p:sp>
          <p:nvSpPr>
            <p:cNvPr id="6" name="Text Box 3"/>
            <p:cNvSpPr txBox="1">
              <a:spLocks noChangeArrowheads="1"/>
            </p:cNvSpPr>
            <p:nvPr/>
          </p:nvSpPr>
          <p:spPr bwMode="auto">
            <a:xfrm>
              <a:off x="0" y="0"/>
              <a:ext cx="5760" cy="4320"/>
            </a:xfrm>
            <a:prstGeom prst="rect">
              <a:avLst/>
            </a:prstGeom>
            <a:noFill/>
            <a:ln w="9525">
              <a:noFill/>
              <a:round/>
              <a:headEnd/>
              <a:tailEnd/>
            </a:ln>
            <a:effectLst/>
          </p:spPr>
          <p:txBody>
            <a:bodyPr wrap="none" anchor="ctr"/>
            <a:lstStyle/>
            <a:p>
              <a:endParaRPr lang="en-IN"/>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1538" y="714357"/>
            <a:ext cx="7715304" cy="5262979"/>
          </a:xfrm>
          <a:prstGeom prst="rect">
            <a:avLst/>
          </a:prstGeom>
        </p:spPr>
        <p:txBody>
          <a:bodyPr wrap="square">
            <a:spAutoFit/>
          </a:bodyPr>
          <a:lstStyle/>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b="1" dirty="0" smtClean="0"/>
              <a:t>Use case 6:</a:t>
            </a:r>
            <a:r>
              <a:rPr lang="en-US" sz="2400" dirty="0" smtClean="0"/>
              <a:t>Notification after the exceeded bandwidth usage.</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Primary Actor: Server.</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               </a:t>
            </a:r>
            <a:r>
              <a:rPr lang="en-US" sz="2400" dirty="0" smtClean="0">
                <a:latin typeface="Times New Roman" pitchFamily="16" charset="0"/>
              </a:rPr>
              <a:t>Precondition: Server is logged in and keeps track 			     of all the bandwidth usages.</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Main Success Scenario:</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Server monitors the bandwidth usage of all its  client machines.</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After  the Specified level of usage, server notifies to the client machine about excess usage of bandwidth after upload or downloads.</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smtClean="0"/>
              <a:t>Notification is in the form of beep sound. </a:t>
            </a:r>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smtClean="0"/>
          </a:p>
          <a:p>
            <a: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4473" y="1000108"/>
            <a:ext cx="6366551" cy="1446550"/>
          </a:xfrm>
          <a:prstGeom prst="rect">
            <a:avLst/>
          </a:prstGeom>
          <a:noFill/>
        </p:spPr>
        <p:txBody>
          <a:bodyPr wrap="none" lIns="91440" tIns="45720" rIns="91440" bIns="45720">
            <a:spAutoFit/>
          </a:bodyPr>
          <a:lstStyle/>
          <a:p>
            <a:pPr algn="ctr"/>
            <a:r>
              <a:rPr lang="en-US" sz="8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DETAILED </a:t>
            </a:r>
            <a:endParaRPr lang="en-US" sz="88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4" name="Rectangle 3"/>
          <p:cNvSpPr/>
          <p:nvPr/>
        </p:nvSpPr>
        <p:spPr>
          <a:xfrm>
            <a:off x="2313110" y="3357562"/>
            <a:ext cx="5044972" cy="1446550"/>
          </a:xfrm>
          <a:prstGeom prst="rect">
            <a:avLst/>
          </a:prstGeom>
          <a:noFill/>
        </p:spPr>
        <p:txBody>
          <a:bodyPr wrap="none" lIns="91440" tIns="45720" rIns="91440" bIns="45720">
            <a:spAutoFit/>
          </a:bodyPr>
          <a:lstStyle/>
          <a:p>
            <a:pPr algn="ctr"/>
            <a:r>
              <a:rPr lang="en-US" sz="8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DESIGN </a:t>
            </a:r>
            <a:endParaRPr lang="en-US" sz="88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8129588" y="5738813"/>
            <a:ext cx="606425"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1569F03-9640-462A-8752-0018C8EEE583}"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27</a:t>
            </a:fld>
            <a:endParaRPr lang="en-GB" sz="1400" b="1">
              <a:solidFill>
                <a:srgbClr val="FFFFFF"/>
              </a:solidFill>
              <a:latin typeface="Times New Roman" pitchFamily="18" charset="0"/>
            </a:endParaRPr>
          </a:p>
        </p:txBody>
      </p:sp>
      <p:sp>
        <p:nvSpPr>
          <p:cNvPr id="8" name="Text Box 4"/>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A70638D-CB0D-40FE-9CAD-857360D2223A}"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27</a:t>
            </a:fld>
            <a:endParaRPr lang="en-GB" sz="1400" b="1">
              <a:solidFill>
                <a:srgbClr val="FFFFFF"/>
              </a:solidFill>
              <a:latin typeface="Times New Roman" pitchFamily="18" charset="0"/>
            </a:endParaRPr>
          </a:p>
        </p:txBody>
      </p:sp>
      <p:sp>
        <p:nvSpPr>
          <p:cNvPr id="9" name="Rectangle 5"/>
          <p:cNvSpPr>
            <a:spLocks noChangeArrowheads="1"/>
          </p:cNvSpPr>
          <p:nvPr/>
        </p:nvSpPr>
        <p:spPr bwMode="auto">
          <a:xfrm>
            <a:off x="381000" y="381000"/>
            <a:ext cx="7772400" cy="1325620"/>
          </a:xfrm>
          <a:prstGeom prst="rect">
            <a:avLst/>
          </a:prstGeom>
          <a:noFill/>
          <a:ln w="9525">
            <a:noFill/>
            <a:round/>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b="1" dirty="0">
                <a:solidFill>
                  <a:schemeClr val="tx2">
                    <a:lumMod val="60000"/>
                    <a:lumOff val="40000"/>
                  </a:schemeClr>
                </a:solidFill>
                <a:latin typeface="comic" pitchFamily="80" charset="0"/>
              </a:rPr>
              <a:t>LIST OF MAIN CLASSES</a:t>
            </a:r>
          </a:p>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4000" b="1" dirty="0">
              <a:solidFill>
                <a:schemeClr val="tx2">
                  <a:lumMod val="60000"/>
                  <a:lumOff val="40000"/>
                </a:schemeClr>
              </a:solidFill>
              <a:latin typeface="comic" pitchFamily="80" charset="0"/>
            </a:endParaRPr>
          </a:p>
        </p:txBody>
      </p:sp>
      <p:graphicFrame>
        <p:nvGraphicFramePr>
          <p:cNvPr id="13" name="Table 12"/>
          <p:cNvGraphicFramePr>
            <a:graphicFrameLocks noGrp="1"/>
          </p:cNvGraphicFramePr>
          <p:nvPr/>
        </p:nvGraphicFramePr>
        <p:xfrm>
          <a:off x="1285852" y="1714489"/>
          <a:ext cx="7215238" cy="4071964"/>
        </p:xfrm>
        <a:graphic>
          <a:graphicData uri="http://schemas.openxmlformats.org/drawingml/2006/table">
            <a:tbl>
              <a:tblPr firstRow="1" bandRow="1">
                <a:tableStyleId>{7DF18680-E054-41AD-8BC1-D1AEF772440D}</a:tableStyleId>
              </a:tblPr>
              <a:tblGrid>
                <a:gridCol w="1070995"/>
                <a:gridCol w="6144243"/>
              </a:tblGrid>
              <a:tr h="1069405">
                <a:tc>
                  <a:txBody>
                    <a:bodyPr/>
                    <a:lstStyle/>
                    <a:p>
                      <a:r>
                        <a:rPr lang="en-US" sz="2800" dirty="0" err="1" smtClean="0"/>
                        <a:t>S.No</a:t>
                      </a:r>
                      <a:endParaRPr lang="en-IN" sz="2800" dirty="0"/>
                    </a:p>
                  </a:txBody>
                  <a:tcPr/>
                </a:tc>
                <a:tc>
                  <a:txBody>
                    <a:bodyPr/>
                    <a:lstStyle/>
                    <a:p>
                      <a:pPr algn="ctr"/>
                      <a:r>
                        <a:rPr lang="en-US" sz="3200" b="1" dirty="0" smtClean="0"/>
                        <a:t>Class Name</a:t>
                      </a:r>
                      <a:endParaRPr lang="en-IN" sz="3200" b="1" dirty="0"/>
                    </a:p>
                  </a:txBody>
                  <a:tcPr/>
                </a:tc>
              </a:tr>
              <a:tr h="1000853">
                <a:tc>
                  <a:txBody>
                    <a:bodyPr/>
                    <a:lstStyle/>
                    <a:p>
                      <a:pPr algn="ctr"/>
                      <a:r>
                        <a:rPr lang="en-US" dirty="0" smtClean="0"/>
                        <a:t>1</a:t>
                      </a:r>
                      <a:endParaRPr lang="en-IN" dirty="0"/>
                    </a:p>
                  </a:txBody>
                  <a:tcPr/>
                </a:tc>
                <a:tc>
                  <a:txBody>
                    <a:bodyPr/>
                    <a:lstStyle/>
                    <a:p>
                      <a:pPr algn="l"/>
                      <a:r>
                        <a:rPr lang="en-US" sz="2400" dirty="0" err="1" smtClean="0"/>
                        <a:t>PacketMonitor</a:t>
                      </a:r>
                      <a:endParaRPr lang="en-IN" sz="2400" dirty="0"/>
                    </a:p>
                  </a:txBody>
                  <a:tcPr/>
                </a:tc>
              </a:tr>
              <a:tr h="1000853">
                <a:tc>
                  <a:txBody>
                    <a:bodyPr/>
                    <a:lstStyle/>
                    <a:p>
                      <a:pPr algn="ctr"/>
                      <a:r>
                        <a:rPr lang="en-US" dirty="0" smtClean="0"/>
                        <a:t>2</a:t>
                      </a:r>
                      <a:endParaRPr lang="en-IN" dirty="0"/>
                    </a:p>
                  </a:txBody>
                  <a:tcPr/>
                </a:tc>
                <a:tc>
                  <a:txBody>
                    <a:bodyPr/>
                    <a:lstStyle/>
                    <a:p>
                      <a:pPr algn="l"/>
                      <a:r>
                        <a:rPr lang="en-US" sz="2400" dirty="0" err="1" smtClean="0"/>
                        <a:t>BandwidthMoniotr</a:t>
                      </a:r>
                      <a:endParaRPr lang="en-IN" sz="2400" dirty="0"/>
                    </a:p>
                  </a:txBody>
                  <a:tcPr/>
                </a:tc>
              </a:tr>
              <a:tr h="1000853">
                <a:tc>
                  <a:txBody>
                    <a:bodyPr/>
                    <a:lstStyle/>
                    <a:p>
                      <a:pPr algn="ctr"/>
                      <a:r>
                        <a:rPr lang="en-US" dirty="0" smtClean="0"/>
                        <a:t>3</a:t>
                      </a:r>
                      <a:endParaRPr lang="en-IN" dirty="0"/>
                    </a:p>
                  </a:txBody>
                  <a:tcPr/>
                </a:tc>
                <a:tc>
                  <a:txBody>
                    <a:bodyPr/>
                    <a:lstStyle/>
                    <a:p>
                      <a:pPr algn="l"/>
                      <a:r>
                        <a:rPr lang="en-US" sz="2400" dirty="0" err="1" smtClean="0"/>
                        <a:t>TrafficReporter</a:t>
                      </a: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8129588" y="5738813"/>
            <a:ext cx="606425"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BAF1106-7F6D-4D73-8374-7B3519BC43C4}"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GB" sz="1400" b="1">
              <a:solidFill>
                <a:srgbClr val="FFFFFF"/>
              </a:solidFill>
              <a:latin typeface="Times New Roman" pitchFamily="18" charset="0"/>
            </a:endParaRPr>
          </a:p>
        </p:txBody>
      </p:sp>
      <p:sp>
        <p:nvSpPr>
          <p:cNvPr id="4" name="Text Box 3"/>
          <p:cNvSpPr txBox="1">
            <a:spLocks noChangeArrowheads="1"/>
          </p:cNvSpPr>
          <p:nvPr/>
        </p:nvSpPr>
        <p:spPr bwMode="auto">
          <a:xfrm>
            <a:off x="5640388" y="227013"/>
            <a:ext cx="2894012" cy="381000"/>
          </a:xfrm>
          <a:prstGeom prst="rect">
            <a:avLst/>
          </a:prstGeom>
          <a:noFill/>
          <a:ln w="9525">
            <a:noFill/>
            <a:round/>
            <a:headEnd/>
            <a:tailEnd/>
          </a:ln>
          <a:effectLst/>
        </p:spPr>
        <p:txBody>
          <a:bodyPr wrap="none" anchor="ctr"/>
          <a:lstStyle/>
          <a:p>
            <a:endParaRPr lang="en-IN"/>
          </a:p>
        </p:txBody>
      </p:sp>
      <p:sp>
        <p:nvSpPr>
          <p:cNvPr id="5" name="Text Box 4"/>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C76D6D3-DDF0-43F6-91ED-BE4C6FD104E7}"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GB" sz="1400" b="1">
              <a:solidFill>
                <a:srgbClr val="FFFFFF"/>
              </a:solidFill>
              <a:latin typeface="Times New Roman" pitchFamily="18" charset="0"/>
            </a:endParaRPr>
          </a:p>
        </p:txBody>
      </p:sp>
      <p:sp>
        <p:nvSpPr>
          <p:cNvPr id="6" name="Rectangle 5"/>
          <p:cNvSpPr>
            <a:spLocks noChangeArrowheads="1"/>
          </p:cNvSpPr>
          <p:nvPr/>
        </p:nvSpPr>
        <p:spPr bwMode="auto">
          <a:xfrm>
            <a:off x="943004" y="381000"/>
            <a:ext cx="7772400" cy="1236663"/>
          </a:xfrm>
          <a:prstGeom prst="rect">
            <a:avLst/>
          </a:prstGeom>
          <a:noFill/>
          <a:ln w="9525">
            <a:noFill/>
            <a:round/>
            <a:headEnd/>
            <a:tailEnd/>
          </a:ln>
          <a:effectLst/>
        </p:spPr>
        <p:txBody>
          <a:bodyPr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dirty="0">
                <a:solidFill>
                  <a:schemeClr val="tx2">
                    <a:lumMod val="60000"/>
                    <a:lumOff val="40000"/>
                  </a:schemeClr>
                </a:solidFill>
                <a:latin typeface="Calibri" charset="0"/>
              </a:rPr>
              <a:t>AT CLIENT SIDE:</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3100" b="1" dirty="0">
              <a:solidFill>
                <a:srgbClr val="575F6D"/>
              </a:solidFill>
              <a:latin typeface="comic" pitchFamily="80" charset="0"/>
            </a:endParaRPr>
          </a:p>
        </p:txBody>
      </p:sp>
      <p:sp>
        <p:nvSpPr>
          <p:cNvPr id="7" name="Text Box 6"/>
          <p:cNvSpPr txBox="1">
            <a:spLocks noChangeArrowheads="1"/>
          </p:cNvSpPr>
          <p:nvPr/>
        </p:nvSpPr>
        <p:spPr bwMode="auto">
          <a:xfrm>
            <a:off x="1128746" y="1600200"/>
            <a:ext cx="8229600" cy="4525963"/>
          </a:xfrm>
          <a:prstGeom prst="rect">
            <a:avLst/>
          </a:prstGeom>
          <a:noFill/>
          <a:ln w="9525">
            <a:noFill/>
            <a:round/>
            <a:headEnd/>
            <a:tailEnd/>
          </a:ln>
          <a:effectLst/>
        </p:spPr>
        <p:txBody>
          <a:bodyPr lIns="90000" tIns="45000" rIns="90000" bIns="45000"/>
          <a:lstStyle/>
          <a:p>
            <a:pPr marL="342900" indent="-341313">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3200" dirty="0">
                <a:solidFill>
                  <a:srgbClr val="000000"/>
                </a:solidFill>
                <a:latin typeface="Calibri" charset="0"/>
              </a:rPr>
              <a:t>CLASSES:</a:t>
            </a:r>
          </a:p>
          <a:p>
            <a:pPr marL="342900" indent="-341313">
              <a:lnSpc>
                <a:spcPct val="65000"/>
              </a:lnSpc>
              <a:spcBef>
                <a:spcPts val="638"/>
              </a:spcBef>
              <a:spcAft>
                <a:spcPts val="1425"/>
              </a:spcAft>
              <a:buSzPct val="45000"/>
              <a:buFont typeface="Wingdings" pitchFamily="2" charset="2"/>
              <a:buChar char="Ø"/>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3200" dirty="0" err="1">
                <a:solidFill>
                  <a:srgbClr val="000000"/>
                </a:solidFill>
                <a:latin typeface="Calibri" charset="0"/>
              </a:rPr>
              <a:t>PacketMonitor</a:t>
            </a:r>
            <a:endParaRPr lang="en-US" sz="3200" dirty="0">
              <a:solidFill>
                <a:srgbClr val="000000"/>
              </a:solidFill>
              <a:latin typeface="Calibri" charset="0"/>
            </a:endParaRPr>
          </a:p>
          <a:p>
            <a:pPr marL="342900" indent="-341313">
              <a:lnSpc>
                <a:spcPct val="65000"/>
              </a:lnSpc>
              <a:spcBef>
                <a:spcPts val="638"/>
              </a:spcBef>
              <a:spcAft>
                <a:spcPts val="1425"/>
              </a:spcAft>
              <a:buSzPct val="45000"/>
              <a:buFont typeface="Wingdings" pitchFamily="2" charset="2"/>
              <a:buChar char="Ø"/>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3200" dirty="0" err="1">
                <a:solidFill>
                  <a:srgbClr val="000000"/>
                </a:solidFill>
                <a:latin typeface="Calibri" charset="0"/>
              </a:rPr>
              <a:t>SocketClient</a:t>
            </a:r>
            <a:r>
              <a:rPr lang="en-US" sz="3200" dirty="0">
                <a:solidFill>
                  <a:srgbClr val="000000"/>
                </a:solidFill>
                <a:latin typeface="Calibri"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357158" y="142852"/>
            <a:ext cx="8229600" cy="1143000"/>
          </a:xfrm>
          <a:prstGeom prst="rect">
            <a:avLst/>
          </a:prstGeom>
          <a:noFill/>
          <a:ln w="9525">
            <a:noFill/>
            <a:round/>
            <a:headEnd/>
            <a:tailEnd/>
          </a:ln>
          <a:effectLst/>
        </p:spPr>
        <p:txBody>
          <a:bodyPr lIns="90000" tIns="45000" rIns="90000" bIns="45000" anchor="ctr"/>
          <a:lstStyle/>
          <a:p>
            <a:pPr algn="ctr">
              <a:lnSpc>
                <a:spcPct val="65000"/>
              </a:lnSpc>
              <a:tabLst>
                <a:tab pos="0" algn="l"/>
                <a:tab pos="230188" algn="l"/>
                <a:tab pos="687388" algn="l"/>
                <a:tab pos="1144588" algn="l"/>
                <a:tab pos="1601788" algn="l"/>
                <a:tab pos="2058988" algn="l"/>
                <a:tab pos="2516188" algn="l"/>
                <a:tab pos="2973388" algn="l"/>
                <a:tab pos="3430588" algn="l"/>
                <a:tab pos="3887788" algn="l"/>
                <a:tab pos="4344988" algn="l"/>
                <a:tab pos="4802188" algn="l"/>
                <a:tab pos="5259388" algn="l"/>
                <a:tab pos="5716588" algn="l"/>
                <a:tab pos="6173788" algn="l"/>
                <a:tab pos="6630988" algn="l"/>
                <a:tab pos="7088188" algn="l"/>
                <a:tab pos="7545388" algn="l"/>
                <a:tab pos="8002588" algn="l"/>
                <a:tab pos="8459788" algn="l"/>
              </a:tabLst>
            </a:pPr>
            <a:r>
              <a:rPr lang="en-US" sz="4400" dirty="0">
                <a:solidFill>
                  <a:schemeClr val="tx2">
                    <a:lumMod val="60000"/>
                    <a:lumOff val="40000"/>
                  </a:schemeClr>
                </a:solidFill>
                <a:latin typeface="Calibri" charset="0"/>
              </a:rPr>
              <a:t>CLASS </a:t>
            </a:r>
            <a:r>
              <a:rPr lang="en-US" sz="4400" dirty="0" err="1">
                <a:solidFill>
                  <a:schemeClr val="tx2">
                    <a:lumMod val="60000"/>
                    <a:lumOff val="40000"/>
                  </a:schemeClr>
                </a:solidFill>
                <a:latin typeface="Calibri" charset="0"/>
              </a:rPr>
              <a:t>PacketMonitor</a:t>
            </a:r>
            <a:endParaRPr lang="en-US" sz="4400" dirty="0">
              <a:solidFill>
                <a:schemeClr val="tx2">
                  <a:lumMod val="60000"/>
                  <a:lumOff val="40000"/>
                </a:schemeClr>
              </a:solidFill>
              <a:latin typeface="Calibri" charset="0"/>
            </a:endParaRPr>
          </a:p>
        </p:txBody>
      </p:sp>
      <p:sp>
        <p:nvSpPr>
          <p:cNvPr id="4" name="Text Box 2"/>
          <p:cNvSpPr txBox="1">
            <a:spLocks noChangeArrowheads="1"/>
          </p:cNvSpPr>
          <p:nvPr/>
        </p:nvSpPr>
        <p:spPr bwMode="auto">
          <a:xfrm>
            <a:off x="914432" y="1500174"/>
            <a:ext cx="8229600" cy="4525963"/>
          </a:xfrm>
          <a:prstGeom prst="rect">
            <a:avLst/>
          </a:prstGeom>
          <a:noFill/>
          <a:ln w="9525">
            <a:noFill/>
            <a:round/>
            <a:headEnd/>
            <a:tailEnd/>
          </a:ln>
          <a:effectLst/>
        </p:spPr>
        <p:txBody>
          <a:bodyPr lIns="90000" tIns="45000" rIns="90000" bIns="45000"/>
          <a:lstStyle/>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//Input: Usage of available interfaces for</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 communication.</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//Output: Captures the Packets during upload</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 /Download.</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Step1:Imports </a:t>
            </a:r>
            <a:r>
              <a:rPr lang="en-US" sz="2400" dirty="0" err="1">
                <a:solidFill>
                  <a:srgbClr val="000000"/>
                </a:solidFill>
                <a:latin typeface="Calibri" charset="0"/>
              </a:rPr>
              <a:t>Jpcap</a:t>
            </a:r>
            <a:r>
              <a:rPr lang="en-US" sz="2400" dirty="0">
                <a:solidFill>
                  <a:srgbClr val="000000"/>
                </a:solidFill>
                <a:latin typeface="Calibri" charset="0"/>
              </a:rPr>
              <a:t> package.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
            </a:r>
            <a:br>
              <a:rPr lang="en-US" sz="2400" dirty="0">
                <a:solidFill>
                  <a:srgbClr val="000000"/>
                </a:solidFill>
                <a:latin typeface="Calibri" charset="0"/>
              </a:rPr>
            </a:br>
            <a:r>
              <a:rPr lang="en-US" sz="2400" u="sng" dirty="0" err="1">
                <a:solidFill>
                  <a:srgbClr val="000000"/>
                </a:solidFill>
                <a:latin typeface="Calibri" charset="0"/>
              </a:rPr>
              <a:t>JPcap</a:t>
            </a:r>
            <a:r>
              <a:rPr lang="en-US" sz="2400" dirty="0">
                <a:solidFill>
                  <a:srgbClr val="000000"/>
                </a:solidFill>
                <a:latin typeface="Calibri" charset="0"/>
              </a:rPr>
              <a:t>: is a Java class package which enables to</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 capture and send IP packets from Java</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 application. This package uses </a:t>
            </a:r>
            <a:r>
              <a:rPr lang="en-US" sz="2400" dirty="0" err="1">
                <a:solidFill>
                  <a:srgbClr val="000000"/>
                </a:solidFill>
                <a:latin typeface="Calibri" charset="0"/>
              </a:rPr>
              <a:t>libpcap</a:t>
            </a:r>
            <a:r>
              <a:rPr lang="en-US" sz="2400" dirty="0">
                <a:solidFill>
                  <a:srgbClr val="000000"/>
                </a:solidFill>
                <a:latin typeface="Calibri" charset="0"/>
              </a:rPr>
              <a:t> and Raw</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a:solidFill>
                  <a:srgbClr val="000000"/>
                </a:solidFill>
                <a:latin typeface="Calibri" charset="0"/>
              </a:rPr>
              <a:t> Socket API.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endParaRPr lang="en-US" sz="2400" dirty="0">
              <a:solidFill>
                <a:srgbClr val="000000"/>
              </a:solidFill>
              <a:latin typeface="Calibri" charset="0"/>
            </a:endParaRP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endParaRPr lang="en-US" sz="2400" dirty="0">
              <a:solidFill>
                <a:srgbClr val="000000"/>
              </a:solidFill>
              <a:latin typeface="Calibri"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14282" y="285728"/>
            <a:ext cx="9144000" cy="1314450"/>
          </a:xfrm>
          <a:ln/>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2">
                    <a:lumMod val="60000"/>
                    <a:lumOff val="40000"/>
                  </a:schemeClr>
                </a:solidFill>
                <a:latin typeface="Arial Black" pitchFamily="32" charset="0"/>
              </a:rPr>
              <a:t>Software Requirement Specification</a:t>
            </a:r>
          </a:p>
        </p:txBody>
      </p:sp>
      <p:sp>
        <p:nvSpPr>
          <p:cNvPr id="5" name="Rectangle 2"/>
          <p:cNvSpPr txBox="1">
            <a:spLocks noChangeArrowheads="1"/>
          </p:cNvSpPr>
          <p:nvPr/>
        </p:nvSpPr>
        <p:spPr>
          <a:xfrm>
            <a:off x="914432" y="1857364"/>
            <a:ext cx="8229600" cy="4456113"/>
          </a:xfrm>
          <a:prstGeom prst="rect">
            <a:avLst/>
          </a:prstGeom>
          <a:ln/>
        </p:spPr>
        <p:txBody>
          <a:bodyPr>
            <a:normAutofit lnSpcReduction="1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US" sz="3200" b="0" i="0" u="none" strike="noStrike" kern="1200" cap="none" spc="0" normalizeH="0" baseline="0" noProof="0" dirty="0" smtClean="0">
              <a:ln>
                <a:noFill/>
              </a:ln>
              <a:solidFill>
                <a:schemeClr val="tx1"/>
              </a:solidFill>
              <a:effectLst/>
              <a:uLnTx/>
              <a:uFillTx/>
              <a:latin typeface="Lucida Calligraphy" pitchFamily="64" charset="0"/>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3200" b="1" i="0" u="none" strike="noStrike" kern="1200" cap="none" spc="0" normalizeH="0" baseline="0" noProof="0" dirty="0" smtClean="0">
                <a:ln>
                  <a:noFill/>
                </a:ln>
                <a:solidFill>
                  <a:schemeClr val="tx1"/>
                </a:solidFill>
                <a:effectLst/>
                <a:uLnTx/>
                <a:uFillTx/>
                <a:latin typeface="Lucida Calligraphy" pitchFamily="64" charset="0"/>
                <a:ea typeface="+mn-ea"/>
                <a:cs typeface="+mn-cs"/>
              </a:rPr>
              <a:t>Problem Statement:</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US" sz="4000" b="0" i="1" u="none" strike="noStrike" kern="1200" cap="none" spc="0" normalizeH="0" baseline="0" noProof="0" dirty="0" smtClean="0">
                <a:ln>
                  <a:noFill/>
                </a:ln>
                <a:effectLst/>
                <a:uLnTx/>
                <a:uFillTx/>
                <a:latin typeface="Lucida Calligraphy" pitchFamily="64" charset="0"/>
                <a:ea typeface="+mn-ea"/>
                <a:cs typeface="+mn-cs"/>
              </a:rPr>
              <a:t>To Develop a software to  Monitor the bandwidth of real time upload and download rates and generating  traffic reports to user.</a:t>
            </a:r>
            <a:r>
              <a:rPr kumimoji="0" lang="en-US" sz="3200" b="0" i="0" u="none" strike="noStrike" kern="1200" cap="none" spc="0" normalizeH="0" baseline="0" noProof="0" dirty="0" smtClean="0">
                <a:ln>
                  <a:noFill/>
                </a:ln>
                <a:effectLst/>
                <a:uLnTx/>
                <a:uFillTx/>
                <a:latin typeface="Lucida Calligraphy" pitchFamily="64" charset="0"/>
                <a:ea typeface="+mn-ea"/>
                <a:cs typeface="+mn-cs"/>
              </a:rPr>
              <a:t> </a:t>
            </a:r>
            <a:endParaRPr kumimoji="0" lang="en-US" sz="3200" b="0" i="0" u="none" strike="noStrike" kern="1200" cap="none" spc="0" normalizeH="0" baseline="0" noProof="0" dirty="0">
              <a:ln>
                <a:noFill/>
              </a:ln>
              <a:effectLst/>
              <a:uLnTx/>
              <a:uFillTx/>
              <a:latin typeface="Lucida Calligraphy" pitchFamily="64" charset="0"/>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1570" y="1857364"/>
            <a:ext cx="7858148" cy="3332900"/>
          </a:xfrm>
          <a:prstGeom prst="rect">
            <a:avLst/>
          </a:prstGeom>
        </p:spPr>
        <p:txBody>
          <a:bodyPr wrap="square">
            <a:spAutoFit/>
          </a:bodyPr>
          <a:lstStyle/>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Using statements: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import </a:t>
            </a:r>
            <a:r>
              <a:rPr lang="en-US" sz="2400" dirty="0" err="1" smtClean="0">
                <a:solidFill>
                  <a:srgbClr val="000000"/>
                </a:solidFill>
                <a:latin typeface="Calibri" charset="0"/>
              </a:rPr>
              <a:t>jpcap.packet</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import </a:t>
            </a:r>
            <a:r>
              <a:rPr lang="en-US" sz="2400" dirty="0" err="1" smtClean="0">
                <a:solidFill>
                  <a:srgbClr val="000000"/>
                </a:solidFill>
                <a:latin typeface="Calibri" charset="0"/>
              </a:rPr>
              <a:t>jpcap.JpcapCaptor</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import </a:t>
            </a:r>
            <a:r>
              <a:rPr lang="en-US" sz="2400" dirty="0" err="1" smtClean="0">
                <a:solidFill>
                  <a:srgbClr val="000000"/>
                </a:solidFill>
                <a:latin typeface="Calibri" charset="0"/>
              </a:rPr>
              <a:t>jpcap.JpcapSender</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import </a:t>
            </a:r>
            <a:r>
              <a:rPr lang="en-US" sz="2400" dirty="0" err="1" smtClean="0">
                <a:solidFill>
                  <a:srgbClr val="000000"/>
                </a:solidFill>
                <a:latin typeface="Calibri" charset="0"/>
              </a:rPr>
              <a:t>jpcap.NetworkInterface</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import </a:t>
            </a:r>
            <a:r>
              <a:rPr lang="en-US" sz="2400" dirty="0" err="1" smtClean="0">
                <a:solidFill>
                  <a:srgbClr val="000000"/>
                </a:solidFill>
                <a:latin typeface="Calibri" charset="0"/>
              </a:rPr>
              <a:t>jpcap.NetworkInterfaceAddress</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endParaRPr lang="en-US" sz="2400" dirty="0">
              <a:solidFill>
                <a:srgbClr val="000000"/>
              </a:solidFill>
              <a:latin typeface="Calibri"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24" y="71414"/>
            <a:ext cx="7358114" cy="3055195"/>
          </a:xfrm>
          <a:prstGeom prst="rect">
            <a:avLst/>
          </a:prstGeom>
        </p:spPr>
        <p:txBody>
          <a:bodyPr wrap="square">
            <a:spAutoFit/>
          </a:bodyPr>
          <a:lstStyle/>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Step2:  Fetch available interfaces to listen on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Using inbuilt function </a:t>
            </a:r>
            <a:r>
              <a:rPr lang="en-US" sz="2400" dirty="0" err="1" smtClean="0">
                <a:solidFill>
                  <a:srgbClr val="000000"/>
                </a:solidFill>
                <a:latin typeface="Calibri" charset="0"/>
              </a:rPr>
              <a:t>getDevicelist</a:t>
            </a:r>
            <a:r>
              <a:rPr lang="en-US" sz="2400" dirty="0" smtClean="0">
                <a:solidFill>
                  <a:srgbClr val="000000"/>
                </a:solidFill>
                <a:latin typeface="Calibri" charset="0"/>
              </a:rPr>
              <a:t>().</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Socket. These interfaces may be NIC, Ethernet card etc.</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Step3:Based on Particular interface selected a device listener is setup.</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Listens only to TCP/IP packets using </a:t>
            </a:r>
            <a:r>
              <a:rPr lang="en-US" sz="2400" dirty="0" err="1" smtClean="0">
                <a:solidFill>
                  <a:srgbClr val="000000"/>
                </a:solidFill>
                <a:latin typeface="Calibri" charset="0"/>
              </a:rPr>
              <a:t>setFilter</a:t>
            </a:r>
            <a:r>
              <a:rPr lang="en-US" sz="2400" dirty="0" smtClean="0">
                <a:solidFill>
                  <a:srgbClr val="000000"/>
                </a:solidFill>
                <a:latin typeface="Calibri" charset="0"/>
              </a:rPr>
              <a:t>() function.</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endParaRPr lang="en-US" sz="2400" dirty="0">
              <a:solidFill>
                <a:srgbClr val="000000"/>
              </a:solidFill>
              <a:latin typeface="Calibri" charset="0"/>
            </a:endParaRPr>
          </a:p>
        </p:txBody>
      </p:sp>
      <p:sp>
        <p:nvSpPr>
          <p:cNvPr id="4" name="Rectangle 3"/>
          <p:cNvSpPr/>
          <p:nvPr/>
        </p:nvSpPr>
        <p:spPr>
          <a:xfrm>
            <a:off x="1000132" y="2714621"/>
            <a:ext cx="8358214" cy="5297861"/>
          </a:xfrm>
          <a:prstGeom prst="rect">
            <a:avLst/>
          </a:prstGeom>
        </p:spPr>
        <p:txBody>
          <a:bodyPr wrap="square">
            <a:spAutoFit/>
          </a:bodyPr>
          <a:lstStyle/>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 Step 4:</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 start listening for packets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while (true) {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Packet info = </a:t>
            </a:r>
            <a:r>
              <a:rPr lang="en-US" sz="2400" dirty="0" err="1" smtClean="0">
                <a:solidFill>
                  <a:srgbClr val="000000"/>
                </a:solidFill>
                <a:latin typeface="Calibri" charset="0"/>
              </a:rPr>
              <a:t>getPacket</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If packet content not null</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 </a:t>
            </a:r>
            <a:r>
              <a:rPr lang="en-US" sz="2400" dirty="0" err="1" smtClean="0">
                <a:solidFill>
                  <a:srgbClr val="000000"/>
                </a:solidFill>
                <a:latin typeface="Calibri" charset="0"/>
              </a:rPr>
              <a:t>getPacketText</a:t>
            </a:r>
            <a:r>
              <a:rPr lang="en-US" sz="2400" dirty="0" smtClean="0">
                <a:solidFill>
                  <a:srgbClr val="000000"/>
                </a:solidFill>
                <a:latin typeface="Calibri" charset="0"/>
              </a:rPr>
              <a:t>(info) function called to retrieve the text in</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 packet.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Listens separately for uploaded and downloaded data.</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endParaRPr lang="en-US" sz="2400" dirty="0">
              <a:solidFill>
                <a:srgbClr val="000000"/>
              </a:solidFill>
              <a:latin typeface="Calibri"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0100" y="71414"/>
            <a:ext cx="7643866" cy="4071564"/>
          </a:xfrm>
          <a:prstGeom prst="rect">
            <a:avLst/>
          </a:prstGeom>
        </p:spPr>
        <p:txBody>
          <a:bodyPr wrap="square">
            <a:spAutoFit/>
          </a:bodyPr>
          <a:lstStyle/>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Step 5:getPacketText()</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{//Input: Captured Packet</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//Output: Length of Data in Packet.</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return packet data in true text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Packet is taken and </a:t>
            </a:r>
            <a:r>
              <a:rPr lang="en-US" sz="2400" dirty="0" err="1" smtClean="0">
                <a:solidFill>
                  <a:srgbClr val="000000"/>
                </a:solidFill>
                <a:latin typeface="Calibri" charset="0"/>
              </a:rPr>
              <a:t>analysed</a:t>
            </a:r>
            <a:r>
              <a:rPr lang="en-US" sz="2400" dirty="0" smtClean="0">
                <a:solidFill>
                  <a:srgbClr val="000000"/>
                </a:solidFill>
                <a:latin typeface="Calibri" charset="0"/>
              </a:rPr>
              <a:t>.</a:t>
            </a:r>
          </a:p>
          <a:p>
            <a:pPr>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byte[] bytes=new byte[</a:t>
            </a:r>
            <a:r>
              <a:rPr lang="en-US" sz="2400" dirty="0" err="1" smtClean="0">
                <a:solidFill>
                  <a:srgbClr val="000000"/>
                </a:solidFill>
                <a:latin typeface="Calibri" charset="0"/>
              </a:rPr>
              <a:t>pack.header.length</a:t>
            </a:r>
            <a:r>
              <a:rPr lang="en-US" sz="2400" dirty="0" smtClean="0">
                <a:solidFill>
                  <a:srgbClr val="000000"/>
                </a:solidFill>
                <a:latin typeface="Calibri" charset="0"/>
              </a:rPr>
              <a:t> + </a:t>
            </a:r>
            <a:r>
              <a:rPr lang="en-US" sz="2400" dirty="0" err="1" smtClean="0">
                <a:solidFill>
                  <a:srgbClr val="000000"/>
                </a:solidFill>
                <a:latin typeface="Calibri" charset="0"/>
              </a:rPr>
              <a:t>pack.data.length</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endParaRPr lang="en-US" sz="2400" dirty="0" smtClean="0">
              <a:solidFill>
                <a:srgbClr val="000000"/>
              </a:solidFill>
              <a:latin typeface="Calibri" charset="0"/>
            </a:endParaRP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endParaRPr lang="en-US" sz="2400" dirty="0">
              <a:solidFill>
                <a:srgbClr val="000000"/>
              </a:solidFill>
              <a:latin typeface="Calibri" charset="0"/>
            </a:endParaRPr>
          </a:p>
        </p:txBody>
      </p:sp>
      <p:sp>
        <p:nvSpPr>
          <p:cNvPr id="4" name="Rectangle 3"/>
          <p:cNvSpPr/>
          <p:nvPr/>
        </p:nvSpPr>
        <p:spPr>
          <a:xfrm>
            <a:off x="1071570" y="3357562"/>
            <a:ext cx="8715404" cy="3551742"/>
          </a:xfrm>
          <a:prstGeom prst="rect">
            <a:avLst/>
          </a:prstGeom>
        </p:spPr>
        <p:txBody>
          <a:bodyPr wrap="square">
            <a:spAutoFit/>
          </a:bodyPr>
          <a:lstStyle/>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Extract the Header length of packet and copy it to variable </a:t>
            </a:r>
            <a:r>
              <a:rPr lang="en-US" sz="2400" dirty="0" err="1" smtClean="0">
                <a:solidFill>
                  <a:srgbClr val="000000"/>
                </a:solidFill>
                <a:latin typeface="Calibri" charset="0"/>
              </a:rPr>
              <a:t>Pack_header</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Extract the data length of packet using packet format and copy</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 it to an variable </a:t>
            </a:r>
            <a:r>
              <a:rPr lang="en-US" sz="2400" dirty="0" err="1" smtClean="0">
                <a:solidFill>
                  <a:srgbClr val="000000"/>
                </a:solidFill>
                <a:latin typeface="Calibri" charset="0"/>
              </a:rPr>
              <a:t>Pack_data</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err="1" smtClean="0">
                <a:solidFill>
                  <a:srgbClr val="000000"/>
                </a:solidFill>
                <a:latin typeface="Calibri" charset="0"/>
              </a:rPr>
              <a:t>StringBuffer</a:t>
            </a:r>
            <a:r>
              <a:rPr lang="en-US" sz="2400" dirty="0" smtClean="0">
                <a:solidFill>
                  <a:srgbClr val="000000"/>
                </a:solidFill>
                <a:latin typeface="Calibri" charset="0"/>
              </a:rPr>
              <a:t> buffer = new </a:t>
            </a:r>
            <a:r>
              <a:rPr lang="en-US" sz="2400" dirty="0" err="1" smtClean="0">
                <a:solidFill>
                  <a:srgbClr val="000000"/>
                </a:solidFill>
                <a:latin typeface="Calibri" charset="0"/>
              </a:rPr>
              <a:t>StringBuffer</a:t>
            </a:r>
            <a:r>
              <a:rPr lang="en-US" sz="2400" dirty="0" smtClean="0">
                <a:solidFill>
                  <a:srgbClr val="000000"/>
                </a:solidFill>
                <a:latin typeface="Calibri" charset="0"/>
              </a:rPr>
              <a:t>();  </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Create a String buffer for Storing the bytes of data.</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Convert bytes in hexadecimal to binary.</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 }</a:t>
            </a:r>
            <a:endParaRPr lang="en-US" sz="2400" dirty="0">
              <a:solidFill>
                <a:srgbClr val="000000"/>
              </a:solidFill>
              <a:latin typeface="Calibri"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2976" y="285728"/>
            <a:ext cx="7358114" cy="3808222"/>
          </a:xfrm>
          <a:prstGeom prst="rect">
            <a:avLst/>
          </a:prstGeom>
        </p:spPr>
        <p:txBody>
          <a:bodyPr wrap="square">
            <a:spAutoFit/>
          </a:bodyPr>
          <a:lstStyle/>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Step 6: Rate()</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//Input: Length of Data in each packet</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//Output: Uploaded or downloaded rate.</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err="1" smtClean="0">
                <a:solidFill>
                  <a:srgbClr val="000000"/>
                </a:solidFill>
                <a:latin typeface="Calibri" charset="0"/>
              </a:rPr>
              <a:t>int</a:t>
            </a:r>
            <a:r>
              <a:rPr lang="en-US" sz="2400" dirty="0" smtClean="0">
                <a:solidFill>
                  <a:srgbClr val="000000"/>
                </a:solidFill>
                <a:latin typeface="Calibri" charset="0"/>
              </a:rPr>
              <a:t> download, upload;//</a:t>
            </a:r>
            <a:r>
              <a:rPr lang="en-US" sz="2400" dirty="0" err="1" smtClean="0">
                <a:solidFill>
                  <a:srgbClr val="000000"/>
                </a:solidFill>
                <a:latin typeface="Calibri" charset="0"/>
              </a:rPr>
              <a:t>initialised</a:t>
            </a:r>
            <a:r>
              <a:rPr lang="en-US" sz="2400" dirty="0" smtClean="0">
                <a:solidFill>
                  <a:srgbClr val="000000"/>
                </a:solidFill>
                <a:latin typeface="Calibri" charset="0"/>
              </a:rPr>
              <a:t> to 0</a:t>
            </a: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download&lt;- </a:t>
            </a:r>
            <a:r>
              <a:rPr lang="en-US" sz="2400" dirty="0" err="1" smtClean="0">
                <a:solidFill>
                  <a:srgbClr val="000000"/>
                </a:solidFill>
                <a:latin typeface="Calibri" charset="0"/>
              </a:rPr>
              <a:t>download+Pack_data</a:t>
            </a:r>
            <a:endParaRPr lang="en-US" sz="2400" dirty="0" smtClean="0">
              <a:solidFill>
                <a:srgbClr val="000000"/>
              </a:solidFill>
              <a:latin typeface="Calibri" charset="0"/>
            </a:endParaRP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Upload&lt;-</a:t>
            </a:r>
            <a:r>
              <a:rPr lang="en-US" sz="2400" dirty="0" err="1" smtClean="0">
                <a:solidFill>
                  <a:srgbClr val="000000"/>
                </a:solidFill>
                <a:latin typeface="Calibri" charset="0"/>
              </a:rPr>
              <a:t>upload+pack_data</a:t>
            </a:r>
            <a:endParaRPr lang="en-US" sz="2400" dirty="0" smtClean="0">
              <a:solidFill>
                <a:srgbClr val="000000"/>
              </a:solidFill>
              <a:latin typeface="Calibri" charset="0"/>
            </a:endParaRPr>
          </a:p>
          <a:p>
            <a:pPr>
              <a:lnSpc>
                <a:spcPct val="65000"/>
              </a:lnSpc>
              <a:spcBef>
                <a:spcPts val="638"/>
              </a:spcBef>
              <a:spcAft>
                <a:spcPts val="1425"/>
              </a:spcAft>
              <a:tabLst>
                <a:tab pos="0" algn="l"/>
                <a:tab pos="114300" algn="l"/>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Lst>
            </a:pPr>
            <a:r>
              <a:rPr lang="en-US" sz="2400" dirty="0" smtClean="0">
                <a:solidFill>
                  <a:srgbClr val="000000"/>
                </a:solidFill>
                <a:latin typeface="Calibri" charset="0"/>
              </a:rPr>
              <a:t>}</a:t>
            </a:r>
            <a:endParaRPr lang="en-US" sz="2400" dirty="0">
              <a:solidFill>
                <a:srgbClr val="000000"/>
              </a:solidFill>
              <a:latin typeface="Calibri"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857224" y="285728"/>
            <a:ext cx="7977187" cy="971550"/>
          </a:xfrm>
          <a:prstGeom prst="rect">
            <a:avLst/>
          </a:prstGeom>
          <a:noFill/>
          <a:ln w="9525">
            <a:noFill/>
            <a:round/>
            <a:headEnd/>
            <a:tailEnd/>
          </a:ln>
          <a:effectLst/>
        </p:spPr>
        <p:txBody>
          <a:bodyPr lIns="90000" tIns="46800" rIns="90000" bIns="46800" anchor="ct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u="sng" dirty="0">
                <a:solidFill>
                  <a:schemeClr val="tx2">
                    <a:lumMod val="60000"/>
                    <a:lumOff val="40000"/>
                  </a:schemeClr>
                </a:solidFill>
                <a:latin typeface="Monotype Corsiva" pitchFamily="66" charset="0"/>
              </a:rPr>
              <a:t>Sequence diagram for Packet Monitor</a:t>
            </a:r>
            <a:r>
              <a:rPr lang="en-US" sz="3600" dirty="0">
                <a:solidFill>
                  <a:schemeClr val="tx2">
                    <a:lumMod val="60000"/>
                    <a:lumOff val="40000"/>
                  </a:schemeClr>
                </a:solidFill>
                <a:latin typeface="Monotype Corsiva" pitchFamily="66" charset="0"/>
              </a:rPr>
              <a:t>:</a:t>
            </a:r>
          </a:p>
        </p:txBody>
      </p:sp>
      <p:sp>
        <p:nvSpPr>
          <p:cNvPr id="6" name="Rectangle 2"/>
          <p:cNvSpPr>
            <a:spLocks noChangeArrowheads="1"/>
          </p:cNvSpPr>
          <p:nvPr/>
        </p:nvSpPr>
        <p:spPr bwMode="auto">
          <a:xfrm>
            <a:off x="1004918" y="1530350"/>
            <a:ext cx="1387475" cy="730250"/>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900">
                <a:solidFill>
                  <a:srgbClr val="CC0066"/>
                </a:solidFill>
              </a:rPr>
              <a:t>NETWORK</a:t>
            </a:r>
          </a:p>
        </p:txBody>
      </p:sp>
      <p:sp>
        <p:nvSpPr>
          <p:cNvPr id="7" name="Rectangle 3"/>
          <p:cNvSpPr>
            <a:spLocks noChangeArrowheads="1"/>
          </p:cNvSpPr>
          <p:nvPr/>
        </p:nvSpPr>
        <p:spPr bwMode="auto">
          <a:xfrm>
            <a:off x="3086131" y="1493838"/>
            <a:ext cx="1570037" cy="730250"/>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Packet Monitor</a:t>
            </a:r>
          </a:p>
        </p:txBody>
      </p:sp>
      <p:sp>
        <p:nvSpPr>
          <p:cNvPr id="8" name="Rectangle 4"/>
          <p:cNvSpPr>
            <a:spLocks noChangeArrowheads="1"/>
          </p:cNvSpPr>
          <p:nvPr/>
        </p:nvSpPr>
        <p:spPr bwMode="auto">
          <a:xfrm>
            <a:off x="5605493" y="1493838"/>
            <a:ext cx="1387475" cy="803275"/>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Packet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 Monitor</a:t>
            </a:r>
          </a:p>
        </p:txBody>
      </p:sp>
      <p:sp>
        <p:nvSpPr>
          <p:cNvPr id="9" name="Rectangle 5"/>
          <p:cNvSpPr>
            <a:spLocks noChangeArrowheads="1"/>
          </p:cNvSpPr>
          <p:nvPr/>
        </p:nvSpPr>
        <p:spPr bwMode="auto">
          <a:xfrm>
            <a:off x="7542243" y="1457325"/>
            <a:ext cx="1387475" cy="803275"/>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CC0066"/>
                </a:solidFill>
              </a:rPr>
              <a:t>Packet Monitor</a:t>
            </a:r>
          </a:p>
        </p:txBody>
      </p:sp>
      <p:sp>
        <p:nvSpPr>
          <p:cNvPr id="10" name="AutoShape 6"/>
          <p:cNvSpPr>
            <a:spLocks noChangeArrowheads="1"/>
          </p:cNvSpPr>
          <p:nvPr/>
        </p:nvSpPr>
        <p:spPr bwMode="auto">
          <a:xfrm>
            <a:off x="1004918" y="2260600"/>
            <a:ext cx="1387475" cy="620713"/>
          </a:xfrm>
          <a:prstGeom prst="roundRect">
            <a:avLst>
              <a:gd name="adj" fmla="val 16667"/>
            </a:avLst>
          </a:prstGeom>
          <a:solidFill>
            <a:srgbClr val="FFFFCC"/>
          </a:solidFill>
          <a:ln w="9360">
            <a:solidFill>
              <a:srgbClr val="CC0066"/>
            </a:solidFill>
            <a:miter lim="800000"/>
            <a:headEnd/>
            <a:tailEnd/>
          </a:ln>
          <a:effectLst/>
        </p:spPr>
        <p:txBody>
          <a:bodyPr wrap="none" anchor="ctr"/>
          <a:lstStyle/>
          <a:p>
            <a:endParaRPr lang="en-IN"/>
          </a:p>
        </p:txBody>
      </p:sp>
      <p:sp>
        <p:nvSpPr>
          <p:cNvPr id="11" name="AutoShape 7"/>
          <p:cNvSpPr>
            <a:spLocks noChangeArrowheads="1"/>
          </p:cNvSpPr>
          <p:nvPr/>
        </p:nvSpPr>
        <p:spPr bwMode="auto">
          <a:xfrm>
            <a:off x="3049618" y="2224088"/>
            <a:ext cx="1606550" cy="620712"/>
          </a:xfrm>
          <a:prstGeom prst="roundRect">
            <a:avLst>
              <a:gd name="adj" fmla="val 16667"/>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Analyse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packet()</a:t>
            </a:r>
          </a:p>
        </p:txBody>
      </p:sp>
      <p:sp>
        <p:nvSpPr>
          <p:cNvPr id="12" name="AutoShape 8"/>
          <p:cNvSpPr>
            <a:spLocks noChangeArrowheads="1"/>
          </p:cNvSpPr>
          <p:nvPr/>
        </p:nvSpPr>
        <p:spPr bwMode="auto">
          <a:xfrm>
            <a:off x="5605493" y="2297113"/>
            <a:ext cx="1387475" cy="620712"/>
          </a:xfrm>
          <a:prstGeom prst="roundRect">
            <a:avLst>
              <a:gd name="adj" fmla="val 16667"/>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Get packet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len()</a:t>
            </a:r>
          </a:p>
        </p:txBody>
      </p:sp>
      <p:sp>
        <p:nvSpPr>
          <p:cNvPr id="13" name="AutoShape 9"/>
          <p:cNvSpPr>
            <a:spLocks noChangeArrowheads="1"/>
          </p:cNvSpPr>
          <p:nvPr/>
        </p:nvSpPr>
        <p:spPr bwMode="auto">
          <a:xfrm>
            <a:off x="7540656" y="2260600"/>
            <a:ext cx="1460500" cy="620713"/>
          </a:xfrm>
          <a:prstGeom prst="roundRect">
            <a:avLst>
              <a:gd name="adj" fmla="val 16667"/>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Store packetsize()</a:t>
            </a:r>
          </a:p>
        </p:txBody>
      </p:sp>
      <p:sp>
        <p:nvSpPr>
          <p:cNvPr id="14" name="AutoShape 10"/>
          <p:cNvSpPr>
            <a:spLocks noChangeArrowheads="1"/>
          </p:cNvSpPr>
          <p:nvPr/>
        </p:nvSpPr>
        <p:spPr bwMode="auto">
          <a:xfrm>
            <a:off x="1625631" y="2881313"/>
            <a:ext cx="146050" cy="3249612"/>
          </a:xfrm>
          <a:prstGeom prst="flowChartInputOutput">
            <a:avLst/>
          </a:prstGeom>
          <a:solidFill>
            <a:srgbClr val="FFFFCC"/>
          </a:solidFill>
          <a:ln w="9360">
            <a:solidFill>
              <a:srgbClr val="CC0066"/>
            </a:solidFill>
            <a:round/>
            <a:headEnd/>
            <a:tailEnd/>
          </a:ln>
          <a:effectLst/>
        </p:spPr>
        <p:txBody>
          <a:bodyPr wrap="none" anchor="ctr"/>
          <a:lstStyle/>
          <a:p>
            <a:endParaRPr lang="en-IN"/>
          </a:p>
        </p:txBody>
      </p:sp>
      <p:sp>
        <p:nvSpPr>
          <p:cNvPr id="15" name="AutoShape 11"/>
          <p:cNvSpPr>
            <a:spLocks noChangeArrowheads="1"/>
          </p:cNvSpPr>
          <p:nvPr/>
        </p:nvSpPr>
        <p:spPr bwMode="auto">
          <a:xfrm>
            <a:off x="3779868" y="2844800"/>
            <a:ext cx="146050" cy="3249613"/>
          </a:xfrm>
          <a:prstGeom prst="flowChartInputOutput">
            <a:avLst/>
          </a:prstGeom>
          <a:solidFill>
            <a:srgbClr val="FFFFCC"/>
          </a:solidFill>
          <a:ln w="9360">
            <a:solidFill>
              <a:srgbClr val="CC0066"/>
            </a:solidFill>
            <a:round/>
            <a:headEnd/>
            <a:tailEnd/>
          </a:ln>
          <a:effectLst/>
        </p:spPr>
        <p:txBody>
          <a:bodyPr wrap="none" anchor="ctr"/>
          <a:lstStyle/>
          <a:p>
            <a:endParaRPr lang="en-IN"/>
          </a:p>
        </p:txBody>
      </p:sp>
      <p:sp>
        <p:nvSpPr>
          <p:cNvPr id="16" name="AutoShape 12"/>
          <p:cNvSpPr>
            <a:spLocks noChangeArrowheads="1"/>
          </p:cNvSpPr>
          <p:nvPr/>
        </p:nvSpPr>
        <p:spPr bwMode="auto">
          <a:xfrm>
            <a:off x="6226206" y="2917825"/>
            <a:ext cx="146050" cy="1643063"/>
          </a:xfrm>
          <a:prstGeom prst="flowChartInputOutput">
            <a:avLst/>
          </a:prstGeom>
          <a:solidFill>
            <a:srgbClr val="FFFFCC"/>
          </a:solidFill>
          <a:ln w="9360">
            <a:solidFill>
              <a:srgbClr val="CC0066"/>
            </a:solidFill>
            <a:round/>
            <a:headEnd/>
            <a:tailEnd/>
          </a:ln>
          <a:effectLst/>
        </p:spPr>
        <p:txBody>
          <a:bodyPr wrap="none" anchor="ctr"/>
          <a:lstStyle/>
          <a:p>
            <a:endParaRPr lang="en-IN"/>
          </a:p>
        </p:txBody>
      </p:sp>
      <p:sp>
        <p:nvSpPr>
          <p:cNvPr id="17" name="AutoShape 13"/>
          <p:cNvSpPr>
            <a:spLocks noChangeArrowheads="1"/>
          </p:cNvSpPr>
          <p:nvPr/>
        </p:nvSpPr>
        <p:spPr bwMode="auto">
          <a:xfrm>
            <a:off x="8197881" y="4232275"/>
            <a:ext cx="146050" cy="1898650"/>
          </a:xfrm>
          <a:prstGeom prst="flowChartInputOutput">
            <a:avLst/>
          </a:prstGeom>
          <a:solidFill>
            <a:srgbClr val="FFFFCC"/>
          </a:solidFill>
          <a:ln w="9360">
            <a:solidFill>
              <a:srgbClr val="CC0066"/>
            </a:solidFill>
            <a:round/>
            <a:headEnd/>
            <a:tailEnd/>
          </a:ln>
          <a:effectLst/>
        </p:spPr>
        <p:txBody>
          <a:bodyPr wrap="none" anchor="ctr"/>
          <a:lstStyle/>
          <a:p>
            <a:endParaRPr lang="en-IN"/>
          </a:p>
        </p:txBody>
      </p:sp>
      <p:sp>
        <p:nvSpPr>
          <p:cNvPr id="18" name="AutoShape 14"/>
          <p:cNvSpPr>
            <a:spLocks noChangeArrowheads="1"/>
          </p:cNvSpPr>
          <p:nvPr/>
        </p:nvSpPr>
        <p:spPr bwMode="auto">
          <a:xfrm>
            <a:off x="1771681" y="3794125"/>
            <a:ext cx="2044700" cy="219075"/>
          </a:xfrm>
          <a:prstGeom prst="rightArrow">
            <a:avLst>
              <a:gd name="adj1" fmla="val 50000"/>
              <a:gd name="adj2" fmla="val 49994"/>
            </a:avLst>
          </a:prstGeom>
          <a:solidFill>
            <a:srgbClr val="FFFFCC"/>
          </a:solidFill>
          <a:ln w="9360">
            <a:solidFill>
              <a:srgbClr val="CC0066"/>
            </a:solidFill>
            <a:round/>
            <a:headEnd/>
            <a:tailEnd/>
          </a:ln>
          <a:effectLst/>
        </p:spPr>
        <p:txBody>
          <a:bodyPr wrap="none" anchor="ctr"/>
          <a:lstStyle/>
          <a:p>
            <a:endParaRPr lang="en-IN"/>
          </a:p>
        </p:txBody>
      </p:sp>
      <p:sp>
        <p:nvSpPr>
          <p:cNvPr id="19" name="Text Box 15"/>
          <p:cNvSpPr txBox="1">
            <a:spLocks noChangeArrowheads="1"/>
          </p:cNvSpPr>
          <p:nvPr/>
        </p:nvSpPr>
        <p:spPr bwMode="auto">
          <a:xfrm>
            <a:off x="1698656" y="3502025"/>
            <a:ext cx="2263775" cy="347663"/>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 Capture packets.</a:t>
            </a:r>
          </a:p>
        </p:txBody>
      </p:sp>
      <p:sp>
        <p:nvSpPr>
          <p:cNvPr id="20" name="AutoShape 16"/>
          <p:cNvSpPr>
            <a:spLocks noChangeArrowheads="1"/>
          </p:cNvSpPr>
          <p:nvPr/>
        </p:nvSpPr>
        <p:spPr bwMode="auto">
          <a:xfrm>
            <a:off x="3889406" y="4305300"/>
            <a:ext cx="2300287" cy="182563"/>
          </a:xfrm>
          <a:prstGeom prst="rightArrow">
            <a:avLst>
              <a:gd name="adj1" fmla="val 50000"/>
              <a:gd name="adj2" fmla="val 49992"/>
            </a:avLst>
          </a:prstGeom>
          <a:solidFill>
            <a:srgbClr val="FFFFCC"/>
          </a:solidFill>
          <a:ln w="9360">
            <a:solidFill>
              <a:srgbClr val="CC0066"/>
            </a:solidFill>
            <a:round/>
            <a:headEnd/>
            <a:tailEnd/>
          </a:ln>
          <a:effectLst/>
        </p:spPr>
        <p:txBody>
          <a:bodyPr wrap="none" anchor="ctr"/>
          <a:lstStyle/>
          <a:p>
            <a:endParaRPr lang="en-IN"/>
          </a:p>
        </p:txBody>
      </p:sp>
      <p:sp>
        <p:nvSpPr>
          <p:cNvPr id="21" name="Text Box 17"/>
          <p:cNvSpPr txBox="1">
            <a:spLocks noChangeArrowheads="1"/>
          </p:cNvSpPr>
          <p:nvPr/>
        </p:nvSpPr>
        <p:spPr bwMode="auto">
          <a:xfrm>
            <a:off x="3962431" y="4451350"/>
            <a:ext cx="2482850" cy="319088"/>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chemeClr val="tx1"/>
                </a:solidFill>
              </a:rPr>
              <a:t>Based on packet format</a:t>
            </a:r>
          </a:p>
        </p:txBody>
      </p:sp>
      <p:sp>
        <p:nvSpPr>
          <p:cNvPr id="22" name="Line 18"/>
          <p:cNvSpPr>
            <a:spLocks noChangeShapeType="1"/>
          </p:cNvSpPr>
          <p:nvPr/>
        </p:nvSpPr>
        <p:spPr bwMode="auto">
          <a:xfrm flipH="1">
            <a:off x="6256368" y="4706938"/>
            <a:ext cx="14288" cy="401637"/>
          </a:xfrm>
          <a:prstGeom prst="line">
            <a:avLst/>
          </a:prstGeom>
          <a:noFill/>
          <a:ln w="9360">
            <a:solidFill>
              <a:srgbClr val="CC0066"/>
            </a:solidFill>
            <a:miter lim="800000"/>
            <a:headEnd/>
            <a:tailEnd/>
          </a:ln>
          <a:effectLst/>
        </p:spPr>
        <p:txBody>
          <a:bodyPr/>
          <a:lstStyle/>
          <a:p>
            <a:endParaRPr lang="en-IN"/>
          </a:p>
        </p:txBody>
      </p:sp>
      <p:sp>
        <p:nvSpPr>
          <p:cNvPr id="23" name="Line 19"/>
          <p:cNvSpPr>
            <a:spLocks noChangeShapeType="1"/>
          </p:cNvSpPr>
          <p:nvPr/>
        </p:nvSpPr>
        <p:spPr bwMode="auto">
          <a:xfrm flipH="1">
            <a:off x="6256368" y="5218113"/>
            <a:ext cx="14288" cy="401637"/>
          </a:xfrm>
          <a:prstGeom prst="line">
            <a:avLst/>
          </a:prstGeom>
          <a:noFill/>
          <a:ln w="9360">
            <a:solidFill>
              <a:srgbClr val="CC0066"/>
            </a:solidFill>
            <a:miter lim="800000"/>
            <a:headEnd/>
            <a:tailEnd/>
          </a:ln>
          <a:effectLst/>
        </p:spPr>
        <p:txBody>
          <a:bodyPr/>
          <a:lstStyle/>
          <a:p>
            <a:endParaRPr lang="en-IN"/>
          </a:p>
        </p:txBody>
      </p:sp>
      <p:sp>
        <p:nvSpPr>
          <p:cNvPr id="24" name="Line 20"/>
          <p:cNvSpPr>
            <a:spLocks noChangeShapeType="1"/>
          </p:cNvSpPr>
          <p:nvPr/>
        </p:nvSpPr>
        <p:spPr bwMode="auto">
          <a:xfrm flipH="1">
            <a:off x="6256368" y="5729288"/>
            <a:ext cx="14288" cy="401637"/>
          </a:xfrm>
          <a:prstGeom prst="line">
            <a:avLst/>
          </a:prstGeom>
          <a:noFill/>
          <a:ln w="9360">
            <a:solidFill>
              <a:srgbClr val="CC0066"/>
            </a:solidFill>
            <a:miter lim="800000"/>
            <a:headEnd/>
            <a:tailEnd/>
          </a:ln>
          <a:effectLst/>
        </p:spPr>
        <p:txBody>
          <a:bodyPr/>
          <a:lstStyle/>
          <a:p>
            <a:endParaRPr lang="en-IN"/>
          </a:p>
        </p:txBody>
      </p:sp>
      <p:sp>
        <p:nvSpPr>
          <p:cNvPr id="25" name="Line 21"/>
          <p:cNvSpPr>
            <a:spLocks noChangeShapeType="1"/>
          </p:cNvSpPr>
          <p:nvPr/>
        </p:nvSpPr>
        <p:spPr bwMode="auto">
          <a:xfrm flipH="1">
            <a:off x="8264556" y="2917825"/>
            <a:ext cx="14287" cy="401638"/>
          </a:xfrm>
          <a:prstGeom prst="line">
            <a:avLst/>
          </a:prstGeom>
          <a:noFill/>
          <a:ln w="9360">
            <a:solidFill>
              <a:srgbClr val="CC0066"/>
            </a:solidFill>
            <a:miter lim="800000"/>
            <a:headEnd/>
            <a:tailEnd/>
          </a:ln>
          <a:effectLst/>
        </p:spPr>
        <p:txBody>
          <a:bodyPr/>
          <a:lstStyle/>
          <a:p>
            <a:endParaRPr lang="en-IN"/>
          </a:p>
        </p:txBody>
      </p:sp>
      <p:sp>
        <p:nvSpPr>
          <p:cNvPr id="26" name="Line 22"/>
          <p:cNvSpPr>
            <a:spLocks noChangeShapeType="1"/>
          </p:cNvSpPr>
          <p:nvPr/>
        </p:nvSpPr>
        <p:spPr bwMode="auto">
          <a:xfrm flipH="1">
            <a:off x="8264556" y="3903663"/>
            <a:ext cx="14287" cy="328612"/>
          </a:xfrm>
          <a:prstGeom prst="line">
            <a:avLst/>
          </a:prstGeom>
          <a:noFill/>
          <a:ln w="9360">
            <a:solidFill>
              <a:srgbClr val="CC0066"/>
            </a:solidFill>
            <a:miter lim="800000"/>
            <a:headEnd/>
            <a:tailEnd/>
          </a:ln>
          <a:effectLst/>
        </p:spPr>
        <p:txBody>
          <a:bodyPr/>
          <a:lstStyle/>
          <a:p>
            <a:endParaRPr lang="en-IN"/>
          </a:p>
        </p:txBody>
      </p:sp>
      <p:sp>
        <p:nvSpPr>
          <p:cNvPr id="27" name="Line 23"/>
          <p:cNvSpPr>
            <a:spLocks noChangeShapeType="1"/>
          </p:cNvSpPr>
          <p:nvPr/>
        </p:nvSpPr>
        <p:spPr bwMode="auto">
          <a:xfrm flipH="1">
            <a:off x="8264556" y="3392488"/>
            <a:ext cx="14287" cy="401637"/>
          </a:xfrm>
          <a:prstGeom prst="line">
            <a:avLst/>
          </a:prstGeom>
          <a:noFill/>
          <a:ln w="9360">
            <a:solidFill>
              <a:srgbClr val="CC0066"/>
            </a:solidFill>
            <a:miter lim="800000"/>
            <a:headEnd/>
            <a:tailEnd/>
          </a:ln>
          <a:effectLst/>
        </p:spPr>
        <p:txBody>
          <a:bodyPr/>
          <a:lstStyle/>
          <a:p>
            <a:endParaRPr lang="en-IN"/>
          </a:p>
        </p:txBody>
      </p:sp>
      <p:sp>
        <p:nvSpPr>
          <p:cNvPr id="28" name="Text Box 24"/>
          <p:cNvSpPr txBox="1">
            <a:spLocks noChangeArrowheads="1"/>
          </p:cNvSpPr>
          <p:nvPr/>
        </p:nvSpPr>
        <p:spPr bwMode="auto">
          <a:xfrm>
            <a:off x="3852893" y="5145088"/>
            <a:ext cx="4564063" cy="368300"/>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 </a:t>
            </a:r>
          </a:p>
        </p:txBody>
      </p:sp>
      <p:sp>
        <p:nvSpPr>
          <p:cNvPr id="29" name="AutoShape 25"/>
          <p:cNvSpPr>
            <a:spLocks noChangeArrowheads="1"/>
          </p:cNvSpPr>
          <p:nvPr/>
        </p:nvSpPr>
        <p:spPr bwMode="auto">
          <a:xfrm>
            <a:off x="6310343" y="5495925"/>
            <a:ext cx="1828800" cy="219075"/>
          </a:xfrm>
          <a:prstGeom prst="rightArrow">
            <a:avLst>
              <a:gd name="adj1" fmla="val 50000"/>
              <a:gd name="adj2" fmla="val 44715"/>
            </a:avLst>
          </a:prstGeom>
          <a:solidFill>
            <a:srgbClr val="FFFFCC"/>
          </a:solidFill>
          <a:ln w="9360">
            <a:solidFill>
              <a:srgbClr val="CC0066"/>
            </a:solidFill>
            <a:round/>
            <a:headEnd/>
            <a:tailEnd/>
          </a:ln>
          <a:effectLst/>
        </p:spPr>
        <p:txBody>
          <a:bodyPr wrap="none" anchor="ctr"/>
          <a:lstStyle/>
          <a:p>
            <a:endParaRPr lang="en-IN"/>
          </a:p>
        </p:txBody>
      </p:sp>
      <p:sp>
        <p:nvSpPr>
          <p:cNvPr id="30" name="Text Box 26"/>
          <p:cNvSpPr txBox="1">
            <a:spLocks noChangeArrowheads="1"/>
          </p:cNvSpPr>
          <p:nvPr/>
        </p:nvSpPr>
        <p:spPr bwMode="auto">
          <a:xfrm>
            <a:off x="6538943" y="4802188"/>
            <a:ext cx="1600200" cy="820737"/>
          </a:xfrm>
          <a:prstGeom prst="rect">
            <a:avLst/>
          </a:prstGeom>
          <a:noFill/>
          <a:ln w="9525">
            <a:noFill/>
            <a:round/>
            <a:headEnd/>
            <a:tailEnd/>
          </a:ln>
          <a:effectLst/>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chemeClr val="tx1"/>
                </a:solidFill>
              </a:rPr>
              <a:t>Increement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chemeClr val="tx1"/>
                </a:solidFill>
              </a:rPr>
              <a:t>Var until end of packets</a:t>
            </a:r>
          </a:p>
        </p:txBody>
      </p:sp>
      <p:sp>
        <p:nvSpPr>
          <p:cNvPr id="31" name="Text Box 27"/>
          <p:cNvSpPr txBox="1">
            <a:spLocks noChangeArrowheads="1"/>
          </p:cNvSpPr>
          <p:nvPr/>
        </p:nvSpPr>
        <p:spPr bwMode="auto">
          <a:xfrm>
            <a:off x="4024343" y="3657600"/>
            <a:ext cx="1828800" cy="577850"/>
          </a:xfrm>
          <a:prstGeom prst="rect">
            <a:avLst/>
          </a:prstGeom>
          <a:noFill/>
          <a:ln w="9525">
            <a:noFill/>
            <a:round/>
            <a:headEnd/>
            <a:tailEnd/>
          </a:ln>
          <a:effectLst/>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chemeClr val="tx1"/>
                </a:solidFill>
              </a:rPr>
              <a:t>Analyse captured packet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3063" y="0"/>
            <a:ext cx="6946900" cy="971550"/>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u="sng" dirty="0" err="1">
                <a:solidFill>
                  <a:schemeClr val="tx2">
                    <a:lumMod val="60000"/>
                    <a:lumOff val="40000"/>
                  </a:schemeClr>
                </a:solidFill>
                <a:latin typeface="Monotype Corsiva" pitchFamily="66" charset="0"/>
              </a:rPr>
              <a:t>PacketMonitor</a:t>
            </a:r>
            <a:r>
              <a:rPr lang="en-US" sz="3600" u="sng" dirty="0">
                <a:solidFill>
                  <a:schemeClr val="tx2">
                    <a:lumMod val="60000"/>
                    <a:lumOff val="40000"/>
                  </a:schemeClr>
                </a:solidFill>
                <a:latin typeface="Monotype Corsiva" pitchFamily="66" charset="0"/>
              </a:rPr>
              <a:t>  DFD :</a:t>
            </a:r>
          </a:p>
        </p:txBody>
      </p:sp>
      <p:sp>
        <p:nvSpPr>
          <p:cNvPr id="4" name="Rectangle 2"/>
          <p:cNvSpPr>
            <a:spLocks noChangeArrowheads="1"/>
          </p:cNvSpPr>
          <p:nvPr/>
        </p:nvSpPr>
        <p:spPr bwMode="auto">
          <a:xfrm>
            <a:off x="98406" y="3838584"/>
            <a:ext cx="1687512" cy="876300"/>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Network</a:t>
            </a:r>
          </a:p>
        </p:txBody>
      </p:sp>
      <p:cxnSp>
        <p:nvCxnSpPr>
          <p:cNvPr id="5" name="AutoShape 3"/>
          <p:cNvCxnSpPr>
            <a:cxnSpLocks noChangeShapeType="1"/>
            <a:endCxn id="7" idx="2"/>
          </p:cNvCxnSpPr>
          <p:nvPr/>
        </p:nvCxnSpPr>
        <p:spPr bwMode="auto">
          <a:xfrm>
            <a:off x="1763689" y="4270391"/>
            <a:ext cx="1966913" cy="19050"/>
          </a:xfrm>
          <a:prstGeom prst="straightConnector1">
            <a:avLst/>
          </a:prstGeom>
          <a:noFill/>
          <a:ln w="9360">
            <a:solidFill>
              <a:srgbClr val="CC0066"/>
            </a:solidFill>
            <a:miter lim="800000"/>
            <a:headEnd/>
            <a:tailEnd type="triangle" w="med" len="med"/>
          </a:ln>
          <a:effectLst/>
        </p:spPr>
      </p:cxnSp>
      <p:sp>
        <p:nvSpPr>
          <p:cNvPr id="6" name="Text Box 4"/>
          <p:cNvSpPr txBox="1">
            <a:spLocks noChangeArrowheads="1"/>
          </p:cNvSpPr>
          <p:nvPr/>
        </p:nvSpPr>
        <p:spPr bwMode="auto">
          <a:xfrm>
            <a:off x="1758927" y="3832241"/>
            <a:ext cx="2044700" cy="347662"/>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Download/upload</a:t>
            </a:r>
          </a:p>
        </p:txBody>
      </p:sp>
      <p:sp>
        <p:nvSpPr>
          <p:cNvPr id="7" name="Oval 5"/>
          <p:cNvSpPr>
            <a:spLocks noChangeArrowheads="1"/>
          </p:cNvSpPr>
          <p:nvPr/>
        </p:nvSpPr>
        <p:spPr bwMode="auto">
          <a:xfrm>
            <a:off x="3730602" y="3576653"/>
            <a:ext cx="1862137" cy="1423988"/>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Capture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Packets()</a:t>
            </a:r>
          </a:p>
        </p:txBody>
      </p:sp>
      <p:sp>
        <p:nvSpPr>
          <p:cNvPr id="8" name="Text Box 6"/>
          <p:cNvSpPr txBox="1">
            <a:spLocks noChangeArrowheads="1"/>
          </p:cNvSpPr>
          <p:nvPr/>
        </p:nvSpPr>
        <p:spPr bwMode="auto">
          <a:xfrm>
            <a:off x="4679927" y="5000641"/>
            <a:ext cx="1314450" cy="642937"/>
          </a:xfrm>
          <a:prstGeom prst="rect">
            <a:avLst/>
          </a:prstGeom>
          <a:noFill/>
          <a:ln w="9525">
            <a:noFill/>
            <a:round/>
            <a:headEnd/>
            <a:tailEnd/>
          </a:ln>
          <a:effectLst/>
        </p:spPr>
        <p:txBody>
          <a:bodyPr wrap="none" anchor="ctr"/>
          <a:lstStyle/>
          <a:p>
            <a:endParaRPr lang="en-IN"/>
          </a:p>
        </p:txBody>
      </p:sp>
      <p:sp>
        <p:nvSpPr>
          <p:cNvPr id="9" name="Oval 7"/>
          <p:cNvSpPr>
            <a:spLocks noChangeArrowheads="1"/>
          </p:cNvSpPr>
          <p:nvPr/>
        </p:nvSpPr>
        <p:spPr bwMode="auto">
          <a:xfrm>
            <a:off x="7386614" y="3613166"/>
            <a:ext cx="1600200" cy="1277937"/>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Analyse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Packet()</a:t>
            </a:r>
          </a:p>
        </p:txBody>
      </p:sp>
      <p:cxnSp>
        <p:nvCxnSpPr>
          <p:cNvPr id="10" name="AutoShape 8"/>
          <p:cNvCxnSpPr>
            <a:cxnSpLocks noChangeShapeType="1"/>
            <a:endCxn id="9" idx="2"/>
          </p:cNvCxnSpPr>
          <p:nvPr/>
        </p:nvCxnSpPr>
        <p:spPr bwMode="auto">
          <a:xfrm flipV="1">
            <a:off x="5519714" y="4252928"/>
            <a:ext cx="1866900" cy="15875"/>
          </a:xfrm>
          <a:prstGeom prst="straightConnector1">
            <a:avLst/>
          </a:prstGeom>
          <a:noFill/>
          <a:ln w="9360">
            <a:solidFill>
              <a:srgbClr val="CC0066"/>
            </a:solidFill>
            <a:miter lim="800000"/>
            <a:headEnd/>
            <a:tailEnd type="triangle" w="med" len="med"/>
          </a:ln>
          <a:effectLst/>
        </p:spPr>
      </p:cxnSp>
      <p:sp>
        <p:nvSpPr>
          <p:cNvPr id="11" name="Text Box 9"/>
          <p:cNvSpPr txBox="1">
            <a:spLocks noChangeArrowheads="1"/>
          </p:cNvSpPr>
          <p:nvPr/>
        </p:nvSpPr>
        <p:spPr bwMode="auto">
          <a:xfrm>
            <a:off x="5519714" y="3868753"/>
            <a:ext cx="2044700" cy="347663"/>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Send packets</a:t>
            </a:r>
          </a:p>
        </p:txBody>
      </p:sp>
      <p:sp>
        <p:nvSpPr>
          <p:cNvPr id="12" name="Text Box 10"/>
          <p:cNvSpPr txBox="1">
            <a:spLocks noChangeArrowheads="1"/>
          </p:cNvSpPr>
          <p:nvPr/>
        </p:nvSpPr>
        <p:spPr bwMode="auto">
          <a:xfrm>
            <a:off x="5484789" y="4233878"/>
            <a:ext cx="2044700" cy="336550"/>
          </a:xfrm>
          <a:prstGeom prst="rect">
            <a:avLst/>
          </a:prstGeom>
          <a:noFill/>
          <a:ln w="9525">
            <a:noFill/>
            <a:round/>
            <a:headEnd/>
            <a:tailEnd/>
          </a:ln>
          <a:effectLst/>
        </p:spPr>
        <p:txBody>
          <a:bodyPr wrap="none" anchor="ctr"/>
          <a:lstStyle/>
          <a:p>
            <a:endParaRPr lang="en-IN"/>
          </a:p>
        </p:txBody>
      </p:sp>
      <p:sp>
        <p:nvSpPr>
          <p:cNvPr id="13" name="Text Box 11"/>
          <p:cNvSpPr txBox="1">
            <a:spLocks noChangeArrowheads="1"/>
          </p:cNvSpPr>
          <p:nvPr/>
        </p:nvSpPr>
        <p:spPr bwMode="auto">
          <a:xfrm>
            <a:off x="7170714" y="1787541"/>
            <a:ext cx="2044700" cy="642937"/>
          </a:xfrm>
          <a:prstGeom prst="rect">
            <a:avLst/>
          </a:prstGeom>
          <a:noFill/>
          <a:ln w="9525">
            <a:noFill/>
            <a:round/>
            <a:headEnd/>
            <a:tailEnd/>
          </a:ln>
          <a:effectLst/>
        </p:spPr>
        <p:txBody>
          <a:bodyPr wrap="none" anchor="ctr"/>
          <a:lstStyle/>
          <a:p>
            <a:endParaRPr lang="en-IN"/>
          </a:p>
        </p:txBody>
      </p:sp>
      <p:sp>
        <p:nvSpPr>
          <p:cNvPr id="14" name="Oval 12"/>
          <p:cNvSpPr>
            <a:spLocks noChangeArrowheads="1"/>
          </p:cNvSpPr>
          <p:nvPr/>
        </p:nvSpPr>
        <p:spPr bwMode="auto">
          <a:xfrm>
            <a:off x="4114777" y="1511316"/>
            <a:ext cx="1600200" cy="1371600"/>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a:solidFill>
                  <a:srgbClr val="CC0066"/>
                </a:solidFill>
              </a:rPr>
              <a:t>Inc packet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a:solidFill>
                  <a:srgbClr val="CC0066"/>
                </a:solidFill>
              </a:rPr>
              <a:t>len.</a:t>
            </a:r>
          </a:p>
        </p:txBody>
      </p:sp>
      <p:sp>
        <p:nvSpPr>
          <p:cNvPr id="15" name="Oval 13"/>
          <p:cNvSpPr>
            <a:spLocks noChangeArrowheads="1"/>
          </p:cNvSpPr>
          <p:nvPr/>
        </p:nvSpPr>
        <p:spPr bwMode="auto">
          <a:xfrm>
            <a:off x="7386614" y="1582753"/>
            <a:ext cx="1600200" cy="1277938"/>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Get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Packet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length()</a:t>
            </a:r>
          </a:p>
        </p:txBody>
      </p:sp>
      <p:cxnSp>
        <p:nvCxnSpPr>
          <p:cNvPr id="16" name="AutoShape 14"/>
          <p:cNvCxnSpPr>
            <a:cxnSpLocks noChangeShapeType="1"/>
            <a:stCxn id="19" idx="2"/>
          </p:cNvCxnSpPr>
          <p:nvPr/>
        </p:nvCxnSpPr>
        <p:spPr bwMode="auto">
          <a:xfrm flipH="1" flipV="1">
            <a:off x="2914627" y="2181241"/>
            <a:ext cx="1200150" cy="15875"/>
          </a:xfrm>
          <a:prstGeom prst="straightConnector1">
            <a:avLst/>
          </a:prstGeom>
          <a:noFill/>
          <a:ln w="9360">
            <a:solidFill>
              <a:srgbClr val="CC0066"/>
            </a:solidFill>
            <a:miter lim="800000"/>
            <a:headEnd/>
            <a:tailEnd type="triangle" w="med" len="med"/>
          </a:ln>
          <a:effectLst/>
        </p:spPr>
      </p:cxnSp>
      <p:cxnSp>
        <p:nvCxnSpPr>
          <p:cNvPr id="17" name="AutoShape 15"/>
          <p:cNvCxnSpPr>
            <a:cxnSpLocks noChangeShapeType="1"/>
            <a:stCxn id="15" idx="2"/>
          </p:cNvCxnSpPr>
          <p:nvPr/>
        </p:nvCxnSpPr>
        <p:spPr bwMode="auto">
          <a:xfrm flipH="1" flipV="1">
            <a:off x="5705452" y="2208228"/>
            <a:ext cx="1681162" cy="12700"/>
          </a:xfrm>
          <a:prstGeom prst="straightConnector1">
            <a:avLst/>
          </a:prstGeom>
          <a:noFill/>
          <a:ln w="9360">
            <a:solidFill>
              <a:srgbClr val="CC0066"/>
            </a:solidFill>
            <a:miter lim="800000"/>
            <a:headEnd/>
            <a:tailEnd type="triangle" w="med" len="med"/>
          </a:ln>
          <a:effectLst/>
        </p:spPr>
      </p:cxnSp>
      <p:cxnSp>
        <p:nvCxnSpPr>
          <p:cNvPr id="18" name="AutoShape 16"/>
          <p:cNvCxnSpPr>
            <a:cxnSpLocks noChangeShapeType="1"/>
            <a:stCxn id="9" idx="0"/>
            <a:endCxn id="15" idx="4"/>
          </p:cNvCxnSpPr>
          <p:nvPr/>
        </p:nvCxnSpPr>
        <p:spPr bwMode="auto">
          <a:xfrm flipV="1">
            <a:off x="8186714" y="2860691"/>
            <a:ext cx="1588" cy="752475"/>
          </a:xfrm>
          <a:prstGeom prst="straightConnector1">
            <a:avLst/>
          </a:prstGeom>
          <a:noFill/>
          <a:ln w="9360">
            <a:solidFill>
              <a:srgbClr val="CC0066"/>
            </a:solidFill>
            <a:miter lim="800000"/>
            <a:headEnd/>
            <a:tailEnd type="triangle" w="med" len="med"/>
          </a:ln>
          <a:effectLst/>
        </p:spPr>
      </p:cxnSp>
      <p:sp>
        <p:nvSpPr>
          <p:cNvPr id="19" name="Oval 17"/>
          <p:cNvSpPr>
            <a:spLocks noChangeArrowheads="1"/>
          </p:cNvSpPr>
          <p:nvPr/>
        </p:nvSpPr>
        <p:spPr bwMode="auto">
          <a:xfrm>
            <a:off x="4114777" y="1511316"/>
            <a:ext cx="1600200" cy="1371600"/>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a:solidFill>
                  <a:srgbClr val="CC0066"/>
                </a:solidFill>
              </a:rPr>
              <a:t>Inc packet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a:solidFill>
                  <a:srgbClr val="CC0066"/>
                </a:solidFill>
              </a:rPr>
              <a:t>len.</a:t>
            </a:r>
          </a:p>
        </p:txBody>
      </p:sp>
      <p:sp>
        <p:nvSpPr>
          <p:cNvPr id="20" name="Oval 18"/>
          <p:cNvSpPr>
            <a:spLocks noChangeArrowheads="1"/>
          </p:cNvSpPr>
          <p:nvPr/>
        </p:nvSpPr>
        <p:spPr bwMode="auto">
          <a:xfrm>
            <a:off x="1214414" y="1582753"/>
            <a:ext cx="1600200" cy="1371600"/>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CC0066"/>
                </a:solidFill>
              </a:rPr>
              <a:t>Store &amp;</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CC0066"/>
                </a:solidFill>
              </a:rPr>
              <a:t>Send traffic rate</a:t>
            </a:r>
          </a:p>
        </p:txBody>
      </p:sp>
      <p:sp>
        <p:nvSpPr>
          <p:cNvPr id="21" name="Text Box 19"/>
          <p:cNvSpPr txBox="1">
            <a:spLocks noChangeArrowheads="1"/>
          </p:cNvSpPr>
          <p:nvPr/>
        </p:nvSpPr>
        <p:spPr bwMode="auto">
          <a:xfrm>
            <a:off x="8301014" y="2954353"/>
            <a:ext cx="914400" cy="515938"/>
          </a:xfrm>
          <a:prstGeom prst="rect">
            <a:avLst/>
          </a:prstGeom>
          <a:noFill/>
          <a:ln w="9525">
            <a:noFill/>
            <a:round/>
            <a:headEnd/>
            <a:tailEnd/>
          </a:ln>
          <a:effectLst/>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chemeClr val="tx1"/>
                </a:solidFill>
              </a:rPr>
              <a:t>Using pkt format</a:t>
            </a:r>
          </a:p>
        </p:txBody>
      </p:sp>
      <p:sp>
        <p:nvSpPr>
          <p:cNvPr id="22" name="Text Box 20"/>
          <p:cNvSpPr txBox="1">
            <a:spLocks noChangeArrowheads="1"/>
          </p:cNvSpPr>
          <p:nvPr/>
        </p:nvSpPr>
        <p:spPr bwMode="auto">
          <a:xfrm>
            <a:off x="5786414" y="1354153"/>
            <a:ext cx="1600200" cy="912813"/>
          </a:xfrm>
          <a:prstGeom prst="rect">
            <a:avLst/>
          </a:prstGeom>
          <a:noFill/>
          <a:ln w="9525">
            <a:noFill/>
            <a:round/>
            <a:headEnd/>
            <a:tailEnd/>
          </a:ln>
          <a:effectLst/>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Store len by increementing in a variable</a:t>
            </a:r>
          </a:p>
        </p:txBody>
      </p:sp>
      <p:sp>
        <p:nvSpPr>
          <p:cNvPr id="23" name="Text Box 21"/>
          <p:cNvSpPr txBox="1">
            <a:spLocks noChangeArrowheads="1"/>
          </p:cNvSpPr>
          <p:nvPr/>
        </p:nvSpPr>
        <p:spPr bwMode="auto">
          <a:xfrm>
            <a:off x="2814614" y="1582753"/>
            <a:ext cx="914400" cy="577850"/>
          </a:xfrm>
          <a:prstGeom prst="rect">
            <a:avLst/>
          </a:prstGeom>
          <a:noFill/>
          <a:ln w="9525">
            <a:noFill/>
            <a:round/>
            <a:headEnd/>
            <a:tailEnd/>
          </a:ln>
          <a:effectLst/>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chemeClr val="tx1"/>
                </a:solidFill>
              </a:rPr>
              <a:t>Send to server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1057296" y="142875"/>
            <a:ext cx="6515100" cy="648512"/>
          </a:xfrm>
          <a:prstGeom prst="rect">
            <a:avLst/>
          </a:prstGeom>
          <a:noFill/>
          <a:ln w="9525">
            <a:noFill/>
            <a:round/>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solidFill>
                  <a:schemeClr val="tx2">
                    <a:lumMod val="60000"/>
                    <a:lumOff val="40000"/>
                  </a:schemeClr>
                </a:solidFill>
                <a:latin typeface="Monotype Corsiva" pitchFamily="66" charset="0"/>
              </a:rPr>
              <a:t>Algorithm for </a:t>
            </a:r>
            <a:r>
              <a:rPr lang="en-US" sz="3600" dirty="0" err="1">
                <a:solidFill>
                  <a:schemeClr val="tx2">
                    <a:lumMod val="60000"/>
                    <a:lumOff val="40000"/>
                  </a:schemeClr>
                </a:solidFill>
                <a:latin typeface="Monotype Corsiva" pitchFamily="66" charset="0"/>
              </a:rPr>
              <a:t>BandwidthMonitor</a:t>
            </a:r>
            <a:r>
              <a:rPr lang="en-US" sz="3600" dirty="0">
                <a:solidFill>
                  <a:schemeClr val="tx2">
                    <a:lumMod val="60000"/>
                    <a:lumOff val="40000"/>
                  </a:schemeClr>
                </a:solidFill>
                <a:latin typeface="Monotype Corsiva" pitchFamily="66" charset="0"/>
              </a:rPr>
              <a:t>:</a:t>
            </a:r>
          </a:p>
        </p:txBody>
      </p:sp>
      <p:sp>
        <p:nvSpPr>
          <p:cNvPr id="5" name="Rectangle 4"/>
          <p:cNvSpPr/>
          <p:nvPr/>
        </p:nvSpPr>
        <p:spPr>
          <a:xfrm>
            <a:off x="1071538" y="857232"/>
            <a:ext cx="9215502" cy="6370975"/>
          </a:xfrm>
          <a:prstGeom prst="rect">
            <a:avLst/>
          </a:prstGeom>
        </p:spPr>
        <p:txBody>
          <a:bodyPr wrap="squar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rPr>
              <a:t>public class </a:t>
            </a:r>
            <a:r>
              <a:rPr lang="en-US" sz="2400" dirty="0" err="1" smtClean="0">
                <a:solidFill>
                  <a:srgbClr val="000000"/>
                </a:solidFill>
              </a:rPr>
              <a:t>bandwidthMonitor</a:t>
            </a:r>
            <a:r>
              <a:rPr lang="en-US" sz="24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rPr>
              <a:t> 	//method to receive the traffic rates from the clients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smtClean="0">
                <a:solidFill>
                  <a:srgbClr val="000000"/>
                </a:solidFill>
              </a:rPr>
              <a:t>     </a:t>
            </a:r>
            <a:r>
              <a:rPr lang="en-US" sz="2400" i="1" dirty="0" smtClean="0">
                <a:solidFill>
                  <a:srgbClr val="000000"/>
                </a:solidFill>
              </a:rPr>
              <a:t>public void </a:t>
            </a:r>
            <a:r>
              <a:rPr lang="en-US" sz="2400" i="1" dirty="0" err="1" smtClean="0">
                <a:solidFill>
                  <a:srgbClr val="000000"/>
                </a:solidFill>
              </a:rPr>
              <a:t>receiveTrafficRate</a:t>
            </a:r>
            <a:r>
              <a:rPr lang="en-US" sz="2400" i="1" dirty="0" smtClean="0">
                <a:solidFill>
                  <a:srgbClr val="000000"/>
                </a:solidFill>
              </a:rPr>
              <a:t>(string </a:t>
            </a:r>
            <a:r>
              <a:rPr lang="en-US" sz="2400" i="1" dirty="0" err="1" smtClean="0">
                <a:solidFill>
                  <a:srgbClr val="000000"/>
                </a:solidFill>
              </a:rPr>
              <a:t>IP,int</a:t>
            </a:r>
            <a:r>
              <a:rPr lang="en-US" sz="2400" i="1" dirty="0" smtClean="0">
                <a:solidFill>
                  <a:srgbClr val="000000"/>
                </a:solidFill>
              </a:rPr>
              <a:t> </a:t>
            </a:r>
            <a:r>
              <a:rPr lang="en-US" sz="2400" i="1" dirty="0" err="1" smtClean="0">
                <a:solidFill>
                  <a:srgbClr val="000000"/>
                </a:solidFill>
              </a:rPr>
              <a:t>upload,int</a:t>
            </a:r>
            <a:r>
              <a:rPr lang="en-US" sz="2400" i="1" dirty="0" smtClean="0">
                <a:solidFill>
                  <a:srgbClr val="000000"/>
                </a:solidFill>
              </a:rPr>
              <a:t> download)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a:t>
            </a:r>
            <a:r>
              <a:rPr lang="en-US" sz="2400" dirty="0" smtClean="0">
                <a:solidFill>
                  <a:srgbClr val="000000"/>
                </a:solidFill>
              </a:rPr>
              <a:t>Step1:</a:t>
            </a:r>
            <a:r>
              <a:rPr lang="en-IN" sz="2400" dirty="0" smtClean="0">
                <a:solidFill>
                  <a:srgbClr val="000000"/>
                </a:solidFill>
              </a:rPr>
              <a:t> try{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server &lt;-new </a:t>
            </a:r>
            <a:r>
              <a:rPr lang="en-IN" sz="2400" dirty="0" err="1" smtClean="0">
                <a:solidFill>
                  <a:srgbClr val="000000"/>
                </a:solidFill>
              </a:rPr>
              <a:t>ServerSocket</a:t>
            </a:r>
            <a:r>
              <a:rPr lang="en-IN" sz="2400" dirty="0" smtClean="0">
                <a:solidFill>
                  <a:srgbClr val="000000"/>
                </a:solidFill>
              </a:rPr>
              <a:t>(port no);</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 catch (</a:t>
            </a:r>
            <a:r>
              <a:rPr lang="en-IN" sz="2400" dirty="0" err="1" smtClean="0">
                <a:solidFill>
                  <a:srgbClr val="000000"/>
                </a:solidFill>
              </a:rPr>
              <a:t>IOException</a:t>
            </a:r>
            <a:r>
              <a:rPr lang="en-IN" sz="2400" dirty="0" smtClean="0">
                <a:solidFill>
                  <a:srgbClr val="000000"/>
                </a:solidFill>
              </a:rPr>
              <a:t> 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print the suitable statement for the exception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Step2:try{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client &lt;-</a:t>
            </a:r>
            <a:r>
              <a:rPr lang="en-IN" sz="2400" dirty="0" err="1" smtClean="0">
                <a:solidFill>
                  <a:srgbClr val="000000"/>
                </a:solidFill>
              </a:rPr>
              <a:t>server.accept</a:t>
            </a:r>
            <a:r>
              <a:rPr lang="en-IN" sz="24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 catch (</a:t>
            </a:r>
            <a:r>
              <a:rPr lang="en-IN" sz="2400" dirty="0" err="1" smtClean="0">
                <a:solidFill>
                  <a:srgbClr val="000000"/>
                </a:solidFill>
              </a:rPr>
              <a:t>IOException</a:t>
            </a:r>
            <a:r>
              <a:rPr lang="en-IN" sz="2400" dirty="0" smtClean="0">
                <a:solidFill>
                  <a:srgbClr val="000000"/>
                </a:solidFill>
              </a:rPr>
              <a:t> 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print the suitable statement for the exception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400" dirty="0" smtClean="0">
              <a:solidFill>
                <a:srgbClr val="000000"/>
              </a:solidFill>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400" dirty="0" smtClean="0">
              <a:solidFill>
                <a:srgbClr val="000000"/>
              </a:solidFill>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400" dirty="0" smtClean="0">
                <a:solidFill>
                  <a:srgbClr val="000000"/>
                </a:solidFill>
              </a:rPr>
              <a:t>	</a:t>
            </a:r>
            <a:endParaRPr lang="en-IN" sz="2400" dirty="0">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42852"/>
            <a:ext cx="9858444" cy="7607211"/>
          </a:xfrm>
          <a:prstGeom prst="rect">
            <a:avLst/>
          </a:prstGeom>
        </p:spPr>
        <p:txBody>
          <a:bodyPr wrap="squar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Step3: try{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in &lt;-new </a:t>
            </a:r>
            <a:r>
              <a:rPr lang="en-IN" sz="2000" dirty="0" err="1" smtClean="0">
                <a:solidFill>
                  <a:srgbClr val="000000"/>
                </a:solidFill>
              </a:rPr>
              <a:t>BufferedReader</a:t>
            </a:r>
            <a:r>
              <a:rPr lang="en-IN" sz="2000" dirty="0" smtClean="0">
                <a:solidFill>
                  <a:srgbClr val="000000"/>
                </a:solidFill>
              </a:rPr>
              <a:t>(new </a:t>
            </a:r>
            <a:r>
              <a:rPr lang="en-IN" sz="2000" dirty="0" err="1" smtClean="0">
                <a:solidFill>
                  <a:srgbClr val="000000"/>
                </a:solidFill>
              </a:rPr>
              <a:t>InputStreamReader</a:t>
            </a:r>
            <a:r>
              <a:rPr lang="en-IN" sz="2000" dirty="0" smtClean="0">
                <a:solidFill>
                  <a:srgbClr val="000000"/>
                </a:solidFill>
              </a:rPr>
              <a:t>(</a:t>
            </a:r>
            <a:r>
              <a:rPr lang="en-IN" sz="2000" dirty="0" err="1" smtClean="0">
                <a:solidFill>
                  <a:srgbClr val="000000"/>
                </a:solidFill>
              </a:rPr>
              <a:t>client.getInputStream</a:t>
            </a:r>
            <a:r>
              <a:rPr lang="en-IN" sz="20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out &lt;- new </a:t>
            </a:r>
            <a:r>
              <a:rPr lang="en-IN" sz="2000" dirty="0" err="1" smtClean="0">
                <a:solidFill>
                  <a:srgbClr val="000000"/>
                </a:solidFill>
              </a:rPr>
              <a:t>PrintWriter</a:t>
            </a:r>
            <a:r>
              <a:rPr lang="en-IN" sz="2000" dirty="0" smtClean="0">
                <a:solidFill>
                  <a:srgbClr val="000000"/>
                </a:solidFill>
              </a:rPr>
              <a:t>(</a:t>
            </a:r>
            <a:r>
              <a:rPr lang="en-IN" sz="2000" dirty="0" err="1" smtClean="0">
                <a:solidFill>
                  <a:srgbClr val="000000"/>
                </a:solidFill>
              </a:rPr>
              <a:t>client.getOutputStream</a:t>
            </a:r>
            <a:r>
              <a:rPr lang="en-IN" sz="20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 catch (</a:t>
            </a:r>
            <a:r>
              <a:rPr lang="en-IN" sz="2000" dirty="0" err="1" smtClean="0">
                <a:solidFill>
                  <a:srgbClr val="000000"/>
                </a:solidFill>
              </a:rPr>
              <a:t>IOException</a:t>
            </a:r>
            <a:r>
              <a:rPr lang="en-IN" sz="2000" dirty="0" smtClean="0">
                <a:solidFill>
                  <a:srgbClr val="000000"/>
                </a:solidFill>
              </a:rPr>
              <a:t> 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print the suitable statement for the exception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000" dirty="0" smtClean="0">
              <a:solidFill>
                <a:srgbClr val="000000"/>
              </a:solidFill>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//if true enter the loop (</a:t>
            </a:r>
            <a:r>
              <a:rPr lang="en-IN" sz="2000" dirty="0" err="1" smtClean="0">
                <a:solidFill>
                  <a:srgbClr val="000000"/>
                </a:solidFill>
              </a:rPr>
              <a:t>i.e</a:t>
            </a:r>
            <a:r>
              <a:rPr lang="en-IN" sz="2000" dirty="0" smtClean="0">
                <a:solidFill>
                  <a:srgbClr val="000000"/>
                </a:solidFill>
              </a:rPr>
              <a:t> while loop)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000" dirty="0" smtClean="0">
              <a:solidFill>
                <a:srgbClr val="000000"/>
              </a:solidFill>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Step4: try{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line &lt;- </a:t>
            </a:r>
            <a:r>
              <a:rPr lang="en-IN" sz="2000" dirty="0" err="1" smtClean="0">
                <a:solidFill>
                  <a:srgbClr val="000000"/>
                </a:solidFill>
              </a:rPr>
              <a:t>in.readLine</a:t>
            </a:r>
            <a:r>
              <a:rPr lang="en-IN" sz="20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//Send data back to client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a:t>
            </a:r>
            <a:r>
              <a:rPr lang="en-IN" sz="2000" dirty="0" err="1" smtClean="0">
                <a:solidFill>
                  <a:srgbClr val="000000"/>
                </a:solidFill>
              </a:rPr>
              <a:t>out.println</a:t>
            </a:r>
            <a:r>
              <a:rPr lang="en-IN" sz="2000" dirty="0" smtClean="0">
                <a:solidFill>
                  <a:srgbClr val="000000"/>
                </a:solidFill>
              </a:rPr>
              <a:t>(line);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 catch (</a:t>
            </a:r>
            <a:r>
              <a:rPr lang="en-IN" sz="2000" dirty="0" err="1" smtClean="0">
                <a:solidFill>
                  <a:srgbClr val="000000"/>
                </a:solidFill>
              </a:rPr>
              <a:t>IOException</a:t>
            </a:r>
            <a:r>
              <a:rPr lang="en-IN" sz="2000" dirty="0" smtClean="0">
                <a:solidFill>
                  <a:srgbClr val="000000"/>
                </a:solidFill>
              </a:rPr>
              <a:t> 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print the suitable statement for the exception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000" dirty="0" smtClean="0">
              <a:solidFill>
                <a:srgbClr val="000000"/>
              </a:solidFill>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000" dirty="0" smtClean="0">
              <a:solidFill>
                <a:srgbClr val="000000"/>
              </a:solidFill>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000" dirty="0" smtClean="0">
              <a:solidFill>
                <a:srgbClr val="000000"/>
              </a:solidFill>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000" dirty="0" smtClean="0">
              <a:solidFill>
                <a:srgbClr val="000000"/>
              </a:solidFill>
            </a:endParaRPr>
          </a:p>
          <a:p>
            <a:pPr>
              <a:spcBef>
                <a:spcPts val="1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IN" sz="2000" dirty="0">
              <a:solidFill>
                <a:srgbClr val="0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4414" y="368457"/>
            <a:ext cx="7715304" cy="5632311"/>
          </a:xfrm>
          <a:prstGeom prst="rect">
            <a:avLst/>
          </a:prstGeom>
        </p:spPr>
        <p:txBody>
          <a:bodyPr wrap="squar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//store the traffic rates sent from the client in database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a:t>
            </a:r>
            <a:r>
              <a:rPr lang="en-US" sz="2000" i="1" dirty="0" smtClean="0">
                <a:solidFill>
                  <a:srgbClr val="000000"/>
                </a:solidFill>
              </a:rPr>
              <a:t>public void </a:t>
            </a:r>
            <a:r>
              <a:rPr lang="en-US" sz="2000" i="1" dirty="0" err="1" smtClean="0">
                <a:solidFill>
                  <a:srgbClr val="000000"/>
                </a:solidFill>
              </a:rPr>
              <a:t>storeTrafficRate</a:t>
            </a:r>
            <a:r>
              <a:rPr lang="en-US" sz="2000" i="1" dirty="0" smtClean="0">
                <a:solidFill>
                  <a:srgbClr val="000000"/>
                </a:solidFill>
              </a:rPr>
              <a:t>(string </a:t>
            </a:r>
            <a:r>
              <a:rPr lang="en-US" sz="2000" i="1" dirty="0" err="1" smtClean="0">
                <a:solidFill>
                  <a:srgbClr val="000000"/>
                </a:solidFill>
              </a:rPr>
              <a:t>IP,int</a:t>
            </a:r>
            <a:r>
              <a:rPr lang="en-US" sz="2000" i="1" dirty="0" smtClean="0">
                <a:solidFill>
                  <a:srgbClr val="000000"/>
                </a:solidFill>
              </a:rPr>
              <a:t> </a:t>
            </a:r>
            <a:r>
              <a:rPr lang="en-US" sz="2000" i="1" dirty="0" err="1" smtClean="0">
                <a:solidFill>
                  <a:srgbClr val="000000"/>
                </a:solidFill>
              </a:rPr>
              <a:t>upload,int</a:t>
            </a:r>
            <a:r>
              <a:rPr lang="en-US" sz="2000" i="1" dirty="0" smtClean="0">
                <a:solidFill>
                  <a:srgbClr val="000000"/>
                </a:solidFill>
              </a:rPr>
              <a:t> download)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      //database  MYSQL Server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//Input: </a:t>
            </a:r>
            <a:r>
              <a:rPr lang="en-US" sz="2000" dirty="0" err="1" smtClean="0">
                <a:solidFill>
                  <a:srgbClr val="000000"/>
                </a:solidFill>
              </a:rPr>
              <a:t>ip</a:t>
            </a:r>
            <a:r>
              <a:rPr lang="en-US" sz="2000" dirty="0" smtClean="0">
                <a:solidFill>
                  <a:srgbClr val="000000"/>
                </a:solidFill>
              </a:rPr>
              <a:t> address, upload &amp; download rates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a:t>
            </a:r>
            <a:r>
              <a:rPr lang="en-IN" sz="2000" dirty="0" smtClean="0">
                <a:solidFill>
                  <a:srgbClr val="000000"/>
                </a:solidFill>
              </a:rPr>
              <a:t>Connection con &lt;-null;</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String </a:t>
            </a:r>
            <a:r>
              <a:rPr lang="en-IN" sz="2000" dirty="0" err="1" smtClean="0">
                <a:solidFill>
                  <a:srgbClr val="000000"/>
                </a:solidFill>
              </a:rPr>
              <a:t>url</a:t>
            </a:r>
            <a:r>
              <a:rPr lang="en-IN" sz="2000" dirty="0" smtClean="0">
                <a:solidFill>
                  <a:srgbClr val="000000"/>
                </a:solidFill>
              </a:rPr>
              <a:t> &lt;-"</a:t>
            </a:r>
            <a:r>
              <a:rPr lang="en-IN" sz="2000" dirty="0" err="1" smtClean="0">
                <a:solidFill>
                  <a:srgbClr val="000000"/>
                </a:solidFill>
              </a:rPr>
              <a:t>jdbc:mysql</a:t>
            </a:r>
            <a:r>
              <a:rPr lang="en-IN" sz="2000" dirty="0" smtClean="0">
                <a:solidFill>
                  <a:srgbClr val="000000"/>
                </a:solidFill>
              </a:rPr>
              <a:t>://localhost:3306/";</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String </a:t>
            </a:r>
            <a:r>
              <a:rPr lang="en-IN" sz="2000" dirty="0" err="1" smtClean="0">
                <a:solidFill>
                  <a:srgbClr val="000000"/>
                </a:solidFill>
              </a:rPr>
              <a:t>dbName</a:t>
            </a:r>
            <a:r>
              <a:rPr lang="en-IN" sz="2000" dirty="0" smtClean="0">
                <a:solidFill>
                  <a:srgbClr val="000000"/>
                </a:solidFill>
              </a:rPr>
              <a:t> &lt;-"</a:t>
            </a:r>
            <a:r>
              <a:rPr lang="en-IN" sz="2000" dirty="0" err="1" smtClean="0">
                <a:solidFill>
                  <a:srgbClr val="000000"/>
                </a:solidFill>
              </a:rPr>
              <a:t>jdbctutorial</a:t>
            </a:r>
            <a:r>
              <a:rPr lang="en-IN" sz="20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String </a:t>
            </a:r>
            <a:r>
              <a:rPr lang="en-IN" sz="2000" dirty="0" err="1" smtClean="0">
                <a:solidFill>
                  <a:srgbClr val="000000"/>
                </a:solidFill>
              </a:rPr>
              <a:t>driverName</a:t>
            </a:r>
            <a:r>
              <a:rPr lang="en-IN" sz="2000" dirty="0" smtClean="0">
                <a:solidFill>
                  <a:srgbClr val="000000"/>
                </a:solidFill>
              </a:rPr>
              <a:t> &lt;- "</a:t>
            </a:r>
            <a:r>
              <a:rPr lang="en-IN" sz="2000" dirty="0" err="1" smtClean="0">
                <a:solidFill>
                  <a:srgbClr val="000000"/>
                </a:solidFill>
              </a:rPr>
              <a:t>com.mysql.jdbc.Driver</a:t>
            </a:r>
            <a:r>
              <a:rPr lang="en-IN" sz="20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String </a:t>
            </a:r>
            <a:r>
              <a:rPr lang="en-IN" sz="2000" dirty="0" err="1" smtClean="0">
                <a:solidFill>
                  <a:srgbClr val="000000"/>
                </a:solidFill>
              </a:rPr>
              <a:t>userName</a:t>
            </a:r>
            <a:r>
              <a:rPr lang="en-IN" sz="2000" dirty="0" smtClean="0">
                <a:solidFill>
                  <a:srgbClr val="000000"/>
                </a:solidFill>
              </a:rPr>
              <a:t> &lt;-"root";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String password &lt;- "root";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Step1:try{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a:t>
            </a:r>
            <a:r>
              <a:rPr lang="en-IN" sz="2000" dirty="0" err="1" smtClean="0">
                <a:solidFill>
                  <a:srgbClr val="000000"/>
                </a:solidFill>
              </a:rPr>
              <a:t>Class.forName</a:t>
            </a:r>
            <a:r>
              <a:rPr lang="en-IN" sz="2000" dirty="0" smtClean="0">
                <a:solidFill>
                  <a:srgbClr val="000000"/>
                </a:solidFill>
              </a:rPr>
              <a:t>(</a:t>
            </a:r>
            <a:r>
              <a:rPr lang="en-IN" sz="2000" dirty="0" err="1" smtClean="0">
                <a:solidFill>
                  <a:srgbClr val="000000"/>
                </a:solidFill>
              </a:rPr>
              <a:t>driverName</a:t>
            </a:r>
            <a:r>
              <a:rPr lang="en-IN" sz="2000" dirty="0" smtClean="0">
                <a:solidFill>
                  <a:srgbClr val="000000"/>
                </a:solidFill>
              </a:rPr>
              <a:t>).</a:t>
            </a:r>
            <a:r>
              <a:rPr lang="en-IN" sz="2000" dirty="0" err="1" smtClean="0">
                <a:solidFill>
                  <a:srgbClr val="000000"/>
                </a:solidFill>
              </a:rPr>
              <a:t>newInstance</a:t>
            </a:r>
            <a:r>
              <a:rPr lang="en-IN" sz="20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con &lt;-</a:t>
            </a:r>
            <a:r>
              <a:rPr lang="en-IN" sz="2000" dirty="0" err="1" smtClean="0">
                <a:solidFill>
                  <a:srgbClr val="000000"/>
                </a:solidFill>
              </a:rPr>
              <a:t>DriverManager.getConnection</a:t>
            </a:r>
            <a:r>
              <a:rPr lang="en-IN" sz="2000" dirty="0" smtClean="0">
                <a:solidFill>
                  <a:srgbClr val="000000"/>
                </a:solidFill>
              </a:rPr>
              <a:t>(</a:t>
            </a:r>
            <a:r>
              <a:rPr lang="en-IN" sz="2000" dirty="0" err="1" smtClean="0">
                <a:solidFill>
                  <a:srgbClr val="000000"/>
                </a:solidFill>
              </a:rPr>
              <a:t>url+dbName</a:t>
            </a:r>
            <a:r>
              <a:rPr lang="en-IN" sz="2000" dirty="0" smtClean="0">
                <a:solidFill>
                  <a:srgbClr val="000000"/>
                </a:solidFill>
              </a:rPr>
              <a:t>, </a:t>
            </a:r>
            <a:r>
              <a:rPr lang="en-IN" sz="2000" dirty="0" err="1" smtClean="0">
                <a:solidFill>
                  <a:srgbClr val="000000"/>
                </a:solidFill>
              </a:rPr>
              <a:t>userName</a:t>
            </a:r>
            <a:r>
              <a:rPr lang="en-IN" sz="2000" dirty="0" smtClean="0">
                <a:solidFill>
                  <a:srgbClr val="000000"/>
                </a:solidFill>
              </a:rPr>
              <a:t>, password);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Step2:try{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Statement </a:t>
            </a:r>
            <a:r>
              <a:rPr lang="en-IN" sz="2000" dirty="0" err="1" smtClean="0">
                <a:solidFill>
                  <a:srgbClr val="000000"/>
                </a:solidFill>
              </a:rPr>
              <a:t>st</a:t>
            </a:r>
            <a:r>
              <a:rPr lang="en-IN" sz="2000" dirty="0" smtClean="0">
                <a:solidFill>
                  <a:srgbClr val="000000"/>
                </a:solidFill>
              </a:rPr>
              <a:t> &lt;-</a:t>
            </a:r>
            <a:r>
              <a:rPr lang="en-IN" sz="2000" dirty="0" err="1" smtClean="0">
                <a:solidFill>
                  <a:srgbClr val="000000"/>
                </a:solidFill>
              </a:rPr>
              <a:t>con.createStatement</a:t>
            </a:r>
            <a:r>
              <a:rPr lang="en-IN" sz="20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sz="2000" dirty="0" smtClean="0">
                <a:solidFill>
                  <a:srgbClr val="000000"/>
                </a:solidFill>
              </a:rPr>
              <a:t>        </a:t>
            </a:r>
            <a:endParaRPr lang="en-IN" sz="2000" dirty="0">
              <a:solidFill>
                <a:srgbClr val="0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1538" y="626820"/>
            <a:ext cx="8072462" cy="4708981"/>
          </a:xfrm>
          <a:prstGeom prst="rect">
            <a:avLst/>
          </a:prstGeom>
        </p:spPr>
        <p:txBody>
          <a:bodyPr wrap="squar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String table &lt;- "CREATE TABLE  </a:t>
            </a:r>
            <a:r>
              <a:rPr lang="en-US" sz="2000" dirty="0" err="1" smtClean="0">
                <a:solidFill>
                  <a:srgbClr val="000000"/>
                </a:solidFill>
              </a:rPr>
              <a:t>CRate</a:t>
            </a:r>
            <a:r>
              <a:rPr lang="en-US" sz="2000" dirty="0" smtClean="0">
                <a:solidFill>
                  <a:srgbClr val="000000"/>
                </a:solidFill>
              </a:rPr>
              <a:t> (IP </a:t>
            </a:r>
            <a:r>
              <a:rPr lang="en-US" sz="2000" dirty="0" err="1" smtClean="0">
                <a:solidFill>
                  <a:srgbClr val="000000"/>
                </a:solidFill>
              </a:rPr>
              <a:t>varchar</a:t>
            </a:r>
            <a:r>
              <a:rPr lang="en-US" sz="2000" dirty="0" smtClean="0">
                <a:solidFill>
                  <a:srgbClr val="000000"/>
                </a:solidFill>
              </a:rPr>
              <a:t>(15),upload integer,		download integer)";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a:t>
            </a:r>
            <a:r>
              <a:rPr lang="en-US" sz="2000" dirty="0" err="1" smtClean="0">
                <a:solidFill>
                  <a:srgbClr val="000000"/>
                </a:solidFill>
              </a:rPr>
              <a:t>st.executeUpdate</a:t>
            </a:r>
            <a:r>
              <a:rPr lang="en-US" sz="2000" dirty="0" smtClean="0">
                <a:solidFill>
                  <a:srgbClr val="000000"/>
                </a:solidFill>
              </a:rPr>
              <a:t>(table);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String table &lt;- "CREATE TABLE  </a:t>
            </a:r>
            <a:r>
              <a:rPr lang="en-US" sz="2000" dirty="0" err="1" smtClean="0">
                <a:solidFill>
                  <a:srgbClr val="000000"/>
                </a:solidFill>
              </a:rPr>
              <a:t>DRate</a:t>
            </a:r>
            <a:r>
              <a:rPr lang="en-US" sz="2000" dirty="0" smtClean="0">
                <a:solidFill>
                  <a:srgbClr val="000000"/>
                </a:solidFill>
              </a:rPr>
              <a:t> (IP </a:t>
            </a:r>
            <a:r>
              <a:rPr lang="en-US" sz="2000" dirty="0" err="1" smtClean="0">
                <a:solidFill>
                  <a:srgbClr val="000000"/>
                </a:solidFill>
              </a:rPr>
              <a:t>varchar</a:t>
            </a:r>
            <a:r>
              <a:rPr lang="en-US" sz="2000" dirty="0" smtClean="0">
                <a:solidFill>
                  <a:srgbClr val="000000"/>
                </a:solidFill>
              </a:rPr>
              <a:t>(15),upload integer,	download integer)";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a:t>
            </a:r>
            <a:r>
              <a:rPr lang="en-US" sz="2000" dirty="0" err="1" smtClean="0">
                <a:solidFill>
                  <a:srgbClr val="000000"/>
                </a:solidFill>
              </a:rPr>
              <a:t>st.executeUpdate</a:t>
            </a:r>
            <a:r>
              <a:rPr lang="en-US" sz="2000" dirty="0" smtClean="0">
                <a:solidFill>
                  <a:srgbClr val="000000"/>
                </a:solidFill>
              </a:rPr>
              <a:t>(table);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}catch(</a:t>
            </a:r>
            <a:r>
              <a:rPr lang="en-US" sz="2000" dirty="0" err="1" smtClean="0">
                <a:solidFill>
                  <a:srgbClr val="000000"/>
                </a:solidFill>
              </a:rPr>
              <a:t>SQLException</a:t>
            </a:r>
            <a:r>
              <a:rPr lang="en-US" sz="2000" dirty="0" smtClean="0">
                <a:solidFill>
                  <a:srgbClr val="000000"/>
                </a:solidFill>
              </a:rPr>
              <a:t> 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print suitable message for the exception</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}//exception caught of inner try block</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a:t>
            </a:r>
            <a:r>
              <a:rPr lang="en-US" sz="2000" dirty="0" err="1" smtClean="0">
                <a:solidFill>
                  <a:srgbClr val="000000"/>
                </a:solidFill>
              </a:rPr>
              <a:t>con.close</a:t>
            </a:r>
            <a:r>
              <a:rPr lang="en-US" sz="2000" dirty="0" smtClean="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  catch (Exception 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print suitable message for the exception</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}//exception caught of outer try block</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smtClean="0">
                <a:solidFill>
                  <a:srgbClr val="000000"/>
                </a:solidFill>
              </a:rPr>
              <a:t>}  </a:t>
            </a:r>
            <a:endParaRPr lang="en-US" sz="20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381000" y="0"/>
            <a:ext cx="8229600" cy="1143000"/>
          </a:xfrm>
          <a:ln/>
        </p:spPr>
        <p:txBody>
          <a:bodyPr anchor="ct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dirty="0">
                <a:solidFill>
                  <a:schemeClr val="tx2">
                    <a:lumMod val="60000"/>
                    <a:lumOff val="40000"/>
                  </a:schemeClr>
                </a:solidFill>
                <a:latin typeface="Arial" charset="0"/>
              </a:rPr>
              <a:t>1.Introduction:</a:t>
            </a:r>
          </a:p>
        </p:txBody>
      </p:sp>
      <p:sp>
        <p:nvSpPr>
          <p:cNvPr id="5" name="Rectangle 2"/>
          <p:cNvSpPr txBox="1">
            <a:spLocks noChangeArrowheads="1"/>
          </p:cNvSpPr>
          <p:nvPr/>
        </p:nvSpPr>
        <p:spPr>
          <a:xfrm>
            <a:off x="71406" y="998561"/>
            <a:ext cx="9072594" cy="5788025"/>
          </a:xfrm>
          <a:prstGeom prst="rect">
            <a:avLst/>
          </a:prstGeom>
          <a:ln/>
        </p:spPr>
        <p:txBody>
          <a:bodyPr>
            <a:normAutofit/>
          </a:bodyPr>
          <a:lstStyle/>
          <a:p>
            <a:pPr marL="334963" marR="0" lvl="0" indent="-334963" algn="l" defTabSz="914400" rtl="0" eaLnBrk="1" fontAlgn="auto" latinLnBrk="0" hangingPunct="1">
              <a:lnSpc>
                <a:spcPct val="80000"/>
              </a:lnSpc>
              <a:spcBef>
                <a:spcPts val="700"/>
              </a:spcBef>
              <a:spcAft>
                <a:spcPts val="0"/>
              </a:spcAft>
              <a:buClr>
                <a:srgbClr val="006699"/>
              </a:buClr>
              <a:buSzPct val="80000"/>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r>
              <a:rPr kumimoji="0" lang="en-US" sz="2800" b="1" i="0" u="none" strike="noStrike" kern="1200" cap="none" spc="0" normalizeH="0" baseline="0" noProof="0" dirty="0" smtClean="0">
                <a:ln>
                  <a:noFill/>
                </a:ln>
                <a:solidFill>
                  <a:schemeClr val="tx1"/>
                </a:solidFill>
                <a:effectLst/>
                <a:uLnTx/>
                <a:uFillTx/>
                <a:latin typeface="Lucida Calligraphy" pitchFamily="64" charset="0"/>
                <a:ea typeface="+mn-ea"/>
                <a:cs typeface="+mn-cs"/>
              </a:rPr>
              <a:t>1.1 Purpose:</a:t>
            </a:r>
          </a:p>
          <a:p>
            <a:pPr marL="334963" marR="0" lvl="0" indent="-334963" algn="l" defTabSz="914400" rtl="0" eaLnBrk="1" fontAlgn="auto" latinLnBrk="0" hangingPunct="1">
              <a:lnSpc>
                <a:spcPct val="80000"/>
              </a:lnSpc>
              <a:spcBef>
                <a:spcPts val="700"/>
              </a:spcBef>
              <a:spcAft>
                <a:spcPts val="0"/>
              </a:spcAft>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endParaRPr kumimoji="0" lang="en-US" sz="2800" b="1" i="0" u="none" strike="noStrike" kern="1200" cap="none" spc="0" normalizeH="0" baseline="0" noProof="0" dirty="0" smtClean="0">
              <a:ln>
                <a:noFill/>
              </a:ln>
              <a:solidFill>
                <a:schemeClr val="tx1"/>
              </a:solidFill>
              <a:effectLst/>
              <a:uLnTx/>
              <a:uFillTx/>
              <a:latin typeface="Lucida Calligraphy" pitchFamily="64" charset="0"/>
              <a:ea typeface="+mn-ea"/>
              <a:cs typeface="+mn-cs"/>
            </a:endParaRPr>
          </a:p>
          <a:p>
            <a:pPr marL="334963" marR="0" lvl="0" indent="-334963" algn="l" defTabSz="914400" rtl="0" eaLnBrk="1" fontAlgn="auto" latinLnBrk="0" hangingPunct="1">
              <a:lnSpc>
                <a:spcPct val="80000"/>
              </a:lnSpc>
              <a:spcBef>
                <a:spcPts val="450"/>
              </a:spcBef>
              <a:spcAft>
                <a:spcPts val="0"/>
              </a:spcAft>
              <a:buClr>
                <a:srgbClr val="006699"/>
              </a:buClr>
              <a:buSzPct val="80000"/>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	The purpose of Bandwidth Monitor and Traffic Reporter is to monitor bandwidth usages through the computer it's installed on. And generate traffic reports.</a:t>
            </a:r>
          </a:p>
          <a:p>
            <a:pPr marL="334963" marR="0" lvl="0" indent="-334963" algn="l" defTabSz="914400" rtl="0" eaLnBrk="1" fontAlgn="auto" latinLnBrk="0" hangingPunct="1">
              <a:lnSpc>
                <a:spcPct val="80000"/>
              </a:lnSpc>
              <a:spcBef>
                <a:spcPts val="450"/>
              </a:spcBef>
              <a:spcAft>
                <a:spcPts val="0"/>
              </a:spcAft>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endPar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endParaRPr>
          </a:p>
          <a:p>
            <a:pPr marL="334963" marR="0" lvl="0" indent="-334963" algn="l" defTabSz="914400" rtl="0" eaLnBrk="1" fontAlgn="auto" latinLnBrk="0" hangingPunct="1">
              <a:lnSpc>
                <a:spcPct val="80000"/>
              </a:lnSpc>
              <a:spcBef>
                <a:spcPts val="700"/>
              </a:spcBef>
              <a:spcAft>
                <a:spcPts val="0"/>
              </a:spcAft>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r>
              <a:rPr kumimoji="0" lang="en-US" sz="2800" b="1" i="0" u="none" strike="noStrike" kern="1200" cap="none" spc="0" normalizeH="0" baseline="0" noProof="0" dirty="0" smtClean="0">
                <a:ln>
                  <a:noFill/>
                </a:ln>
                <a:solidFill>
                  <a:schemeClr val="tx1"/>
                </a:solidFill>
                <a:effectLst/>
                <a:uLnTx/>
                <a:uFillTx/>
                <a:latin typeface="Lucida Calligraphy" pitchFamily="64" charset="0"/>
                <a:ea typeface="+mn-ea"/>
                <a:cs typeface="+mn-cs"/>
              </a:rPr>
              <a:t>1.2 Scope:</a:t>
            </a:r>
          </a:p>
          <a:p>
            <a:pPr marL="334963" marR="0" lvl="0" indent="-334963" algn="l" defTabSz="914400" rtl="0" eaLnBrk="1" fontAlgn="auto" latinLnBrk="0" hangingPunct="1">
              <a:lnSpc>
                <a:spcPct val="80000"/>
              </a:lnSpc>
              <a:spcBef>
                <a:spcPts val="500"/>
              </a:spcBef>
              <a:spcAft>
                <a:spcPts val="0"/>
              </a:spcAft>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endPar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endParaRPr>
          </a:p>
          <a:p>
            <a:pPr marL="334963" marR="0" lvl="0" indent="-334963" algn="l" defTabSz="914400" rtl="0" eaLnBrk="1" fontAlgn="auto" latinLnBrk="0" hangingPunct="1">
              <a:lnSpc>
                <a:spcPct val="80000"/>
              </a:lnSpc>
              <a:spcBef>
                <a:spcPts val="500"/>
              </a:spcBef>
              <a:spcAft>
                <a:spcPts val="0"/>
              </a:spcAft>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The software performs the following activities:</a:t>
            </a:r>
          </a:p>
          <a:p>
            <a:pPr marL="334963" marR="0" lvl="0" indent="-334963" algn="l" defTabSz="914400" rtl="0" eaLnBrk="1" fontAlgn="auto" latinLnBrk="0" hangingPunct="1">
              <a:lnSpc>
                <a:spcPct val="80000"/>
              </a:lnSpc>
              <a:spcBef>
                <a:spcPts val="500"/>
              </a:spcBef>
              <a:spcAft>
                <a:spcPts val="0"/>
              </a:spcAft>
              <a:buClr>
                <a:srgbClr val="006699"/>
              </a:buClr>
              <a:buSzPct val="78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Monitors bandwidth usage.</a:t>
            </a:r>
          </a:p>
          <a:p>
            <a:pPr marL="334963" marR="0" lvl="0" indent="-334963" algn="l" defTabSz="914400" rtl="0" eaLnBrk="1" fontAlgn="auto" latinLnBrk="0" hangingPunct="1">
              <a:lnSpc>
                <a:spcPct val="80000"/>
              </a:lnSpc>
              <a:spcBef>
                <a:spcPts val="500"/>
              </a:spcBef>
              <a:spcAft>
                <a:spcPts val="0"/>
              </a:spcAft>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endPar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endParaRPr>
          </a:p>
          <a:p>
            <a:pPr marL="334963" marR="0" lvl="0" indent="-334963" algn="l" defTabSz="914400" rtl="0" eaLnBrk="1" fontAlgn="auto" latinLnBrk="0" hangingPunct="1">
              <a:lnSpc>
                <a:spcPct val="80000"/>
              </a:lnSpc>
              <a:spcBef>
                <a:spcPts val="500"/>
              </a:spcBef>
              <a:spcAft>
                <a:spcPts val="0"/>
              </a:spcAft>
              <a:buClr>
                <a:srgbClr val="006699"/>
              </a:buClr>
              <a:buSzPct val="78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Displays real-time download and upload speeds in graphical and numerical forms.</a:t>
            </a:r>
          </a:p>
          <a:p>
            <a:pPr marL="334963" marR="0" lvl="0" indent="-334963" algn="l" defTabSz="914400" rtl="0" eaLnBrk="1" fontAlgn="auto" latinLnBrk="0" hangingPunct="1">
              <a:lnSpc>
                <a:spcPct val="80000"/>
              </a:lnSpc>
              <a:spcBef>
                <a:spcPts val="500"/>
              </a:spcBef>
              <a:spcAft>
                <a:spcPts val="0"/>
              </a:spcAft>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endPar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endParaRPr>
          </a:p>
          <a:p>
            <a:pPr marL="334963" marR="0" lvl="0" indent="-334963" algn="l" defTabSz="914400" rtl="0" eaLnBrk="1" fontAlgn="auto" latinLnBrk="0" hangingPunct="1">
              <a:lnSpc>
                <a:spcPct val="80000"/>
              </a:lnSpc>
              <a:spcBef>
                <a:spcPts val="500"/>
              </a:spcBef>
              <a:spcAft>
                <a:spcPts val="0"/>
              </a:spcAft>
              <a:buClr>
                <a:srgbClr val="006699"/>
              </a:buClr>
              <a:buSzPct val="78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Logs bandwidth usages.</a:t>
            </a:r>
          </a:p>
          <a:p>
            <a:pPr marL="334963" marR="0" lvl="0" indent="-334963" algn="l" defTabSz="914400" rtl="0" eaLnBrk="1" fontAlgn="auto" latinLnBrk="0" hangingPunct="1">
              <a:lnSpc>
                <a:spcPct val="80000"/>
              </a:lnSpc>
              <a:spcBef>
                <a:spcPts val="500"/>
              </a:spcBef>
              <a:spcAft>
                <a:spcPts val="0"/>
              </a:spcAft>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endPar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endParaRPr>
          </a:p>
          <a:p>
            <a:pPr marL="334963" marR="0" lvl="0" indent="-334963" algn="l" defTabSz="914400" rtl="0" eaLnBrk="1" fontAlgn="auto" latinLnBrk="0" hangingPunct="1">
              <a:lnSpc>
                <a:spcPct val="80000"/>
              </a:lnSpc>
              <a:spcBef>
                <a:spcPts val="500"/>
              </a:spcBef>
              <a:spcAft>
                <a:spcPts val="0"/>
              </a:spcAft>
              <a:buClr>
                <a:srgbClr val="006699"/>
              </a:buClr>
              <a:buSzPct val="78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defRPr/>
            </a:pP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Provides daily, weekly and monthly bandwidth usage reports.</a:t>
            </a:r>
            <a:endParaRPr kumimoji="0" lang="en-US" sz="2000" b="1" i="0" u="none" strike="noStrike" kern="1200" cap="none" spc="0" normalizeH="0" baseline="0" noProof="0" dirty="0">
              <a:ln>
                <a:noFill/>
              </a:ln>
              <a:solidFill>
                <a:schemeClr val="tx1"/>
              </a:solidFill>
              <a:effectLst/>
              <a:uLnTx/>
              <a:uFillTx/>
              <a:latin typeface="Lucida Console" pitchFamily="49" charset="0"/>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81093" y="214290"/>
            <a:ext cx="7977187" cy="971550"/>
          </a:xfrm>
          <a:prstGeom prst="rect">
            <a:avLst/>
          </a:prstGeom>
          <a:noFill/>
          <a:ln w="9525">
            <a:noFill/>
            <a:round/>
            <a:headEnd/>
            <a:tailEnd/>
          </a:ln>
          <a:effectLst/>
        </p:spPr>
        <p:txBody>
          <a:bodyPr lIns="90000" tIns="46800" rIns="90000" bIns="46800" anchor="ct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u="sng" dirty="0">
                <a:solidFill>
                  <a:schemeClr val="tx2">
                    <a:lumMod val="60000"/>
                    <a:lumOff val="40000"/>
                  </a:schemeClr>
                </a:solidFill>
                <a:latin typeface="Monotype Corsiva" pitchFamily="66" charset="0"/>
              </a:rPr>
              <a:t>Sequence diagram for Bandwidth Monitor</a:t>
            </a:r>
            <a:r>
              <a:rPr lang="en-US" sz="3600" dirty="0">
                <a:solidFill>
                  <a:schemeClr val="tx2">
                    <a:lumMod val="60000"/>
                    <a:lumOff val="40000"/>
                  </a:schemeClr>
                </a:solidFill>
                <a:latin typeface="Monotype Corsiva" pitchFamily="66" charset="0"/>
              </a:rPr>
              <a:t>:</a:t>
            </a:r>
          </a:p>
        </p:txBody>
      </p:sp>
      <p:sp>
        <p:nvSpPr>
          <p:cNvPr id="4" name="Rectangle 2"/>
          <p:cNvSpPr>
            <a:spLocks noChangeArrowheads="1"/>
          </p:cNvSpPr>
          <p:nvPr/>
        </p:nvSpPr>
        <p:spPr bwMode="auto">
          <a:xfrm>
            <a:off x="1076356" y="1530350"/>
            <a:ext cx="1387475" cy="730250"/>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packet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Monitor</a:t>
            </a:r>
          </a:p>
        </p:txBody>
      </p:sp>
      <p:sp>
        <p:nvSpPr>
          <p:cNvPr id="5" name="Rectangle 3"/>
          <p:cNvSpPr>
            <a:spLocks noChangeArrowheads="1"/>
          </p:cNvSpPr>
          <p:nvPr/>
        </p:nvSpPr>
        <p:spPr bwMode="auto">
          <a:xfrm>
            <a:off x="3157569" y="1493838"/>
            <a:ext cx="1570037" cy="730250"/>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bandwidth Monitor</a:t>
            </a:r>
          </a:p>
        </p:txBody>
      </p:sp>
      <p:sp>
        <p:nvSpPr>
          <p:cNvPr id="6" name="Rectangle 4"/>
          <p:cNvSpPr>
            <a:spLocks noChangeArrowheads="1"/>
          </p:cNvSpPr>
          <p:nvPr/>
        </p:nvSpPr>
        <p:spPr bwMode="auto">
          <a:xfrm>
            <a:off x="5676931" y="1493838"/>
            <a:ext cx="1387475" cy="803275"/>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bandwidth Monitor</a:t>
            </a:r>
          </a:p>
        </p:txBody>
      </p:sp>
      <p:sp>
        <p:nvSpPr>
          <p:cNvPr id="7" name="Rectangle 5"/>
          <p:cNvSpPr>
            <a:spLocks noChangeArrowheads="1"/>
          </p:cNvSpPr>
          <p:nvPr/>
        </p:nvSpPr>
        <p:spPr bwMode="auto">
          <a:xfrm>
            <a:off x="7648606" y="1457325"/>
            <a:ext cx="1387475" cy="803275"/>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bandwidth Monitor</a:t>
            </a:r>
          </a:p>
        </p:txBody>
      </p:sp>
      <p:sp>
        <p:nvSpPr>
          <p:cNvPr id="8" name="AutoShape 6"/>
          <p:cNvSpPr>
            <a:spLocks noChangeArrowheads="1"/>
          </p:cNvSpPr>
          <p:nvPr/>
        </p:nvSpPr>
        <p:spPr bwMode="auto">
          <a:xfrm>
            <a:off x="1076356" y="2260600"/>
            <a:ext cx="1387475" cy="620713"/>
          </a:xfrm>
          <a:prstGeom prst="roundRect">
            <a:avLst>
              <a:gd name="adj" fmla="val 16667"/>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sendTrafficRate();</a:t>
            </a:r>
          </a:p>
        </p:txBody>
      </p:sp>
      <p:sp>
        <p:nvSpPr>
          <p:cNvPr id="9" name="AutoShape 7"/>
          <p:cNvSpPr>
            <a:spLocks noChangeArrowheads="1"/>
          </p:cNvSpPr>
          <p:nvPr/>
        </p:nvSpPr>
        <p:spPr bwMode="auto">
          <a:xfrm>
            <a:off x="3121056" y="2224088"/>
            <a:ext cx="1606550" cy="620712"/>
          </a:xfrm>
          <a:prstGeom prst="roundRect">
            <a:avLst>
              <a:gd name="adj" fmla="val 16667"/>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recieveTrafficRate();</a:t>
            </a:r>
          </a:p>
        </p:txBody>
      </p:sp>
      <p:sp>
        <p:nvSpPr>
          <p:cNvPr id="10" name="AutoShape 8"/>
          <p:cNvSpPr>
            <a:spLocks noChangeArrowheads="1"/>
          </p:cNvSpPr>
          <p:nvPr/>
        </p:nvSpPr>
        <p:spPr bwMode="auto">
          <a:xfrm>
            <a:off x="5676931" y="2297113"/>
            <a:ext cx="1387475" cy="620712"/>
          </a:xfrm>
          <a:prstGeom prst="roundRect">
            <a:avLst>
              <a:gd name="adj" fmla="val 16667"/>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storeTrafficRate();</a:t>
            </a:r>
          </a:p>
        </p:txBody>
      </p:sp>
      <p:sp>
        <p:nvSpPr>
          <p:cNvPr id="11" name="AutoShape 9"/>
          <p:cNvSpPr>
            <a:spLocks noChangeArrowheads="1"/>
          </p:cNvSpPr>
          <p:nvPr/>
        </p:nvSpPr>
        <p:spPr bwMode="auto">
          <a:xfrm>
            <a:off x="7612094" y="2260600"/>
            <a:ext cx="1460500" cy="620713"/>
          </a:xfrm>
          <a:prstGeom prst="roundRect">
            <a:avLst>
              <a:gd name="adj" fmla="val 16667"/>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generate Graph();</a:t>
            </a:r>
          </a:p>
        </p:txBody>
      </p:sp>
      <p:sp>
        <p:nvSpPr>
          <p:cNvPr id="12" name="AutoShape 10"/>
          <p:cNvSpPr>
            <a:spLocks noChangeArrowheads="1"/>
          </p:cNvSpPr>
          <p:nvPr/>
        </p:nvSpPr>
        <p:spPr bwMode="auto">
          <a:xfrm>
            <a:off x="1697069" y="2881313"/>
            <a:ext cx="146050" cy="3249612"/>
          </a:xfrm>
          <a:prstGeom prst="flowChartInputOutput">
            <a:avLst/>
          </a:prstGeom>
          <a:solidFill>
            <a:srgbClr val="FFFFCC"/>
          </a:solidFill>
          <a:ln w="9360">
            <a:solidFill>
              <a:srgbClr val="CC0066"/>
            </a:solidFill>
            <a:round/>
            <a:headEnd/>
            <a:tailEnd/>
          </a:ln>
          <a:effectLst/>
        </p:spPr>
        <p:txBody>
          <a:bodyPr wrap="none" anchor="ctr"/>
          <a:lstStyle/>
          <a:p>
            <a:endParaRPr lang="en-IN"/>
          </a:p>
        </p:txBody>
      </p:sp>
      <p:sp>
        <p:nvSpPr>
          <p:cNvPr id="13" name="AutoShape 11"/>
          <p:cNvSpPr>
            <a:spLocks noChangeArrowheads="1"/>
          </p:cNvSpPr>
          <p:nvPr/>
        </p:nvSpPr>
        <p:spPr bwMode="auto">
          <a:xfrm>
            <a:off x="3851306" y="2844800"/>
            <a:ext cx="146050" cy="3249613"/>
          </a:xfrm>
          <a:prstGeom prst="flowChartInputOutput">
            <a:avLst/>
          </a:prstGeom>
          <a:solidFill>
            <a:srgbClr val="FFFFCC"/>
          </a:solidFill>
          <a:ln w="9360">
            <a:solidFill>
              <a:srgbClr val="CC0066"/>
            </a:solidFill>
            <a:round/>
            <a:headEnd/>
            <a:tailEnd/>
          </a:ln>
          <a:effectLst/>
        </p:spPr>
        <p:txBody>
          <a:bodyPr wrap="none" anchor="ctr"/>
          <a:lstStyle/>
          <a:p>
            <a:endParaRPr lang="en-IN"/>
          </a:p>
        </p:txBody>
      </p:sp>
      <p:sp>
        <p:nvSpPr>
          <p:cNvPr id="14" name="AutoShape 12"/>
          <p:cNvSpPr>
            <a:spLocks noChangeArrowheads="1"/>
          </p:cNvSpPr>
          <p:nvPr/>
        </p:nvSpPr>
        <p:spPr bwMode="auto">
          <a:xfrm>
            <a:off x="6297644" y="2917825"/>
            <a:ext cx="146050" cy="1643063"/>
          </a:xfrm>
          <a:prstGeom prst="flowChartInputOutput">
            <a:avLst/>
          </a:prstGeom>
          <a:solidFill>
            <a:srgbClr val="FFFFCC"/>
          </a:solidFill>
          <a:ln w="9360">
            <a:solidFill>
              <a:srgbClr val="CC0066"/>
            </a:solidFill>
            <a:round/>
            <a:headEnd/>
            <a:tailEnd/>
          </a:ln>
          <a:effectLst/>
        </p:spPr>
        <p:txBody>
          <a:bodyPr wrap="none" anchor="ctr"/>
          <a:lstStyle/>
          <a:p>
            <a:endParaRPr lang="en-IN"/>
          </a:p>
        </p:txBody>
      </p:sp>
      <p:sp>
        <p:nvSpPr>
          <p:cNvPr id="15" name="AutoShape 13"/>
          <p:cNvSpPr>
            <a:spLocks noChangeArrowheads="1"/>
          </p:cNvSpPr>
          <p:nvPr/>
        </p:nvSpPr>
        <p:spPr bwMode="auto">
          <a:xfrm>
            <a:off x="8269319" y="4232275"/>
            <a:ext cx="146050" cy="1898650"/>
          </a:xfrm>
          <a:prstGeom prst="flowChartInputOutput">
            <a:avLst/>
          </a:prstGeom>
          <a:solidFill>
            <a:srgbClr val="FFFFCC"/>
          </a:solidFill>
          <a:ln w="9360">
            <a:solidFill>
              <a:srgbClr val="CC0066"/>
            </a:solidFill>
            <a:round/>
            <a:headEnd/>
            <a:tailEnd/>
          </a:ln>
          <a:effectLst/>
        </p:spPr>
        <p:txBody>
          <a:bodyPr wrap="none" anchor="ctr"/>
          <a:lstStyle/>
          <a:p>
            <a:endParaRPr lang="en-IN"/>
          </a:p>
        </p:txBody>
      </p:sp>
      <p:sp>
        <p:nvSpPr>
          <p:cNvPr id="16" name="AutoShape 14"/>
          <p:cNvSpPr>
            <a:spLocks noChangeArrowheads="1"/>
          </p:cNvSpPr>
          <p:nvPr/>
        </p:nvSpPr>
        <p:spPr bwMode="auto">
          <a:xfrm>
            <a:off x="1843119" y="3794125"/>
            <a:ext cx="2044700" cy="219075"/>
          </a:xfrm>
          <a:prstGeom prst="rightArrow">
            <a:avLst>
              <a:gd name="adj1" fmla="val 50000"/>
              <a:gd name="adj2" fmla="val 49994"/>
            </a:avLst>
          </a:prstGeom>
          <a:solidFill>
            <a:srgbClr val="FFFFCC"/>
          </a:solidFill>
          <a:ln w="9360">
            <a:solidFill>
              <a:srgbClr val="CC0066"/>
            </a:solidFill>
            <a:round/>
            <a:headEnd/>
            <a:tailEnd/>
          </a:ln>
          <a:effectLst/>
        </p:spPr>
        <p:txBody>
          <a:bodyPr wrap="none" anchor="ctr"/>
          <a:lstStyle/>
          <a:p>
            <a:endParaRPr lang="en-IN"/>
          </a:p>
        </p:txBody>
      </p:sp>
      <p:sp>
        <p:nvSpPr>
          <p:cNvPr id="17" name="Text Box 15"/>
          <p:cNvSpPr txBox="1">
            <a:spLocks noChangeArrowheads="1"/>
          </p:cNvSpPr>
          <p:nvPr/>
        </p:nvSpPr>
        <p:spPr bwMode="auto">
          <a:xfrm>
            <a:off x="1770094" y="3502025"/>
            <a:ext cx="2263775" cy="347663"/>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receive Traffic Rate</a:t>
            </a:r>
          </a:p>
        </p:txBody>
      </p:sp>
      <p:sp>
        <p:nvSpPr>
          <p:cNvPr id="18" name="AutoShape 16"/>
          <p:cNvSpPr>
            <a:spLocks noChangeArrowheads="1"/>
          </p:cNvSpPr>
          <p:nvPr/>
        </p:nvSpPr>
        <p:spPr bwMode="auto">
          <a:xfrm>
            <a:off x="3960844" y="4305300"/>
            <a:ext cx="2300287" cy="182563"/>
          </a:xfrm>
          <a:prstGeom prst="rightArrow">
            <a:avLst>
              <a:gd name="adj1" fmla="val 50000"/>
              <a:gd name="adj2" fmla="val 49992"/>
            </a:avLst>
          </a:prstGeom>
          <a:solidFill>
            <a:srgbClr val="FFFFCC"/>
          </a:solidFill>
          <a:ln w="9360">
            <a:solidFill>
              <a:srgbClr val="CC0066"/>
            </a:solidFill>
            <a:round/>
            <a:headEnd/>
            <a:tailEnd/>
          </a:ln>
          <a:effectLst/>
        </p:spPr>
        <p:txBody>
          <a:bodyPr wrap="none" anchor="ctr"/>
          <a:lstStyle/>
          <a:p>
            <a:endParaRPr lang="en-IN"/>
          </a:p>
        </p:txBody>
      </p:sp>
      <p:sp>
        <p:nvSpPr>
          <p:cNvPr id="19" name="Text Box 17"/>
          <p:cNvSpPr txBox="1">
            <a:spLocks noChangeArrowheads="1"/>
          </p:cNvSpPr>
          <p:nvPr/>
        </p:nvSpPr>
        <p:spPr bwMode="auto">
          <a:xfrm>
            <a:off x="4106894" y="3976688"/>
            <a:ext cx="2044700" cy="347662"/>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store traffic rate</a:t>
            </a:r>
          </a:p>
        </p:txBody>
      </p:sp>
      <p:sp>
        <p:nvSpPr>
          <p:cNvPr id="20" name="Text Box 18"/>
          <p:cNvSpPr txBox="1">
            <a:spLocks noChangeArrowheads="1"/>
          </p:cNvSpPr>
          <p:nvPr/>
        </p:nvSpPr>
        <p:spPr bwMode="auto">
          <a:xfrm>
            <a:off x="4033869" y="4451350"/>
            <a:ext cx="2482850" cy="319088"/>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chemeClr val="tx1"/>
                </a:solidFill>
              </a:rPr>
              <a:t>Along with IP address</a:t>
            </a:r>
          </a:p>
        </p:txBody>
      </p:sp>
      <p:sp>
        <p:nvSpPr>
          <p:cNvPr id="21" name="Line 19"/>
          <p:cNvSpPr>
            <a:spLocks noChangeShapeType="1"/>
          </p:cNvSpPr>
          <p:nvPr/>
        </p:nvSpPr>
        <p:spPr bwMode="auto">
          <a:xfrm flipH="1">
            <a:off x="6327806" y="4706938"/>
            <a:ext cx="14288" cy="401637"/>
          </a:xfrm>
          <a:prstGeom prst="line">
            <a:avLst/>
          </a:prstGeom>
          <a:noFill/>
          <a:ln w="9360">
            <a:solidFill>
              <a:srgbClr val="CC0066"/>
            </a:solidFill>
            <a:miter lim="800000"/>
            <a:headEnd/>
            <a:tailEnd/>
          </a:ln>
          <a:effectLst/>
        </p:spPr>
        <p:txBody>
          <a:bodyPr/>
          <a:lstStyle/>
          <a:p>
            <a:endParaRPr lang="en-IN"/>
          </a:p>
        </p:txBody>
      </p:sp>
      <p:sp>
        <p:nvSpPr>
          <p:cNvPr id="22" name="Line 20"/>
          <p:cNvSpPr>
            <a:spLocks noChangeShapeType="1"/>
          </p:cNvSpPr>
          <p:nvPr/>
        </p:nvSpPr>
        <p:spPr bwMode="auto">
          <a:xfrm flipH="1">
            <a:off x="6327806" y="5218113"/>
            <a:ext cx="14288" cy="401637"/>
          </a:xfrm>
          <a:prstGeom prst="line">
            <a:avLst/>
          </a:prstGeom>
          <a:noFill/>
          <a:ln w="9360">
            <a:solidFill>
              <a:srgbClr val="CC0066"/>
            </a:solidFill>
            <a:miter lim="800000"/>
            <a:headEnd/>
            <a:tailEnd/>
          </a:ln>
          <a:effectLst/>
        </p:spPr>
        <p:txBody>
          <a:bodyPr/>
          <a:lstStyle/>
          <a:p>
            <a:endParaRPr lang="en-IN"/>
          </a:p>
        </p:txBody>
      </p:sp>
      <p:sp>
        <p:nvSpPr>
          <p:cNvPr id="23" name="Line 21"/>
          <p:cNvSpPr>
            <a:spLocks noChangeShapeType="1"/>
          </p:cNvSpPr>
          <p:nvPr/>
        </p:nvSpPr>
        <p:spPr bwMode="auto">
          <a:xfrm flipH="1">
            <a:off x="6327806" y="5729288"/>
            <a:ext cx="14288" cy="401637"/>
          </a:xfrm>
          <a:prstGeom prst="line">
            <a:avLst/>
          </a:prstGeom>
          <a:noFill/>
          <a:ln w="9360">
            <a:solidFill>
              <a:srgbClr val="CC0066"/>
            </a:solidFill>
            <a:miter lim="800000"/>
            <a:headEnd/>
            <a:tailEnd/>
          </a:ln>
          <a:effectLst/>
        </p:spPr>
        <p:txBody>
          <a:bodyPr/>
          <a:lstStyle/>
          <a:p>
            <a:endParaRPr lang="en-IN"/>
          </a:p>
        </p:txBody>
      </p:sp>
      <p:sp>
        <p:nvSpPr>
          <p:cNvPr id="24" name="Line 22"/>
          <p:cNvSpPr>
            <a:spLocks noChangeShapeType="1"/>
          </p:cNvSpPr>
          <p:nvPr/>
        </p:nvSpPr>
        <p:spPr bwMode="auto">
          <a:xfrm flipH="1">
            <a:off x="8335994" y="2917825"/>
            <a:ext cx="14287" cy="401638"/>
          </a:xfrm>
          <a:prstGeom prst="line">
            <a:avLst/>
          </a:prstGeom>
          <a:noFill/>
          <a:ln w="9360">
            <a:solidFill>
              <a:srgbClr val="CC0066"/>
            </a:solidFill>
            <a:miter lim="800000"/>
            <a:headEnd/>
            <a:tailEnd/>
          </a:ln>
          <a:effectLst/>
        </p:spPr>
        <p:txBody>
          <a:bodyPr/>
          <a:lstStyle/>
          <a:p>
            <a:endParaRPr lang="en-IN"/>
          </a:p>
        </p:txBody>
      </p:sp>
      <p:sp>
        <p:nvSpPr>
          <p:cNvPr id="25" name="Line 23"/>
          <p:cNvSpPr>
            <a:spLocks noChangeShapeType="1"/>
          </p:cNvSpPr>
          <p:nvPr/>
        </p:nvSpPr>
        <p:spPr bwMode="auto">
          <a:xfrm flipH="1">
            <a:off x="8335994" y="3903663"/>
            <a:ext cx="14287" cy="328612"/>
          </a:xfrm>
          <a:prstGeom prst="line">
            <a:avLst/>
          </a:prstGeom>
          <a:noFill/>
          <a:ln w="9360">
            <a:solidFill>
              <a:srgbClr val="CC0066"/>
            </a:solidFill>
            <a:miter lim="800000"/>
            <a:headEnd/>
            <a:tailEnd/>
          </a:ln>
          <a:effectLst/>
        </p:spPr>
        <p:txBody>
          <a:bodyPr/>
          <a:lstStyle/>
          <a:p>
            <a:endParaRPr lang="en-IN"/>
          </a:p>
        </p:txBody>
      </p:sp>
      <p:sp>
        <p:nvSpPr>
          <p:cNvPr id="26" name="Line 24"/>
          <p:cNvSpPr>
            <a:spLocks noChangeShapeType="1"/>
          </p:cNvSpPr>
          <p:nvPr/>
        </p:nvSpPr>
        <p:spPr bwMode="auto">
          <a:xfrm flipH="1">
            <a:off x="8335994" y="3392488"/>
            <a:ext cx="14287" cy="401637"/>
          </a:xfrm>
          <a:prstGeom prst="line">
            <a:avLst/>
          </a:prstGeom>
          <a:noFill/>
          <a:ln w="9360">
            <a:solidFill>
              <a:srgbClr val="CC0066"/>
            </a:solidFill>
            <a:miter lim="800000"/>
            <a:headEnd/>
            <a:tailEnd/>
          </a:ln>
          <a:effectLst/>
        </p:spPr>
        <p:txBody>
          <a:bodyPr/>
          <a:lstStyle/>
          <a:p>
            <a:endParaRPr lang="en-IN"/>
          </a:p>
        </p:txBody>
      </p:sp>
      <p:sp>
        <p:nvSpPr>
          <p:cNvPr id="27" name="AutoShape 25"/>
          <p:cNvSpPr>
            <a:spLocks noChangeArrowheads="1"/>
          </p:cNvSpPr>
          <p:nvPr/>
        </p:nvSpPr>
        <p:spPr bwMode="auto">
          <a:xfrm>
            <a:off x="3960844" y="5437188"/>
            <a:ext cx="4308475" cy="182562"/>
          </a:xfrm>
          <a:prstGeom prst="rightArrow">
            <a:avLst>
              <a:gd name="adj1" fmla="val 50000"/>
              <a:gd name="adj2" fmla="val 50041"/>
            </a:avLst>
          </a:prstGeom>
          <a:solidFill>
            <a:srgbClr val="FFFFCC"/>
          </a:solidFill>
          <a:ln w="9360">
            <a:solidFill>
              <a:srgbClr val="CC0066"/>
            </a:solidFill>
            <a:round/>
            <a:headEnd/>
            <a:tailEnd/>
          </a:ln>
          <a:effectLst/>
        </p:spPr>
        <p:txBody>
          <a:bodyPr wrap="none" anchor="ctr"/>
          <a:lstStyle/>
          <a:p>
            <a:endParaRPr lang="en-IN"/>
          </a:p>
        </p:txBody>
      </p:sp>
      <p:sp>
        <p:nvSpPr>
          <p:cNvPr id="28" name="Text Box 26"/>
          <p:cNvSpPr txBox="1">
            <a:spLocks noChangeArrowheads="1"/>
          </p:cNvSpPr>
          <p:nvPr/>
        </p:nvSpPr>
        <p:spPr bwMode="auto">
          <a:xfrm>
            <a:off x="3924331" y="5145088"/>
            <a:ext cx="4564063" cy="347662"/>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Generate graph for the traffic rate received </a:t>
            </a:r>
          </a:p>
        </p:txBody>
      </p:sp>
      <p:sp>
        <p:nvSpPr>
          <p:cNvPr id="29" name="Text Box 27"/>
          <p:cNvSpPr txBox="1">
            <a:spLocks noChangeArrowheads="1"/>
          </p:cNvSpPr>
          <p:nvPr/>
        </p:nvSpPr>
        <p:spPr bwMode="auto">
          <a:xfrm>
            <a:off x="4033869" y="5510213"/>
            <a:ext cx="4564062" cy="347662"/>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in n sec dynamically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
          <p:cNvSpPr>
            <a:spLocks noChangeArrowheads="1"/>
          </p:cNvSpPr>
          <p:nvPr/>
        </p:nvSpPr>
        <p:spPr bwMode="auto">
          <a:xfrm>
            <a:off x="373063" y="0"/>
            <a:ext cx="6946900" cy="971550"/>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u="sng" dirty="0">
                <a:solidFill>
                  <a:schemeClr val="tx2">
                    <a:lumMod val="60000"/>
                    <a:lumOff val="40000"/>
                  </a:schemeClr>
                </a:solidFill>
                <a:latin typeface="Monotype Corsiva" pitchFamily="66" charset="0"/>
              </a:rPr>
              <a:t>Bandwidth Monitor  DFD :</a:t>
            </a:r>
          </a:p>
        </p:txBody>
      </p:sp>
      <p:sp>
        <p:nvSpPr>
          <p:cNvPr id="20" name="Rectangle 2"/>
          <p:cNvSpPr>
            <a:spLocks noChangeArrowheads="1"/>
          </p:cNvSpPr>
          <p:nvPr/>
        </p:nvSpPr>
        <p:spPr bwMode="auto">
          <a:xfrm>
            <a:off x="-32" y="3392488"/>
            <a:ext cx="1687513" cy="876300"/>
          </a:xfrm>
          <a:prstGeom prst="rect">
            <a:avLst/>
          </a:prstGeom>
          <a:solidFill>
            <a:srgbClr val="FFFFCC"/>
          </a:solidFill>
          <a:ln w="9360">
            <a:solidFill>
              <a:srgbClr val="CC0066"/>
            </a:solidFill>
            <a:round/>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packet Monitor</a:t>
            </a:r>
          </a:p>
        </p:txBody>
      </p:sp>
      <p:cxnSp>
        <p:nvCxnSpPr>
          <p:cNvPr id="21" name="AutoShape 3"/>
          <p:cNvCxnSpPr>
            <a:cxnSpLocks noChangeShapeType="1"/>
            <a:stCxn id="20" idx="3"/>
            <a:endCxn id="23" idx="2"/>
          </p:cNvCxnSpPr>
          <p:nvPr/>
        </p:nvCxnSpPr>
        <p:spPr bwMode="auto">
          <a:xfrm>
            <a:off x="1687481" y="3830638"/>
            <a:ext cx="1971675" cy="19050"/>
          </a:xfrm>
          <a:prstGeom prst="straightConnector1">
            <a:avLst/>
          </a:prstGeom>
          <a:noFill/>
          <a:ln w="9360">
            <a:solidFill>
              <a:srgbClr val="CC0066"/>
            </a:solidFill>
            <a:miter lim="800000"/>
            <a:headEnd/>
            <a:tailEnd type="triangle" w="med" len="med"/>
          </a:ln>
          <a:effectLst/>
        </p:spPr>
      </p:cxnSp>
      <p:sp>
        <p:nvSpPr>
          <p:cNvPr id="22" name="Text Box 4"/>
          <p:cNvSpPr txBox="1">
            <a:spLocks noChangeArrowheads="1"/>
          </p:cNvSpPr>
          <p:nvPr/>
        </p:nvSpPr>
        <p:spPr bwMode="auto">
          <a:xfrm>
            <a:off x="1687481" y="3392488"/>
            <a:ext cx="2044700" cy="347662"/>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Sends traffic rate</a:t>
            </a:r>
          </a:p>
        </p:txBody>
      </p:sp>
      <p:sp>
        <p:nvSpPr>
          <p:cNvPr id="23" name="Oval 5"/>
          <p:cNvSpPr>
            <a:spLocks noChangeArrowheads="1"/>
          </p:cNvSpPr>
          <p:nvPr/>
        </p:nvSpPr>
        <p:spPr bwMode="auto">
          <a:xfrm>
            <a:off x="3659156" y="3136900"/>
            <a:ext cx="1862137" cy="1423988"/>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recieveTraffic</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Rate();</a:t>
            </a:r>
          </a:p>
        </p:txBody>
      </p:sp>
      <p:cxnSp>
        <p:nvCxnSpPr>
          <p:cNvPr id="24" name="AutoShape 6"/>
          <p:cNvCxnSpPr>
            <a:cxnSpLocks noChangeShapeType="1"/>
            <a:stCxn id="23" idx="4"/>
          </p:cNvCxnSpPr>
          <p:nvPr/>
        </p:nvCxnSpPr>
        <p:spPr bwMode="auto">
          <a:xfrm>
            <a:off x="4589431" y="4560888"/>
            <a:ext cx="17462" cy="873125"/>
          </a:xfrm>
          <a:prstGeom prst="straightConnector1">
            <a:avLst/>
          </a:prstGeom>
          <a:noFill/>
          <a:ln w="9360">
            <a:solidFill>
              <a:srgbClr val="CC0066"/>
            </a:solidFill>
            <a:miter lim="800000"/>
            <a:headEnd/>
            <a:tailEnd type="triangle" w="med" len="med"/>
          </a:ln>
          <a:effectLst/>
        </p:spPr>
      </p:cxnSp>
      <p:sp>
        <p:nvSpPr>
          <p:cNvPr id="25" name="Text Box 7"/>
          <p:cNvSpPr txBox="1">
            <a:spLocks noChangeArrowheads="1"/>
          </p:cNvSpPr>
          <p:nvPr/>
        </p:nvSpPr>
        <p:spPr bwMode="auto">
          <a:xfrm>
            <a:off x="4608481" y="4560888"/>
            <a:ext cx="1314450" cy="603250"/>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nsec traffic rate values</a:t>
            </a:r>
          </a:p>
        </p:txBody>
      </p:sp>
      <p:sp>
        <p:nvSpPr>
          <p:cNvPr id="26" name="Oval 8"/>
          <p:cNvSpPr>
            <a:spLocks noChangeArrowheads="1"/>
          </p:cNvSpPr>
          <p:nvPr/>
        </p:nvSpPr>
        <p:spPr bwMode="auto">
          <a:xfrm>
            <a:off x="7315168" y="3173413"/>
            <a:ext cx="1600200" cy="1277937"/>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CC0066"/>
                </a:solidFill>
              </a:rPr>
              <a:t>storeTrafficRate();</a:t>
            </a:r>
          </a:p>
        </p:txBody>
      </p:sp>
      <p:cxnSp>
        <p:nvCxnSpPr>
          <p:cNvPr id="27" name="AutoShape 9"/>
          <p:cNvCxnSpPr>
            <a:cxnSpLocks noChangeShapeType="1"/>
            <a:endCxn id="26" idx="2"/>
          </p:cNvCxnSpPr>
          <p:nvPr/>
        </p:nvCxnSpPr>
        <p:spPr bwMode="auto">
          <a:xfrm flipV="1">
            <a:off x="5448268" y="3811588"/>
            <a:ext cx="1866900" cy="15875"/>
          </a:xfrm>
          <a:prstGeom prst="straightConnector1">
            <a:avLst/>
          </a:prstGeom>
          <a:noFill/>
          <a:ln w="9360">
            <a:solidFill>
              <a:srgbClr val="CC0066"/>
            </a:solidFill>
            <a:miter lim="800000"/>
            <a:headEnd/>
            <a:tailEnd type="triangle" w="med" len="med"/>
          </a:ln>
          <a:effectLst/>
        </p:spPr>
      </p:cxnSp>
      <p:sp>
        <p:nvSpPr>
          <p:cNvPr id="28" name="Text Box 10"/>
          <p:cNvSpPr txBox="1">
            <a:spLocks noChangeArrowheads="1"/>
          </p:cNvSpPr>
          <p:nvPr/>
        </p:nvSpPr>
        <p:spPr bwMode="auto">
          <a:xfrm>
            <a:off x="5448268" y="3429000"/>
            <a:ext cx="2044700" cy="347663"/>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store traffic rate</a:t>
            </a:r>
          </a:p>
        </p:txBody>
      </p:sp>
      <p:sp>
        <p:nvSpPr>
          <p:cNvPr id="29" name="Text Box 11"/>
          <p:cNvSpPr txBox="1">
            <a:spLocks noChangeArrowheads="1"/>
          </p:cNvSpPr>
          <p:nvPr/>
        </p:nvSpPr>
        <p:spPr bwMode="auto">
          <a:xfrm>
            <a:off x="5413343" y="3794125"/>
            <a:ext cx="2044700" cy="546100"/>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chemeClr val="tx1"/>
                </a:solidFill>
              </a:rPr>
              <a:t>Along with IP address</a:t>
            </a:r>
          </a:p>
        </p:txBody>
      </p:sp>
      <p:cxnSp>
        <p:nvCxnSpPr>
          <p:cNvPr id="30" name="AutoShape 12"/>
          <p:cNvCxnSpPr>
            <a:cxnSpLocks noChangeShapeType="1"/>
            <a:stCxn id="26" idx="0"/>
          </p:cNvCxnSpPr>
          <p:nvPr/>
        </p:nvCxnSpPr>
        <p:spPr bwMode="auto">
          <a:xfrm flipH="1" flipV="1">
            <a:off x="8097806" y="1968500"/>
            <a:ext cx="17462" cy="1204913"/>
          </a:xfrm>
          <a:prstGeom prst="straightConnector1">
            <a:avLst/>
          </a:prstGeom>
          <a:noFill/>
          <a:ln w="9360">
            <a:solidFill>
              <a:srgbClr val="CC0066"/>
            </a:solidFill>
            <a:miter lim="800000"/>
            <a:headEnd/>
            <a:tailEnd type="triangle" w="med" len="med"/>
          </a:ln>
          <a:effectLst/>
        </p:spPr>
      </p:cxnSp>
      <p:sp>
        <p:nvSpPr>
          <p:cNvPr id="31" name="Line 13"/>
          <p:cNvSpPr>
            <a:spLocks noChangeShapeType="1"/>
          </p:cNvSpPr>
          <p:nvPr/>
        </p:nvSpPr>
        <p:spPr bwMode="auto">
          <a:xfrm>
            <a:off x="7054818" y="1968500"/>
            <a:ext cx="2089150" cy="1588"/>
          </a:xfrm>
          <a:prstGeom prst="line">
            <a:avLst/>
          </a:prstGeom>
          <a:noFill/>
          <a:ln w="9360">
            <a:solidFill>
              <a:srgbClr val="CC0066"/>
            </a:solidFill>
            <a:miter lim="800000"/>
            <a:headEnd/>
            <a:tailEnd/>
          </a:ln>
          <a:effectLst/>
        </p:spPr>
        <p:txBody>
          <a:bodyPr/>
          <a:lstStyle/>
          <a:p>
            <a:endParaRPr lang="en-IN"/>
          </a:p>
        </p:txBody>
      </p:sp>
      <p:sp>
        <p:nvSpPr>
          <p:cNvPr id="32" name="Text Box 14"/>
          <p:cNvSpPr txBox="1">
            <a:spLocks noChangeArrowheads="1"/>
          </p:cNvSpPr>
          <p:nvPr/>
        </p:nvSpPr>
        <p:spPr bwMode="auto">
          <a:xfrm>
            <a:off x="7099300" y="1347788"/>
            <a:ext cx="2044700" cy="603250"/>
          </a:xfrm>
          <a:prstGeom prst="rect">
            <a:avLst/>
          </a:prstGeom>
          <a:noFill/>
          <a:ln w="9525">
            <a:noFill/>
            <a:round/>
            <a:headEnd/>
            <a:tailEnd/>
          </a:ln>
          <a:effectLst/>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chemeClr val="tx1"/>
                </a:solidFill>
              </a:rPr>
              <a:t>trafficRate(stored in database)</a:t>
            </a:r>
          </a:p>
        </p:txBody>
      </p:sp>
      <p:sp>
        <p:nvSpPr>
          <p:cNvPr id="33" name="AutoShape 15"/>
          <p:cNvSpPr>
            <a:spLocks noChangeArrowheads="1"/>
          </p:cNvSpPr>
          <p:nvPr/>
        </p:nvSpPr>
        <p:spPr bwMode="auto">
          <a:xfrm>
            <a:off x="5375243" y="4232275"/>
            <a:ext cx="292100" cy="365125"/>
          </a:xfrm>
          <a:custGeom>
            <a:avLst/>
            <a:gdLst>
              <a:gd name="T0" fmla="*/ 146050 w 292100"/>
              <a:gd name="T1" fmla="*/ 0 h 365125"/>
              <a:gd name="T2" fmla="*/ 0 w 292100"/>
              <a:gd name="T3" fmla="*/ 139465 h 365125"/>
              <a:gd name="T4" fmla="*/ 55786 w 292100"/>
              <a:gd name="T5" fmla="*/ 365124 h 365125"/>
              <a:gd name="T6" fmla="*/ 236314 w 292100"/>
              <a:gd name="T7" fmla="*/ 365124 h 365125"/>
              <a:gd name="T8" fmla="*/ 292100 w 292100"/>
              <a:gd name="T9" fmla="*/ 139465 h 365125"/>
              <a:gd name="T10" fmla="*/ 90265 w 292100"/>
              <a:gd name="T11" fmla="*/ 139466 h 365125"/>
              <a:gd name="T12" fmla="*/ 201835 w 292100"/>
              <a:gd name="T13" fmla="*/ 278929 h 365125"/>
            </a:gdLst>
            <a:ahLst/>
            <a:cxnLst>
              <a:cxn ang="0">
                <a:pos x="T0" y="T1"/>
              </a:cxn>
              <a:cxn ang="0">
                <a:pos x="T2" y="T3"/>
              </a:cxn>
              <a:cxn ang="0">
                <a:pos x="T4" y="T5"/>
              </a:cxn>
              <a:cxn ang="0">
                <a:pos x="T6" y="T7"/>
              </a:cxn>
              <a:cxn ang="0">
                <a:pos x="T8" y="T9"/>
              </a:cxn>
            </a:cxnLst>
            <a:rect l="T10" t="T11" r="T12" b="T13"/>
            <a:pathLst>
              <a:path w="292100" h="365125">
                <a:moveTo>
                  <a:pt x="0" y="139465"/>
                </a:moveTo>
                <a:lnTo>
                  <a:pt x="111573" y="139466"/>
                </a:lnTo>
                <a:lnTo>
                  <a:pt x="146050" y="0"/>
                </a:lnTo>
                <a:lnTo>
                  <a:pt x="180527" y="139466"/>
                </a:lnTo>
                <a:lnTo>
                  <a:pt x="292100" y="139465"/>
                </a:lnTo>
                <a:lnTo>
                  <a:pt x="201835" y="225659"/>
                </a:lnTo>
                <a:lnTo>
                  <a:pt x="236314" y="365124"/>
                </a:lnTo>
                <a:lnTo>
                  <a:pt x="146050" y="278929"/>
                </a:lnTo>
                <a:lnTo>
                  <a:pt x="55786" y="365124"/>
                </a:lnTo>
                <a:lnTo>
                  <a:pt x="90265" y="225659"/>
                </a:lnTo>
                <a:close/>
              </a:path>
            </a:pathLst>
          </a:custGeom>
          <a:solidFill>
            <a:srgbClr val="FF47A3"/>
          </a:solidFill>
          <a:ln w="9360">
            <a:solidFill>
              <a:srgbClr val="CC0066"/>
            </a:solidFill>
            <a:round/>
            <a:headEnd/>
            <a:tailEnd/>
          </a:ln>
          <a:effectLst/>
        </p:spPr>
        <p:txBody>
          <a:bodyPr wrap="none" anchor="ctr"/>
          <a:lstStyle/>
          <a:p>
            <a:endParaRPr lang="en-IN"/>
          </a:p>
        </p:txBody>
      </p:sp>
      <p:sp>
        <p:nvSpPr>
          <p:cNvPr id="34" name="Oval 18"/>
          <p:cNvSpPr>
            <a:spLocks noChangeArrowheads="1"/>
          </p:cNvSpPr>
          <p:nvPr/>
        </p:nvSpPr>
        <p:spPr bwMode="auto">
          <a:xfrm>
            <a:off x="3700463" y="5434013"/>
            <a:ext cx="1862137" cy="1423987"/>
          </a:xfrm>
          <a:prstGeom prst="ellipse">
            <a:avLst/>
          </a:prstGeom>
          <a:solidFill>
            <a:srgbClr val="FFFFCC"/>
          </a:solidFill>
          <a:ln w="9360">
            <a:solidFill>
              <a:srgbClr val="CC0066"/>
            </a:solidFill>
            <a:miter lim="800000"/>
            <a:headEnd/>
            <a:tailEnd/>
          </a:ln>
          <a:effectLst/>
        </p:spPr>
        <p:txBody>
          <a:bodyPr lIns="90000" tIns="46800" rIns="90000" bIns="468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CC0066"/>
                </a:solidFill>
              </a:rPr>
              <a:t>generateGraph();</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592138" y="361950"/>
            <a:ext cx="7772400" cy="1143000"/>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i="1" u="sng" dirty="0">
                <a:solidFill>
                  <a:schemeClr val="tx2">
                    <a:lumMod val="60000"/>
                    <a:lumOff val="40000"/>
                  </a:schemeClr>
                </a:solidFill>
              </a:rPr>
              <a:t>Bandwidth Monitor Graph:</a:t>
            </a:r>
          </a:p>
        </p:txBody>
      </p:sp>
      <p:pic>
        <p:nvPicPr>
          <p:cNvPr id="4" name="Picture 2"/>
          <p:cNvPicPr>
            <a:picLocks noChangeAspect="1" noChangeArrowheads="1"/>
          </p:cNvPicPr>
          <p:nvPr/>
        </p:nvPicPr>
        <p:blipFill>
          <a:blip r:embed="rId2"/>
          <a:srcRect/>
          <a:stretch>
            <a:fillRect/>
          </a:stretch>
        </p:blipFill>
        <p:spPr bwMode="auto">
          <a:xfrm>
            <a:off x="1139825" y="1968500"/>
            <a:ext cx="6864350" cy="3979863"/>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530225"/>
            <a:ext cx="7469188" cy="841375"/>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900" dirty="0">
                <a:solidFill>
                  <a:schemeClr val="tx2">
                    <a:lumMod val="60000"/>
                    <a:lumOff val="40000"/>
                  </a:schemeClr>
                </a:solidFill>
                <a:latin typeface="comic" pitchFamily="80" charset="0"/>
              </a:rPr>
              <a:t>ER Diagram</a:t>
            </a:r>
            <a:r>
              <a:rPr lang="en-GB" sz="4900" dirty="0">
                <a:solidFill>
                  <a:srgbClr val="000000"/>
                </a:solidFill>
                <a:latin typeface="comic" pitchFamily="80" charset="0"/>
              </a:rPr>
              <a:t>.</a:t>
            </a:r>
          </a:p>
        </p:txBody>
      </p:sp>
      <p:sp>
        <p:nvSpPr>
          <p:cNvPr id="4" name="Rectangle 6"/>
          <p:cNvSpPr>
            <a:spLocks noChangeArrowheads="1"/>
          </p:cNvSpPr>
          <p:nvPr/>
        </p:nvSpPr>
        <p:spPr bwMode="auto">
          <a:xfrm>
            <a:off x="533400" y="3119438"/>
            <a:ext cx="2362200" cy="762000"/>
          </a:xfrm>
          <a:prstGeom prst="rect">
            <a:avLst/>
          </a:prstGeom>
          <a:solidFill>
            <a:srgbClr val="FFD08B"/>
          </a:solidFill>
          <a:ln w="9360">
            <a:solidFill>
              <a:srgbClr val="000000"/>
            </a:solidFill>
            <a:miter lim="800000"/>
            <a:headEnd/>
            <a:tailEnd/>
          </a:ln>
          <a:effectLst/>
        </p:spPr>
        <p:txBody>
          <a:bodyPr wrap="none" anchor="ctr"/>
          <a:lstStyle/>
          <a:p>
            <a:endParaRPr lang="en-IN"/>
          </a:p>
        </p:txBody>
      </p:sp>
      <p:sp>
        <p:nvSpPr>
          <p:cNvPr id="5" name="Text Box 7"/>
          <p:cNvSpPr txBox="1">
            <a:spLocks noChangeArrowheads="1"/>
          </p:cNvSpPr>
          <p:nvPr/>
        </p:nvSpPr>
        <p:spPr bwMode="auto">
          <a:xfrm>
            <a:off x="533400" y="3275013"/>
            <a:ext cx="2439988" cy="350837"/>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CURRENT_TRAFFIC</a:t>
            </a:r>
          </a:p>
        </p:txBody>
      </p:sp>
      <p:sp>
        <p:nvSpPr>
          <p:cNvPr id="6" name="Rectangle 8"/>
          <p:cNvSpPr>
            <a:spLocks noChangeArrowheads="1"/>
          </p:cNvSpPr>
          <p:nvPr/>
        </p:nvSpPr>
        <p:spPr bwMode="auto">
          <a:xfrm>
            <a:off x="6324600" y="3203575"/>
            <a:ext cx="2363788" cy="762000"/>
          </a:xfrm>
          <a:prstGeom prst="rect">
            <a:avLst/>
          </a:prstGeom>
          <a:solidFill>
            <a:srgbClr val="FFD08B"/>
          </a:solidFill>
          <a:ln w="9360">
            <a:solidFill>
              <a:srgbClr val="000000"/>
            </a:solidFill>
            <a:miter lim="800000"/>
            <a:headEnd/>
            <a:tailEnd/>
          </a:ln>
          <a:effectLst/>
        </p:spPr>
        <p:txBody>
          <a:bodyPr wrap="none" anchor="ctr"/>
          <a:lstStyle/>
          <a:p>
            <a:endParaRPr lang="en-IN"/>
          </a:p>
        </p:txBody>
      </p:sp>
      <p:sp>
        <p:nvSpPr>
          <p:cNvPr id="7" name="Text Box 9"/>
          <p:cNvSpPr txBox="1">
            <a:spLocks noChangeArrowheads="1"/>
          </p:cNvSpPr>
          <p:nvPr/>
        </p:nvSpPr>
        <p:spPr bwMode="auto">
          <a:xfrm>
            <a:off x="6477000" y="3429000"/>
            <a:ext cx="2362200" cy="350838"/>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DAILY_TRAFFIC</a:t>
            </a:r>
          </a:p>
        </p:txBody>
      </p:sp>
      <p:sp>
        <p:nvSpPr>
          <p:cNvPr id="8" name="AutoShape 10"/>
          <p:cNvSpPr>
            <a:spLocks noChangeArrowheads="1"/>
          </p:cNvSpPr>
          <p:nvPr/>
        </p:nvSpPr>
        <p:spPr bwMode="auto">
          <a:xfrm>
            <a:off x="3810000" y="2976563"/>
            <a:ext cx="1600200" cy="1214437"/>
          </a:xfrm>
          <a:prstGeom prst="diamond">
            <a:avLst/>
          </a:prstGeom>
          <a:solidFill>
            <a:srgbClr val="FFD08B"/>
          </a:solidFill>
          <a:ln w="9360">
            <a:solidFill>
              <a:srgbClr val="000000"/>
            </a:solidFill>
            <a:miter lim="800000"/>
            <a:headEnd/>
            <a:tailEnd/>
          </a:ln>
          <a:effectLst/>
        </p:spPr>
        <p:txBody>
          <a:bodyPr wrap="none" anchor="ctr"/>
          <a:lstStyle/>
          <a:p>
            <a:endParaRPr lang="en-IN"/>
          </a:p>
        </p:txBody>
      </p:sp>
      <p:sp>
        <p:nvSpPr>
          <p:cNvPr id="9" name="Text Box 11"/>
          <p:cNvSpPr txBox="1">
            <a:spLocks noChangeArrowheads="1"/>
          </p:cNvSpPr>
          <p:nvPr/>
        </p:nvSpPr>
        <p:spPr bwMode="auto">
          <a:xfrm>
            <a:off x="4191000" y="3357563"/>
            <a:ext cx="1295400" cy="350837"/>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GIVES</a:t>
            </a:r>
          </a:p>
        </p:txBody>
      </p:sp>
      <p:sp>
        <p:nvSpPr>
          <p:cNvPr id="10" name="Line 12"/>
          <p:cNvSpPr>
            <a:spLocks noChangeShapeType="1"/>
          </p:cNvSpPr>
          <p:nvPr/>
        </p:nvSpPr>
        <p:spPr bwMode="auto">
          <a:xfrm>
            <a:off x="2895600" y="3584575"/>
            <a:ext cx="914400" cy="1588"/>
          </a:xfrm>
          <a:prstGeom prst="line">
            <a:avLst/>
          </a:prstGeom>
          <a:noFill/>
          <a:ln w="28440">
            <a:solidFill>
              <a:srgbClr val="000000"/>
            </a:solidFill>
            <a:miter lim="800000"/>
            <a:headEnd/>
            <a:tailEnd/>
          </a:ln>
          <a:effectLst/>
        </p:spPr>
        <p:txBody>
          <a:bodyPr/>
          <a:lstStyle/>
          <a:p>
            <a:endParaRPr lang="en-IN"/>
          </a:p>
        </p:txBody>
      </p:sp>
      <p:sp>
        <p:nvSpPr>
          <p:cNvPr id="11" name="Line 13"/>
          <p:cNvSpPr>
            <a:spLocks noChangeShapeType="1"/>
          </p:cNvSpPr>
          <p:nvPr/>
        </p:nvSpPr>
        <p:spPr bwMode="auto">
          <a:xfrm>
            <a:off x="5410200" y="3584575"/>
            <a:ext cx="914400" cy="1588"/>
          </a:xfrm>
          <a:prstGeom prst="line">
            <a:avLst/>
          </a:prstGeom>
          <a:noFill/>
          <a:ln w="28440">
            <a:solidFill>
              <a:srgbClr val="000000"/>
            </a:solidFill>
            <a:miter lim="800000"/>
            <a:headEnd/>
            <a:tailEnd/>
          </a:ln>
          <a:effectLst/>
        </p:spPr>
        <p:txBody>
          <a:bodyPr/>
          <a:lstStyle/>
          <a:p>
            <a:endParaRPr lang="en-IN"/>
          </a:p>
        </p:txBody>
      </p:sp>
      <p:sp>
        <p:nvSpPr>
          <p:cNvPr id="12" name="Oval 14"/>
          <p:cNvSpPr>
            <a:spLocks noChangeArrowheads="1"/>
          </p:cNvSpPr>
          <p:nvPr/>
        </p:nvSpPr>
        <p:spPr bwMode="auto">
          <a:xfrm>
            <a:off x="4763" y="4953000"/>
            <a:ext cx="1524000" cy="608013"/>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13" name="Oval 15"/>
          <p:cNvSpPr>
            <a:spLocks noChangeArrowheads="1"/>
          </p:cNvSpPr>
          <p:nvPr/>
        </p:nvSpPr>
        <p:spPr bwMode="auto">
          <a:xfrm>
            <a:off x="2286000" y="5024438"/>
            <a:ext cx="1524000" cy="619125"/>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14" name="Text Box 16"/>
          <p:cNvSpPr txBox="1">
            <a:spLocks noChangeArrowheads="1"/>
          </p:cNvSpPr>
          <p:nvPr/>
        </p:nvSpPr>
        <p:spPr bwMode="auto">
          <a:xfrm>
            <a:off x="228600" y="5024438"/>
            <a:ext cx="1143000" cy="350837"/>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Upload</a:t>
            </a:r>
          </a:p>
        </p:txBody>
      </p:sp>
      <p:sp>
        <p:nvSpPr>
          <p:cNvPr id="15" name="Text Box 17"/>
          <p:cNvSpPr txBox="1">
            <a:spLocks noChangeArrowheads="1"/>
          </p:cNvSpPr>
          <p:nvPr/>
        </p:nvSpPr>
        <p:spPr bwMode="auto">
          <a:xfrm>
            <a:off x="2438400" y="5108575"/>
            <a:ext cx="1447800" cy="350838"/>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Download</a:t>
            </a:r>
          </a:p>
        </p:txBody>
      </p:sp>
      <p:sp>
        <p:nvSpPr>
          <p:cNvPr id="16" name="Oval 18"/>
          <p:cNvSpPr>
            <a:spLocks noChangeArrowheads="1"/>
          </p:cNvSpPr>
          <p:nvPr/>
        </p:nvSpPr>
        <p:spPr bwMode="auto">
          <a:xfrm>
            <a:off x="990600" y="1833563"/>
            <a:ext cx="1524000" cy="608012"/>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17" name="Text Box 19"/>
          <p:cNvSpPr txBox="1">
            <a:spLocks noChangeArrowheads="1"/>
          </p:cNvSpPr>
          <p:nvPr/>
        </p:nvSpPr>
        <p:spPr bwMode="auto">
          <a:xfrm>
            <a:off x="1068388" y="1976438"/>
            <a:ext cx="1827212" cy="350837"/>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u="sng">
                <a:solidFill>
                  <a:srgbClr val="000000"/>
                </a:solidFill>
              </a:rPr>
              <a:t>IP_Address</a:t>
            </a:r>
          </a:p>
        </p:txBody>
      </p:sp>
      <p:sp>
        <p:nvSpPr>
          <p:cNvPr id="18" name="Oval 20"/>
          <p:cNvSpPr>
            <a:spLocks noChangeArrowheads="1"/>
          </p:cNvSpPr>
          <p:nvPr/>
        </p:nvSpPr>
        <p:spPr bwMode="auto">
          <a:xfrm>
            <a:off x="7615238" y="4799013"/>
            <a:ext cx="1524000" cy="606425"/>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19" name="Oval 21"/>
          <p:cNvSpPr>
            <a:spLocks noChangeArrowheads="1"/>
          </p:cNvSpPr>
          <p:nvPr/>
        </p:nvSpPr>
        <p:spPr bwMode="auto">
          <a:xfrm>
            <a:off x="5715000" y="4881563"/>
            <a:ext cx="1524000" cy="608012"/>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20" name="Oval 22"/>
          <p:cNvSpPr>
            <a:spLocks noChangeArrowheads="1"/>
          </p:cNvSpPr>
          <p:nvPr/>
        </p:nvSpPr>
        <p:spPr bwMode="auto">
          <a:xfrm>
            <a:off x="7615238" y="1751013"/>
            <a:ext cx="1524000" cy="606425"/>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21" name="Oval 23"/>
          <p:cNvSpPr>
            <a:spLocks noChangeArrowheads="1"/>
          </p:cNvSpPr>
          <p:nvPr/>
        </p:nvSpPr>
        <p:spPr bwMode="auto">
          <a:xfrm>
            <a:off x="5640388" y="1751013"/>
            <a:ext cx="1524000" cy="606425"/>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22" name="Text Box 24"/>
          <p:cNvSpPr txBox="1">
            <a:spLocks noChangeArrowheads="1"/>
          </p:cNvSpPr>
          <p:nvPr/>
        </p:nvSpPr>
        <p:spPr bwMode="auto">
          <a:xfrm>
            <a:off x="5943600" y="4953000"/>
            <a:ext cx="1143000" cy="350838"/>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Upload</a:t>
            </a:r>
          </a:p>
        </p:txBody>
      </p:sp>
      <p:sp>
        <p:nvSpPr>
          <p:cNvPr id="23" name="Text Box 25"/>
          <p:cNvSpPr txBox="1">
            <a:spLocks noChangeArrowheads="1"/>
          </p:cNvSpPr>
          <p:nvPr/>
        </p:nvSpPr>
        <p:spPr bwMode="auto">
          <a:xfrm>
            <a:off x="7696200" y="4953000"/>
            <a:ext cx="1447800" cy="350838"/>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Download</a:t>
            </a:r>
          </a:p>
        </p:txBody>
      </p:sp>
      <p:sp>
        <p:nvSpPr>
          <p:cNvPr id="24" name="Text Box 26"/>
          <p:cNvSpPr txBox="1">
            <a:spLocks noChangeArrowheads="1"/>
          </p:cNvSpPr>
          <p:nvPr/>
        </p:nvSpPr>
        <p:spPr bwMode="auto">
          <a:xfrm>
            <a:off x="5715000" y="1905000"/>
            <a:ext cx="1830388" cy="350838"/>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u="sng">
                <a:solidFill>
                  <a:srgbClr val="000000"/>
                </a:solidFill>
              </a:rPr>
              <a:t>IP_Address</a:t>
            </a:r>
          </a:p>
        </p:txBody>
      </p:sp>
      <p:sp>
        <p:nvSpPr>
          <p:cNvPr id="25" name="Text Box 27"/>
          <p:cNvSpPr txBox="1">
            <a:spLocks noChangeArrowheads="1"/>
          </p:cNvSpPr>
          <p:nvPr/>
        </p:nvSpPr>
        <p:spPr bwMode="auto">
          <a:xfrm>
            <a:off x="8077200" y="1905000"/>
            <a:ext cx="1066800" cy="350838"/>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u="sng">
                <a:solidFill>
                  <a:srgbClr val="000000"/>
                </a:solidFill>
              </a:rPr>
              <a:t>Date</a:t>
            </a:r>
          </a:p>
        </p:txBody>
      </p:sp>
      <p:sp>
        <p:nvSpPr>
          <p:cNvPr id="26" name="Line 28"/>
          <p:cNvSpPr>
            <a:spLocks noChangeShapeType="1"/>
          </p:cNvSpPr>
          <p:nvPr/>
        </p:nvSpPr>
        <p:spPr bwMode="auto">
          <a:xfrm>
            <a:off x="5334000" y="3500438"/>
            <a:ext cx="990600" cy="1587"/>
          </a:xfrm>
          <a:prstGeom prst="line">
            <a:avLst/>
          </a:prstGeom>
          <a:noFill/>
          <a:ln w="28440">
            <a:solidFill>
              <a:srgbClr val="000000"/>
            </a:solidFill>
            <a:miter lim="800000"/>
            <a:headEnd/>
            <a:tailEnd/>
          </a:ln>
          <a:effectLst/>
        </p:spPr>
        <p:txBody>
          <a:bodyPr/>
          <a:lstStyle/>
          <a:p>
            <a:endParaRPr lang="en-IN"/>
          </a:p>
        </p:txBody>
      </p:sp>
      <p:sp>
        <p:nvSpPr>
          <p:cNvPr id="27" name="Line 29"/>
          <p:cNvSpPr>
            <a:spLocks noChangeShapeType="1"/>
          </p:cNvSpPr>
          <p:nvPr/>
        </p:nvSpPr>
        <p:spPr bwMode="auto">
          <a:xfrm>
            <a:off x="1676400" y="2441575"/>
            <a:ext cx="1588" cy="677863"/>
          </a:xfrm>
          <a:prstGeom prst="line">
            <a:avLst/>
          </a:prstGeom>
          <a:noFill/>
          <a:ln w="28440">
            <a:solidFill>
              <a:srgbClr val="000000"/>
            </a:solidFill>
            <a:miter lim="800000"/>
            <a:headEnd/>
            <a:tailEnd/>
          </a:ln>
          <a:effectLst/>
        </p:spPr>
        <p:txBody>
          <a:bodyPr/>
          <a:lstStyle/>
          <a:p>
            <a:endParaRPr lang="en-IN"/>
          </a:p>
        </p:txBody>
      </p:sp>
      <p:sp>
        <p:nvSpPr>
          <p:cNvPr id="28" name="Line 30"/>
          <p:cNvSpPr>
            <a:spLocks noChangeShapeType="1"/>
          </p:cNvSpPr>
          <p:nvPr/>
        </p:nvSpPr>
        <p:spPr bwMode="auto">
          <a:xfrm>
            <a:off x="6402388" y="2357438"/>
            <a:ext cx="150812" cy="846137"/>
          </a:xfrm>
          <a:prstGeom prst="line">
            <a:avLst/>
          </a:prstGeom>
          <a:noFill/>
          <a:ln w="28440">
            <a:solidFill>
              <a:srgbClr val="000000"/>
            </a:solidFill>
            <a:miter lim="800000"/>
            <a:headEnd/>
            <a:tailEnd/>
          </a:ln>
          <a:effectLst/>
        </p:spPr>
        <p:txBody>
          <a:bodyPr/>
          <a:lstStyle/>
          <a:p>
            <a:endParaRPr lang="en-IN"/>
          </a:p>
        </p:txBody>
      </p:sp>
      <p:sp>
        <p:nvSpPr>
          <p:cNvPr id="29" name="Line 31"/>
          <p:cNvSpPr>
            <a:spLocks noChangeShapeType="1"/>
          </p:cNvSpPr>
          <p:nvPr/>
        </p:nvSpPr>
        <p:spPr bwMode="auto">
          <a:xfrm flipH="1">
            <a:off x="8226425" y="2357438"/>
            <a:ext cx="84138" cy="846137"/>
          </a:xfrm>
          <a:prstGeom prst="line">
            <a:avLst/>
          </a:prstGeom>
          <a:noFill/>
          <a:ln w="28440">
            <a:solidFill>
              <a:srgbClr val="000000"/>
            </a:solidFill>
            <a:miter lim="800000"/>
            <a:headEnd/>
            <a:tailEnd/>
          </a:ln>
          <a:effectLst/>
        </p:spPr>
        <p:txBody>
          <a:bodyPr/>
          <a:lstStyle/>
          <a:p>
            <a:endParaRPr lang="en-IN"/>
          </a:p>
        </p:txBody>
      </p:sp>
      <p:sp>
        <p:nvSpPr>
          <p:cNvPr id="30" name="Line 32"/>
          <p:cNvSpPr>
            <a:spLocks noChangeShapeType="1"/>
          </p:cNvSpPr>
          <p:nvPr/>
        </p:nvSpPr>
        <p:spPr bwMode="auto">
          <a:xfrm flipH="1">
            <a:off x="6550025" y="3965575"/>
            <a:ext cx="82550" cy="915988"/>
          </a:xfrm>
          <a:prstGeom prst="line">
            <a:avLst/>
          </a:prstGeom>
          <a:noFill/>
          <a:ln w="28440">
            <a:solidFill>
              <a:srgbClr val="000000"/>
            </a:solidFill>
            <a:miter lim="800000"/>
            <a:headEnd/>
            <a:tailEnd/>
          </a:ln>
          <a:effectLst/>
        </p:spPr>
        <p:txBody>
          <a:bodyPr/>
          <a:lstStyle/>
          <a:p>
            <a:endParaRPr lang="en-IN"/>
          </a:p>
        </p:txBody>
      </p:sp>
      <p:sp>
        <p:nvSpPr>
          <p:cNvPr id="31" name="Line 33"/>
          <p:cNvSpPr>
            <a:spLocks noChangeShapeType="1"/>
          </p:cNvSpPr>
          <p:nvPr/>
        </p:nvSpPr>
        <p:spPr bwMode="auto">
          <a:xfrm>
            <a:off x="8077200" y="3965575"/>
            <a:ext cx="304800" cy="833438"/>
          </a:xfrm>
          <a:prstGeom prst="line">
            <a:avLst/>
          </a:prstGeom>
          <a:noFill/>
          <a:ln w="28440">
            <a:solidFill>
              <a:srgbClr val="000000"/>
            </a:solidFill>
            <a:miter lim="800000"/>
            <a:headEnd/>
            <a:tailEnd/>
          </a:ln>
          <a:effectLst/>
        </p:spPr>
        <p:txBody>
          <a:bodyPr/>
          <a:lstStyle/>
          <a:p>
            <a:endParaRPr lang="en-IN"/>
          </a:p>
        </p:txBody>
      </p:sp>
      <p:sp>
        <p:nvSpPr>
          <p:cNvPr id="32" name="Line 34"/>
          <p:cNvSpPr>
            <a:spLocks noChangeShapeType="1"/>
          </p:cNvSpPr>
          <p:nvPr/>
        </p:nvSpPr>
        <p:spPr bwMode="auto">
          <a:xfrm>
            <a:off x="2667000" y="3881438"/>
            <a:ext cx="381000" cy="1143000"/>
          </a:xfrm>
          <a:prstGeom prst="line">
            <a:avLst/>
          </a:prstGeom>
          <a:noFill/>
          <a:ln w="28440">
            <a:solidFill>
              <a:srgbClr val="000000"/>
            </a:solidFill>
            <a:miter lim="800000"/>
            <a:headEnd/>
            <a:tailEnd/>
          </a:ln>
          <a:effectLst/>
        </p:spPr>
        <p:txBody>
          <a:bodyPr/>
          <a:lstStyle/>
          <a:p>
            <a:endParaRPr lang="en-IN"/>
          </a:p>
        </p:txBody>
      </p:sp>
      <p:sp>
        <p:nvSpPr>
          <p:cNvPr id="33" name="Line 35"/>
          <p:cNvSpPr>
            <a:spLocks noChangeShapeType="1"/>
          </p:cNvSpPr>
          <p:nvPr/>
        </p:nvSpPr>
        <p:spPr bwMode="auto">
          <a:xfrm flipH="1">
            <a:off x="684213" y="3881438"/>
            <a:ext cx="387350" cy="1071562"/>
          </a:xfrm>
          <a:prstGeom prst="line">
            <a:avLst/>
          </a:prstGeom>
          <a:noFill/>
          <a:ln w="28440">
            <a:solidFill>
              <a:srgbClr val="000000"/>
            </a:solidFill>
            <a:miter lim="800000"/>
            <a:headEnd/>
            <a:tailEnd/>
          </a:ln>
          <a:effectLst/>
        </p:spPr>
        <p:txBody>
          <a:bodyPr/>
          <a:lstStyle/>
          <a:p>
            <a:endParaRPr lang="en-IN"/>
          </a:p>
        </p:txBody>
      </p:sp>
      <p:sp>
        <p:nvSpPr>
          <p:cNvPr id="34" name="Text Box 36"/>
          <p:cNvSpPr txBox="1">
            <a:spLocks noChangeArrowheads="1"/>
          </p:cNvSpPr>
          <p:nvPr/>
        </p:nvSpPr>
        <p:spPr bwMode="auto">
          <a:xfrm>
            <a:off x="5562600" y="3203575"/>
            <a:ext cx="458788" cy="350838"/>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1</a:t>
            </a:r>
          </a:p>
        </p:txBody>
      </p:sp>
      <p:sp>
        <p:nvSpPr>
          <p:cNvPr id="35" name="Text Box 37"/>
          <p:cNvSpPr txBox="1">
            <a:spLocks noChangeArrowheads="1"/>
          </p:cNvSpPr>
          <p:nvPr/>
        </p:nvSpPr>
        <p:spPr bwMode="auto">
          <a:xfrm>
            <a:off x="3276600" y="3203575"/>
            <a:ext cx="458788" cy="350838"/>
          </a:xfrm>
          <a:prstGeom prst="rect">
            <a:avLst/>
          </a:prstGeom>
          <a:noFill/>
          <a:ln w="9525">
            <a:noFill/>
            <a:round/>
            <a:headEnd/>
            <a:tailEnd/>
          </a:ln>
          <a:effectLst/>
        </p:spPr>
        <p:txBody>
          <a:bodyPr>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rPr>
              <a:t>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530225"/>
            <a:ext cx="7469188" cy="841375"/>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900" dirty="0" err="1">
                <a:solidFill>
                  <a:schemeClr val="tx2">
                    <a:lumMod val="60000"/>
                    <a:lumOff val="40000"/>
                  </a:schemeClr>
                </a:solidFill>
                <a:latin typeface="comic" pitchFamily="80" charset="0"/>
              </a:rPr>
              <a:t>TraficReporter</a:t>
            </a:r>
            <a:endParaRPr lang="en-GB" sz="4900" dirty="0">
              <a:solidFill>
                <a:schemeClr val="tx2">
                  <a:lumMod val="60000"/>
                  <a:lumOff val="40000"/>
                </a:schemeClr>
              </a:solidFill>
              <a:latin typeface="comic" pitchFamily="80" charset="0"/>
            </a:endParaRPr>
          </a:p>
        </p:txBody>
      </p:sp>
      <p:sp>
        <p:nvSpPr>
          <p:cNvPr id="4" name="Text Box 2"/>
          <p:cNvSpPr txBox="1">
            <a:spLocks noChangeArrowheads="1"/>
          </p:cNvSpPr>
          <p:nvPr/>
        </p:nvSpPr>
        <p:spPr bwMode="auto">
          <a:xfrm>
            <a:off x="1104936" y="1452562"/>
            <a:ext cx="8610600" cy="3464667"/>
          </a:xfrm>
          <a:prstGeom prst="rect">
            <a:avLst/>
          </a:prstGeom>
          <a:noFill/>
          <a:ln w="9525">
            <a:noFill/>
            <a:round/>
            <a:headEnd/>
            <a:tailEnd/>
          </a:ln>
          <a:effectLst/>
        </p:spPr>
        <p:txBody>
          <a:bodyPr wrap="square" lIns="90000" tIns="46800" rIns="90000" bIns="46800">
            <a:spAutoFit/>
          </a:bodyPr>
          <a:lstStyle/>
          <a:p>
            <a:pPr marL="252413" indent="-252413">
              <a:lnSpc>
                <a:spcPct val="100000"/>
              </a:lnSpc>
              <a:spcBef>
                <a:spcPts val="613"/>
              </a:spcBef>
              <a:buClr>
                <a:srgbClr val="FF9F11"/>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b="1" dirty="0">
                <a:solidFill>
                  <a:srgbClr val="000000"/>
                </a:solidFill>
                <a:latin typeface="Century Schoolbook" pitchFamily="18" charset="0"/>
              </a:rPr>
              <a:t> DATA MEMBERS</a:t>
            </a:r>
          </a:p>
          <a:p>
            <a:pPr marL="252413" indent="-252413">
              <a:lnSpc>
                <a:spcPct val="100000"/>
              </a:lnSpc>
              <a:spcBef>
                <a:spcPts val="613"/>
              </a:spcBef>
              <a:buClr>
                <a:srgbClr val="FF9F11"/>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dirty="0">
                <a:solidFill>
                  <a:srgbClr val="000000"/>
                </a:solidFill>
                <a:latin typeface="Century Schoolbook" pitchFamily="18" charset="0"/>
              </a:rPr>
              <a:t>date1</a:t>
            </a:r>
          </a:p>
          <a:p>
            <a:pPr marL="252413" indent="-252413">
              <a:lnSpc>
                <a:spcPct val="100000"/>
              </a:lnSpc>
              <a:spcBef>
                <a:spcPts val="613"/>
              </a:spcBef>
              <a:buClr>
                <a:srgbClr val="FF9F11"/>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dirty="0">
                <a:solidFill>
                  <a:srgbClr val="000000"/>
                </a:solidFill>
                <a:latin typeface="Century Schoolbook" pitchFamily="18" charset="0"/>
              </a:rPr>
              <a:t>date2</a:t>
            </a:r>
          </a:p>
          <a:p>
            <a:pPr marL="252413" indent="-252413">
              <a:lnSpc>
                <a:spcPct val="100000"/>
              </a:lnSpc>
              <a:spcBef>
                <a:spcPts val="613"/>
              </a:spcBef>
              <a:buClrTx/>
              <a:buSzTx/>
              <a:buFontTx/>
              <a:buNone/>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endParaRPr lang="en-GB" sz="2300" b="1" dirty="0">
              <a:solidFill>
                <a:srgbClr val="000000"/>
              </a:solidFill>
              <a:latin typeface="Century Schoolbook" pitchFamily="18" charset="0"/>
            </a:endParaRPr>
          </a:p>
          <a:p>
            <a:pPr marL="252413" indent="-252413">
              <a:lnSpc>
                <a:spcPct val="100000"/>
              </a:lnSpc>
              <a:spcBef>
                <a:spcPts val="613"/>
              </a:spcBef>
              <a:buClr>
                <a:srgbClr val="FE8637"/>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b="1" dirty="0">
                <a:solidFill>
                  <a:srgbClr val="000000"/>
                </a:solidFill>
                <a:latin typeface="Century Schoolbook" pitchFamily="18" charset="0"/>
              </a:rPr>
              <a:t>METHODS</a:t>
            </a:r>
          </a:p>
          <a:p>
            <a:pPr marL="252413" indent="-252413">
              <a:lnSpc>
                <a:spcPct val="100000"/>
              </a:lnSpc>
              <a:spcBef>
                <a:spcPts val="613"/>
              </a:spcBef>
              <a:buClrTx/>
              <a:buSzTx/>
              <a:buFontTx/>
              <a:buNone/>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endParaRPr lang="en-GB" sz="2300" b="1" dirty="0">
              <a:solidFill>
                <a:srgbClr val="000000"/>
              </a:solidFill>
              <a:latin typeface="Century Schoolbook" pitchFamily="18" charset="0"/>
            </a:endParaRPr>
          </a:p>
          <a:p>
            <a:pPr marL="252413" indent="-252413">
              <a:lnSpc>
                <a:spcPct val="100000"/>
              </a:lnSpc>
              <a:spcBef>
                <a:spcPts val="613"/>
              </a:spcBef>
              <a:buClr>
                <a:srgbClr val="FE8637"/>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dirty="0" err="1">
                <a:solidFill>
                  <a:srgbClr val="000000"/>
                </a:solidFill>
                <a:latin typeface="Century Schoolbook" pitchFamily="18" charset="0"/>
              </a:rPr>
              <a:t>getDailyReport</a:t>
            </a:r>
            <a:r>
              <a:rPr lang="en-GB" sz="2300" dirty="0">
                <a:solidFill>
                  <a:srgbClr val="000000"/>
                </a:solidFill>
                <a:latin typeface="Century Schoolbook" pitchFamily="18" charset="0"/>
              </a:rPr>
              <a:t>()</a:t>
            </a:r>
            <a:r>
              <a:rPr lang="ar-SA" sz="2300" dirty="0">
                <a:solidFill>
                  <a:srgbClr val="000000"/>
                </a:solidFill>
                <a:latin typeface="Century Schoolbook" pitchFamily="18" charset="0"/>
              </a:rPr>
              <a:t>‏</a:t>
            </a:r>
            <a:endParaRPr lang="en-GB" sz="2300" dirty="0">
              <a:solidFill>
                <a:srgbClr val="000000"/>
              </a:solidFill>
              <a:latin typeface="Century Schoolbook" pitchFamily="18" charset="0"/>
            </a:endParaRPr>
          </a:p>
          <a:p>
            <a:pPr marL="252413" indent="-252413">
              <a:lnSpc>
                <a:spcPct val="100000"/>
              </a:lnSpc>
              <a:spcBef>
                <a:spcPts val="613"/>
              </a:spcBef>
              <a:buClr>
                <a:srgbClr val="FE8637"/>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dirty="0">
                <a:solidFill>
                  <a:srgbClr val="000000"/>
                </a:solidFill>
                <a:latin typeface="Century Schoolbook" pitchFamily="18" charset="0"/>
              </a:rPr>
              <a:t>getReportBetween2Dates()</a:t>
            </a:r>
            <a:r>
              <a:rPr lang="ar-SA" sz="2300" dirty="0">
                <a:solidFill>
                  <a:srgbClr val="000000"/>
                </a:solidFill>
                <a:latin typeface="Century Schoolbook" pitchFamily="18" charset="0"/>
              </a:rPr>
              <a:t>‏</a:t>
            </a:r>
            <a:endParaRPr lang="en-GB" sz="2300" dirty="0">
              <a:solidFill>
                <a:srgbClr val="000000"/>
              </a:solidFill>
              <a:latin typeface="Century Schoolbook" pitchFamily="18" charset="0"/>
            </a:endParaRPr>
          </a:p>
        </p:txBody>
      </p:sp>
      <p:sp>
        <p:nvSpPr>
          <p:cNvPr id="5" name="Text Box 4"/>
          <p:cNvSpPr txBox="1">
            <a:spLocks noChangeArrowheads="1"/>
          </p:cNvSpPr>
          <p:nvPr/>
        </p:nvSpPr>
        <p:spPr bwMode="auto">
          <a:xfrm>
            <a:off x="8129588" y="5738813"/>
            <a:ext cx="606425"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6E20AA2-3407-4F67-B5F4-C4408EF860AF}"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44</a:t>
            </a:fld>
            <a:endParaRPr lang="en-GB" sz="1400" b="1">
              <a:solidFill>
                <a:srgbClr val="FFFFFF"/>
              </a:solidFill>
              <a:latin typeface="Times New Roman" pitchFamily="18" charset="0"/>
            </a:endParaRPr>
          </a:p>
        </p:txBody>
      </p:sp>
      <p:sp>
        <p:nvSpPr>
          <p:cNvPr id="6" name="Text Box 5"/>
          <p:cNvSpPr txBox="1">
            <a:spLocks noChangeArrowheads="1"/>
          </p:cNvSpPr>
          <p:nvPr/>
        </p:nvSpPr>
        <p:spPr bwMode="auto">
          <a:xfrm>
            <a:off x="5640388" y="227013"/>
            <a:ext cx="2894012" cy="381000"/>
          </a:xfrm>
          <a:prstGeom prst="rect">
            <a:avLst/>
          </a:prstGeom>
          <a:noFill/>
          <a:ln w="9525">
            <a:noFill/>
            <a:round/>
            <a:headEnd/>
            <a:tailEnd/>
          </a:ln>
          <a:effectLst/>
        </p:spPr>
        <p:txBody>
          <a:bodyPr wrap="none" anchor="ctr"/>
          <a:lstStyle/>
          <a:p>
            <a:endParaRPr lang="en-IN"/>
          </a:p>
        </p:txBody>
      </p:sp>
      <p:sp>
        <p:nvSpPr>
          <p:cNvPr id="7" name="Text Box 6"/>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FE9B0C4-04D8-4A45-AEDF-900CEF7D21E2}"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44</a:t>
            </a:fld>
            <a:endParaRPr lang="en-GB" sz="1400" b="1">
              <a:solidFill>
                <a:srgbClr val="FFFFFF"/>
              </a:solidFill>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530225"/>
            <a:ext cx="7469188" cy="841375"/>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900" dirty="0">
                <a:solidFill>
                  <a:schemeClr val="tx2">
                    <a:lumMod val="60000"/>
                    <a:lumOff val="40000"/>
                  </a:schemeClr>
                </a:solidFill>
                <a:latin typeface="comic" pitchFamily="80" charset="0"/>
              </a:rPr>
              <a:t>DFD :</a:t>
            </a:r>
          </a:p>
        </p:txBody>
      </p:sp>
      <p:sp>
        <p:nvSpPr>
          <p:cNvPr id="4" name="Text Box 3"/>
          <p:cNvSpPr txBox="1">
            <a:spLocks noChangeArrowheads="1"/>
          </p:cNvSpPr>
          <p:nvPr/>
        </p:nvSpPr>
        <p:spPr bwMode="auto">
          <a:xfrm>
            <a:off x="5640388" y="227013"/>
            <a:ext cx="2894012" cy="381000"/>
          </a:xfrm>
          <a:prstGeom prst="rect">
            <a:avLst/>
          </a:prstGeom>
          <a:noFill/>
          <a:ln w="9525">
            <a:noFill/>
            <a:round/>
            <a:headEnd/>
            <a:tailEnd/>
          </a:ln>
          <a:effectLst/>
        </p:spPr>
        <p:txBody>
          <a:bodyPr wrap="none" anchor="ctr"/>
          <a:lstStyle/>
          <a:p>
            <a:endParaRPr lang="en-IN"/>
          </a:p>
        </p:txBody>
      </p:sp>
      <p:sp>
        <p:nvSpPr>
          <p:cNvPr id="5" name="Text Box 5"/>
          <p:cNvSpPr txBox="1">
            <a:spLocks noChangeArrowheads="1"/>
          </p:cNvSpPr>
          <p:nvPr/>
        </p:nvSpPr>
        <p:spPr bwMode="auto">
          <a:xfrm>
            <a:off x="1247764" y="1981200"/>
            <a:ext cx="1752600" cy="61277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dirty="0">
                <a:solidFill>
                  <a:srgbClr val="000000"/>
                </a:solidFill>
                <a:latin typeface="Century Schoolbook" pitchFamily="18" charset="0"/>
              </a:rPr>
              <a:t>Load JDBC Driver</a:t>
            </a:r>
          </a:p>
        </p:txBody>
      </p:sp>
      <p:sp>
        <p:nvSpPr>
          <p:cNvPr id="6" name="Oval 6"/>
          <p:cNvSpPr>
            <a:spLocks noChangeArrowheads="1"/>
          </p:cNvSpPr>
          <p:nvPr/>
        </p:nvSpPr>
        <p:spPr bwMode="auto">
          <a:xfrm>
            <a:off x="3657632" y="1752600"/>
            <a:ext cx="1981200" cy="10668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7" name="Text Box 7"/>
          <p:cNvSpPr txBox="1">
            <a:spLocks noChangeArrowheads="1"/>
          </p:cNvSpPr>
          <p:nvPr/>
        </p:nvSpPr>
        <p:spPr bwMode="auto">
          <a:xfrm>
            <a:off x="3886232" y="1828800"/>
            <a:ext cx="1905000" cy="871538"/>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Establish Connection to backend</a:t>
            </a:r>
          </a:p>
        </p:txBody>
      </p:sp>
      <p:sp>
        <p:nvSpPr>
          <p:cNvPr id="8" name="Oval 8"/>
          <p:cNvSpPr>
            <a:spLocks noChangeArrowheads="1"/>
          </p:cNvSpPr>
          <p:nvPr/>
        </p:nvSpPr>
        <p:spPr bwMode="auto">
          <a:xfrm>
            <a:off x="6934232" y="1752600"/>
            <a:ext cx="1981200" cy="9144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9" name="Text Box 11"/>
          <p:cNvSpPr txBox="1">
            <a:spLocks noChangeArrowheads="1"/>
          </p:cNvSpPr>
          <p:nvPr/>
        </p:nvSpPr>
        <p:spPr bwMode="auto">
          <a:xfrm>
            <a:off x="1219232" y="5867400"/>
            <a:ext cx="10668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User</a:t>
            </a:r>
          </a:p>
        </p:txBody>
      </p:sp>
      <p:sp>
        <p:nvSpPr>
          <p:cNvPr id="10" name="Oval 12"/>
          <p:cNvSpPr>
            <a:spLocks noChangeArrowheads="1"/>
          </p:cNvSpPr>
          <p:nvPr/>
        </p:nvSpPr>
        <p:spPr bwMode="auto">
          <a:xfrm>
            <a:off x="838232" y="3810000"/>
            <a:ext cx="1981200" cy="9144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11" name="Text Box 13"/>
          <p:cNvSpPr txBox="1">
            <a:spLocks noChangeArrowheads="1"/>
          </p:cNvSpPr>
          <p:nvPr/>
        </p:nvSpPr>
        <p:spPr bwMode="auto">
          <a:xfrm>
            <a:off x="1143032" y="4038600"/>
            <a:ext cx="17526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get date(s)</a:t>
            </a:r>
            <a:r>
              <a:rPr lang="ar-SA" sz="1700" b="1">
                <a:solidFill>
                  <a:srgbClr val="000000"/>
                </a:solidFill>
                <a:latin typeface="Century Schoolbook" pitchFamily="18" charset="0"/>
              </a:rPr>
              <a:t>‏</a:t>
            </a:r>
            <a:endParaRPr lang="en-GB" sz="1700" b="1">
              <a:solidFill>
                <a:srgbClr val="000000"/>
              </a:solidFill>
              <a:latin typeface="Century Schoolbook" pitchFamily="18" charset="0"/>
            </a:endParaRPr>
          </a:p>
        </p:txBody>
      </p:sp>
      <p:sp>
        <p:nvSpPr>
          <p:cNvPr id="12" name="Oval 14"/>
          <p:cNvSpPr>
            <a:spLocks noChangeArrowheads="1"/>
          </p:cNvSpPr>
          <p:nvPr/>
        </p:nvSpPr>
        <p:spPr bwMode="auto">
          <a:xfrm>
            <a:off x="3733832" y="3733800"/>
            <a:ext cx="1981200" cy="9144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13" name="Text Box 15"/>
          <p:cNvSpPr txBox="1">
            <a:spLocks noChangeArrowheads="1"/>
          </p:cNvSpPr>
          <p:nvPr/>
        </p:nvSpPr>
        <p:spPr bwMode="auto">
          <a:xfrm>
            <a:off x="3962432" y="3886200"/>
            <a:ext cx="1905000" cy="61277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Query the database</a:t>
            </a:r>
          </a:p>
        </p:txBody>
      </p:sp>
      <p:sp>
        <p:nvSpPr>
          <p:cNvPr id="14" name="Rectangle 16"/>
          <p:cNvSpPr>
            <a:spLocks noChangeArrowheads="1"/>
          </p:cNvSpPr>
          <p:nvPr/>
        </p:nvSpPr>
        <p:spPr bwMode="auto">
          <a:xfrm>
            <a:off x="7391432" y="5638800"/>
            <a:ext cx="1752600" cy="685800"/>
          </a:xfrm>
          <a:prstGeom prst="rect">
            <a:avLst/>
          </a:prstGeom>
          <a:solidFill>
            <a:srgbClr val="FFE6C1"/>
          </a:solidFill>
          <a:ln w="9360">
            <a:solidFill>
              <a:srgbClr val="000000"/>
            </a:solidFill>
            <a:miter lim="800000"/>
            <a:headEnd/>
            <a:tailEnd/>
          </a:ln>
          <a:effectLst/>
        </p:spPr>
        <p:txBody>
          <a:bodyPr wrap="none" anchor="ctr"/>
          <a:lstStyle/>
          <a:p>
            <a:endParaRPr lang="en-IN"/>
          </a:p>
        </p:txBody>
      </p:sp>
      <p:sp>
        <p:nvSpPr>
          <p:cNvPr id="15" name="Line 18"/>
          <p:cNvSpPr>
            <a:spLocks noChangeShapeType="1"/>
          </p:cNvSpPr>
          <p:nvPr/>
        </p:nvSpPr>
        <p:spPr bwMode="auto">
          <a:xfrm>
            <a:off x="2667032" y="2286000"/>
            <a:ext cx="990600" cy="1588"/>
          </a:xfrm>
          <a:prstGeom prst="line">
            <a:avLst/>
          </a:prstGeom>
          <a:noFill/>
          <a:ln w="19080">
            <a:solidFill>
              <a:srgbClr val="000000"/>
            </a:solidFill>
            <a:miter lim="800000"/>
            <a:headEnd/>
            <a:tailEnd type="triangle" w="med" len="med"/>
          </a:ln>
          <a:effectLst/>
        </p:spPr>
        <p:txBody>
          <a:bodyPr/>
          <a:lstStyle/>
          <a:p>
            <a:endParaRPr lang="en-IN"/>
          </a:p>
        </p:txBody>
      </p:sp>
      <p:sp>
        <p:nvSpPr>
          <p:cNvPr id="16" name="Line 19"/>
          <p:cNvSpPr>
            <a:spLocks noChangeShapeType="1"/>
          </p:cNvSpPr>
          <p:nvPr/>
        </p:nvSpPr>
        <p:spPr bwMode="auto">
          <a:xfrm>
            <a:off x="5638832" y="2209800"/>
            <a:ext cx="1295400" cy="1588"/>
          </a:xfrm>
          <a:prstGeom prst="line">
            <a:avLst/>
          </a:prstGeom>
          <a:noFill/>
          <a:ln w="19080">
            <a:solidFill>
              <a:srgbClr val="000000"/>
            </a:solidFill>
            <a:miter lim="800000"/>
            <a:headEnd/>
            <a:tailEnd type="triangle" w="med" len="med"/>
          </a:ln>
          <a:effectLst/>
        </p:spPr>
        <p:txBody>
          <a:bodyPr/>
          <a:lstStyle/>
          <a:p>
            <a:endParaRPr lang="en-IN"/>
          </a:p>
        </p:txBody>
      </p:sp>
      <p:sp>
        <p:nvSpPr>
          <p:cNvPr id="17" name="Oval 20"/>
          <p:cNvSpPr>
            <a:spLocks noChangeArrowheads="1"/>
          </p:cNvSpPr>
          <p:nvPr/>
        </p:nvSpPr>
        <p:spPr bwMode="auto">
          <a:xfrm>
            <a:off x="7086632" y="3657600"/>
            <a:ext cx="1981200" cy="9144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18" name="Text Box 21"/>
          <p:cNvSpPr txBox="1">
            <a:spLocks noChangeArrowheads="1"/>
          </p:cNvSpPr>
          <p:nvPr/>
        </p:nvSpPr>
        <p:spPr bwMode="auto">
          <a:xfrm>
            <a:off x="7239032" y="3810000"/>
            <a:ext cx="1905000" cy="61277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Store the query result</a:t>
            </a:r>
          </a:p>
        </p:txBody>
      </p:sp>
      <p:sp>
        <p:nvSpPr>
          <p:cNvPr id="19" name="Line 22"/>
          <p:cNvSpPr>
            <a:spLocks noChangeShapeType="1"/>
          </p:cNvSpPr>
          <p:nvPr/>
        </p:nvSpPr>
        <p:spPr bwMode="auto">
          <a:xfrm>
            <a:off x="2819432" y="4191000"/>
            <a:ext cx="914400" cy="1588"/>
          </a:xfrm>
          <a:prstGeom prst="line">
            <a:avLst/>
          </a:prstGeom>
          <a:noFill/>
          <a:ln w="19080">
            <a:solidFill>
              <a:srgbClr val="000000"/>
            </a:solidFill>
            <a:miter lim="800000"/>
            <a:headEnd/>
            <a:tailEnd type="triangle" w="med" len="med"/>
          </a:ln>
          <a:effectLst/>
        </p:spPr>
        <p:txBody>
          <a:bodyPr/>
          <a:lstStyle/>
          <a:p>
            <a:endParaRPr lang="en-IN"/>
          </a:p>
        </p:txBody>
      </p:sp>
      <p:sp>
        <p:nvSpPr>
          <p:cNvPr id="20" name="Line 23"/>
          <p:cNvSpPr>
            <a:spLocks noChangeShapeType="1"/>
          </p:cNvSpPr>
          <p:nvPr/>
        </p:nvSpPr>
        <p:spPr bwMode="auto">
          <a:xfrm>
            <a:off x="5715032" y="4114800"/>
            <a:ext cx="1295400" cy="1588"/>
          </a:xfrm>
          <a:prstGeom prst="line">
            <a:avLst/>
          </a:prstGeom>
          <a:noFill/>
          <a:ln w="19080">
            <a:solidFill>
              <a:srgbClr val="000000"/>
            </a:solidFill>
            <a:miter lim="800000"/>
            <a:headEnd/>
            <a:tailEnd type="triangle" w="med" len="med"/>
          </a:ln>
          <a:effectLst/>
        </p:spPr>
        <p:txBody>
          <a:bodyPr/>
          <a:lstStyle/>
          <a:p>
            <a:endParaRPr lang="en-IN"/>
          </a:p>
        </p:txBody>
      </p:sp>
      <p:sp>
        <p:nvSpPr>
          <p:cNvPr id="21" name="Line 24"/>
          <p:cNvSpPr>
            <a:spLocks noChangeShapeType="1"/>
          </p:cNvSpPr>
          <p:nvPr/>
        </p:nvSpPr>
        <p:spPr bwMode="auto">
          <a:xfrm flipH="1">
            <a:off x="4873657" y="2590800"/>
            <a:ext cx="2368550" cy="1143000"/>
          </a:xfrm>
          <a:prstGeom prst="line">
            <a:avLst/>
          </a:prstGeom>
          <a:noFill/>
          <a:ln w="9360">
            <a:solidFill>
              <a:srgbClr val="000000"/>
            </a:solidFill>
            <a:miter lim="800000"/>
            <a:headEnd/>
            <a:tailEnd type="triangle" w="med" len="med"/>
          </a:ln>
          <a:effectLst/>
        </p:spPr>
        <p:txBody>
          <a:bodyPr/>
          <a:lstStyle/>
          <a:p>
            <a:endParaRPr lang="en-IN"/>
          </a:p>
        </p:txBody>
      </p:sp>
      <p:sp>
        <p:nvSpPr>
          <p:cNvPr id="22" name="Line 25"/>
          <p:cNvSpPr>
            <a:spLocks noChangeShapeType="1"/>
          </p:cNvSpPr>
          <p:nvPr/>
        </p:nvSpPr>
        <p:spPr bwMode="auto">
          <a:xfrm flipV="1">
            <a:off x="1752632" y="4721225"/>
            <a:ext cx="1588" cy="996950"/>
          </a:xfrm>
          <a:prstGeom prst="line">
            <a:avLst/>
          </a:prstGeom>
          <a:noFill/>
          <a:ln w="19080">
            <a:solidFill>
              <a:srgbClr val="000000"/>
            </a:solidFill>
            <a:miter lim="800000"/>
            <a:headEnd/>
            <a:tailEnd type="triangle" w="med" len="med"/>
          </a:ln>
          <a:effectLst/>
        </p:spPr>
        <p:txBody>
          <a:bodyPr/>
          <a:lstStyle/>
          <a:p>
            <a:endParaRPr lang="en-IN"/>
          </a:p>
        </p:txBody>
      </p:sp>
      <p:sp>
        <p:nvSpPr>
          <p:cNvPr id="23" name="Line 26"/>
          <p:cNvSpPr>
            <a:spLocks noChangeShapeType="1"/>
          </p:cNvSpPr>
          <p:nvPr/>
        </p:nvSpPr>
        <p:spPr bwMode="auto">
          <a:xfrm>
            <a:off x="8153432" y="4572000"/>
            <a:ext cx="1588" cy="1066800"/>
          </a:xfrm>
          <a:prstGeom prst="line">
            <a:avLst/>
          </a:prstGeom>
          <a:noFill/>
          <a:ln w="19080">
            <a:solidFill>
              <a:srgbClr val="000000"/>
            </a:solidFill>
            <a:miter lim="800000"/>
            <a:headEnd/>
            <a:tailEnd type="triangle" w="med" len="med"/>
          </a:ln>
          <a:effectLst/>
        </p:spPr>
        <p:txBody>
          <a:bodyPr/>
          <a:lstStyle/>
          <a:p>
            <a:endParaRPr lang="en-IN"/>
          </a:p>
        </p:txBody>
      </p:sp>
      <p:sp>
        <p:nvSpPr>
          <p:cNvPr id="24" name="Text Box 27"/>
          <p:cNvSpPr txBox="1">
            <a:spLocks noChangeArrowheads="1"/>
          </p:cNvSpPr>
          <p:nvPr/>
        </p:nvSpPr>
        <p:spPr bwMode="auto">
          <a:xfrm>
            <a:off x="5638832" y="1905000"/>
            <a:ext cx="1752600" cy="747713"/>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Connection</a:t>
            </a:r>
          </a:p>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object</a:t>
            </a:r>
          </a:p>
        </p:txBody>
      </p:sp>
      <p:sp>
        <p:nvSpPr>
          <p:cNvPr id="25" name="Text Box 28"/>
          <p:cNvSpPr txBox="1">
            <a:spLocks noChangeArrowheads="1"/>
          </p:cNvSpPr>
          <p:nvPr/>
        </p:nvSpPr>
        <p:spPr bwMode="auto">
          <a:xfrm>
            <a:off x="4800632" y="3124200"/>
            <a:ext cx="24384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Statement object</a:t>
            </a:r>
          </a:p>
        </p:txBody>
      </p:sp>
      <p:sp>
        <p:nvSpPr>
          <p:cNvPr id="26" name="Text Box 29"/>
          <p:cNvSpPr txBox="1">
            <a:spLocks noChangeArrowheads="1"/>
          </p:cNvSpPr>
          <p:nvPr/>
        </p:nvSpPr>
        <p:spPr bwMode="auto">
          <a:xfrm>
            <a:off x="838232" y="5029200"/>
            <a:ext cx="17526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Date(s)</a:t>
            </a:r>
            <a:r>
              <a:rPr lang="ar-SA" sz="1700" b="1">
                <a:solidFill>
                  <a:srgbClr val="000000"/>
                </a:solidFill>
                <a:latin typeface="Century Schoolbook" pitchFamily="18" charset="0"/>
              </a:rPr>
              <a:t>‏</a:t>
            </a:r>
            <a:endParaRPr lang="en-GB" sz="1700" b="1">
              <a:solidFill>
                <a:srgbClr val="000000"/>
              </a:solidFill>
              <a:latin typeface="Century Schoolbook" pitchFamily="18" charset="0"/>
            </a:endParaRPr>
          </a:p>
        </p:txBody>
      </p:sp>
      <p:sp>
        <p:nvSpPr>
          <p:cNvPr id="27" name="Text Box 30"/>
          <p:cNvSpPr txBox="1">
            <a:spLocks noChangeArrowheads="1"/>
          </p:cNvSpPr>
          <p:nvPr/>
        </p:nvSpPr>
        <p:spPr bwMode="auto">
          <a:xfrm>
            <a:off x="2819432" y="3810000"/>
            <a:ext cx="17526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Date(s)</a:t>
            </a:r>
            <a:r>
              <a:rPr lang="ar-SA" sz="1700" b="1">
                <a:solidFill>
                  <a:srgbClr val="000000"/>
                </a:solidFill>
                <a:latin typeface="Century Schoolbook" pitchFamily="18" charset="0"/>
              </a:rPr>
              <a:t>‏</a:t>
            </a:r>
            <a:endParaRPr lang="en-GB" sz="1700" b="1">
              <a:solidFill>
                <a:srgbClr val="000000"/>
              </a:solidFill>
              <a:latin typeface="Century Schoolbook" pitchFamily="18" charset="0"/>
            </a:endParaRPr>
          </a:p>
        </p:txBody>
      </p:sp>
      <p:sp>
        <p:nvSpPr>
          <p:cNvPr id="28" name="Text Box 31"/>
          <p:cNvSpPr txBox="1">
            <a:spLocks noChangeArrowheads="1"/>
          </p:cNvSpPr>
          <p:nvPr/>
        </p:nvSpPr>
        <p:spPr bwMode="auto">
          <a:xfrm>
            <a:off x="5867432" y="3733800"/>
            <a:ext cx="914400" cy="747713"/>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query </a:t>
            </a:r>
          </a:p>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result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746150" y="142852"/>
            <a:ext cx="7469188" cy="841375"/>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900" dirty="0">
                <a:solidFill>
                  <a:schemeClr val="tx2">
                    <a:lumMod val="60000"/>
                    <a:lumOff val="40000"/>
                  </a:schemeClr>
                </a:solidFill>
                <a:latin typeface="comic" pitchFamily="80" charset="0"/>
              </a:rPr>
              <a:t>Sequence Diagram :</a:t>
            </a:r>
          </a:p>
        </p:txBody>
      </p:sp>
      <p:sp>
        <p:nvSpPr>
          <p:cNvPr id="4" name="Rectangle 4"/>
          <p:cNvSpPr>
            <a:spLocks noChangeArrowheads="1"/>
          </p:cNvSpPr>
          <p:nvPr/>
        </p:nvSpPr>
        <p:spPr bwMode="auto">
          <a:xfrm>
            <a:off x="152400" y="1524000"/>
            <a:ext cx="1235075" cy="730250"/>
          </a:xfrm>
          <a:prstGeom prst="rect">
            <a:avLst/>
          </a:prstGeom>
          <a:solidFill>
            <a:srgbClr val="FFE6C1"/>
          </a:solidFill>
          <a:ln w="9360">
            <a:solidFill>
              <a:srgbClr val="000000"/>
            </a:solidFill>
            <a:round/>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Times New Roman" pitchFamily="18" charset="0"/>
              </a:rPr>
              <a:t>MAIN_ MENU</a:t>
            </a:r>
          </a:p>
        </p:txBody>
      </p:sp>
      <p:sp>
        <p:nvSpPr>
          <p:cNvPr id="5" name="Rectangle 5"/>
          <p:cNvSpPr>
            <a:spLocks noChangeArrowheads="1"/>
          </p:cNvSpPr>
          <p:nvPr/>
        </p:nvSpPr>
        <p:spPr bwMode="auto">
          <a:xfrm>
            <a:off x="1981200" y="1524000"/>
            <a:ext cx="1417638" cy="730250"/>
          </a:xfrm>
          <a:prstGeom prst="rect">
            <a:avLst/>
          </a:prstGeom>
          <a:solidFill>
            <a:srgbClr val="FFE6C1"/>
          </a:solidFill>
          <a:ln w="9360">
            <a:solidFill>
              <a:srgbClr val="000000"/>
            </a:solidFill>
            <a:round/>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Times New Roman" pitchFamily="18" charset="0"/>
              </a:rPr>
              <a:t>MENU</a:t>
            </a:r>
          </a:p>
        </p:txBody>
      </p:sp>
      <p:sp>
        <p:nvSpPr>
          <p:cNvPr id="6" name="Rectangle 6"/>
          <p:cNvSpPr>
            <a:spLocks noChangeArrowheads="1"/>
          </p:cNvSpPr>
          <p:nvPr/>
        </p:nvSpPr>
        <p:spPr bwMode="auto">
          <a:xfrm>
            <a:off x="4114800" y="1447800"/>
            <a:ext cx="1387475" cy="803275"/>
          </a:xfrm>
          <a:prstGeom prst="rect">
            <a:avLst/>
          </a:prstGeom>
          <a:solidFill>
            <a:srgbClr val="FFE6C1"/>
          </a:solidFill>
          <a:ln w="9360">
            <a:solidFill>
              <a:srgbClr val="000000"/>
            </a:solidFill>
            <a:round/>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Times New Roman" pitchFamily="18" charset="0"/>
              </a:rPr>
              <a:t>TrafficReporter</a:t>
            </a:r>
          </a:p>
        </p:txBody>
      </p:sp>
      <p:sp>
        <p:nvSpPr>
          <p:cNvPr id="7" name="Rectangle 7"/>
          <p:cNvSpPr>
            <a:spLocks noChangeArrowheads="1"/>
          </p:cNvSpPr>
          <p:nvPr/>
        </p:nvSpPr>
        <p:spPr bwMode="auto">
          <a:xfrm>
            <a:off x="7756525" y="1524000"/>
            <a:ext cx="1387475" cy="803275"/>
          </a:xfrm>
          <a:prstGeom prst="rect">
            <a:avLst/>
          </a:prstGeom>
          <a:solidFill>
            <a:srgbClr val="FFE6C1"/>
          </a:solidFill>
          <a:ln w="9360">
            <a:solidFill>
              <a:srgbClr val="000000"/>
            </a:solidFill>
            <a:round/>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Times New Roman" pitchFamily="18" charset="0"/>
              </a:rPr>
              <a:t>DisplayReport</a:t>
            </a:r>
          </a:p>
        </p:txBody>
      </p:sp>
      <p:sp>
        <p:nvSpPr>
          <p:cNvPr id="8" name="AutoShape 8"/>
          <p:cNvSpPr>
            <a:spLocks noChangeArrowheads="1"/>
          </p:cNvSpPr>
          <p:nvPr/>
        </p:nvSpPr>
        <p:spPr bwMode="auto">
          <a:xfrm>
            <a:off x="0" y="2286000"/>
            <a:ext cx="1495425" cy="620713"/>
          </a:xfrm>
          <a:prstGeom prst="roundRect">
            <a:avLst>
              <a:gd name="adj" fmla="val 16667"/>
            </a:avLst>
          </a:prstGeom>
          <a:solidFill>
            <a:srgbClr val="FFE6C1"/>
          </a:solidFill>
          <a:ln w="9360">
            <a:solidFill>
              <a:srgbClr val="000000"/>
            </a:solidFill>
            <a:miter lim="800000"/>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Times New Roman" pitchFamily="18" charset="0"/>
              </a:rPr>
              <a:t>mainMenu()</a:t>
            </a:r>
            <a:r>
              <a:rPr lang="ar-SA" b="1">
                <a:solidFill>
                  <a:srgbClr val="000000"/>
                </a:solidFill>
                <a:latin typeface="Times New Roman" pitchFamily="18" charset="0"/>
              </a:rPr>
              <a:t>‏</a:t>
            </a:r>
            <a:endParaRPr lang="en-GB" b="1">
              <a:solidFill>
                <a:srgbClr val="000000"/>
              </a:solidFill>
              <a:latin typeface="Times New Roman" pitchFamily="18" charset="0"/>
            </a:endParaRPr>
          </a:p>
        </p:txBody>
      </p:sp>
      <p:sp>
        <p:nvSpPr>
          <p:cNvPr id="9" name="AutoShape 9"/>
          <p:cNvSpPr>
            <a:spLocks noChangeArrowheads="1"/>
          </p:cNvSpPr>
          <p:nvPr/>
        </p:nvSpPr>
        <p:spPr bwMode="auto">
          <a:xfrm>
            <a:off x="2057400" y="2286000"/>
            <a:ext cx="1377950" cy="620713"/>
          </a:xfrm>
          <a:prstGeom prst="roundRect">
            <a:avLst>
              <a:gd name="adj" fmla="val 16667"/>
            </a:avLst>
          </a:prstGeom>
          <a:solidFill>
            <a:srgbClr val="FFE6C1"/>
          </a:solidFill>
          <a:ln w="9360">
            <a:solidFill>
              <a:srgbClr val="000000"/>
            </a:solidFill>
            <a:miter lim="800000"/>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Times New Roman" pitchFamily="18" charset="0"/>
              </a:rPr>
              <a:t>menu()</a:t>
            </a:r>
            <a:r>
              <a:rPr lang="ar-SA" b="1">
                <a:solidFill>
                  <a:srgbClr val="000000"/>
                </a:solidFill>
                <a:latin typeface="Times New Roman" pitchFamily="18" charset="0"/>
              </a:rPr>
              <a:t>‏</a:t>
            </a:r>
            <a:endParaRPr lang="en-GB" b="1">
              <a:solidFill>
                <a:srgbClr val="000000"/>
              </a:solidFill>
              <a:latin typeface="Times New Roman" pitchFamily="18" charset="0"/>
            </a:endParaRPr>
          </a:p>
        </p:txBody>
      </p:sp>
      <p:sp>
        <p:nvSpPr>
          <p:cNvPr id="10" name="AutoShape 10"/>
          <p:cNvSpPr>
            <a:spLocks noChangeArrowheads="1"/>
          </p:cNvSpPr>
          <p:nvPr/>
        </p:nvSpPr>
        <p:spPr bwMode="auto">
          <a:xfrm>
            <a:off x="4114800" y="2286000"/>
            <a:ext cx="1387475" cy="620713"/>
          </a:xfrm>
          <a:prstGeom prst="roundRect">
            <a:avLst>
              <a:gd name="adj" fmla="val 16667"/>
            </a:avLst>
          </a:prstGeom>
          <a:solidFill>
            <a:srgbClr val="FFE6C1"/>
          </a:solidFill>
          <a:ln w="9360">
            <a:solidFill>
              <a:srgbClr val="000000"/>
            </a:solidFill>
            <a:miter lim="800000"/>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Times New Roman" pitchFamily="18" charset="0"/>
              </a:rPr>
              <a:t>getReport()</a:t>
            </a:r>
            <a:r>
              <a:rPr lang="ar-SA" b="1">
                <a:solidFill>
                  <a:srgbClr val="000000"/>
                </a:solidFill>
                <a:latin typeface="Times New Roman" pitchFamily="18" charset="0"/>
              </a:rPr>
              <a:t>‏</a:t>
            </a:r>
            <a:endParaRPr lang="en-GB" b="1">
              <a:solidFill>
                <a:srgbClr val="000000"/>
              </a:solidFill>
              <a:latin typeface="Times New Roman" pitchFamily="18" charset="0"/>
            </a:endParaRPr>
          </a:p>
        </p:txBody>
      </p:sp>
      <p:sp>
        <p:nvSpPr>
          <p:cNvPr id="11" name="AutoShape 11"/>
          <p:cNvSpPr>
            <a:spLocks noChangeArrowheads="1"/>
          </p:cNvSpPr>
          <p:nvPr/>
        </p:nvSpPr>
        <p:spPr bwMode="auto">
          <a:xfrm>
            <a:off x="7683500" y="2362200"/>
            <a:ext cx="1231900" cy="620713"/>
          </a:xfrm>
          <a:prstGeom prst="roundRect">
            <a:avLst>
              <a:gd name="adj" fmla="val 16667"/>
            </a:avLst>
          </a:prstGeom>
          <a:solidFill>
            <a:srgbClr val="FFE6C1"/>
          </a:solidFill>
          <a:ln w="9360">
            <a:solidFill>
              <a:srgbClr val="000000"/>
            </a:solidFill>
            <a:miter lim="800000"/>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Times New Roman" pitchFamily="18" charset="0"/>
              </a:rPr>
              <a:t>init()</a:t>
            </a:r>
            <a:r>
              <a:rPr lang="ar-SA" b="1">
                <a:solidFill>
                  <a:srgbClr val="000000"/>
                </a:solidFill>
                <a:latin typeface="Times New Roman" pitchFamily="18" charset="0"/>
              </a:rPr>
              <a:t>‏</a:t>
            </a:r>
            <a:endParaRPr lang="en-GB" b="1">
              <a:solidFill>
                <a:srgbClr val="000000"/>
              </a:solidFill>
              <a:latin typeface="Times New Roman" pitchFamily="18" charset="0"/>
            </a:endParaRPr>
          </a:p>
        </p:txBody>
      </p:sp>
      <p:sp>
        <p:nvSpPr>
          <p:cNvPr id="12" name="AutoShape 12"/>
          <p:cNvSpPr>
            <a:spLocks noChangeArrowheads="1"/>
          </p:cNvSpPr>
          <p:nvPr/>
        </p:nvSpPr>
        <p:spPr bwMode="auto">
          <a:xfrm>
            <a:off x="457200" y="2895600"/>
            <a:ext cx="152400" cy="3733800"/>
          </a:xfrm>
          <a:prstGeom prst="flowChartInputOutput">
            <a:avLst/>
          </a:prstGeom>
          <a:solidFill>
            <a:srgbClr val="FFE6C1"/>
          </a:solidFill>
          <a:ln w="9360">
            <a:solidFill>
              <a:srgbClr val="000000"/>
            </a:solidFill>
            <a:round/>
            <a:headEnd/>
            <a:tailEnd/>
          </a:ln>
          <a:effectLst/>
        </p:spPr>
        <p:txBody>
          <a:bodyPr wrap="none" anchor="ctr"/>
          <a:lstStyle/>
          <a:p>
            <a:endParaRPr lang="en-IN"/>
          </a:p>
        </p:txBody>
      </p:sp>
      <p:sp>
        <p:nvSpPr>
          <p:cNvPr id="13" name="AutoShape 13"/>
          <p:cNvSpPr>
            <a:spLocks noChangeArrowheads="1"/>
          </p:cNvSpPr>
          <p:nvPr/>
        </p:nvSpPr>
        <p:spPr bwMode="auto">
          <a:xfrm>
            <a:off x="2438400" y="2895600"/>
            <a:ext cx="152400" cy="3733800"/>
          </a:xfrm>
          <a:prstGeom prst="flowChartInputOutput">
            <a:avLst/>
          </a:prstGeom>
          <a:solidFill>
            <a:srgbClr val="FFE6C1"/>
          </a:solidFill>
          <a:ln w="9360">
            <a:solidFill>
              <a:srgbClr val="000000"/>
            </a:solidFill>
            <a:round/>
            <a:headEnd/>
            <a:tailEnd/>
          </a:ln>
          <a:effectLst/>
        </p:spPr>
        <p:txBody>
          <a:bodyPr wrap="none" anchor="ctr"/>
          <a:lstStyle/>
          <a:p>
            <a:endParaRPr lang="en-IN"/>
          </a:p>
        </p:txBody>
      </p:sp>
      <p:sp>
        <p:nvSpPr>
          <p:cNvPr id="14" name="AutoShape 14"/>
          <p:cNvSpPr>
            <a:spLocks noChangeArrowheads="1"/>
          </p:cNvSpPr>
          <p:nvPr/>
        </p:nvSpPr>
        <p:spPr bwMode="auto">
          <a:xfrm>
            <a:off x="4495800" y="2971800"/>
            <a:ext cx="152400" cy="2133600"/>
          </a:xfrm>
          <a:prstGeom prst="flowChartInputOutput">
            <a:avLst/>
          </a:prstGeom>
          <a:solidFill>
            <a:srgbClr val="FFE6C1"/>
          </a:solidFill>
          <a:ln w="9360">
            <a:solidFill>
              <a:srgbClr val="000000"/>
            </a:solidFill>
            <a:round/>
            <a:headEnd/>
            <a:tailEnd/>
          </a:ln>
          <a:effectLst/>
        </p:spPr>
        <p:txBody>
          <a:bodyPr wrap="none" anchor="ctr"/>
          <a:lstStyle/>
          <a:p>
            <a:endParaRPr lang="en-IN"/>
          </a:p>
        </p:txBody>
      </p:sp>
      <p:sp>
        <p:nvSpPr>
          <p:cNvPr id="15" name="AutoShape 15"/>
          <p:cNvSpPr>
            <a:spLocks noChangeArrowheads="1"/>
          </p:cNvSpPr>
          <p:nvPr/>
        </p:nvSpPr>
        <p:spPr bwMode="auto">
          <a:xfrm>
            <a:off x="8229600" y="3048000"/>
            <a:ext cx="152400" cy="3581400"/>
          </a:xfrm>
          <a:prstGeom prst="flowChartInputOutput">
            <a:avLst/>
          </a:prstGeom>
          <a:solidFill>
            <a:srgbClr val="FFE6C1"/>
          </a:solidFill>
          <a:ln w="9360">
            <a:solidFill>
              <a:srgbClr val="000000"/>
            </a:solidFill>
            <a:round/>
            <a:headEnd/>
            <a:tailEnd/>
          </a:ln>
          <a:effectLst/>
        </p:spPr>
        <p:txBody>
          <a:bodyPr wrap="none" anchor="ctr"/>
          <a:lstStyle/>
          <a:p>
            <a:endParaRPr lang="en-IN"/>
          </a:p>
        </p:txBody>
      </p:sp>
      <p:sp>
        <p:nvSpPr>
          <p:cNvPr id="16" name="Text Box 16"/>
          <p:cNvSpPr txBox="1">
            <a:spLocks noChangeArrowheads="1"/>
          </p:cNvSpPr>
          <p:nvPr/>
        </p:nvSpPr>
        <p:spPr bwMode="auto">
          <a:xfrm>
            <a:off x="762000" y="3276600"/>
            <a:ext cx="1752600" cy="398463"/>
          </a:xfrm>
          <a:prstGeom prst="rect">
            <a:avLst/>
          </a:prstGeom>
          <a:noFill/>
          <a:ln w="9525">
            <a:noFill/>
            <a:round/>
            <a:headEnd/>
            <a:tailEnd/>
          </a:ln>
          <a:effectLst/>
        </p:spPr>
        <p:txBody>
          <a:bodyPr lIns="90000" tIns="46800" rIns="90000" bIns="46800">
            <a:spAutoFit/>
          </a:bodyPr>
          <a:lstStyle/>
          <a:p>
            <a:pPr>
              <a:lnSpc>
                <a:spcPct val="100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entury Schoolbook" pitchFamily="18" charset="0"/>
              </a:rPr>
              <a:t>get Choice</a:t>
            </a:r>
          </a:p>
        </p:txBody>
      </p:sp>
      <p:sp>
        <p:nvSpPr>
          <p:cNvPr id="17" name="Text Box 17"/>
          <p:cNvSpPr txBox="1">
            <a:spLocks noChangeArrowheads="1"/>
          </p:cNvSpPr>
          <p:nvPr/>
        </p:nvSpPr>
        <p:spPr bwMode="auto">
          <a:xfrm>
            <a:off x="2743200" y="3810000"/>
            <a:ext cx="1752600" cy="398463"/>
          </a:xfrm>
          <a:prstGeom prst="rect">
            <a:avLst/>
          </a:prstGeom>
          <a:noFill/>
          <a:ln w="9525">
            <a:noFill/>
            <a:round/>
            <a:headEnd/>
            <a:tailEnd/>
          </a:ln>
          <a:effectLst/>
        </p:spPr>
        <p:txBody>
          <a:bodyPr lIns="90000" tIns="46800" rIns="90000" bIns="46800">
            <a:spAutoFit/>
          </a:bodyPr>
          <a:lstStyle/>
          <a:p>
            <a:pPr>
              <a:lnSpc>
                <a:spcPct val="100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entury Schoolbook" pitchFamily="18" charset="0"/>
              </a:rPr>
              <a:t>get Date</a:t>
            </a:r>
          </a:p>
        </p:txBody>
      </p:sp>
      <p:sp>
        <p:nvSpPr>
          <p:cNvPr id="18" name="Line 18"/>
          <p:cNvSpPr>
            <a:spLocks noChangeShapeType="1"/>
          </p:cNvSpPr>
          <p:nvPr/>
        </p:nvSpPr>
        <p:spPr bwMode="auto">
          <a:xfrm>
            <a:off x="2667000" y="4191000"/>
            <a:ext cx="1905000" cy="1588"/>
          </a:xfrm>
          <a:prstGeom prst="line">
            <a:avLst/>
          </a:prstGeom>
          <a:noFill/>
          <a:ln w="9360">
            <a:solidFill>
              <a:srgbClr val="000000"/>
            </a:solidFill>
            <a:miter lim="800000"/>
            <a:headEnd/>
            <a:tailEnd type="triangle" w="med" len="med"/>
          </a:ln>
          <a:effectLst/>
        </p:spPr>
        <p:txBody>
          <a:bodyPr/>
          <a:lstStyle/>
          <a:p>
            <a:endParaRPr lang="en-IN"/>
          </a:p>
        </p:txBody>
      </p:sp>
      <p:sp>
        <p:nvSpPr>
          <p:cNvPr id="19" name="Line 19"/>
          <p:cNvSpPr>
            <a:spLocks noChangeShapeType="1"/>
          </p:cNvSpPr>
          <p:nvPr/>
        </p:nvSpPr>
        <p:spPr bwMode="auto">
          <a:xfrm>
            <a:off x="609600" y="3733800"/>
            <a:ext cx="1828800" cy="1588"/>
          </a:xfrm>
          <a:prstGeom prst="line">
            <a:avLst/>
          </a:prstGeom>
          <a:noFill/>
          <a:ln w="9360">
            <a:solidFill>
              <a:srgbClr val="000000"/>
            </a:solidFill>
            <a:miter lim="800000"/>
            <a:headEnd/>
            <a:tailEnd type="triangle" w="med" len="med"/>
          </a:ln>
          <a:effectLst/>
        </p:spPr>
        <p:txBody>
          <a:bodyPr/>
          <a:lstStyle/>
          <a:p>
            <a:endParaRPr lang="en-IN"/>
          </a:p>
        </p:txBody>
      </p:sp>
      <p:sp>
        <p:nvSpPr>
          <p:cNvPr id="20" name="AutoShape 20"/>
          <p:cNvSpPr>
            <a:spLocks noChangeArrowheads="1"/>
          </p:cNvSpPr>
          <p:nvPr/>
        </p:nvSpPr>
        <p:spPr bwMode="auto">
          <a:xfrm>
            <a:off x="6629400" y="2971800"/>
            <a:ext cx="152400" cy="3657600"/>
          </a:xfrm>
          <a:prstGeom prst="flowChartInputOutput">
            <a:avLst/>
          </a:prstGeom>
          <a:solidFill>
            <a:srgbClr val="FFE6C1"/>
          </a:solidFill>
          <a:ln w="9360">
            <a:solidFill>
              <a:srgbClr val="000000"/>
            </a:solidFill>
            <a:round/>
            <a:headEnd/>
            <a:tailEnd/>
          </a:ln>
          <a:effectLst/>
        </p:spPr>
        <p:txBody>
          <a:bodyPr wrap="none" anchor="ctr"/>
          <a:lstStyle/>
          <a:p>
            <a:endParaRPr lang="en-IN"/>
          </a:p>
        </p:txBody>
      </p:sp>
      <p:sp>
        <p:nvSpPr>
          <p:cNvPr id="21" name="AutoShape 21"/>
          <p:cNvSpPr>
            <a:spLocks noChangeArrowheads="1"/>
          </p:cNvSpPr>
          <p:nvPr/>
        </p:nvSpPr>
        <p:spPr bwMode="auto">
          <a:xfrm>
            <a:off x="6096000" y="2286000"/>
            <a:ext cx="1460500" cy="620713"/>
          </a:xfrm>
          <a:prstGeom prst="roundRect">
            <a:avLst>
              <a:gd name="adj" fmla="val 16667"/>
            </a:avLst>
          </a:prstGeom>
          <a:solidFill>
            <a:srgbClr val="FFE6C1"/>
          </a:solidFill>
          <a:ln w="9360">
            <a:solidFill>
              <a:srgbClr val="000000"/>
            </a:solidFill>
            <a:miter lim="800000"/>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a:solidFill>
                  <a:srgbClr val="000000"/>
                </a:solidFill>
                <a:latin typeface="Times New Roman" pitchFamily="18" charset="0"/>
              </a:rPr>
              <a:t>getReport()</a:t>
            </a:r>
            <a:r>
              <a:rPr lang="ar-SA" b="1">
                <a:solidFill>
                  <a:srgbClr val="000000"/>
                </a:solidFill>
                <a:latin typeface="Times New Roman" pitchFamily="18" charset="0"/>
              </a:rPr>
              <a:t>‏</a:t>
            </a:r>
            <a:endParaRPr lang="en-GB" b="1">
              <a:solidFill>
                <a:srgbClr val="000000"/>
              </a:solidFill>
              <a:latin typeface="Times New Roman" pitchFamily="18" charset="0"/>
            </a:endParaRPr>
          </a:p>
        </p:txBody>
      </p:sp>
      <p:sp>
        <p:nvSpPr>
          <p:cNvPr id="22" name="Rectangle 22"/>
          <p:cNvSpPr>
            <a:spLocks noChangeArrowheads="1"/>
          </p:cNvSpPr>
          <p:nvPr/>
        </p:nvSpPr>
        <p:spPr bwMode="auto">
          <a:xfrm>
            <a:off x="6096000" y="1447800"/>
            <a:ext cx="1387475" cy="803275"/>
          </a:xfrm>
          <a:prstGeom prst="rect">
            <a:avLst/>
          </a:prstGeom>
          <a:solidFill>
            <a:srgbClr val="FFE6C1"/>
          </a:solidFill>
          <a:ln w="9360">
            <a:solidFill>
              <a:srgbClr val="000000"/>
            </a:solidFill>
            <a:round/>
            <a:headEnd/>
            <a:tailEnd/>
          </a:ln>
          <a:effectLst/>
        </p:spPr>
        <p:txBody>
          <a:bodyPr lIns="90000" tIns="46800" rIns="90000" bIns="46800"/>
          <a:lstStyle/>
          <a:p>
            <a:pPr eaLnBrk="0" hangingPunct="0">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Times New Roman" pitchFamily="18" charset="0"/>
              </a:rPr>
              <a:t>TrafficReporter</a:t>
            </a:r>
          </a:p>
        </p:txBody>
      </p:sp>
      <p:sp>
        <p:nvSpPr>
          <p:cNvPr id="23" name="Line 23"/>
          <p:cNvSpPr>
            <a:spLocks noChangeShapeType="1"/>
          </p:cNvSpPr>
          <p:nvPr/>
        </p:nvSpPr>
        <p:spPr bwMode="auto">
          <a:xfrm>
            <a:off x="4648200" y="4419600"/>
            <a:ext cx="1981200" cy="1588"/>
          </a:xfrm>
          <a:prstGeom prst="line">
            <a:avLst/>
          </a:prstGeom>
          <a:noFill/>
          <a:ln w="9360">
            <a:solidFill>
              <a:srgbClr val="000000"/>
            </a:solidFill>
            <a:miter lim="800000"/>
            <a:headEnd/>
            <a:tailEnd type="triangle" w="med" len="med"/>
          </a:ln>
          <a:effectLst/>
        </p:spPr>
        <p:txBody>
          <a:bodyPr/>
          <a:lstStyle/>
          <a:p>
            <a:endParaRPr lang="en-IN"/>
          </a:p>
        </p:txBody>
      </p:sp>
      <p:sp>
        <p:nvSpPr>
          <p:cNvPr id="24" name="Text Box 24"/>
          <p:cNvSpPr txBox="1">
            <a:spLocks noChangeArrowheads="1"/>
          </p:cNvSpPr>
          <p:nvPr/>
        </p:nvSpPr>
        <p:spPr bwMode="auto">
          <a:xfrm>
            <a:off x="4876800" y="4038600"/>
            <a:ext cx="1752600" cy="1008063"/>
          </a:xfrm>
          <a:prstGeom prst="rect">
            <a:avLst/>
          </a:prstGeom>
          <a:noFill/>
          <a:ln w="9525">
            <a:noFill/>
            <a:round/>
            <a:headEnd/>
            <a:tailEnd/>
          </a:ln>
          <a:effectLst/>
        </p:spPr>
        <p:txBody>
          <a:bodyPr lIns="90000" tIns="46800" rIns="90000" bIns="46800">
            <a:spAutoFit/>
          </a:bodyPr>
          <a:lstStyle/>
          <a:p>
            <a:pPr>
              <a:lnSpc>
                <a:spcPct val="100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entury Schoolbook" pitchFamily="18" charset="0"/>
              </a:rPr>
              <a:t>establish connection to backend</a:t>
            </a:r>
          </a:p>
        </p:txBody>
      </p:sp>
      <p:sp>
        <p:nvSpPr>
          <p:cNvPr id="25" name="Line 25"/>
          <p:cNvSpPr>
            <a:spLocks noChangeShapeType="1"/>
          </p:cNvSpPr>
          <p:nvPr/>
        </p:nvSpPr>
        <p:spPr bwMode="auto">
          <a:xfrm>
            <a:off x="6781800" y="4724400"/>
            <a:ext cx="1524000" cy="1588"/>
          </a:xfrm>
          <a:prstGeom prst="line">
            <a:avLst/>
          </a:prstGeom>
          <a:noFill/>
          <a:ln w="9360">
            <a:solidFill>
              <a:srgbClr val="000000"/>
            </a:solidFill>
            <a:miter lim="800000"/>
            <a:headEnd/>
            <a:tailEnd type="triangle" w="med" len="med"/>
          </a:ln>
          <a:effectLst/>
        </p:spPr>
        <p:txBody>
          <a:bodyPr/>
          <a:lstStyle/>
          <a:p>
            <a:endParaRPr lang="en-IN"/>
          </a:p>
        </p:txBody>
      </p:sp>
      <p:sp>
        <p:nvSpPr>
          <p:cNvPr id="26" name="Text Box 26"/>
          <p:cNvSpPr txBox="1">
            <a:spLocks noChangeArrowheads="1"/>
          </p:cNvSpPr>
          <p:nvPr/>
        </p:nvSpPr>
        <p:spPr bwMode="auto">
          <a:xfrm>
            <a:off x="6858000" y="5334000"/>
            <a:ext cx="1752600" cy="398463"/>
          </a:xfrm>
          <a:prstGeom prst="rect">
            <a:avLst/>
          </a:prstGeom>
          <a:noFill/>
          <a:ln w="9525">
            <a:noFill/>
            <a:round/>
            <a:headEnd/>
            <a:tailEnd/>
          </a:ln>
          <a:effectLst/>
        </p:spPr>
        <p:txBody>
          <a:bodyPr lIns="90000" tIns="46800" rIns="90000" bIns="46800">
            <a:spAutoFit/>
          </a:bodyPr>
          <a:lstStyle/>
          <a:p>
            <a:pPr>
              <a:lnSpc>
                <a:spcPct val="100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entury Schoolbook" pitchFamily="18" charset="0"/>
              </a:rPr>
              <a:t>Result</a:t>
            </a:r>
          </a:p>
        </p:txBody>
      </p:sp>
      <p:sp>
        <p:nvSpPr>
          <p:cNvPr id="27" name="Line 27"/>
          <p:cNvSpPr>
            <a:spLocks noChangeShapeType="1"/>
          </p:cNvSpPr>
          <p:nvPr/>
        </p:nvSpPr>
        <p:spPr bwMode="auto">
          <a:xfrm flipH="1">
            <a:off x="6778625" y="5257800"/>
            <a:ext cx="1530350" cy="1588"/>
          </a:xfrm>
          <a:prstGeom prst="line">
            <a:avLst/>
          </a:prstGeom>
          <a:noFill/>
          <a:ln w="9360">
            <a:solidFill>
              <a:srgbClr val="000000"/>
            </a:solidFill>
            <a:miter lim="800000"/>
            <a:headEnd/>
            <a:tailEnd type="triangle" w="med" len="med"/>
          </a:ln>
          <a:effectLst/>
        </p:spPr>
        <p:txBody>
          <a:bodyPr/>
          <a:lstStyle/>
          <a:p>
            <a:endParaRPr lang="en-IN"/>
          </a:p>
        </p:txBody>
      </p:sp>
      <p:sp>
        <p:nvSpPr>
          <p:cNvPr id="28" name="Text Box 28"/>
          <p:cNvSpPr txBox="1">
            <a:spLocks noChangeArrowheads="1"/>
          </p:cNvSpPr>
          <p:nvPr/>
        </p:nvSpPr>
        <p:spPr bwMode="auto">
          <a:xfrm>
            <a:off x="3810000" y="5791200"/>
            <a:ext cx="1752600" cy="398463"/>
          </a:xfrm>
          <a:prstGeom prst="rect">
            <a:avLst/>
          </a:prstGeom>
          <a:noFill/>
          <a:ln w="9525">
            <a:noFill/>
            <a:round/>
            <a:headEnd/>
            <a:tailEnd/>
          </a:ln>
          <a:effectLst/>
        </p:spPr>
        <p:txBody>
          <a:bodyPr lIns="90000" tIns="46800" rIns="90000" bIns="46800">
            <a:spAutoFit/>
          </a:bodyPr>
          <a:lstStyle/>
          <a:p>
            <a:pPr>
              <a:lnSpc>
                <a:spcPct val="100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entury Schoolbook" pitchFamily="18" charset="0"/>
              </a:rPr>
              <a:t>Display</a:t>
            </a:r>
          </a:p>
        </p:txBody>
      </p:sp>
      <p:sp>
        <p:nvSpPr>
          <p:cNvPr id="29" name="Line 29"/>
          <p:cNvSpPr>
            <a:spLocks noChangeShapeType="1"/>
          </p:cNvSpPr>
          <p:nvPr/>
        </p:nvSpPr>
        <p:spPr bwMode="auto">
          <a:xfrm flipH="1">
            <a:off x="2587625" y="5715000"/>
            <a:ext cx="3968750" cy="1588"/>
          </a:xfrm>
          <a:prstGeom prst="line">
            <a:avLst/>
          </a:prstGeom>
          <a:noFill/>
          <a:ln w="9360">
            <a:solidFill>
              <a:srgbClr val="000000"/>
            </a:solidFill>
            <a:miter lim="800000"/>
            <a:headEnd/>
            <a:tailEnd type="triangle" w="med" len="med"/>
          </a:ln>
          <a:effectLst/>
        </p:spPr>
        <p:txBody>
          <a:bodyPr/>
          <a:lstStyle/>
          <a:p>
            <a:endParaRPr lang="en-IN"/>
          </a:p>
        </p:txBody>
      </p:sp>
      <p:sp>
        <p:nvSpPr>
          <p:cNvPr id="30" name="Text Box 30"/>
          <p:cNvSpPr txBox="1">
            <a:spLocks noChangeArrowheads="1"/>
          </p:cNvSpPr>
          <p:nvPr/>
        </p:nvSpPr>
        <p:spPr bwMode="auto">
          <a:xfrm>
            <a:off x="6858000" y="3886200"/>
            <a:ext cx="1752600" cy="862013"/>
          </a:xfrm>
          <a:prstGeom prst="rect">
            <a:avLst/>
          </a:prstGeom>
          <a:noFill/>
          <a:ln w="9525">
            <a:noFill/>
            <a:round/>
            <a:headEnd/>
            <a:tailEnd/>
          </a:ln>
          <a:effectLst/>
        </p:spPr>
        <p:txBody>
          <a:bodyPr lIns="90000" tIns="46800" rIns="90000" bIns="46800">
            <a:spAutoFit/>
          </a:bodyPr>
          <a:lstStyle/>
          <a:p>
            <a:pPr>
              <a:lnSpc>
                <a:spcPct val="100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entury Schoolbook" pitchFamily="18" charset="0"/>
              </a:rPr>
              <a:t>Query the</a:t>
            </a:r>
          </a:p>
          <a:p>
            <a:pPr>
              <a:lnSpc>
                <a:spcPct val="100000"/>
              </a:lnSpc>
              <a:spcBef>
                <a:spcPts val="1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Century Schoolbook" pitchFamily="18" charset="0"/>
              </a:rPr>
              <a:t>database</a:t>
            </a:r>
          </a:p>
        </p:txBody>
      </p:sp>
      <p:sp>
        <p:nvSpPr>
          <p:cNvPr id="31" name="Text Box 31"/>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3CA2A62-362C-47AD-AF69-B070EB99F8E1}"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46</a:t>
            </a:fld>
            <a:endParaRPr lang="en-GB" sz="1400" b="1">
              <a:solidFill>
                <a:srgbClr val="FFFFFF"/>
              </a:solidFill>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69996" y="457200"/>
            <a:ext cx="8459788" cy="5737938"/>
          </a:xfrm>
          <a:prstGeom prst="rect">
            <a:avLst/>
          </a:prstGeom>
          <a:noFill/>
          <a:ln w="9525">
            <a:noFill/>
            <a:round/>
            <a:headEnd/>
            <a:tailEnd/>
          </a:ln>
          <a:effectLst/>
        </p:spPr>
        <p:txBody>
          <a:bodyPr lIns="90000" tIns="45000" rIns="90000" bIns="45000">
            <a:spAutoFit/>
          </a:bodyPr>
          <a:lstStyle/>
          <a:p>
            <a:pPr>
              <a:lnSpc>
                <a:spcPct val="7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dirty="0">
              <a:solidFill>
                <a:srgbClr val="FFFFFF"/>
              </a:solidFill>
            </a:endParaRPr>
          </a:p>
          <a:p>
            <a:pPr>
              <a:lnSpc>
                <a:spcPct val="7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1" dirty="0">
              <a:solidFill>
                <a:srgbClr val="575F6D"/>
              </a:solidFill>
            </a:endParaRPr>
          </a:p>
          <a:p>
            <a:pPr>
              <a:lnSpc>
                <a:spcPct val="8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//Requires j</a:t>
            </a:r>
            <a:r>
              <a:rPr lang="en-GB" sz="2400" b="1" dirty="0">
                <a:solidFill>
                  <a:srgbClr val="000000"/>
                </a:solidFill>
              </a:rPr>
              <a:t>ava.sql</a:t>
            </a:r>
            <a:r>
              <a:rPr lang="en-GB" sz="2400" dirty="0">
                <a:solidFill>
                  <a:srgbClr val="000000"/>
                </a:solidFill>
              </a:rPr>
              <a:t> package</a:t>
            </a:r>
          </a:p>
          <a:p>
            <a:pPr>
              <a:lnSpc>
                <a:spcPct val="8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b="1" dirty="0">
              <a:solidFill>
                <a:srgbClr val="575F6D"/>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 </a:t>
            </a:r>
            <a:r>
              <a:rPr lang="en-GB" sz="2400" b="1" dirty="0" err="1">
                <a:solidFill>
                  <a:srgbClr val="000000"/>
                </a:solidFill>
              </a:rPr>
              <a:t>getDailyReport</a:t>
            </a:r>
            <a:r>
              <a:rPr lang="en-GB" sz="2400" b="1" dirty="0">
                <a:solidFill>
                  <a:srgbClr val="000000"/>
                </a:solidFill>
              </a:rPr>
              <a:t>()</a:t>
            </a:r>
            <a:r>
              <a:rPr lang="ar-SA" sz="2400" b="1" dirty="0">
                <a:solidFill>
                  <a:srgbClr val="000000"/>
                </a:solidFill>
              </a:rPr>
              <a:t>‏</a:t>
            </a:r>
            <a:endParaRPr lang="en-GB" sz="2400" b="1" dirty="0">
              <a:solidFill>
                <a:srgbClr val="000000"/>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//input   : Date.</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//output : </a:t>
            </a:r>
            <a:r>
              <a:rPr lang="en-GB" sz="2400" b="1" dirty="0" err="1">
                <a:solidFill>
                  <a:srgbClr val="000000"/>
                </a:solidFill>
              </a:rPr>
              <a:t>ResultSet</a:t>
            </a:r>
            <a:r>
              <a:rPr lang="en-GB" sz="2400" b="1" dirty="0">
                <a:solidFill>
                  <a:srgbClr val="000000"/>
                </a:solidFill>
              </a:rPr>
              <a:t> object.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begin</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try</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begin</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load JDBC driver. //using </a:t>
            </a:r>
            <a:r>
              <a:rPr lang="en-GB" sz="2400" b="1" dirty="0" err="1">
                <a:solidFill>
                  <a:srgbClr val="000000"/>
                </a:solidFill>
              </a:rPr>
              <a:t>forName</a:t>
            </a:r>
            <a:r>
              <a:rPr lang="en-GB" sz="2400" b="1" dirty="0">
                <a:solidFill>
                  <a:srgbClr val="000000"/>
                </a:solidFill>
              </a:rPr>
              <a:t>()</a:t>
            </a:r>
            <a:r>
              <a:rPr lang="en-GB" sz="2400" dirty="0">
                <a:solidFill>
                  <a:srgbClr val="000000"/>
                </a:solidFill>
              </a:rPr>
              <a:t> method</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establish connection to the backend database.//using </a:t>
            </a:r>
            <a:r>
              <a:rPr lang="en-GB" sz="2400" b="1" dirty="0" err="1">
                <a:solidFill>
                  <a:srgbClr val="000000"/>
                </a:solidFill>
              </a:rPr>
              <a:t>getConnection</a:t>
            </a:r>
            <a:r>
              <a:rPr lang="en-GB" sz="2400" b="1" dirty="0">
                <a:solidFill>
                  <a:srgbClr val="000000"/>
                </a:solidFill>
              </a:rPr>
              <a:t>()</a:t>
            </a:r>
            <a:r>
              <a:rPr lang="en-GB" sz="2400" dirty="0">
                <a:solidFill>
                  <a:srgbClr val="000000"/>
                </a:solidFill>
              </a:rPr>
              <a:t> method.</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create </a:t>
            </a:r>
            <a:r>
              <a:rPr lang="en-GB" sz="2400" b="1" dirty="0">
                <a:solidFill>
                  <a:srgbClr val="000000"/>
                </a:solidFill>
              </a:rPr>
              <a:t>Statement</a:t>
            </a:r>
            <a:r>
              <a:rPr lang="en-GB" sz="2400" dirty="0">
                <a:solidFill>
                  <a:srgbClr val="000000"/>
                </a:solidFill>
              </a:rPr>
              <a:t> object.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pass the query as parameter to </a:t>
            </a:r>
            <a:r>
              <a:rPr lang="en-GB" sz="2400" b="1" dirty="0" err="1">
                <a:solidFill>
                  <a:srgbClr val="000000"/>
                </a:solidFill>
              </a:rPr>
              <a:t>executeUpdate</a:t>
            </a:r>
            <a:r>
              <a:rPr lang="en-GB" sz="2400" b="1" dirty="0">
                <a:solidFill>
                  <a:srgbClr val="000000"/>
                </a:solidFill>
              </a:rPr>
              <a: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store the query result in </a:t>
            </a:r>
            <a:r>
              <a:rPr lang="en-GB" sz="2400" b="1" dirty="0" err="1">
                <a:solidFill>
                  <a:srgbClr val="000000"/>
                </a:solidFill>
              </a:rPr>
              <a:t>ResultSet</a:t>
            </a:r>
            <a:r>
              <a:rPr lang="en-GB" sz="2400" dirty="0">
                <a:solidFill>
                  <a:srgbClr val="000000"/>
                </a:solidFill>
              </a:rPr>
              <a:t> class object.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end(try)</a:t>
            </a:r>
            <a:r>
              <a:rPr lang="ar-SA" sz="2400" dirty="0">
                <a:solidFill>
                  <a:srgbClr val="000000"/>
                </a:solidFill>
              </a:rPr>
              <a:t>‏</a:t>
            </a:r>
            <a:endParaRPr lang="en-GB" sz="2400" dirty="0">
              <a:solidFill>
                <a:srgbClr val="000000"/>
              </a:solidFill>
            </a:endParaRPr>
          </a:p>
        </p:txBody>
      </p:sp>
      <p:sp>
        <p:nvSpPr>
          <p:cNvPr id="5" name="Text Box 5"/>
          <p:cNvSpPr txBox="1">
            <a:spLocks noChangeArrowheads="1"/>
          </p:cNvSpPr>
          <p:nvPr/>
        </p:nvSpPr>
        <p:spPr bwMode="auto">
          <a:xfrm>
            <a:off x="571500" y="142875"/>
            <a:ext cx="6515100" cy="525401"/>
          </a:xfrm>
          <a:prstGeom prst="rect">
            <a:avLst/>
          </a:prstGeom>
          <a:noFill/>
          <a:ln w="9525">
            <a:noFill/>
            <a:round/>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tx2">
                    <a:lumMod val="60000"/>
                    <a:lumOff val="40000"/>
                  </a:schemeClr>
                </a:solidFill>
                <a:latin typeface="Monotype Corsiva" pitchFamily="66" charset="0"/>
              </a:rPr>
              <a:t>Algorithm for </a:t>
            </a:r>
            <a:r>
              <a:rPr lang="en-US" sz="2800" dirty="0" err="1">
                <a:solidFill>
                  <a:schemeClr val="tx2">
                    <a:lumMod val="60000"/>
                    <a:lumOff val="40000"/>
                  </a:schemeClr>
                </a:solidFill>
                <a:latin typeface="Monotype Corsiva" pitchFamily="66" charset="0"/>
              </a:rPr>
              <a:t>trafficReporter</a:t>
            </a:r>
            <a:r>
              <a:rPr lang="en-US" sz="2800" dirty="0">
                <a:solidFill>
                  <a:schemeClr val="tx2">
                    <a:lumMod val="60000"/>
                    <a:lumOff val="40000"/>
                  </a:schemeClr>
                </a:solidFill>
                <a:latin typeface="Monotype Corsiva" pitchFamily="66"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0100" y="1285860"/>
            <a:ext cx="8358246" cy="3035318"/>
          </a:xfrm>
          <a:prstGeom prst="rect">
            <a:avLst/>
          </a:prstGeom>
        </p:spPr>
        <p:txBody>
          <a:bodyPr wrap="square">
            <a:spAutoFit/>
          </a:bodyPr>
          <a:lstStyle/>
          <a:p>
            <a:pPr marL="342900" indent="-342900">
              <a:lnSpc>
                <a:spcPct val="78000"/>
              </a:lnSpc>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z="2400" b="1" dirty="0" smtClean="0">
                <a:latin typeface="Arial" charset="0"/>
              </a:rPr>
              <a:t>Algorithm  Continued ...</a:t>
            </a:r>
          </a:p>
          <a:p>
            <a:pPr marL="342900" indent="-342900">
              <a:lnSpc>
                <a:spcPct val="78000"/>
              </a:lnSpc>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GB" sz="2400" b="1" dirty="0" smtClean="0">
              <a:latin typeface="Arial" charset="0"/>
            </a:endParaRPr>
          </a:p>
          <a:p>
            <a:pPr marL="342900" indent="-342900">
              <a:lnSpc>
                <a:spcPct val="95000"/>
              </a:lnSpc>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z="2400" dirty="0" smtClean="0">
                <a:solidFill>
                  <a:srgbClr val="000000"/>
                </a:solidFill>
                <a:latin typeface="Arial" charset="0"/>
              </a:rPr>
              <a:t>	catch(</a:t>
            </a:r>
            <a:r>
              <a:rPr lang="en-GB" sz="2400" b="1" dirty="0" smtClean="0">
                <a:solidFill>
                  <a:srgbClr val="000000"/>
                </a:solidFill>
                <a:latin typeface="Arial" charset="0"/>
              </a:rPr>
              <a:t>Exception</a:t>
            </a:r>
            <a:r>
              <a:rPr lang="en-GB" sz="2400" dirty="0" smtClean="0">
                <a:solidFill>
                  <a:srgbClr val="000000"/>
                </a:solidFill>
                <a:latin typeface="Arial" charset="0"/>
              </a:rPr>
              <a:t> e)</a:t>
            </a:r>
            <a:r>
              <a:rPr lang="ar-SA" sz="2400" dirty="0" smtClean="0">
                <a:solidFill>
                  <a:srgbClr val="000000"/>
                </a:solidFill>
                <a:latin typeface="Arial" charset="0"/>
              </a:rPr>
              <a:t>‏</a:t>
            </a:r>
            <a:endParaRPr lang="en-GB" sz="2400" dirty="0" smtClean="0">
              <a:solidFill>
                <a:srgbClr val="000000"/>
              </a:solidFill>
              <a:latin typeface="Arial" charset="0"/>
            </a:endParaRPr>
          </a:p>
          <a:p>
            <a:pPr marL="342900" indent="-342900">
              <a:lnSpc>
                <a:spcPct val="95000"/>
              </a:lnSpc>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z="2400" dirty="0" smtClean="0">
                <a:solidFill>
                  <a:srgbClr val="000000"/>
                </a:solidFill>
                <a:latin typeface="Arial" charset="0"/>
              </a:rPr>
              <a:t>	begin</a:t>
            </a:r>
          </a:p>
          <a:p>
            <a:pPr marL="342900" indent="-342900">
              <a:lnSpc>
                <a:spcPct val="95000"/>
              </a:lnSpc>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z="2400" dirty="0" smtClean="0">
                <a:solidFill>
                  <a:srgbClr val="000000"/>
                </a:solidFill>
                <a:latin typeface="Arial" charset="0"/>
              </a:rPr>
              <a:t>		print stack trace using </a:t>
            </a:r>
            <a:r>
              <a:rPr lang="en-GB" sz="2400" b="1" dirty="0" err="1" smtClean="0">
                <a:solidFill>
                  <a:srgbClr val="000000"/>
                </a:solidFill>
                <a:latin typeface="Arial" charset="0"/>
              </a:rPr>
              <a:t>printStackTrace</a:t>
            </a:r>
            <a:r>
              <a:rPr lang="en-GB" sz="2400" b="1" dirty="0" smtClean="0">
                <a:solidFill>
                  <a:srgbClr val="000000"/>
                </a:solidFill>
                <a:latin typeface="Arial" charset="0"/>
              </a:rPr>
              <a:t>()</a:t>
            </a:r>
            <a:r>
              <a:rPr lang="en-GB" sz="2400" dirty="0" smtClean="0">
                <a:solidFill>
                  <a:srgbClr val="000000"/>
                </a:solidFill>
                <a:latin typeface="Arial" charset="0"/>
              </a:rPr>
              <a:t> method.</a:t>
            </a:r>
          </a:p>
          <a:p>
            <a:pPr marL="342900" indent="-342900">
              <a:lnSpc>
                <a:spcPct val="95000"/>
              </a:lnSpc>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z="2400" dirty="0" smtClean="0">
                <a:solidFill>
                  <a:srgbClr val="000000"/>
                </a:solidFill>
                <a:latin typeface="Arial" charset="0"/>
              </a:rPr>
              <a:t>	end(catch)</a:t>
            </a:r>
            <a:r>
              <a:rPr lang="ar-SA" sz="2400" dirty="0" smtClean="0">
                <a:solidFill>
                  <a:srgbClr val="000000"/>
                </a:solidFill>
                <a:latin typeface="Arial" charset="0"/>
              </a:rPr>
              <a:t>‏</a:t>
            </a:r>
            <a:endParaRPr lang="en-GB" sz="2400" dirty="0" smtClean="0">
              <a:solidFill>
                <a:srgbClr val="000000"/>
              </a:solidFill>
              <a:latin typeface="Arial" charset="0"/>
            </a:endParaRPr>
          </a:p>
          <a:p>
            <a:pPr marL="342900" indent="-342900">
              <a:lnSpc>
                <a:spcPct val="95000"/>
              </a:lnSpc>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GB" sz="2400" dirty="0" smtClean="0">
                <a:solidFill>
                  <a:srgbClr val="000000"/>
                </a:solidFill>
                <a:latin typeface="Arial" charset="0"/>
              </a:rPr>
              <a:t>    end (</a:t>
            </a:r>
            <a:r>
              <a:rPr lang="en-GB" sz="2400" dirty="0" err="1" smtClean="0">
                <a:solidFill>
                  <a:srgbClr val="000000"/>
                </a:solidFill>
                <a:latin typeface="Arial" charset="0"/>
              </a:rPr>
              <a:t>getDailyReport</a:t>
            </a:r>
            <a:r>
              <a:rPr lang="en-GB" sz="2400" dirty="0" smtClean="0">
                <a:solidFill>
                  <a:srgbClr val="000000"/>
                </a:solidFill>
                <a:latin typeface="Arial" charset="0"/>
              </a:rPr>
              <a:t>)</a:t>
            </a:r>
            <a:r>
              <a:rPr lang="ar-SA" sz="2400" dirty="0" smtClean="0">
                <a:solidFill>
                  <a:srgbClr val="000000"/>
                </a:solidFill>
                <a:latin typeface="Arial" charset="0"/>
              </a:rPr>
              <a:t>‏</a:t>
            </a:r>
            <a:endParaRPr lang="en-GB" sz="2400" dirty="0" smtClean="0">
              <a:solidFill>
                <a:srgbClr val="000000"/>
              </a:solidFill>
              <a:latin typeface="Arial" charset="0"/>
            </a:endParaRPr>
          </a:p>
          <a:p>
            <a:pPr marL="342900" indent="-342900">
              <a:lnSpc>
                <a:spcPct val="78000"/>
              </a:lnSpc>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GB" sz="2400" b="1" dirty="0" smtClean="0">
              <a:latin typeface="Arial" charset="0"/>
            </a:endParaRPr>
          </a:p>
          <a:p>
            <a:pPr marL="342900" indent="-342900">
              <a:lnSpc>
                <a:spcPct val="67000"/>
              </a:lnSpc>
              <a:spcBef>
                <a:spcPts val="613"/>
              </a:spcBef>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GB" sz="2400" b="1" dirty="0">
              <a:latin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1041435" y="642918"/>
            <a:ext cx="8459787" cy="6184855"/>
          </a:xfrm>
          <a:prstGeom prst="rect">
            <a:avLst/>
          </a:prstGeom>
          <a:noFill/>
          <a:ln w="9525">
            <a:noFill/>
            <a:round/>
            <a:headEnd/>
            <a:tailEnd/>
          </a:ln>
          <a:effectLst/>
        </p:spPr>
        <p:txBody>
          <a:bodyPr lIns="90000" tIns="45000" rIns="90000" bIns="45000">
            <a:spAutoFit/>
          </a:bodyPr>
          <a:lstStyle/>
          <a:p>
            <a:pPr>
              <a:lnSpc>
                <a:spcPct val="7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a:solidFill>
                <a:srgbClr val="FFFFFF"/>
              </a:solidFill>
            </a:endParaRPr>
          </a:p>
          <a:p>
            <a:pPr>
              <a:lnSpc>
                <a:spcPct val="7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b="1" dirty="0">
              <a:solidFill>
                <a:srgbClr val="575F6D"/>
              </a:solidFill>
            </a:endParaRPr>
          </a:p>
          <a:p>
            <a:pPr>
              <a:lnSpc>
                <a:spcPct val="8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//Requires </a:t>
            </a:r>
            <a:r>
              <a:rPr lang="en-GB" sz="2400" b="1" dirty="0">
                <a:solidFill>
                  <a:srgbClr val="000000"/>
                </a:solidFill>
              </a:rPr>
              <a:t>java.sql</a:t>
            </a:r>
            <a:r>
              <a:rPr lang="en-GB" sz="2400" dirty="0">
                <a:solidFill>
                  <a:srgbClr val="000000"/>
                </a:solidFill>
              </a:rPr>
              <a:t> package</a:t>
            </a:r>
          </a:p>
          <a:p>
            <a:pPr>
              <a:lnSpc>
                <a:spcPct val="82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b="1" dirty="0">
              <a:solidFill>
                <a:srgbClr val="575F6D"/>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 getReportBetween2Dates()</a:t>
            </a:r>
            <a:r>
              <a:rPr lang="ar-SA" sz="2400" b="1" dirty="0">
                <a:solidFill>
                  <a:srgbClr val="000000"/>
                </a:solidFill>
              </a:rPr>
              <a:t>‏</a:t>
            </a:r>
            <a:endParaRPr lang="en-GB" sz="2400" b="1" dirty="0">
              <a:solidFill>
                <a:srgbClr val="000000"/>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//input   : From date, to Date.</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//output : </a:t>
            </a:r>
            <a:r>
              <a:rPr lang="en-GB" sz="2400" b="1" dirty="0" err="1">
                <a:solidFill>
                  <a:srgbClr val="000000"/>
                </a:solidFill>
              </a:rPr>
              <a:t>ResultSet</a:t>
            </a:r>
            <a:r>
              <a:rPr lang="en-GB" sz="2400" b="1" dirty="0">
                <a:solidFill>
                  <a:srgbClr val="000000"/>
                </a:solidFill>
              </a:rPr>
              <a:t> object.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begin</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try</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begin</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load JDBC driver. //using </a:t>
            </a:r>
            <a:r>
              <a:rPr lang="en-GB" sz="2400" b="1" dirty="0" err="1">
                <a:solidFill>
                  <a:srgbClr val="000000"/>
                </a:solidFill>
              </a:rPr>
              <a:t>forName</a:t>
            </a:r>
            <a:r>
              <a:rPr lang="en-GB" sz="2400" b="1" dirty="0">
                <a:solidFill>
                  <a:srgbClr val="000000"/>
                </a:solidFill>
              </a:rPr>
              <a:t>()</a:t>
            </a:r>
            <a:r>
              <a:rPr lang="en-GB" sz="2400" dirty="0">
                <a:solidFill>
                  <a:srgbClr val="000000"/>
                </a:solidFill>
              </a:rPr>
              <a:t> method</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establish connection to the backend database.//using </a:t>
            </a:r>
            <a:r>
              <a:rPr lang="en-GB" sz="2400" b="1" dirty="0" err="1">
                <a:solidFill>
                  <a:srgbClr val="000000"/>
                </a:solidFill>
              </a:rPr>
              <a:t>getConnection</a:t>
            </a:r>
            <a:r>
              <a:rPr lang="en-GB" sz="2400" b="1" dirty="0">
                <a:solidFill>
                  <a:srgbClr val="000000"/>
                </a:solidFill>
              </a:rPr>
              <a:t>()</a:t>
            </a:r>
            <a:r>
              <a:rPr lang="en-GB" sz="2400" dirty="0">
                <a:solidFill>
                  <a:srgbClr val="000000"/>
                </a:solidFill>
              </a:rPr>
              <a:t> method.</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create </a:t>
            </a:r>
            <a:r>
              <a:rPr lang="en-GB" sz="2400" b="1" dirty="0">
                <a:solidFill>
                  <a:srgbClr val="000000"/>
                </a:solidFill>
              </a:rPr>
              <a:t>Statement</a:t>
            </a:r>
            <a:r>
              <a:rPr lang="en-GB" sz="2400" dirty="0">
                <a:solidFill>
                  <a:srgbClr val="000000"/>
                </a:solidFill>
              </a:rPr>
              <a:t> object.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pass the query as parameter to </a:t>
            </a:r>
            <a:r>
              <a:rPr lang="en-GB" sz="2400" b="1" dirty="0" err="1">
                <a:solidFill>
                  <a:srgbClr val="000000"/>
                </a:solidFill>
              </a:rPr>
              <a:t>executeUpdate</a:t>
            </a:r>
            <a:r>
              <a:rPr lang="en-GB" sz="2400" b="1" dirty="0">
                <a:solidFill>
                  <a:srgbClr val="000000"/>
                </a:solidFill>
              </a:rPr>
              <a: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store the query result in </a:t>
            </a:r>
            <a:r>
              <a:rPr lang="en-GB" sz="2400" b="1" dirty="0" err="1">
                <a:solidFill>
                  <a:srgbClr val="000000"/>
                </a:solidFill>
              </a:rPr>
              <a:t>ResultSet</a:t>
            </a:r>
            <a:r>
              <a:rPr lang="en-GB" sz="2400" dirty="0">
                <a:solidFill>
                  <a:srgbClr val="000000"/>
                </a:solidFill>
              </a:rPr>
              <a:t> class object.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end(try)</a:t>
            </a:r>
            <a:r>
              <a:rPr lang="ar-SA" sz="2400" dirty="0">
                <a:solidFill>
                  <a:srgbClr val="000000"/>
                </a:solidFill>
              </a:rPr>
              <a:t>‏</a:t>
            </a:r>
            <a:endParaRPr lang="en-GB" sz="2400" dirty="0">
              <a:solidFill>
                <a:srgbClr val="000000"/>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a:t>
            </a:r>
          </a:p>
        </p:txBody>
      </p:sp>
      <p:sp>
        <p:nvSpPr>
          <p:cNvPr id="4" name="Text Box 2"/>
          <p:cNvSpPr txBox="1">
            <a:spLocks noChangeArrowheads="1"/>
          </p:cNvSpPr>
          <p:nvPr/>
        </p:nvSpPr>
        <p:spPr bwMode="auto">
          <a:xfrm>
            <a:off x="8540750" y="6345238"/>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142F4B8-686C-4FDE-9E17-D7A7C35BCFFA}"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49</a:t>
            </a:fld>
            <a:endParaRPr lang="en-GB" sz="1400" b="1">
              <a:solidFill>
                <a:srgbClr val="FFFFFF"/>
              </a:solidFill>
              <a:latin typeface="Times New Roman" pitchFamily="18" charset="0"/>
            </a:endParaRPr>
          </a:p>
        </p:txBody>
      </p:sp>
      <p:sp>
        <p:nvSpPr>
          <p:cNvPr id="5" name="Text Box 3"/>
          <p:cNvSpPr txBox="1">
            <a:spLocks noChangeArrowheads="1"/>
          </p:cNvSpPr>
          <p:nvPr/>
        </p:nvSpPr>
        <p:spPr bwMode="auto">
          <a:xfrm>
            <a:off x="928662" y="285728"/>
            <a:ext cx="7467600" cy="663901"/>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700" b="1" dirty="0" err="1">
                <a:solidFill>
                  <a:schemeClr val="tx2">
                    <a:lumMod val="60000"/>
                    <a:lumOff val="40000"/>
                  </a:schemeClr>
                </a:solidFill>
                <a:latin typeface="comic" pitchFamily="80" charset="0"/>
              </a:rPr>
              <a:t>TraficReporter</a:t>
            </a:r>
            <a:endParaRPr lang="en-GB" sz="3700" b="1" dirty="0">
              <a:solidFill>
                <a:schemeClr val="tx2">
                  <a:lumMod val="60000"/>
                  <a:lumOff val="40000"/>
                </a:schemeClr>
              </a:solidFill>
              <a:latin typeface="comic" pitchFamily="80"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642918"/>
            <a:ext cx="8715404" cy="5401479"/>
          </a:xfrm>
          <a:prstGeom prst="rect">
            <a:avLst/>
          </a:prstGeom>
        </p:spPr>
        <p:txBody>
          <a:bodyPr wrap="square">
            <a:spAutoFit/>
          </a:bodyPr>
          <a:lstStyle/>
          <a:p>
            <a:pPr marL="336550" indent="-336550">
              <a:spcBef>
                <a:spcPts val="700"/>
              </a:spcBef>
              <a:buClr>
                <a:srgbClr val="006699"/>
              </a:buCl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800" b="1" dirty="0" smtClean="0">
                <a:latin typeface="Lucida Calligraphy" pitchFamily="64" charset="0"/>
              </a:rPr>
              <a:t>1.3 </a:t>
            </a:r>
            <a:r>
              <a:rPr lang="en-US" sz="2800" b="1" dirty="0" smtClean="0"/>
              <a:t> </a:t>
            </a:r>
            <a:r>
              <a:rPr lang="en-US" sz="2800" b="1" dirty="0" smtClean="0">
                <a:latin typeface="Lucida Calligraphy" pitchFamily="64" charset="0"/>
              </a:rPr>
              <a:t>ACRONYMS</a:t>
            </a:r>
            <a:r>
              <a:rPr lang="en-US" sz="2800" b="1" dirty="0" smtClean="0"/>
              <a:t> </a:t>
            </a:r>
            <a:r>
              <a:rPr lang="en-US" sz="2800" b="1" dirty="0" smtClean="0">
                <a:latin typeface="Lucida Calligraphy" pitchFamily="64" charset="0"/>
              </a:rPr>
              <a:t>and Abbreviations :</a:t>
            </a:r>
          </a:p>
          <a:p>
            <a:pPr marL="336550" indent="-336550">
              <a:spcBef>
                <a:spcPts val="7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sz="1600" b="1" dirty="0" smtClean="0">
              <a:latin typeface="Lucida Calligraphy" pitchFamily="64" charset="0"/>
            </a:endParaRPr>
          </a:p>
          <a:p>
            <a:pPr marL="336550" indent="-336550">
              <a:spcBef>
                <a:spcPts val="700"/>
              </a:spcBef>
              <a:buClr>
                <a:srgbClr val="006699"/>
              </a:buClr>
              <a:buFont typeface="Wingdings" pitchFamily="2" charset="2"/>
              <a:buChar char="v"/>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dirty="0" smtClean="0">
                <a:latin typeface="Lucida Calligraphy" pitchFamily="64" charset="0"/>
              </a:rPr>
              <a:t>BM: </a:t>
            </a:r>
            <a:r>
              <a:rPr lang="en-US" sz="2000" b="1" dirty="0" smtClean="0">
                <a:latin typeface="Lucida Console" pitchFamily="49" charset="0"/>
              </a:rPr>
              <a:t>Bandwidth Monitor.</a:t>
            </a:r>
          </a:p>
          <a:p>
            <a:pPr marL="336550" indent="-336550">
              <a:spcBef>
                <a:spcPts val="7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dirty="0" smtClean="0">
                <a:latin typeface="Lucida Calligraphy" pitchFamily="64" charset="0"/>
              </a:rPr>
              <a:t>TR: </a:t>
            </a:r>
            <a:r>
              <a:rPr lang="en-US" sz="2000" b="1" dirty="0" smtClean="0">
                <a:latin typeface="Lucida Console" pitchFamily="49" charset="0"/>
              </a:rPr>
              <a:t>Traffic Reporter.</a:t>
            </a:r>
          </a:p>
          <a:p>
            <a:pPr marL="336550" indent="-336550">
              <a:spcBef>
                <a:spcPts val="7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dirty="0" smtClean="0">
                <a:latin typeface="Lucida Calligraphy" pitchFamily="64" charset="0"/>
              </a:rPr>
              <a:t>BW</a:t>
            </a:r>
            <a:r>
              <a:rPr lang="en-US" sz="2000" b="1" dirty="0" smtClean="0">
                <a:latin typeface="Lucida Console" pitchFamily="49" charset="0"/>
              </a:rPr>
              <a:t>: bandwidth</a:t>
            </a:r>
          </a:p>
          <a:p>
            <a:pPr marL="336550" indent="-336550">
              <a:spcBef>
                <a:spcPts val="7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b="1" dirty="0" smtClean="0">
              <a:latin typeface="Lucida Console" pitchFamily="49" charset="0"/>
            </a:endParaRPr>
          </a:p>
          <a:p>
            <a:pPr marL="336550" indent="-336550">
              <a:spcBef>
                <a:spcPts val="700"/>
              </a:spcBef>
              <a:buClr>
                <a:srgbClr val="006699"/>
              </a:buCl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800" b="1" dirty="0" smtClean="0">
                <a:latin typeface="Lucida Calligraphy" pitchFamily="64" charset="0"/>
              </a:rPr>
              <a:t>Definitions</a:t>
            </a:r>
          </a:p>
          <a:p>
            <a:pPr marL="336550" indent="-336550">
              <a:spcBef>
                <a:spcPts val="7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sz="2000" b="1" dirty="0" smtClean="0">
              <a:latin typeface="Lucida Calligraphy" pitchFamily="64" charset="0"/>
            </a:endParaRPr>
          </a:p>
          <a:p>
            <a:pPr marL="336550" indent="-336550">
              <a:spcBef>
                <a:spcPts val="6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u="sng" dirty="0" smtClean="0">
                <a:latin typeface="Lucida Calligraphy" pitchFamily="64" charset="0"/>
              </a:rPr>
              <a:t>Bandwidth:</a:t>
            </a:r>
            <a:r>
              <a:rPr lang="en-US" sz="2000" b="1" dirty="0" smtClean="0">
                <a:latin typeface="Lucida Calligraphy" pitchFamily="64" charset="0"/>
              </a:rPr>
              <a:t> </a:t>
            </a:r>
            <a:r>
              <a:rPr lang="en-US" sz="2000" b="1" dirty="0" smtClean="0">
                <a:latin typeface="Lucida Console" pitchFamily="49" charset="0"/>
              </a:rPr>
              <a:t>The BW is a property of a medium. It is the difference between the highest  and the lowest frequencies that the medium can satisfactorily pass.</a:t>
            </a:r>
          </a:p>
          <a:p>
            <a:pPr marL="336550" indent="-336550">
              <a:spcBef>
                <a:spcPts val="600"/>
              </a:spcBef>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endParaRPr lang="en-US" sz="2000" b="1" dirty="0" smtClean="0">
              <a:latin typeface="Lucida Console" pitchFamily="49" charset="0"/>
            </a:endParaRPr>
          </a:p>
          <a:p>
            <a:pPr marL="336550" indent="-336550">
              <a:spcBef>
                <a:spcPts val="500"/>
              </a:spcBef>
              <a:buClr>
                <a:srgbClr val="006699"/>
              </a:buClr>
              <a:buFont typeface="Wingdings" charset="2"/>
              <a:buChar char=""/>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pPr>
            <a:r>
              <a:rPr lang="en-US" sz="2000" b="1" u="sng" dirty="0" smtClean="0">
                <a:latin typeface="Lucida Calligraphy" pitchFamily="64" charset="0"/>
              </a:rPr>
              <a:t>Traffic:</a:t>
            </a:r>
            <a:r>
              <a:rPr lang="en-US" sz="2000" b="1" dirty="0" smtClean="0">
                <a:latin typeface="Lucida Calligraphy" pitchFamily="64" charset="0"/>
              </a:rPr>
              <a:t> </a:t>
            </a:r>
            <a:r>
              <a:rPr lang="en-US" sz="2000" b="1" dirty="0" smtClean="0">
                <a:latin typeface="Lucida Console" pitchFamily="49" charset="0"/>
              </a:rPr>
              <a:t>Transmission of messages through a communication network.</a:t>
            </a:r>
            <a:endParaRPr lang="en-US" sz="2000" b="1" dirty="0">
              <a:latin typeface="Lucida Console"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noChangeArrowheads="1"/>
          </p:cNvSpPr>
          <p:nvPr/>
        </p:nvSpPr>
        <p:spPr>
          <a:xfrm>
            <a:off x="979514" y="1595438"/>
            <a:ext cx="7450138" cy="4870450"/>
          </a:xfrm>
          <a:prstGeom prst="rect">
            <a:avLst/>
          </a:prstGeom>
          <a:ln/>
        </p:spPr>
        <p:txBody>
          <a:bodyPr anchor="t">
            <a:normAutofit/>
          </a:bodyPr>
          <a:lstStyle/>
          <a:p>
            <a:pPr marL="342900" marR="0" lvl="0" indent="-342900" algn="ctr" defTabSz="914400" rtl="0" eaLnBrk="1" fontAlgn="auto" latinLnBrk="0" hangingPunct="1">
              <a:lnSpc>
                <a:spcPct val="78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3200" b="1" i="0" u="none" strike="noStrike" kern="1200" cap="none" spc="0" normalizeH="0" baseline="0" noProof="0" dirty="0" smtClean="0">
                <a:ln>
                  <a:noFill/>
                </a:ln>
                <a:solidFill>
                  <a:schemeClr val="tx2">
                    <a:lumMod val="60000"/>
                    <a:lumOff val="40000"/>
                  </a:schemeClr>
                </a:solidFill>
                <a:effectLst>
                  <a:outerShdw blurRad="50000" dist="30000" dir="5400000" algn="tl" rotWithShape="0">
                    <a:srgbClr val="000000">
                      <a:alpha val="30000"/>
                    </a:srgbClr>
                  </a:outerShdw>
                </a:effectLst>
                <a:uLnTx/>
                <a:uFillTx/>
                <a:latin typeface="+mj-lt"/>
                <a:ea typeface="+mj-ea"/>
                <a:cs typeface="+mj-cs"/>
              </a:rPr>
              <a:t>Algorithm  Continued ...</a:t>
            </a:r>
          </a:p>
          <a:p>
            <a:pPr marL="342900" marR="0" lvl="0" indent="-342900" algn="l" defTabSz="914400" rtl="0" eaLnBrk="1" fontAlgn="auto" latinLnBrk="0" hangingPunct="1">
              <a:lnSpc>
                <a:spcPct val="95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32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catch(</a:t>
            </a:r>
            <a:r>
              <a:rPr kumimoji="0" lang="en-GB" sz="23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Exception</a:t>
            </a:r>
            <a:r>
              <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 e)</a:t>
            </a:r>
            <a:r>
              <a:rPr kumimoji="0" lang="ar-SA"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a:t>
            </a:r>
            <a:endPar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endParaRP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	begin</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		print stack trace using </a:t>
            </a:r>
            <a:r>
              <a:rPr kumimoji="0" lang="en-GB" sz="2300" b="1"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printStackTrace</a:t>
            </a:r>
            <a:r>
              <a:rPr kumimoji="0" lang="en-GB" sz="23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a:t>
            </a:r>
            <a:r>
              <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 method.</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	end(catch)</a:t>
            </a:r>
            <a:r>
              <a:rPr kumimoji="0" lang="ar-SA"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a:t>
            </a:r>
            <a:endPar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endParaRP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3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mj-lt"/>
                <a:ea typeface="+mj-ea"/>
                <a:cs typeface="+mj-cs"/>
              </a:rPr>
              <a:t>end</a:t>
            </a:r>
          </a:p>
          <a:p>
            <a:pPr marL="342900" marR="0" lvl="0" indent="-342900" algn="l" defTabSz="914400" rtl="0" eaLnBrk="1" fontAlgn="auto" latinLnBrk="0" hangingPunct="1">
              <a:lnSpc>
                <a:spcPct val="78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3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a:p>
            <a:pPr marL="342900" marR="0" lvl="0" indent="-342900" algn="l" defTabSz="914400" rtl="0" eaLnBrk="1" fontAlgn="auto" latinLnBrk="0" hangingPunct="1">
              <a:lnSpc>
                <a:spcPct val="67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3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4" name="Text Box 2"/>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95FF92B-D00E-43C6-B195-26FD796FFF45}"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50</a:t>
            </a:fld>
            <a:endParaRPr lang="en-GB" sz="1400" b="1">
              <a:solidFill>
                <a:srgbClr val="FFFFFF"/>
              </a:solidFill>
              <a:latin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530225"/>
            <a:ext cx="7469188" cy="841375"/>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900" dirty="0" err="1">
                <a:solidFill>
                  <a:schemeClr val="tx2">
                    <a:lumMod val="60000"/>
                    <a:lumOff val="40000"/>
                  </a:schemeClr>
                </a:solidFill>
                <a:latin typeface="comic" pitchFamily="80" charset="0"/>
              </a:rPr>
              <a:t>DisplayDailyReport</a:t>
            </a:r>
            <a:endParaRPr lang="en-GB" sz="4900" dirty="0">
              <a:solidFill>
                <a:schemeClr val="tx2">
                  <a:lumMod val="60000"/>
                  <a:lumOff val="40000"/>
                </a:schemeClr>
              </a:solidFill>
              <a:latin typeface="comic" pitchFamily="80" charset="0"/>
            </a:endParaRPr>
          </a:p>
        </p:txBody>
      </p:sp>
      <p:sp>
        <p:nvSpPr>
          <p:cNvPr id="4" name="Text Box 2"/>
          <p:cNvSpPr txBox="1">
            <a:spLocks noChangeArrowheads="1"/>
          </p:cNvSpPr>
          <p:nvPr/>
        </p:nvSpPr>
        <p:spPr bwMode="auto">
          <a:xfrm>
            <a:off x="1317663" y="1958975"/>
            <a:ext cx="8612187" cy="2584450"/>
          </a:xfrm>
          <a:prstGeom prst="rect">
            <a:avLst/>
          </a:prstGeom>
          <a:noFill/>
          <a:ln w="9525">
            <a:noFill/>
            <a:round/>
            <a:headEnd/>
            <a:tailEnd/>
          </a:ln>
          <a:effectLst/>
        </p:spPr>
        <p:txBody>
          <a:bodyPr lIns="90000" tIns="46800" rIns="90000" bIns="46800">
            <a:spAutoFit/>
          </a:bodyPr>
          <a:lstStyle/>
          <a:p>
            <a:pPr marL="252413" indent="-252413">
              <a:lnSpc>
                <a:spcPct val="100000"/>
              </a:lnSpc>
              <a:spcBef>
                <a:spcPts val="613"/>
              </a:spcBef>
              <a:buClr>
                <a:srgbClr val="FF9F11"/>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b="1" dirty="0">
                <a:solidFill>
                  <a:srgbClr val="000000"/>
                </a:solidFill>
                <a:latin typeface="Century Schoolbook" pitchFamily="18" charset="0"/>
              </a:rPr>
              <a:t> DATA MEMBERS</a:t>
            </a:r>
          </a:p>
          <a:p>
            <a:pPr marL="252413" indent="-252413">
              <a:lnSpc>
                <a:spcPct val="100000"/>
              </a:lnSpc>
              <a:spcBef>
                <a:spcPts val="613"/>
              </a:spcBef>
              <a:buClr>
                <a:srgbClr val="FF9F11"/>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dirty="0">
                <a:solidFill>
                  <a:srgbClr val="000000"/>
                </a:solidFill>
                <a:latin typeface="Century Schoolbook" pitchFamily="18" charset="0"/>
              </a:rPr>
              <a:t>No data members.</a:t>
            </a:r>
          </a:p>
          <a:p>
            <a:pPr marL="252413" indent="-252413">
              <a:lnSpc>
                <a:spcPct val="100000"/>
              </a:lnSpc>
              <a:spcBef>
                <a:spcPts val="613"/>
              </a:spcBef>
              <a:buClrTx/>
              <a:buSzTx/>
              <a:buFontTx/>
              <a:buNone/>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endParaRPr lang="en-GB" sz="2300" b="1" dirty="0">
              <a:solidFill>
                <a:srgbClr val="000000"/>
              </a:solidFill>
              <a:latin typeface="Century Schoolbook" pitchFamily="18" charset="0"/>
            </a:endParaRPr>
          </a:p>
          <a:p>
            <a:pPr marL="252413" indent="-252413">
              <a:lnSpc>
                <a:spcPct val="100000"/>
              </a:lnSpc>
              <a:spcBef>
                <a:spcPts val="613"/>
              </a:spcBef>
              <a:buClr>
                <a:srgbClr val="FE8637"/>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b="1" dirty="0">
                <a:solidFill>
                  <a:srgbClr val="000000"/>
                </a:solidFill>
                <a:latin typeface="Century Schoolbook" pitchFamily="18" charset="0"/>
              </a:rPr>
              <a:t>METHODS</a:t>
            </a:r>
          </a:p>
          <a:p>
            <a:pPr marL="252413" indent="-252413">
              <a:lnSpc>
                <a:spcPct val="100000"/>
              </a:lnSpc>
              <a:spcBef>
                <a:spcPts val="613"/>
              </a:spcBef>
              <a:buClr>
                <a:srgbClr val="FE8637"/>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dirty="0">
                <a:solidFill>
                  <a:srgbClr val="000000"/>
                </a:solidFill>
                <a:latin typeface="Century Schoolbook" pitchFamily="18" charset="0"/>
              </a:rPr>
              <a:t>init()</a:t>
            </a:r>
            <a:r>
              <a:rPr lang="ar-SA" sz="2300" dirty="0">
                <a:solidFill>
                  <a:srgbClr val="000000"/>
                </a:solidFill>
                <a:latin typeface="Century Schoolbook" pitchFamily="18" charset="0"/>
              </a:rPr>
              <a:t>‏</a:t>
            </a:r>
            <a:endParaRPr lang="en-GB" sz="2300" dirty="0">
              <a:solidFill>
                <a:srgbClr val="000000"/>
              </a:solidFill>
              <a:latin typeface="Century Schoolbook" pitchFamily="18" charset="0"/>
            </a:endParaRPr>
          </a:p>
          <a:p>
            <a:pPr marL="252413" indent="-252413">
              <a:lnSpc>
                <a:spcPct val="100000"/>
              </a:lnSpc>
              <a:spcBef>
                <a:spcPts val="613"/>
              </a:spcBef>
              <a:buClrTx/>
              <a:buSzTx/>
              <a:buFontTx/>
              <a:buNone/>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endParaRPr lang="en-GB" sz="2300" dirty="0">
              <a:solidFill>
                <a:srgbClr val="000000"/>
              </a:solidFill>
              <a:latin typeface="Century Schoolbook" pitchFamily="18" charset="0"/>
            </a:endParaRPr>
          </a:p>
        </p:txBody>
      </p:sp>
      <p:sp>
        <p:nvSpPr>
          <p:cNvPr id="5" name="Text Box 4"/>
          <p:cNvSpPr txBox="1">
            <a:spLocks noChangeArrowheads="1"/>
          </p:cNvSpPr>
          <p:nvPr/>
        </p:nvSpPr>
        <p:spPr bwMode="auto">
          <a:xfrm>
            <a:off x="8129588" y="5738813"/>
            <a:ext cx="606425"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E3C3E6A-F172-4D99-A02A-E6C397864CB7}"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51</a:t>
            </a:fld>
            <a:endParaRPr lang="en-GB" sz="1400" b="1">
              <a:solidFill>
                <a:srgbClr val="FFFFFF"/>
              </a:solidFill>
              <a:latin typeface="Times New Roman" pitchFamily="18" charset="0"/>
            </a:endParaRPr>
          </a:p>
        </p:txBody>
      </p:sp>
      <p:sp>
        <p:nvSpPr>
          <p:cNvPr id="6" name="Text Box 5"/>
          <p:cNvSpPr txBox="1">
            <a:spLocks noChangeArrowheads="1"/>
          </p:cNvSpPr>
          <p:nvPr/>
        </p:nvSpPr>
        <p:spPr bwMode="auto">
          <a:xfrm>
            <a:off x="5640388" y="227013"/>
            <a:ext cx="2894012" cy="381000"/>
          </a:xfrm>
          <a:prstGeom prst="rect">
            <a:avLst/>
          </a:prstGeom>
          <a:noFill/>
          <a:ln w="9525">
            <a:noFill/>
            <a:round/>
            <a:headEnd/>
            <a:tailEnd/>
          </a:ln>
          <a:effectLst/>
        </p:spPr>
        <p:txBody>
          <a:bodyPr wrap="none" anchor="ctr"/>
          <a:lstStyle/>
          <a:p>
            <a:endParaRPr lang="en-IN"/>
          </a:p>
        </p:txBody>
      </p:sp>
      <p:sp>
        <p:nvSpPr>
          <p:cNvPr id="7" name="Text Box 6"/>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7E0FCD6-113B-4CB9-BA87-E64AF6030488}"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51</a:t>
            </a:fld>
            <a:endParaRPr lang="en-GB" sz="1400" b="1">
              <a:solidFill>
                <a:srgbClr val="FFFFFF"/>
              </a:solidFill>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43012" y="1142984"/>
            <a:ext cx="8915400" cy="5254152"/>
          </a:xfrm>
          <a:prstGeom prst="rect">
            <a:avLst/>
          </a:prstGeom>
          <a:noFill/>
          <a:ln w="9525">
            <a:noFill/>
            <a:round/>
            <a:headEnd/>
            <a:tailEnd/>
          </a:ln>
          <a:effectLst/>
        </p:spPr>
        <p:txBody>
          <a:bodyPr lIns="90000" tIns="45000" rIns="90000" bIns="45000">
            <a:spAutoFit/>
          </a:bodyPr>
          <a:lstStyle/>
          <a:p>
            <a:pPr>
              <a:lnSpc>
                <a:spcPct val="7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a:solidFill>
                <a:srgbClr val="FFFFFF"/>
              </a:solidFill>
            </a:endParaRPr>
          </a:p>
          <a:p>
            <a:pPr>
              <a:lnSpc>
                <a:spcPct val="8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b="1" dirty="0">
              <a:solidFill>
                <a:srgbClr val="575F6D"/>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//Requires </a:t>
            </a:r>
            <a:r>
              <a:rPr lang="en-GB" sz="2400" b="1" dirty="0" err="1">
                <a:solidFill>
                  <a:srgbClr val="000000"/>
                </a:solidFill>
              </a:rPr>
              <a:t>javax.swing</a:t>
            </a:r>
            <a:r>
              <a:rPr lang="en-GB" sz="2400" dirty="0">
                <a:solidFill>
                  <a:srgbClr val="000000"/>
                </a:solidFill>
              </a:rPr>
              <a:t> and </a:t>
            </a:r>
            <a:r>
              <a:rPr lang="en-GB" sz="2400" b="1" dirty="0">
                <a:solidFill>
                  <a:srgbClr val="000000"/>
                </a:solidFill>
              </a:rPr>
              <a:t>java.aw</a:t>
            </a:r>
            <a:r>
              <a:rPr lang="en-GB" sz="2400" dirty="0">
                <a:solidFill>
                  <a:srgbClr val="000000"/>
                </a:solidFill>
              </a:rPr>
              <a:t>t packages</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//class </a:t>
            </a:r>
            <a:r>
              <a:rPr lang="en-GB" sz="2400" dirty="0" err="1">
                <a:solidFill>
                  <a:srgbClr val="000000"/>
                </a:solidFill>
              </a:rPr>
              <a:t>containg</a:t>
            </a:r>
            <a:r>
              <a:rPr lang="en-GB" sz="2400" dirty="0">
                <a:solidFill>
                  <a:srgbClr val="000000"/>
                </a:solidFill>
              </a:rPr>
              <a:t> this method need to extend from </a:t>
            </a:r>
            <a:r>
              <a:rPr lang="en-GB" sz="2400" b="1" dirty="0" err="1">
                <a:solidFill>
                  <a:srgbClr val="000000"/>
                </a:solidFill>
              </a:rPr>
              <a:t>JApplet</a:t>
            </a:r>
            <a:r>
              <a:rPr lang="en-GB" sz="2400" dirty="0">
                <a:solidFill>
                  <a:srgbClr val="000000"/>
                </a:solidFill>
              </a:rPr>
              <a:t> class</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b="1" dirty="0">
              <a:solidFill>
                <a:srgbClr val="575F6D"/>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 init()</a:t>
            </a:r>
            <a:r>
              <a:rPr lang="ar-SA" sz="2400" b="1" dirty="0">
                <a:solidFill>
                  <a:srgbClr val="000000"/>
                </a:solidFill>
              </a:rPr>
              <a:t>‏</a:t>
            </a:r>
            <a:endParaRPr lang="en-GB" sz="2400" b="1" dirty="0">
              <a:solidFill>
                <a:srgbClr val="000000"/>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//input   :</a:t>
            </a:r>
            <a:r>
              <a:rPr lang="en-GB" sz="2400" b="1" dirty="0" err="1">
                <a:solidFill>
                  <a:srgbClr val="000000"/>
                </a:solidFill>
              </a:rPr>
              <a:t>ResultSet</a:t>
            </a:r>
            <a:r>
              <a:rPr lang="en-GB" sz="2400" b="1" dirty="0">
                <a:solidFill>
                  <a:srgbClr val="000000"/>
                </a:solidFill>
              </a:rPr>
              <a:t> object.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//output :displays Traffic of given date in tabular form.</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does not return any thing.</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begin</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get content pane and store it in </a:t>
            </a:r>
            <a:r>
              <a:rPr lang="en-GB" sz="2400" b="1" dirty="0">
                <a:solidFill>
                  <a:srgbClr val="000000"/>
                </a:solidFill>
              </a:rPr>
              <a:t>Container</a:t>
            </a:r>
            <a:r>
              <a:rPr lang="en-GB" sz="2400" dirty="0">
                <a:solidFill>
                  <a:srgbClr val="000000"/>
                </a:solidFill>
              </a:rPr>
              <a:t> class object.//use </a:t>
            </a:r>
            <a:r>
              <a:rPr lang="en-GB" sz="2400" b="1" dirty="0" err="1">
                <a:solidFill>
                  <a:srgbClr val="000000"/>
                </a:solidFill>
              </a:rPr>
              <a:t>getContentPane</a:t>
            </a:r>
            <a:r>
              <a:rPr lang="en-GB" sz="2400" b="1" dirty="0">
                <a:solidFill>
                  <a:srgbClr val="000000"/>
                </a:solidFill>
              </a:rPr>
              <a:t>()</a:t>
            </a:r>
            <a:r>
              <a:rPr lang="en-GB" sz="2400" dirty="0">
                <a:solidFill>
                  <a:srgbClr val="000000"/>
                </a:solidFill>
              </a:rPr>
              <a:t> method.</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set layout manager //using </a:t>
            </a:r>
            <a:r>
              <a:rPr lang="en-GB" sz="2400" b="1" dirty="0" err="1">
                <a:solidFill>
                  <a:srgbClr val="000000"/>
                </a:solidFill>
              </a:rPr>
              <a:t>setLayout</a:t>
            </a:r>
            <a:r>
              <a:rPr lang="en-GB" sz="2400" b="1" dirty="0">
                <a:solidFill>
                  <a:srgbClr val="000000"/>
                </a:solidFill>
              </a:rPr>
              <a:t>(</a:t>
            </a:r>
            <a:r>
              <a:rPr lang="en-GB" sz="2400" b="1" dirty="0" err="1">
                <a:solidFill>
                  <a:srgbClr val="000000"/>
                </a:solidFill>
              </a:rPr>
              <a:t>BorderLayout</a:t>
            </a:r>
            <a:r>
              <a:rPr lang="en-GB" sz="2400" b="1" dirty="0">
                <a:solidFill>
                  <a:srgbClr val="000000"/>
                </a:solidFill>
              </a:rPr>
              <a:t>)</a:t>
            </a:r>
            <a:r>
              <a:rPr lang="en-GB" sz="2400" dirty="0">
                <a:solidFill>
                  <a:srgbClr val="000000"/>
                </a:solidFill>
              </a:rPr>
              <a:t> method.</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a:t>
            </a:r>
          </a:p>
        </p:txBody>
      </p:sp>
      <p:sp>
        <p:nvSpPr>
          <p:cNvPr id="4" name="Text Box 2"/>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88D7980-21CE-4FBD-9685-43F4323F7EEE}"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52</a:t>
            </a:fld>
            <a:endParaRPr lang="en-GB" sz="1400" b="1">
              <a:solidFill>
                <a:srgbClr val="FFFFFF"/>
              </a:solidFill>
              <a:latin typeface="Times New Roman" pitchFamily="18" charset="0"/>
            </a:endParaRPr>
          </a:p>
        </p:txBody>
      </p:sp>
      <p:sp>
        <p:nvSpPr>
          <p:cNvPr id="5" name="Text Box 3"/>
          <p:cNvSpPr txBox="1">
            <a:spLocks noChangeArrowheads="1"/>
          </p:cNvSpPr>
          <p:nvPr/>
        </p:nvSpPr>
        <p:spPr bwMode="auto">
          <a:xfrm>
            <a:off x="381000" y="1588"/>
            <a:ext cx="7467600" cy="663901"/>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700" b="1" dirty="0" err="1">
                <a:solidFill>
                  <a:schemeClr val="tx2">
                    <a:lumMod val="60000"/>
                    <a:lumOff val="40000"/>
                  </a:schemeClr>
                </a:solidFill>
                <a:latin typeface="comic" pitchFamily="80" charset="0"/>
              </a:rPr>
              <a:t>DisplayDailyReport</a:t>
            </a:r>
            <a:endParaRPr lang="en-GB" sz="3700" b="1" dirty="0">
              <a:solidFill>
                <a:schemeClr val="tx2">
                  <a:lumMod val="60000"/>
                  <a:lumOff val="40000"/>
                </a:schemeClr>
              </a:solidFill>
              <a:latin typeface="comic" pitchFamily="80"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noChangeArrowheads="1"/>
          </p:cNvSpPr>
          <p:nvPr/>
        </p:nvSpPr>
        <p:spPr>
          <a:xfrm>
            <a:off x="1000156" y="1066800"/>
            <a:ext cx="8001000" cy="4870450"/>
          </a:xfrm>
          <a:prstGeom prst="rect">
            <a:avLst/>
          </a:prstGeom>
          <a:ln/>
        </p:spPr>
        <p:txBody>
          <a:bodyPr anchor="t">
            <a:normAutofit/>
          </a:bodyPr>
          <a:lstStyle/>
          <a:p>
            <a:pPr marL="342900" marR="0" lvl="0" indent="-342900" algn="l" defTabSz="914400" rtl="0" eaLnBrk="1" fontAlgn="auto" latinLnBrk="0" hangingPunct="1">
              <a:lnSpc>
                <a:spcPct val="78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1" i="0" u="none" strike="noStrike" kern="1200" cap="none" spc="0" normalizeH="0" baseline="0" noProof="0" dirty="0" smtClean="0">
                <a:ln>
                  <a:noFill/>
                </a:ln>
                <a:solidFill>
                  <a:schemeClr val="tx2">
                    <a:lumMod val="60000"/>
                    <a:lumOff val="40000"/>
                  </a:schemeClr>
                </a:solidFill>
                <a:effectLst>
                  <a:outerShdw blurRad="50000" dist="30000" dir="5400000" algn="tl" rotWithShape="0">
                    <a:srgbClr val="000000">
                      <a:alpha val="30000"/>
                    </a:srgbClr>
                  </a:outerShdw>
                </a:effectLst>
                <a:uLnTx/>
                <a:uFillTx/>
                <a:latin typeface="Arial" charset="0"/>
                <a:ea typeface="+mj-ea"/>
                <a:cs typeface="+mj-cs"/>
              </a:rPr>
              <a:t>Algorithm  Continued ...</a:t>
            </a:r>
          </a:p>
          <a:p>
            <a:pPr marL="342900" marR="0" lvl="0" indent="-342900" algn="l" defTabSz="914400" rtl="0" eaLnBrk="1" fontAlgn="auto" latinLnBrk="0" hangingPunct="1">
              <a:lnSpc>
                <a:spcPct val="95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Arial" charset="0"/>
              <a:ea typeface="+mj-ea"/>
              <a:cs typeface="+mj-cs"/>
            </a:endParaRP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initialize column heading in </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1D String array</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initialize data in </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2D Object array</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create </a:t>
            </a:r>
            <a:r>
              <a:rPr kumimoji="0" lang="en-GB" sz="2400" b="1"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JTable</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object to create table &amp; pass data,  heading created above as parameters.</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create</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a:t>
            </a:r>
            <a:r>
              <a:rPr kumimoji="0" lang="en-GB" sz="2400" b="1"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JScrollPan</a:t>
            </a:r>
            <a:r>
              <a:rPr kumimoji="0" lang="en-GB" sz="2400" b="0"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e</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object to include scroll bars.</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add it to content pane using </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add(</a:t>
            </a:r>
            <a:r>
              <a:rPr kumimoji="0" lang="en-GB" sz="2400" b="1"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JScrollPane</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method.</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end(init).</a:t>
            </a:r>
          </a:p>
          <a:p>
            <a:pPr marL="342900" marR="0" lvl="0" indent="-342900" algn="l" defTabSz="914400" rtl="0" eaLnBrk="1" fontAlgn="auto" latinLnBrk="0" hangingPunct="1">
              <a:lnSpc>
                <a:spcPct val="95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Arial" charset="0"/>
              <a:ea typeface="+mj-ea"/>
              <a:cs typeface="+mj-cs"/>
            </a:endParaRPr>
          </a:p>
          <a:p>
            <a:pPr marL="342900" marR="0" lvl="0" indent="-342900" algn="l" defTabSz="914400" rtl="0" eaLnBrk="1" fontAlgn="auto" latinLnBrk="0" hangingPunct="1">
              <a:lnSpc>
                <a:spcPct val="67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Arial" charset="0"/>
              <a:ea typeface="+mj-ea"/>
              <a:cs typeface="+mj-cs"/>
            </a:endParaRPr>
          </a:p>
        </p:txBody>
      </p:sp>
      <p:sp>
        <p:nvSpPr>
          <p:cNvPr id="4" name="Text Box 2"/>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D2AA292-9BCC-4B9D-B97C-7B51B859684B}"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53</a:t>
            </a:fld>
            <a:endParaRPr lang="en-GB" sz="1400" b="1">
              <a:solidFill>
                <a:srgbClr val="FFFFFF"/>
              </a:solidFill>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457200" y="530225"/>
            <a:ext cx="7469188" cy="841375"/>
          </a:xfrm>
          <a:prstGeom prst="rect">
            <a:avLst/>
          </a:prstGeom>
          <a:noFill/>
          <a:ln w="9525">
            <a:noFill/>
            <a:round/>
            <a:headEnd/>
            <a:tailEnd/>
          </a:ln>
          <a:effectLst/>
        </p:spPr>
        <p:txBody>
          <a:bodyPr lIns="90000" tIns="46800" rIns="90000" bIns="46800" anchor="b">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900" dirty="0">
                <a:solidFill>
                  <a:schemeClr val="tx2">
                    <a:lumMod val="60000"/>
                    <a:lumOff val="40000"/>
                  </a:schemeClr>
                </a:solidFill>
                <a:latin typeface="comic" pitchFamily="80" charset="0"/>
              </a:rPr>
              <a:t>DFD:</a:t>
            </a:r>
          </a:p>
        </p:txBody>
      </p:sp>
      <p:sp>
        <p:nvSpPr>
          <p:cNvPr id="4" name="Text Box 3"/>
          <p:cNvSpPr txBox="1">
            <a:spLocks noChangeArrowheads="1"/>
          </p:cNvSpPr>
          <p:nvPr/>
        </p:nvSpPr>
        <p:spPr bwMode="auto">
          <a:xfrm>
            <a:off x="5640388" y="227013"/>
            <a:ext cx="2894012" cy="381000"/>
          </a:xfrm>
          <a:prstGeom prst="rect">
            <a:avLst/>
          </a:prstGeom>
          <a:noFill/>
          <a:ln w="9525">
            <a:noFill/>
            <a:round/>
            <a:headEnd/>
            <a:tailEnd/>
          </a:ln>
          <a:effectLst/>
        </p:spPr>
        <p:txBody>
          <a:bodyPr wrap="none" anchor="ctr"/>
          <a:lstStyle/>
          <a:p>
            <a:endParaRPr lang="en-IN"/>
          </a:p>
        </p:txBody>
      </p:sp>
      <p:sp>
        <p:nvSpPr>
          <p:cNvPr id="5" name="Oval 4"/>
          <p:cNvSpPr>
            <a:spLocks noChangeArrowheads="1"/>
          </p:cNvSpPr>
          <p:nvPr/>
        </p:nvSpPr>
        <p:spPr bwMode="auto">
          <a:xfrm>
            <a:off x="228600" y="1828800"/>
            <a:ext cx="1981200" cy="9144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6" name="Text Box 5"/>
          <p:cNvSpPr txBox="1">
            <a:spLocks noChangeArrowheads="1"/>
          </p:cNvSpPr>
          <p:nvPr/>
        </p:nvSpPr>
        <p:spPr bwMode="auto">
          <a:xfrm>
            <a:off x="381000" y="1981200"/>
            <a:ext cx="1752600" cy="61277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dirty="0">
                <a:solidFill>
                  <a:srgbClr val="000000"/>
                </a:solidFill>
                <a:latin typeface="Century Schoolbook" pitchFamily="18" charset="0"/>
              </a:rPr>
              <a:t>get content          pane</a:t>
            </a:r>
          </a:p>
        </p:txBody>
      </p:sp>
      <p:sp>
        <p:nvSpPr>
          <p:cNvPr id="7" name="Oval 6"/>
          <p:cNvSpPr>
            <a:spLocks noChangeArrowheads="1"/>
          </p:cNvSpPr>
          <p:nvPr/>
        </p:nvSpPr>
        <p:spPr bwMode="auto">
          <a:xfrm>
            <a:off x="3276600" y="1752600"/>
            <a:ext cx="1981200" cy="10668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8" name="Text Box 7"/>
          <p:cNvSpPr txBox="1">
            <a:spLocks noChangeArrowheads="1"/>
          </p:cNvSpPr>
          <p:nvPr/>
        </p:nvSpPr>
        <p:spPr bwMode="auto">
          <a:xfrm>
            <a:off x="3505200" y="1981200"/>
            <a:ext cx="1905000" cy="61277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set layout manager</a:t>
            </a:r>
          </a:p>
        </p:txBody>
      </p:sp>
      <p:sp>
        <p:nvSpPr>
          <p:cNvPr id="9" name="Oval 8"/>
          <p:cNvSpPr>
            <a:spLocks noChangeArrowheads="1"/>
          </p:cNvSpPr>
          <p:nvPr/>
        </p:nvSpPr>
        <p:spPr bwMode="auto">
          <a:xfrm>
            <a:off x="685800" y="3581400"/>
            <a:ext cx="1981200" cy="9144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10" name="Text Box 9"/>
          <p:cNvSpPr txBox="1">
            <a:spLocks noChangeArrowheads="1"/>
          </p:cNvSpPr>
          <p:nvPr/>
        </p:nvSpPr>
        <p:spPr bwMode="auto">
          <a:xfrm>
            <a:off x="838200" y="3733800"/>
            <a:ext cx="1905000" cy="61277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Create JTable object</a:t>
            </a:r>
          </a:p>
        </p:txBody>
      </p:sp>
      <p:sp>
        <p:nvSpPr>
          <p:cNvPr id="11" name="Rectangle 10"/>
          <p:cNvSpPr>
            <a:spLocks noChangeArrowheads="1"/>
          </p:cNvSpPr>
          <p:nvPr/>
        </p:nvSpPr>
        <p:spPr bwMode="auto">
          <a:xfrm>
            <a:off x="7010400" y="5638800"/>
            <a:ext cx="1752600" cy="685800"/>
          </a:xfrm>
          <a:prstGeom prst="rect">
            <a:avLst/>
          </a:prstGeom>
          <a:solidFill>
            <a:srgbClr val="FFE6C1"/>
          </a:solidFill>
          <a:ln w="9360">
            <a:solidFill>
              <a:srgbClr val="000000"/>
            </a:solidFill>
            <a:miter lim="800000"/>
            <a:headEnd/>
            <a:tailEnd/>
          </a:ln>
          <a:effectLst/>
        </p:spPr>
        <p:txBody>
          <a:bodyPr wrap="none" anchor="ctr"/>
          <a:lstStyle/>
          <a:p>
            <a:endParaRPr lang="en-IN"/>
          </a:p>
        </p:txBody>
      </p:sp>
      <p:sp>
        <p:nvSpPr>
          <p:cNvPr id="12" name="Text Box 11"/>
          <p:cNvSpPr txBox="1">
            <a:spLocks noChangeArrowheads="1"/>
          </p:cNvSpPr>
          <p:nvPr/>
        </p:nvSpPr>
        <p:spPr bwMode="auto">
          <a:xfrm>
            <a:off x="7315200" y="5791200"/>
            <a:ext cx="14478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user</a:t>
            </a:r>
          </a:p>
        </p:txBody>
      </p:sp>
      <p:sp>
        <p:nvSpPr>
          <p:cNvPr id="13" name="Line 12"/>
          <p:cNvSpPr>
            <a:spLocks noChangeShapeType="1"/>
          </p:cNvSpPr>
          <p:nvPr/>
        </p:nvSpPr>
        <p:spPr bwMode="auto">
          <a:xfrm>
            <a:off x="2286000" y="2286000"/>
            <a:ext cx="990600" cy="1588"/>
          </a:xfrm>
          <a:prstGeom prst="line">
            <a:avLst/>
          </a:prstGeom>
          <a:noFill/>
          <a:ln w="19080">
            <a:solidFill>
              <a:srgbClr val="000000"/>
            </a:solidFill>
            <a:miter lim="800000"/>
            <a:headEnd/>
            <a:tailEnd type="triangle" w="med" len="med"/>
          </a:ln>
          <a:effectLst/>
        </p:spPr>
        <p:txBody>
          <a:bodyPr/>
          <a:lstStyle/>
          <a:p>
            <a:endParaRPr lang="en-IN"/>
          </a:p>
        </p:txBody>
      </p:sp>
      <p:sp>
        <p:nvSpPr>
          <p:cNvPr id="14" name="Text Box 13"/>
          <p:cNvSpPr txBox="1">
            <a:spLocks noChangeArrowheads="1"/>
          </p:cNvSpPr>
          <p:nvPr/>
        </p:nvSpPr>
        <p:spPr bwMode="auto">
          <a:xfrm>
            <a:off x="2057400" y="1905000"/>
            <a:ext cx="1752600" cy="747713"/>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Container</a:t>
            </a:r>
          </a:p>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object</a:t>
            </a:r>
          </a:p>
        </p:txBody>
      </p:sp>
      <p:sp>
        <p:nvSpPr>
          <p:cNvPr id="15" name="Rectangle 14"/>
          <p:cNvSpPr>
            <a:spLocks noChangeArrowheads="1"/>
          </p:cNvSpPr>
          <p:nvPr/>
        </p:nvSpPr>
        <p:spPr bwMode="auto">
          <a:xfrm>
            <a:off x="762000" y="5715000"/>
            <a:ext cx="1905000" cy="685800"/>
          </a:xfrm>
          <a:prstGeom prst="rect">
            <a:avLst/>
          </a:prstGeom>
          <a:solidFill>
            <a:srgbClr val="FFE6C1"/>
          </a:solidFill>
          <a:ln w="9360">
            <a:solidFill>
              <a:srgbClr val="000000"/>
            </a:solidFill>
            <a:miter lim="800000"/>
            <a:headEnd/>
            <a:tailEnd/>
          </a:ln>
          <a:effectLst/>
        </p:spPr>
        <p:txBody>
          <a:bodyPr wrap="none" anchor="ctr"/>
          <a:lstStyle/>
          <a:p>
            <a:endParaRPr lang="en-IN"/>
          </a:p>
        </p:txBody>
      </p:sp>
      <p:sp>
        <p:nvSpPr>
          <p:cNvPr id="16" name="Text Box 15"/>
          <p:cNvSpPr txBox="1">
            <a:spLocks noChangeArrowheads="1"/>
          </p:cNvSpPr>
          <p:nvPr/>
        </p:nvSpPr>
        <p:spPr bwMode="auto">
          <a:xfrm>
            <a:off x="762000" y="5715000"/>
            <a:ext cx="2057400" cy="61277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TrafficReporter class</a:t>
            </a:r>
          </a:p>
        </p:txBody>
      </p:sp>
      <p:sp>
        <p:nvSpPr>
          <p:cNvPr id="17" name="Line 16"/>
          <p:cNvSpPr>
            <a:spLocks noChangeShapeType="1"/>
          </p:cNvSpPr>
          <p:nvPr/>
        </p:nvSpPr>
        <p:spPr bwMode="auto">
          <a:xfrm flipV="1">
            <a:off x="1600200" y="4492625"/>
            <a:ext cx="1588" cy="1149350"/>
          </a:xfrm>
          <a:prstGeom prst="line">
            <a:avLst/>
          </a:prstGeom>
          <a:noFill/>
          <a:ln w="9360">
            <a:solidFill>
              <a:srgbClr val="000000"/>
            </a:solidFill>
            <a:miter lim="800000"/>
            <a:headEnd/>
            <a:tailEnd type="triangle" w="med" len="med"/>
          </a:ln>
          <a:effectLst/>
        </p:spPr>
        <p:txBody>
          <a:bodyPr/>
          <a:lstStyle/>
          <a:p>
            <a:endParaRPr lang="en-IN"/>
          </a:p>
        </p:txBody>
      </p:sp>
      <p:sp>
        <p:nvSpPr>
          <p:cNvPr id="18" name="Text Box 17"/>
          <p:cNvSpPr txBox="1">
            <a:spLocks noChangeArrowheads="1"/>
          </p:cNvSpPr>
          <p:nvPr/>
        </p:nvSpPr>
        <p:spPr bwMode="auto">
          <a:xfrm>
            <a:off x="838200" y="4800600"/>
            <a:ext cx="7620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Data</a:t>
            </a:r>
          </a:p>
        </p:txBody>
      </p:sp>
      <p:sp>
        <p:nvSpPr>
          <p:cNvPr id="19" name="Oval 18"/>
          <p:cNvSpPr>
            <a:spLocks noChangeArrowheads="1"/>
          </p:cNvSpPr>
          <p:nvPr/>
        </p:nvSpPr>
        <p:spPr bwMode="auto">
          <a:xfrm>
            <a:off x="4495800" y="3505200"/>
            <a:ext cx="1981200" cy="1066800"/>
          </a:xfrm>
          <a:prstGeom prst="ellipse">
            <a:avLst/>
          </a:prstGeom>
          <a:solidFill>
            <a:srgbClr val="FFE6C1"/>
          </a:solidFill>
          <a:ln w="9360">
            <a:solidFill>
              <a:srgbClr val="000000"/>
            </a:solidFill>
            <a:miter lim="800000"/>
            <a:headEnd/>
            <a:tailEnd/>
          </a:ln>
          <a:effectLst/>
        </p:spPr>
        <p:txBody>
          <a:bodyPr wrap="none" anchor="ctr"/>
          <a:lstStyle/>
          <a:p>
            <a:endParaRPr lang="en-IN"/>
          </a:p>
        </p:txBody>
      </p:sp>
      <p:sp>
        <p:nvSpPr>
          <p:cNvPr id="20" name="Text Box 19"/>
          <p:cNvSpPr txBox="1">
            <a:spLocks noChangeArrowheads="1"/>
          </p:cNvSpPr>
          <p:nvPr/>
        </p:nvSpPr>
        <p:spPr bwMode="auto">
          <a:xfrm>
            <a:off x="4572000" y="3657600"/>
            <a:ext cx="1905000" cy="747713"/>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add JTable to</a:t>
            </a:r>
          </a:p>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content pane</a:t>
            </a:r>
          </a:p>
        </p:txBody>
      </p:sp>
      <p:sp>
        <p:nvSpPr>
          <p:cNvPr id="21" name="Text Box 20"/>
          <p:cNvSpPr txBox="1">
            <a:spLocks noChangeArrowheads="1"/>
          </p:cNvSpPr>
          <p:nvPr/>
        </p:nvSpPr>
        <p:spPr bwMode="auto">
          <a:xfrm>
            <a:off x="3200400" y="3124200"/>
            <a:ext cx="1752600" cy="747713"/>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Container</a:t>
            </a:r>
          </a:p>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object</a:t>
            </a:r>
          </a:p>
        </p:txBody>
      </p:sp>
      <p:sp>
        <p:nvSpPr>
          <p:cNvPr id="22" name="Line 21"/>
          <p:cNvSpPr>
            <a:spLocks noChangeShapeType="1"/>
          </p:cNvSpPr>
          <p:nvPr/>
        </p:nvSpPr>
        <p:spPr bwMode="auto">
          <a:xfrm>
            <a:off x="1905000" y="2667000"/>
            <a:ext cx="2590800" cy="1219200"/>
          </a:xfrm>
          <a:prstGeom prst="line">
            <a:avLst/>
          </a:prstGeom>
          <a:noFill/>
          <a:ln w="9360">
            <a:solidFill>
              <a:srgbClr val="000000"/>
            </a:solidFill>
            <a:miter lim="800000"/>
            <a:headEnd/>
            <a:tailEnd type="triangle" w="med" len="med"/>
          </a:ln>
          <a:effectLst/>
        </p:spPr>
        <p:txBody>
          <a:bodyPr/>
          <a:lstStyle/>
          <a:p>
            <a:endParaRPr lang="en-IN"/>
          </a:p>
        </p:txBody>
      </p:sp>
      <p:sp>
        <p:nvSpPr>
          <p:cNvPr id="23" name="Line 22"/>
          <p:cNvSpPr>
            <a:spLocks noChangeShapeType="1"/>
          </p:cNvSpPr>
          <p:nvPr/>
        </p:nvSpPr>
        <p:spPr bwMode="auto">
          <a:xfrm>
            <a:off x="5257800" y="2209800"/>
            <a:ext cx="2590800" cy="1588"/>
          </a:xfrm>
          <a:prstGeom prst="line">
            <a:avLst/>
          </a:prstGeom>
          <a:noFill/>
          <a:ln w="9360">
            <a:solidFill>
              <a:srgbClr val="000000"/>
            </a:solidFill>
            <a:miter lim="800000"/>
            <a:headEnd/>
            <a:tailEnd type="triangle" w="med" len="med"/>
          </a:ln>
          <a:effectLst/>
        </p:spPr>
        <p:txBody>
          <a:bodyPr/>
          <a:lstStyle/>
          <a:p>
            <a:endParaRPr lang="en-IN"/>
          </a:p>
        </p:txBody>
      </p:sp>
      <p:sp>
        <p:nvSpPr>
          <p:cNvPr id="24" name="Line 23"/>
          <p:cNvSpPr>
            <a:spLocks noChangeShapeType="1"/>
          </p:cNvSpPr>
          <p:nvPr/>
        </p:nvSpPr>
        <p:spPr bwMode="auto">
          <a:xfrm>
            <a:off x="7848600" y="2209800"/>
            <a:ext cx="1588" cy="3429000"/>
          </a:xfrm>
          <a:prstGeom prst="line">
            <a:avLst/>
          </a:prstGeom>
          <a:noFill/>
          <a:ln w="9360">
            <a:solidFill>
              <a:srgbClr val="000000"/>
            </a:solidFill>
            <a:miter lim="800000"/>
            <a:headEnd/>
            <a:tailEnd type="triangle" w="med" len="med"/>
          </a:ln>
          <a:effectLst/>
        </p:spPr>
        <p:txBody>
          <a:bodyPr/>
          <a:lstStyle/>
          <a:p>
            <a:endParaRPr lang="en-IN"/>
          </a:p>
        </p:txBody>
      </p:sp>
      <p:sp>
        <p:nvSpPr>
          <p:cNvPr id="25" name="Line 24"/>
          <p:cNvSpPr>
            <a:spLocks noChangeShapeType="1"/>
          </p:cNvSpPr>
          <p:nvPr/>
        </p:nvSpPr>
        <p:spPr bwMode="auto">
          <a:xfrm>
            <a:off x="6400800" y="4267200"/>
            <a:ext cx="792163" cy="1371600"/>
          </a:xfrm>
          <a:prstGeom prst="line">
            <a:avLst/>
          </a:prstGeom>
          <a:noFill/>
          <a:ln w="9360">
            <a:solidFill>
              <a:srgbClr val="000000"/>
            </a:solidFill>
            <a:miter lim="800000"/>
            <a:headEnd/>
            <a:tailEnd type="triangle" w="med" len="med"/>
          </a:ln>
          <a:effectLst/>
        </p:spPr>
        <p:txBody>
          <a:bodyPr/>
          <a:lstStyle/>
          <a:p>
            <a:endParaRPr lang="en-IN"/>
          </a:p>
        </p:txBody>
      </p:sp>
      <p:sp>
        <p:nvSpPr>
          <p:cNvPr id="26" name="Text Box 25"/>
          <p:cNvSpPr txBox="1">
            <a:spLocks noChangeArrowheads="1"/>
          </p:cNvSpPr>
          <p:nvPr/>
        </p:nvSpPr>
        <p:spPr bwMode="auto">
          <a:xfrm>
            <a:off x="7848600" y="3733800"/>
            <a:ext cx="12954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output</a:t>
            </a:r>
          </a:p>
        </p:txBody>
      </p:sp>
      <p:sp>
        <p:nvSpPr>
          <p:cNvPr id="27" name="Text Box 26"/>
          <p:cNvSpPr txBox="1">
            <a:spLocks noChangeArrowheads="1"/>
          </p:cNvSpPr>
          <p:nvPr/>
        </p:nvSpPr>
        <p:spPr bwMode="auto">
          <a:xfrm>
            <a:off x="5943600" y="4800600"/>
            <a:ext cx="1066800" cy="352425"/>
          </a:xfrm>
          <a:prstGeom prst="rect">
            <a:avLst/>
          </a:prstGeom>
          <a:noFill/>
          <a:ln w="9525">
            <a:noFill/>
            <a:round/>
            <a:headEnd/>
            <a:tailEnd/>
          </a:ln>
          <a:effectLst/>
        </p:spPr>
        <p:txBody>
          <a:bodyPr lIns="90000" tIns="46800" rIns="90000" bIns="46800">
            <a:spAutoFit/>
          </a:bodyPr>
          <a:lstStyle/>
          <a:p>
            <a:pPr>
              <a:lnSpc>
                <a:spcPct val="100000"/>
              </a:lnSpc>
              <a:spcBef>
                <a:spcPts val="10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700" b="1">
                <a:solidFill>
                  <a:srgbClr val="000000"/>
                </a:solidFill>
                <a:latin typeface="Century Schoolbook" pitchFamily="18" charset="0"/>
              </a:rPr>
              <a:t>output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1104936" y="2514600"/>
            <a:ext cx="8610600" cy="2584450"/>
          </a:xfrm>
          <a:prstGeom prst="rect">
            <a:avLst/>
          </a:prstGeom>
          <a:noFill/>
          <a:ln w="9525">
            <a:noFill/>
            <a:round/>
            <a:headEnd/>
            <a:tailEnd/>
          </a:ln>
          <a:effectLst/>
        </p:spPr>
        <p:txBody>
          <a:bodyPr lIns="90000" tIns="46800" rIns="90000" bIns="46800">
            <a:spAutoFit/>
          </a:bodyPr>
          <a:lstStyle/>
          <a:p>
            <a:pPr marL="252413" indent="-252413">
              <a:lnSpc>
                <a:spcPct val="100000"/>
              </a:lnSpc>
              <a:spcBef>
                <a:spcPts val="613"/>
              </a:spcBef>
              <a:buClr>
                <a:srgbClr val="FF9F11"/>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b="1" dirty="0">
                <a:solidFill>
                  <a:srgbClr val="000000"/>
                </a:solidFill>
                <a:latin typeface="Century Schoolbook" pitchFamily="18" charset="0"/>
              </a:rPr>
              <a:t> DATA MEMBERS</a:t>
            </a:r>
          </a:p>
          <a:p>
            <a:pPr marL="252413" indent="-252413">
              <a:lnSpc>
                <a:spcPct val="100000"/>
              </a:lnSpc>
              <a:spcBef>
                <a:spcPts val="613"/>
              </a:spcBef>
              <a:buClr>
                <a:srgbClr val="FF9F11"/>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b="1" dirty="0">
                <a:solidFill>
                  <a:srgbClr val="000000"/>
                </a:solidFill>
                <a:latin typeface="Century Schoolbook" pitchFamily="18" charset="0"/>
              </a:rPr>
              <a:t>No data members.</a:t>
            </a:r>
          </a:p>
          <a:p>
            <a:pPr marL="252413" indent="-252413">
              <a:lnSpc>
                <a:spcPct val="100000"/>
              </a:lnSpc>
              <a:spcBef>
                <a:spcPts val="613"/>
              </a:spcBef>
              <a:buClrTx/>
              <a:buSzTx/>
              <a:buFontTx/>
              <a:buNone/>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endParaRPr lang="en-GB" sz="2300" b="1" dirty="0">
              <a:solidFill>
                <a:srgbClr val="000000"/>
              </a:solidFill>
              <a:latin typeface="Century Schoolbook" pitchFamily="18" charset="0"/>
            </a:endParaRPr>
          </a:p>
          <a:p>
            <a:pPr marL="252413" indent="-252413">
              <a:lnSpc>
                <a:spcPct val="100000"/>
              </a:lnSpc>
              <a:spcBef>
                <a:spcPts val="613"/>
              </a:spcBef>
              <a:buClr>
                <a:srgbClr val="FE8637"/>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b="1" dirty="0">
                <a:solidFill>
                  <a:srgbClr val="000000"/>
                </a:solidFill>
                <a:latin typeface="Century Schoolbook" pitchFamily="18" charset="0"/>
              </a:rPr>
              <a:t>METHODS</a:t>
            </a:r>
          </a:p>
          <a:p>
            <a:pPr marL="252413" indent="-252413">
              <a:lnSpc>
                <a:spcPct val="100000"/>
              </a:lnSpc>
              <a:spcBef>
                <a:spcPts val="613"/>
              </a:spcBef>
              <a:buClr>
                <a:srgbClr val="FE8637"/>
              </a:buClr>
              <a:buFont typeface="Wingdings" pitchFamily="2" charset="2"/>
              <a:buChar char=""/>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GB" sz="2300" b="1" dirty="0">
                <a:solidFill>
                  <a:srgbClr val="000000"/>
                </a:solidFill>
                <a:latin typeface="Century Schoolbook" pitchFamily="18" charset="0"/>
              </a:rPr>
              <a:t>init()</a:t>
            </a:r>
            <a:r>
              <a:rPr lang="ar-SA" sz="2300" b="1" dirty="0">
                <a:solidFill>
                  <a:srgbClr val="000000"/>
                </a:solidFill>
                <a:latin typeface="Century Schoolbook" pitchFamily="18" charset="0"/>
              </a:rPr>
              <a:t>‏</a:t>
            </a:r>
            <a:endParaRPr lang="en-GB" sz="2300" b="1" dirty="0">
              <a:solidFill>
                <a:srgbClr val="000000"/>
              </a:solidFill>
              <a:latin typeface="Century Schoolbook" pitchFamily="18" charset="0"/>
            </a:endParaRPr>
          </a:p>
          <a:p>
            <a:pPr marL="252413" indent="-252413">
              <a:lnSpc>
                <a:spcPct val="100000"/>
              </a:lnSpc>
              <a:spcBef>
                <a:spcPts val="613"/>
              </a:spcBef>
              <a:buClrTx/>
              <a:buSzTx/>
              <a:buFontTx/>
              <a:buNone/>
              <a:tabLst>
                <a:tab pos="252413"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endParaRPr lang="en-GB" sz="2300" b="1" dirty="0">
              <a:solidFill>
                <a:srgbClr val="000000"/>
              </a:solidFill>
              <a:latin typeface="Century Schoolbook" pitchFamily="18" charset="0"/>
            </a:endParaRPr>
          </a:p>
        </p:txBody>
      </p:sp>
      <p:sp>
        <p:nvSpPr>
          <p:cNvPr id="4" name="Text Box 3"/>
          <p:cNvSpPr txBox="1">
            <a:spLocks noChangeArrowheads="1"/>
          </p:cNvSpPr>
          <p:nvPr/>
        </p:nvSpPr>
        <p:spPr bwMode="auto">
          <a:xfrm>
            <a:off x="8129588" y="5738813"/>
            <a:ext cx="606425"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525A236-CD68-457C-AC16-EE05F0B3C269}"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56</a:t>
            </a:fld>
            <a:endParaRPr lang="en-GB" sz="1400" b="1">
              <a:solidFill>
                <a:srgbClr val="FFFFFF"/>
              </a:solidFill>
              <a:latin typeface="Times New Roman" pitchFamily="18" charset="0"/>
            </a:endParaRPr>
          </a:p>
        </p:txBody>
      </p:sp>
      <p:sp>
        <p:nvSpPr>
          <p:cNvPr id="5" name="Text Box 4"/>
          <p:cNvSpPr txBox="1">
            <a:spLocks noChangeArrowheads="1"/>
          </p:cNvSpPr>
          <p:nvPr/>
        </p:nvSpPr>
        <p:spPr bwMode="auto">
          <a:xfrm>
            <a:off x="5640388" y="227013"/>
            <a:ext cx="2894012" cy="381000"/>
          </a:xfrm>
          <a:prstGeom prst="rect">
            <a:avLst/>
          </a:prstGeom>
          <a:noFill/>
          <a:ln w="9525">
            <a:noFill/>
            <a:round/>
            <a:headEnd/>
            <a:tailEnd/>
          </a:ln>
          <a:effectLst/>
        </p:spPr>
        <p:txBody>
          <a:bodyPr wrap="none" anchor="ctr"/>
          <a:lstStyle/>
          <a:p>
            <a:endParaRPr lang="en-IN"/>
          </a:p>
        </p:txBody>
      </p:sp>
      <p:sp>
        <p:nvSpPr>
          <p:cNvPr id="6" name="Text Box 5"/>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26D8C02-491F-4C63-A302-38C2F5AEF7F9}"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56</a:t>
            </a:fld>
            <a:endParaRPr lang="en-GB" sz="1400" b="1">
              <a:solidFill>
                <a:srgbClr val="FFFFFF"/>
              </a:solidFill>
              <a:latin typeface="Times New Roman" pitchFamily="18" charset="0"/>
            </a:endParaRPr>
          </a:p>
        </p:txBody>
      </p:sp>
      <p:sp>
        <p:nvSpPr>
          <p:cNvPr id="7" name="Text Box 6"/>
          <p:cNvSpPr txBox="1">
            <a:spLocks noChangeArrowheads="1"/>
          </p:cNvSpPr>
          <p:nvPr/>
        </p:nvSpPr>
        <p:spPr bwMode="auto">
          <a:xfrm>
            <a:off x="0" y="790575"/>
            <a:ext cx="8915400" cy="817789"/>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700" dirty="0">
                <a:solidFill>
                  <a:schemeClr val="tx2">
                    <a:lumMod val="60000"/>
                    <a:lumOff val="40000"/>
                  </a:schemeClr>
                </a:solidFill>
                <a:latin typeface="comic" pitchFamily="80" charset="0"/>
              </a:rPr>
              <a:t>DisplayReportBetween2Days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943012" y="990600"/>
            <a:ext cx="8915400" cy="4903287"/>
          </a:xfrm>
          <a:prstGeom prst="rect">
            <a:avLst/>
          </a:prstGeom>
          <a:noFill/>
          <a:ln w="9525">
            <a:noFill/>
            <a:round/>
            <a:headEnd/>
            <a:tailEnd/>
          </a:ln>
          <a:effectLst/>
        </p:spPr>
        <p:txBody>
          <a:bodyPr lIns="90000" tIns="45000" rIns="90000" bIns="45000">
            <a:spAutoFit/>
          </a:bodyPr>
          <a:lstStyle/>
          <a:p>
            <a:pPr>
              <a:lnSpc>
                <a:spcPct val="78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dirty="0">
              <a:solidFill>
                <a:srgbClr val="FFFFFF"/>
              </a:solidFill>
            </a:endParaRPr>
          </a:p>
          <a:p>
            <a:pPr>
              <a:lnSpc>
                <a:spcPct val="8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b="1" dirty="0">
              <a:solidFill>
                <a:srgbClr val="575F6D"/>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//Requires </a:t>
            </a:r>
            <a:r>
              <a:rPr lang="en-GB" sz="2400" b="1" dirty="0" err="1">
                <a:solidFill>
                  <a:srgbClr val="000000"/>
                </a:solidFill>
              </a:rPr>
              <a:t>javax.swing</a:t>
            </a:r>
            <a:r>
              <a:rPr lang="en-GB" sz="2400" dirty="0">
                <a:solidFill>
                  <a:srgbClr val="000000"/>
                </a:solidFill>
              </a:rPr>
              <a:t> and </a:t>
            </a:r>
            <a:r>
              <a:rPr lang="en-GB" sz="2400" b="1" dirty="0">
                <a:solidFill>
                  <a:srgbClr val="000000"/>
                </a:solidFill>
              </a:rPr>
              <a:t>java.awt</a:t>
            </a:r>
            <a:r>
              <a:rPr lang="en-GB" sz="2400" dirty="0">
                <a:solidFill>
                  <a:srgbClr val="000000"/>
                </a:solidFill>
              </a:rPr>
              <a:t> packages</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//class </a:t>
            </a:r>
            <a:r>
              <a:rPr lang="en-GB" sz="2400" dirty="0" err="1">
                <a:solidFill>
                  <a:srgbClr val="000000"/>
                </a:solidFill>
              </a:rPr>
              <a:t>containg</a:t>
            </a:r>
            <a:r>
              <a:rPr lang="en-GB" sz="2400" dirty="0">
                <a:solidFill>
                  <a:srgbClr val="000000"/>
                </a:solidFill>
              </a:rPr>
              <a:t> this method need to extend from </a:t>
            </a:r>
            <a:r>
              <a:rPr lang="en-GB" sz="2400" b="1" dirty="0" err="1">
                <a:solidFill>
                  <a:srgbClr val="000000"/>
                </a:solidFill>
              </a:rPr>
              <a:t>JApplet</a:t>
            </a:r>
            <a:r>
              <a:rPr lang="en-GB" sz="2400" dirty="0">
                <a:solidFill>
                  <a:srgbClr val="000000"/>
                </a:solidFill>
              </a:rPr>
              <a:t> class</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400" b="1" dirty="0">
              <a:solidFill>
                <a:srgbClr val="575F6D"/>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 init()</a:t>
            </a:r>
            <a:r>
              <a:rPr lang="ar-SA" sz="2400" b="1" dirty="0">
                <a:solidFill>
                  <a:srgbClr val="000000"/>
                </a:solidFill>
              </a:rPr>
              <a:t>‏</a:t>
            </a:r>
            <a:endParaRPr lang="en-GB" sz="2400" b="1" dirty="0">
              <a:solidFill>
                <a:srgbClr val="000000"/>
              </a:solidFill>
            </a:endParaRP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//input   :</a:t>
            </a:r>
            <a:r>
              <a:rPr lang="en-GB" sz="2400" b="1" dirty="0" err="1">
                <a:solidFill>
                  <a:srgbClr val="000000"/>
                </a:solidFill>
              </a:rPr>
              <a:t>ResultSet</a:t>
            </a:r>
            <a:r>
              <a:rPr lang="en-GB" sz="2400" b="1" dirty="0">
                <a:solidFill>
                  <a:srgbClr val="000000"/>
                </a:solidFill>
              </a:rPr>
              <a:t> object.</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//output :displays Traffic of given 2 dates in tabular form.</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b="1" dirty="0">
                <a:solidFill>
                  <a:srgbClr val="000000"/>
                </a:solidFill>
              </a:rPr>
              <a:t>does not return any thing.</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begin</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get content pane and store it in </a:t>
            </a:r>
            <a:r>
              <a:rPr lang="en-GB" sz="2400" b="1" dirty="0">
                <a:solidFill>
                  <a:srgbClr val="000000"/>
                </a:solidFill>
              </a:rPr>
              <a:t>Container</a:t>
            </a:r>
            <a:r>
              <a:rPr lang="en-GB" sz="2400" dirty="0">
                <a:solidFill>
                  <a:srgbClr val="000000"/>
                </a:solidFill>
              </a:rPr>
              <a:t> class object.//use </a:t>
            </a:r>
            <a:r>
              <a:rPr lang="en-GB" sz="2400" b="1" dirty="0" err="1">
                <a:solidFill>
                  <a:srgbClr val="000000"/>
                </a:solidFill>
              </a:rPr>
              <a:t>getContentPane</a:t>
            </a:r>
            <a:r>
              <a:rPr lang="en-GB" sz="2400" b="1" dirty="0">
                <a:solidFill>
                  <a:srgbClr val="000000"/>
                </a:solidFill>
              </a:rPr>
              <a:t>()</a:t>
            </a:r>
            <a:r>
              <a:rPr lang="en-GB" sz="2400" dirty="0">
                <a:solidFill>
                  <a:srgbClr val="000000"/>
                </a:solidFill>
              </a:rPr>
              <a:t> method.</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set layout manager //using </a:t>
            </a:r>
            <a:r>
              <a:rPr lang="en-GB" sz="2400" b="1" dirty="0" err="1">
                <a:solidFill>
                  <a:srgbClr val="000000"/>
                </a:solidFill>
              </a:rPr>
              <a:t>setLayout</a:t>
            </a:r>
            <a:r>
              <a:rPr lang="en-GB" sz="2400" b="1" dirty="0">
                <a:solidFill>
                  <a:srgbClr val="000000"/>
                </a:solidFill>
              </a:rPr>
              <a:t>(</a:t>
            </a:r>
            <a:r>
              <a:rPr lang="en-GB" sz="2400" b="1" dirty="0" err="1">
                <a:solidFill>
                  <a:srgbClr val="000000"/>
                </a:solidFill>
              </a:rPr>
              <a:t>BorderLayout</a:t>
            </a:r>
            <a:r>
              <a:rPr lang="en-GB" sz="2400" b="1" dirty="0">
                <a:solidFill>
                  <a:srgbClr val="000000"/>
                </a:solidFill>
              </a:rPr>
              <a:t>)</a:t>
            </a:r>
            <a:r>
              <a:rPr lang="en-GB" sz="2400" dirty="0">
                <a:solidFill>
                  <a:srgbClr val="000000"/>
                </a:solidFill>
              </a:rPr>
              <a:t> method.</a:t>
            </a:r>
          </a:p>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rPr>
              <a:t>	</a:t>
            </a:r>
          </a:p>
        </p:txBody>
      </p:sp>
      <p:sp>
        <p:nvSpPr>
          <p:cNvPr id="4" name="Text Box 2"/>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CE7D7EC-E4BE-421E-BCA3-070A6EA32F56}"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57</a:t>
            </a:fld>
            <a:endParaRPr lang="en-GB" sz="1400" b="1">
              <a:solidFill>
                <a:srgbClr val="FFFFFF"/>
              </a:solidFill>
              <a:latin typeface="Times New Roman" pitchFamily="18" charset="0"/>
            </a:endParaRPr>
          </a:p>
        </p:txBody>
      </p:sp>
      <p:sp>
        <p:nvSpPr>
          <p:cNvPr id="5" name="Text Box 3"/>
          <p:cNvSpPr txBox="1">
            <a:spLocks noChangeArrowheads="1"/>
          </p:cNvSpPr>
          <p:nvPr/>
        </p:nvSpPr>
        <p:spPr bwMode="auto">
          <a:xfrm>
            <a:off x="381000" y="227013"/>
            <a:ext cx="7924800" cy="663901"/>
          </a:xfrm>
          <a:prstGeom prst="rect">
            <a:avLst/>
          </a:prstGeom>
          <a:noFill/>
          <a:ln w="9525">
            <a:noFill/>
            <a:round/>
            <a:headEnd/>
            <a:tailEnd/>
          </a:ln>
          <a:effectLst/>
        </p:spPr>
        <p:txBody>
          <a:bodyPr lIns="90000" tIns="46800" rIns="90000" bIns="46800" anchor="b">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700" b="1" dirty="0">
                <a:solidFill>
                  <a:schemeClr val="tx2">
                    <a:lumMod val="60000"/>
                    <a:lumOff val="40000"/>
                  </a:schemeClr>
                </a:solidFill>
                <a:latin typeface="comic" pitchFamily="80" charset="0"/>
              </a:rPr>
              <a:t>DisplayReportBetween2Days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noChangeArrowheads="1"/>
          </p:cNvSpPr>
          <p:nvPr/>
        </p:nvSpPr>
        <p:spPr>
          <a:xfrm>
            <a:off x="979514" y="1219200"/>
            <a:ext cx="7450138" cy="4870450"/>
          </a:xfrm>
          <a:prstGeom prst="rect">
            <a:avLst/>
          </a:prstGeom>
          <a:ln/>
        </p:spPr>
        <p:txBody>
          <a:bodyPr anchor="t">
            <a:normAutofit/>
          </a:bodyPr>
          <a:lstStyle/>
          <a:p>
            <a:pPr marL="342900" marR="0" lvl="0" indent="-342900" defTabSz="914400" rtl="0" eaLnBrk="1" fontAlgn="auto" latinLnBrk="0" hangingPunct="1">
              <a:lnSpc>
                <a:spcPct val="78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1" i="0" u="none" strike="noStrike" kern="1200" cap="none" spc="0" normalizeH="0" baseline="0" noProof="0" dirty="0" smtClean="0">
                <a:ln>
                  <a:noFill/>
                </a:ln>
                <a:solidFill>
                  <a:schemeClr val="tx2">
                    <a:lumMod val="60000"/>
                    <a:lumOff val="40000"/>
                  </a:schemeClr>
                </a:solidFill>
                <a:effectLst>
                  <a:outerShdw blurRad="50000" dist="30000" dir="5400000" algn="tl" rotWithShape="0">
                    <a:srgbClr val="000000">
                      <a:alpha val="30000"/>
                    </a:srgbClr>
                  </a:outerShdw>
                </a:effectLst>
                <a:uLnTx/>
                <a:uFillTx/>
                <a:latin typeface="Arial" charset="0"/>
                <a:ea typeface="+mj-ea"/>
                <a:cs typeface="+mj-cs"/>
              </a:rPr>
              <a:t>Algorithm  Continued ...</a:t>
            </a:r>
          </a:p>
          <a:p>
            <a:pPr marL="342900" marR="0" lvl="0" indent="-342900" algn="l" defTabSz="914400" rtl="0" eaLnBrk="1" fontAlgn="auto" latinLnBrk="0" hangingPunct="1">
              <a:lnSpc>
                <a:spcPct val="95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Arial" charset="0"/>
              <a:ea typeface="+mj-ea"/>
              <a:cs typeface="+mj-cs"/>
            </a:endParaRP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initialize column headings in </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1D String array</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a:t>
            </a:r>
          </a:p>
          <a:p>
            <a:pPr marL="342900" marR="0" lvl="0" indent="-342900" algn="l" defTabSz="914400" rtl="0" eaLnBrk="1" fontAlgn="auto" latinLnBrk="0" hangingPunct="1">
              <a:lnSpc>
                <a:spcPct val="67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initialize data in </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2D Object array</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a:t>
            </a:r>
          </a:p>
          <a:p>
            <a:pPr marL="342900" marR="0" lvl="0" indent="-342900" algn="l" defTabSz="914400" rtl="0" eaLnBrk="1" fontAlgn="auto" latinLnBrk="0" hangingPunct="1">
              <a:lnSpc>
                <a:spcPct val="67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create </a:t>
            </a:r>
            <a:r>
              <a:rPr kumimoji="0" lang="en-GB" sz="2400" b="1"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JTable</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object to create table &amp; pass </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data</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heading</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created above as parameters.</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create</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a:t>
            </a:r>
            <a:r>
              <a:rPr kumimoji="0" lang="en-GB" sz="2400" b="1"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JScrollPan</a:t>
            </a:r>
            <a:r>
              <a:rPr kumimoji="0" lang="en-GB" sz="2400" b="0"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e</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object to include scroll bars.</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add it to content pane using </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add(</a:t>
            </a:r>
            <a:r>
              <a:rPr kumimoji="0" lang="en-GB" sz="2400" b="1" i="0" u="none" strike="noStrike" kern="1200" cap="none" spc="0" normalizeH="0" baseline="0" noProof="0" dirty="0" err="1"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JScrollPane</a:t>
            </a:r>
            <a:r>
              <a:rPr kumimoji="0" lang="en-GB" sz="2400" b="1"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a:t>
            </a: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 method.</a:t>
            </a:r>
          </a:p>
          <a:p>
            <a:pPr marL="342900" marR="0" lvl="0" indent="-342900" algn="l" defTabSz="914400" rtl="0" eaLnBrk="1" fontAlgn="auto" latinLnBrk="0" hangingPunct="1">
              <a:lnSpc>
                <a:spcPct val="95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sz="2400" b="0" i="0" u="none" strike="noStrike" kern="1200" cap="none" spc="0" normalizeH="0" baseline="0" noProof="0" dirty="0" smtClean="0">
                <a:ln>
                  <a:noFill/>
                </a:ln>
                <a:solidFill>
                  <a:srgbClr val="000000"/>
                </a:solidFill>
                <a:effectLst>
                  <a:outerShdw blurRad="50000" dist="30000" dir="5400000" algn="tl" rotWithShape="0">
                    <a:srgbClr val="000000">
                      <a:alpha val="30000"/>
                    </a:srgbClr>
                  </a:outerShdw>
                </a:effectLst>
                <a:uLnTx/>
                <a:uFillTx/>
                <a:latin typeface="Arial" charset="0"/>
                <a:ea typeface="+mj-ea"/>
                <a:cs typeface="+mj-cs"/>
              </a:rPr>
              <a:t>end(init).</a:t>
            </a:r>
          </a:p>
          <a:p>
            <a:pPr marL="342900" marR="0" lvl="0" indent="-342900" algn="l" defTabSz="914400" rtl="0" eaLnBrk="1" fontAlgn="auto" latinLnBrk="0" hangingPunct="1">
              <a:lnSpc>
                <a:spcPct val="95000"/>
              </a:lnSpc>
              <a:spcBef>
                <a:spcPct val="0"/>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Arial" charset="0"/>
              <a:ea typeface="+mj-ea"/>
              <a:cs typeface="+mj-cs"/>
            </a:endParaRPr>
          </a:p>
          <a:p>
            <a:pPr marL="342900" marR="0" lvl="0" indent="-342900" algn="l" defTabSz="914400" rtl="0" eaLnBrk="1" fontAlgn="auto" latinLnBrk="0" hangingPunct="1">
              <a:lnSpc>
                <a:spcPct val="67000"/>
              </a:lnSpc>
              <a:spcBef>
                <a:spcPts val="613"/>
              </a:spcBef>
              <a:spcAft>
                <a:spcPts val="0"/>
              </a:spcAft>
              <a:buClrTx/>
              <a:buSzTx/>
              <a:buFontTx/>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endParaRPr kumimoji="0" lang="en-GB"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Arial" charset="0"/>
              <a:ea typeface="+mj-ea"/>
              <a:cs typeface="+mj-cs"/>
            </a:endParaRPr>
          </a:p>
        </p:txBody>
      </p:sp>
      <p:sp>
        <p:nvSpPr>
          <p:cNvPr id="4" name="Text Box 2"/>
          <p:cNvSpPr txBox="1">
            <a:spLocks noChangeArrowheads="1"/>
          </p:cNvSpPr>
          <p:nvPr/>
        </p:nvSpPr>
        <p:spPr bwMode="auto">
          <a:xfrm>
            <a:off x="8129588" y="5738813"/>
            <a:ext cx="603250" cy="512762"/>
          </a:xfrm>
          <a:prstGeom prst="rect">
            <a:avLst/>
          </a:prstGeom>
          <a:noFill/>
          <a:ln w="9525">
            <a:noFill/>
            <a:round/>
            <a:headEnd/>
            <a:tailEnd/>
          </a:ln>
          <a:effectLst/>
        </p:spPr>
        <p:txBody>
          <a:bodyPr lIns="90000" tIns="46800" rIns="90000" bIns="46800" anchor="ct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C6D214F-D7AF-4BF2-8ABD-49C8255CDECA}" type="slidenum">
              <a:rPr lang="en-GB" sz="1400" b="1">
                <a:solidFill>
                  <a:srgbClr val="FFFFFF"/>
                </a:solidFill>
                <a:latin typeface="Times New Roman" pitchFamily="18" charset="0"/>
              </a:rPr>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58</a:t>
            </a:fld>
            <a:endParaRPr lang="en-GB" sz="1400" b="1">
              <a:solidFill>
                <a:srgbClr val="FFFFFF"/>
              </a:solidFill>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4348" y="385352"/>
            <a:ext cx="7786742" cy="5526641"/>
          </a:xfrm>
          <a:prstGeom prst="rect">
            <a:avLst/>
          </a:prstGeom>
        </p:spPr>
        <p:txBody>
          <a:bodyPr wrap="square">
            <a:spAutoFit/>
          </a:bodyPr>
          <a:lstStyle/>
          <a:p>
            <a:pPr marL="334963" indent="-334963">
              <a:lnSpc>
                <a:spcPct val="80000"/>
              </a:lnSpc>
              <a:spcBef>
                <a:spcPts val="700"/>
              </a:spcBef>
              <a:buClr>
                <a:srgbClr val="006699"/>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800" b="1" dirty="0" smtClean="0">
                <a:latin typeface="Lucida Calligraphy" pitchFamily="64" charset="0"/>
              </a:rPr>
              <a:t>1.4 References:</a:t>
            </a:r>
          </a:p>
          <a:p>
            <a:pPr marL="334963" indent="-334963">
              <a:lnSpc>
                <a:spcPct val="80000"/>
              </a:lnSpc>
              <a:spcBef>
                <a:spcPts val="7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000" b="1" dirty="0" smtClean="0">
              <a:latin typeface="Lucida Calligraphy" pitchFamily="64" charset="0"/>
            </a:endParaRPr>
          </a:p>
          <a:p>
            <a:pPr marL="334963" indent="-334963">
              <a:lnSpc>
                <a:spcPct val="80000"/>
              </a:lnSpc>
              <a:spcBef>
                <a:spcPts val="700"/>
              </a:spcBef>
              <a:buClr>
                <a:srgbClr val="006699"/>
              </a:buClr>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i="1" dirty="0" err="1" smtClean="0">
                <a:latin typeface="Lucida Console" pitchFamily="49" charset="0"/>
              </a:rPr>
              <a:t>Pankaj</a:t>
            </a:r>
            <a:r>
              <a:rPr lang="en-US" sz="2000" b="1" i="1" dirty="0" smtClean="0">
                <a:latin typeface="Lucida Console" pitchFamily="49" charset="0"/>
              </a:rPr>
              <a:t> </a:t>
            </a:r>
            <a:r>
              <a:rPr lang="en-US" sz="2000" b="1" i="1" dirty="0" err="1" smtClean="0">
                <a:latin typeface="Lucida Console" pitchFamily="49" charset="0"/>
              </a:rPr>
              <a:t>Jalote</a:t>
            </a:r>
            <a:r>
              <a:rPr lang="en-US" sz="2000" b="1" i="1" dirty="0" smtClean="0">
                <a:latin typeface="Lucida Console" pitchFamily="49" charset="0"/>
              </a:rPr>
              <a:t> (for SRS)</a:t>
            </a:r>
          </a:p>
          <a:p>
            <a:pPr marL="334963" indent="-334963">
              <a:lnSpc>
                <a:spcPct val="80000"/>
              </a:lnSpc>
              <a:spcBef>
                <a:spcPts val="700"/>
              </a:spcBef>
              <a:buClr>
                <a:srgbClr val="006699"/>
              </a:buClr>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i="1" dirty="0" smtClean="0">
                <a:latin typeface="Lucida Console" pitchFamily="49" charset="0"/>
              </a:rPr>
              <a:t>http//www.bwmonitor.com</a:t>
            </a:r>
          </a:p>
          <a:p>
            <a:pPr marL="334963" indent="-334963">
              <a:lnSpc>
                <a:spcPct val="80000"/>
              </a:lnSpc>
              <a:spcBef>
                <a:spcPts val="700"/>
              </a:spcBef>
              <a:buClr>
                <a:srgbClr val="006699"/>
              </a:buClr>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i="1" dirty="0" smtClean="0">
                <a:latin typeface="Lucida Console" pitchFamily="49" charset="0"/>
              </a:rPr>
              <a:t>support@bwmonitor.com</a:t>
            </a:r>
          </a:p>
          <a:p>
            <a:pPr marL="334963" indent="-334963">
              <a:lnSpc>
                <a:spcPct val="80000"/>
              </a:lnSpc>
              <a:spcBef>
                <a:spcPts val="6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000" b="1" dirty="0" smtClean="0">
              <a:latin typeface="Lucida Console" pitchFamily="49" charset="0"/>
            </a:endParaRPr>
          </a:p>
          <a:p>
            <a:pPr marL="334963" indent="-334963">
              <a:lnSpc>
                <a:spcPct val="80000"/>
              </a:lnSpc>
              <a:spcBef>
                <a:spcPts val="700"/>
              </a:spcBef>
              <a:buClr>
                <a:srgbClr val="006699"/>
              </a:buCl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800" b="1" dirty="0" smtClean="0">
                <a:latin typeface="Lucida Calligraphy" pitchFamily="64" charset="0"/>
              </a:rPr>
              <a:t>1.5 Overview:</a:t>
            </a:r>
          </a:p>
          <a:p>
            <a:pPr marL="334963" indent="-334963">
              <a:lnSpc>
                <a:spcPct val="80000"/>
              </a:lnSpc>
              <a:spcBef>
                <a:spcPts val="5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000" b="1" dirty="0" smtClean="0">
              <a:latin typeface="Lucida Calligraphy" pitchFamily="64" charset="0"/>
            </a:endParaRPr>
          </a:p>
          <a:p>
            <a:pPr marL="334963" indent="-334963">
              <a:lnSpc>
                <a:spcPct val="80000"/>
              </a:lnSpc>
              <a:spcBef>
                <a:spcPts val="600"/>
              </a:spcBef>
              <a:buClr>
                <a:srgbClr val="006699"/>
              </a:buClr>
              <a:buSzPct val="6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smtClean="0">
                <a:latin typeface="Lucida Console" pitchFamily="49" charset="0"/>
              </a:rPr>
              <a:t>As a user, we transmit the messages </a:t>
            </a:r>
          </a:p>
          <a:p>
            <a:pPr marL="334963" indent="-334963">
              <a:lnSpc>
                <a:spcPct val="80000"/>
              </a:lnSpc>
              <a:spcBef>
                <a:spcPts val="6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smtClean="0">
                <a:latin typeface="Lucida Console" pitchFamily="49" charset="0"/>
              </a:rPr>
              <a:t>through the communication network which consumes the BW. </a:t>
            </a:r>
          </a:p>
          <a:p>
            <a:pPr marL="334963" indent="-334963">
              <a:lnSpc>
                <a:spcPct val="80000"/>
              </a:lnSpc>
              <a:spcBef>
                <a:spcPts val="6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000" b="1" dirty="0" smtClean="0">
              <a:latin typeface="Lucida Console" pitchFamily="49" charset="0"/>
            </a:endParaRPr>
          </a:p>
          <a:p>
            <a:pPr marL="334963" indent="-334963">
              <a:lnSpc>
                <a:spcPct val="80000"/>
              </a:lnSpc>
              <a:spcBef>
                <a:spcPts val="600"/>
              </a:spcBef>
              <a:buClr>
                <a:srgbClr val="006699"/>
              </a:buClr>
              <a:buSzPct val="6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smtClean="0">
                <a:latin typeface="Lucida Console" pitchFamily="49" charset="0"/>
              </a:rPr>
              <a:t>The Software gives this BW consumption, usage rates. </a:t>
            </a:r>
          </a:p>
          <a:p>
            <a:pPr marL="334963" indent="-334963">
              <a:lnSpc>
                <a:spcPct val="80000"/>
              </a:lnSpc>
              <a:spcBef>
                <a:spcPts val="600"/>
              </a:spcBef>
              <a:buClrTx/>
              <a:buSzTx/>
              <a:buFontTx/>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sz="2000" b="1" dirty="0" smtClean="0">
              <a:latin typeface="Lucida Console" pitchFamily="49" charset="0"/>
            </a:endParaRPr>
          </a:p>
          <a:p>
            <a:pPr marL="334963" indent="-334963">
              <a:lnSpc>
                <a:spcPct val="80000"/>
              </a:lnSpc>
              <a:spcBef>
                <a:spcPts val="600"/>
              </a:spcBef>
              <a:buClr>
                <a:srgbClr val="006699"/>
              </a:buClr>
              <a:buSzPct val="65000"/>
              <a:buFont typeface="Wingdings" charset="2"/>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sz="2000" b="1" dirty="0" smtClean="0">
                <a:latin typeface="Lucida Console" pitchFamily="49" charset="0"/>
              </a:rPr>
              <a:t>Displays real-time</a:t>
            </a:r>
            <a:r>
              <a:rPr lang="en-US" sz="2000" b="1" i="1" dirty="0" smtClean="0">
                <a:latin typeface="Lucida Console" pitchFamily="49" charset="0"/>
              </a:rPr>
              <a:t> </a:t>
            </a:r>
            <a:r>
              <a:rPr lang="en-US" sz="2000" b="1" dirty="0" smtClean="0">
                <a:latin typeface="Lucida Console" pitchFamily="49" charset="0"/>
              </a:rPr>
              <a:t>download upload speeds in graphical, numerical forms.</a:t>
            </a:r>
            <a:r>
              <a:rPr lang="en-US" sz="2000" b="1" i="1" dirty="0" smtClean="0">
                <a:latin typeface="Lucida Console" pitchFamily="49" charset="0"/>
              </a:rPr>
              <a:t> </a:t>
            </a:r>
            <a:endParaRPr lang="en-US" sz="2000" b="1" i="1" dirty="0">
              <a:latin typeface="Lucida Console"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20441457">
            <a:off x="714348" y="2331176"/>
            <a:ext cx="8215370" cy="1569660"/>
          </a:xfrm>
          <a:prstGeom prst="rect">
            <a:avLst/>
          </a:prstGeom>
          <a:noFill/>
        </p:spPr>
        <p:txBody>
          <a:bodyPr wrap="square" lIns="91440" tIns="45720" rIns="91440" bIns="45720">
            <a:spAutoFit/>
          </a:bodyPr>
          <a:lstStyle/>
          <a:p>
            <a:pPr algn="ctr"/>
            <a:r>
              <a:rPr lang="en-US" sz="9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endParaRPr lang="en-US" sz="9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785794"/>
            <a:ext cx="8501122" cy="5609228"/>
          </a:xfrm>
          <a:prstGeom prst="rect">
            <a:avLst/>
          </a:prstGeom>
        </p:spPr>
        <p:txBody>
          <a:bodyPr wrap="square">
            <a:spAutoFit/>
          </a:bodyPr>
          <a:lstStyle/>
          <a:p>
            <a:pPr marL="336550" indent="-336550">
              <a:spcBef>
                <a:spcPts val="500"/>
              </a:spcBef>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800" b="1" dirty="0" smtClean="0">
                <a:latin typeface="Lucida Calligraphy" pitchFamily="64" charset="0"/>
              </a:rPr>
              <a:t>Overview continued…</a:t>
            </a:r>
            <a:r>
              <a:rPr lang="en-US" sz="2800" b="1" i="1" dirty="0" smtClean="0">
                <a:latin typeface="Lucida Console" pitchFamily="49" charset="0"/>
              </a:rPr>
              <a:t> </a:t>
            </a:r>
          </a:p>
          <a:p>
            <a:pPr marL="336550" indent="-336550">
              <a:spcBef>
                <a:spcPts val="500"/>
              </a:spcBef>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400" b="1" i="1" dirty="0" smtClean="0">
              <a:latin typeface="Lucida Console" pitchFamily="49" charset="0"/>
            </a:endParaRPr>
          </a:p>
          <a:p>
            <a:pPr marL="336550" indent="-336550">
              <a:spcBef>
                <a:spcPts val="500"/>
              </a:spcBef>
              <a:buClr>
                <a:srgbClr val="006699"/>
              </a:buClr>
              <a:buSzPct val="65000"/>
              <a:buFont typeface="Wingdings" charset="2"/>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b="1" i="1" dirty="0" smtClean="0">
                <a:latin typeface="Lucida Console" pitchFamily="49" charset="0"/>
              </a:rPr>
              <a:t>Logs </a:t>
            </a:r>
            <a:r>
              <a:rPr lang="en-US" sz="2400" b="1" dirty="0" smtClean="0">
                <a:latin typeface="Lucida Console" pitchFamily="49" charset="0"/>
              </a:rPr>
              <a:t>the details. </a:t>
            </a:r>
          </a:p>
          <a:p>
            <a:pPr marL="336550" indent="-336550">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400" b="1" dirty="0" smtClean="0">
              <a:latin typeface="Lucida Console" pitchFamily="49" charset="0"/>
            </a:endParaRPr>
          </a:p>
          <a:p>
            <a:pPr marL="336550" indent="-336550">
              <a:spcBef>
                <a:spcPts val="500"/>
              </a:spcBef>
              <a:buClr>
                <a:srgbClr val="006699"/>
              </a:buClr>
              <a:buSzPct val="65000"/>
              <a:buFont typeface="Wingdings" charset="2"/>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b="1" dirty="0" smtClean="0">
                <a:latin typeface="Lucida Console" pitchFamily="49" charset="0"/>
              </a:rPr>
              <a:t>Generates daily, weekly and monthly reports. </a:t>
            </a:r>
          </a:p>
          <a:p>
            <a:pPr marL="336550" indent="-336550">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400" b="1" dirty="0" smtClean="0">
              <a:latin typeface="Lucida Console" pitchFamily="49" charset="0"/>
            </a:endParaRPr>
          </a:p>
          <a:p>
            <a:pPr marL="336550" indent="-336550">
              <a:spcBef>
                <a:spcPts val="500"/>
              </a:spcBef>
              <a:buClr>
                <a:srgbClr val="006699"/>
              </a:buClr>
              <a:buSzPct val="65000"/>
              <a:buFont typeface="Wingdings" charset="2"/>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b="1" dirty="0" smtClean="0">
                <a:latin typeface="Lucida Console" pitchFamily="49" charset="0"/>
              </a:rPr>
              <a:t>Helps the user to identify </a:t>
            </a:r>
            <a:r>
              <a:rPr lang="en-US" sz="2400" b="1" i="1" dirty="0" smtClean="0">
                <a:latin typeface="Lucida Console" pitchFamily="49" charset="0"/>
              </a:rPr>
              <a:t>malicious programs</a:t>
            </a:r>
            <a:r>
              <a:rPr lang="en-US" sz="2400" b="1" dirty="0" smtClean="0">
                <a:latin typeface="Lucida Console" pitchFamily="49" charset="0"/>
              </a:rPr>
              <a:t> running on system.</a:t>
            </a:r>
          </a:p>
          <a:p>
            <a:pPr marL="336550" indent="-336550">
              <a:spcBef>
                <a:spcPts val="5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400" b="1" dirty="0" smtClean="0">
              <a:latin typeface="Lucida Console" pitchFamily="49" charset="0"/>
            </a:endParaRPr>
          </a:p>
          <a:p>
            <a:pPr marL="336550" indent="-336550">
              <a:spcBef>
                <a:spcPts val="500"/>
              </a:spcBef>
              <a:buClr>
                <a:srgbClr val="006699"/>
              </a:buClr>
              <a:buSzPct val="65000"/>
              <a:buFont typeface="Wingdings" charset="2"/>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b="1" dirty="0" smtClean="0">
                <a:latin typeface="Lucida Console" pitchFamily="49" charset="0"/>
              </a:rPr>
              <a:t>Helps to increase or decrease</a:t>
            </a:r>
          </a:p>
          <a:p>
            <a:pPr marL="336550" indent="-336550">
              <a:spcBef>
                <a:spcPts val="500"/>
              </a:spcBef>
              <a:buClr>
                <a:srgbClr val="006699"/>
              </a:buCl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b="1" dirty="0" smtClean="0">
                <a:latin typeface="Lucida Console" pitchFamily="49" charset="0"/>
              </a:rPr>
              <a:t>  the BW rates. </a:t>
            </a:r>
          </a:p>
          <a:p>
            <a:pPr marL="336550" indent="-336550">
              <a:spcBef>
                <a:spcPts val="600"/>
              </a:spcBef>
              <a:buClrTx/>
              <a:buSzTx/>
              <a:buFontTx/>
              <a:buNone/>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endParaRPr lang="en-US" sz="2400" b="1" dirty="0">
              <a:latin typeface="Lucida Console"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457200" y="0"/>
            <a:ext cx="8229600" cy="1143000"/>
          </a:xfrm>
          <a:ln/>
        </p:spPr>
        <p:txBody>
          <a:bodyPr anchor="ct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i="1" dirty="0">
                <a:solidFill>
                  <a:schemeClr val="tx2">
                    <a:lumMod val="60000"/>
                    <a:lumOff val="40000"/>
                  </a:schemeClr>
                </a:solidFill>
                <a:latin typeface="Arial" charset="0"/>
              </a:rPr>
              <a:t>2. Overall Description</a:t>
            </a:r>
          </a:p>
        </p:txBody>
      </p:sp>
      <p:sp>
        <p:nvSpPr>
          <p:cNvPr id="5" name="Rectangle 2"/>
          <p:cNvSpPr txBox="1">
            <a:spLocks noChangeArrowheads="1"/>
          </p:cNvSpPr>
          <p:nvPr/>
        </p:nvSpPr>
        <p:spPr>
          <a:xfrm>
            <a:off x="533400" y="990600"/>
            <a:ext cx="8382000" cy="5364163"/>
          </a:xfrm>
          <a:prstGeom prst="rect">
            <a:avLst/>
          </a:prstGeom>
          <a:ln/>
        </p:spPr>
        <p:txBody>
          <a:bodyPr>
            <a:normAutofit/>
          </a:bodyPr>
          <a:lstStyle/>
          <a:p>
            <a:pPr marL="336550" marR="0" lvl="0" indent="-336550" algn="l" defTabSz="914400" rtl="0" eaLnBrk="1" fontAlgn="auto" latinLnBrk="0" hangingPunct="1">
              <a:lnSpc>
                <a:spcPct val="100000"/>
              </a:lnSpc>
              <a:spcBef>
                <a:spcPts val="700"/>
              </a:spcBef>
              <a:spcAft>
                <a:spcPts val="0"/>
              </a:spcAft>
              <a:buClr>
                <a:srgbClr val="006699"/>
              </a:buClr>
              <a:buSzPct val="80000"/>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800" b="1" i="0" u="none" strike="noStrike" kern="1200" cap="none" spc="0" normalizeH="0" baseline="0" noProof="0" dirty="0" smtClean="0">
                <a:ln>
                  <a:noFill/>
                </a:ln>
                <a:solidFill>
                  <a:schemeClr val="tx1"/>
                </a:solidFill>
                <a:effectLst/>
                <a:uLnTx/>
                <a:uFillTx/>
                <a:latin typeface="Lucida Calligraphy" pitchFamily="64" charset="0"/>
                <a:ea typeface="+mn-ea"/>
                <a:cs typeface="+mn-cs"/>
              </a:rPr>
              <a:t>2.1 Product Perspective:</a:t>
            </a:r>
          </a:p>
          <a:p>
            <a:pPr marL="336550" marR="0" lvl="0" indent="-336550" algn="l" defTabSz="914400" rtl="0" eaLnBrk="1" fontAlgn="auto" latinLnBrk="0" hangingPunct="1">
              <a:lnSpc>
                <a:spcPct val="100000"/>
              </a:lnSpc>
              <a:spcBef>
                <a:spcPts val="700"/>
              </a:spcBef>
              <a:spcAft>
                <a:spcPts val="0"/>
              </a:spcAft>
              <a:buClr>
                <a:srgbClr val="006699"/>
              </a:buClr>
              <a:buSzPct val="80000"/>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800" b="1" i="0" u="none" strike="noStrike" kern="1200" cap="none" spc="0" normalizeH="0" baseline="0" noProof="0" dirty="0" smtClean="0">
                <a:ln>
                  <a:noFill/>
                </a:ln>
                <a:solidFill>
                  <a:schemeClr val="tx1"/>
                </a:solidFill>
                <a:effectLst/>
                <a:uLnTx/>
                <a:uFillTx/>
                <a:latin typeface="Lucida Calligraphy" pitchFamily="64" charset="0"/>
                <a:ea typeface="+mn-ea"/>
                <a:cs typeface="+mn-cs"/>
              </a:rPr>
              <a:t>. </a:t>
            </a:r>
            <a:r>
              <a:rPr kumimoji="0" lang="en-US" sz="2000" b="1" i="0" u="none" strike="noStrike" kern="1200" cap="none" spc="0" normalizeH="0" baseline="0" noProof="0" dirty="0" smtClean="0">
                <a:ln>
                  <a:noFill/>
                </a:ln>
                <a:solidFill>
                  <a:schemeClr val="tx1"/>
                </a:solidFill>
                <a:effectLst/>
                <a:uLnTx/>
                <a:uFillTx/>
                <a:latin typeface="Lucida Console" pitchFamily="49" charset="0"/>
                <a:ea typeface="+mn-ea"/>
                <a:cs typeface="+mn-cs"/>
              </a:rPr>
              <a:t>A simple diagram that shows the major components of the overall system, subsystem interconnections is shown below.</a:t>
            </a:r>
          </a:p>
          <a:p>
            <a:pPr marL="336550" marR="0" lvl="0" indent="-336550" algn="l" defTabSz="914400" rtl="0" eaLnBrk="1" fontAlgn="auto" latinLnBrk="0" hangingPunct="1">
              <a:lnSpc>
                <a:spcPct val="100000"/>
              </a:lnSpc>
              <a:spcBef>
                <a:spcPts val="50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r>
              <a:rPr kumimoji="0" lang="en-US" sz="2800" b="0" i="0" u="none" strike="noStrike" kern="1200" cap="none" spc="0" normalizeH="0" baseline="0" noProof="0" dirty="0" smtClean="0">
                <a:ln>
                  <a:noFill/>
                </a:ln>
                <a:solidFill>
                  <a:schemeClr val="tx1"/>
                </a:solidFill>
                <a:effectLst/>
                <a:uLnTx/>
                <a:uFillTx/>
                <a:latin typeface="Lucida Calligraphy" pitchFamily="64" charset="0"/>
                <a:ea typeface="+mn-ea"/>
                <a:cs typeface="+mn-cs"/>
              </a:rPr>
              <a:t>	</a:t>
            </a:r>
          </a:p>
          <a:p>
            <a:pPr marL="336550" marR="0" lvl="0" indent="-336550" algn="l" defTabSz="914400" rtl="0" eaLnBrk="1" fontAlgn="auto" latinLnBrk="0" hangingPunct="1">
              <a:lnSpc>
                <a:spcPct val="100000"/>
              </a:lnSpc>
              <a:spcBef>
                <a:spcPts val="500"/>
              </a:spcBef>
              <a:spcAft>
                <a:spcPts val="0"/>
              </a:spcAft>
              <a:buClrTx/>
              <a:buSzTx/>
              <a:buFontTx/>
              <a:buNone/>
              <a:tabLst>
                <a:tab pos="336550" algn="l"/>
                <a:tab pos="449263" algn="l"/>
                <a:tab pos="906463" algn="l"/>
                <a:tab pos="1363663" algn="l"/>
                <a:tab pos="1820863" algn="l"/>
                <a:tab pos="2278063" algn="l"/>
                <a:tab pos="2735263" algn="l"/>
                <a:tab pos="3192463" algn="l"/>
                <a:tab pos="3649663" algn="l"/>
                <a:tab pos="4106863" algn="l"/>
                <a:tab pos="4564063" algn="l"/>
                <a:tab pos="5021263" algn="l"/>
                <a:tab pos="5478463" algn="l"/>
                <a:tab pos="5935663" algn="l"/>
                <a:tab pos="6392863" algn="l"/>
                <a:tab pos="6850063" algn="l"/>
                <a:tab pos="7307263" algn="l"/>
                <a:tab pos="7764463" algn="l"/>
                <a:tab pos="8221663" algn="l"/>
                <a:tab pos="8678863" algn="l"/>
                <a:tab pos="9136063" algn="l"/>
              </a:tabLst>
              <a:defRPr/>
            </a:pPr>
            <a:endParaRPr kumimoji="0" lang="en-US" sz="2800" b="0" i="0" u="none" strike="noStrike" kern="1200" cap="none" spc="0" normalizeH="0" baseline="0" noProof="0" dirty="0">
              <a:ln>
                <a:noFill/>
              </a:ln>
              <a:solidFill>
                <a:schemeClr val="tx1"/>
              </a:solidFill>
              <a:effectLst/>
              <a:uLnTx/>
              <a:uFillTx/>
              <a:latin typeface="Lucida Calligraphy" pitchFamily="64" charset="0"/>
              <a:ea typeface="+mn-ea"/>
              <a:cs typeface="+mn-cs"/>
            </a:endParaRPr>
          </a:p>
        </p:txBody>
      </p:sp>
      <p:pic>
        <p:nvPicPr>
          <p:cNvPr id="6" name="Picture 3"/>
          <p:cNvPicPr>
            <a:picLocks noChangeAspect="1" noChangeArrowheads="1"/>
          </p:cNvPicPr>
          <p:nvPr/>
        </p:nvPicPr>
        <p:blipFill>
          <a:blip r:embed="rId2"/>
          <a:srcRect/>
          <a:stretch>
            <a:fillRect/>
          </a:stretch>
        </p:blipFill>
        <p:spPr bwMode="auto">
          <a:xfrm>
            <a:off x="1142976" y="2590800"/>
            <a:ext cx="7858180" cy="412434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859066"/>
            <a:ext cx="7858180" cy="4431983"/>
          </a:xfrm>
          <a:prstGeom prst="rect">
            <a:avLst/>
          </a:prstGeom>
        </p:spPr>
        <p:txBody>
          <a:bodyPr wrap="square">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smtClean="0">
                <a:latin typeface="Lucida Calligraphy" pitchFamily="64" charset="0"/>
                <a:cs typeface="Arial" charset="0"/>
              </a:rPr>
              <a:t>2.2 Product Functions: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b="1" u="sng" dirty="0" smtClean="0">
              <a:latin typeface="Lucida Calligraphy" pitchFamily="64" charset="0"/>
              <a:cs typeface="Arial"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u="sng" dirty="0" smtClean="0">
                <a:latin typeface="Verdana" pitchFamily="32" charset="0"/>
                <a:cs typeface="Arial" charset="0"/>
              </a:rPr>
              <a:t>  At the client side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i="1" u="sng" dirty="0" smtClean="0">
              <a:latin typeface="Verdana" pitchFamily="32" charset="0"/>
              <a:cs typeface="Arial" charset="0"/>
            </a:endParaRPr>
          </a:p>
          <a:p>
            <a:pPr>
              <a:buClr>
                <a:srgbClr val="006699"/>
              </a:buClr>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latin typeface="Verdana" pitchFamily="32" charset="0"/>
                <a:cs typeface="Arial" charset="0"/>
              </a:rPr>
              <a:t> The main function of BM is to track the users, who share their resources over the internet, interact with each other.</a:t>
            </a:r>
          </a:p>
          <a:p>
            <a:pP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smtClean="0">
              <a:latin typeface="Verdana" pitchFamily="32" charset="0"/>
              <a:cs typeface="Arial" charset="0"/>
            </a:endParaRPr>
          </a:p>
          <a:p>
            <a:pPr>
              <a:buClr>
                <a:srgbClr val="006699"/>
              </a:buClr>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latin typeface="Verdana" pitchFamily="32" charset="0"/>
                <a:cs typeface="Arial" charset="0"/>
              </a:rPr>
              <a:t> Get the no. of packets  they downloaded /uploaded send it to the server.</a:t>
            </a:r>
          </a:p>
          <a:p>
            <a:pP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i="1" u="sng" dirty="0" smtClean="0">
              <a:latin typeface="Verdana" pitchFamily="32" charset="0"/>
              <a:cs typeface="Arial" charset="0"/>
            </a:endParaRPr>
          </a:p>
          <a:p>
            <a:pP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i="1" u="sng" dirty="0" smtClean="0">
                <a:latin typeface="Verdana" pitchFamily="32" charset="0"/>
                <a:cs typeface="Arial" charset="0"/>
              </a:rPr>
              <a:t>At the server side</a:t>
            </a:r>
          </a:p>
          <a:p>
            <a:pP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i="1" u="sng" dirty="0" smtClean="0">
              <a:latin typeface="Verdana" pitchFamily="32" charset="0"/>
              <a:cs typeface="Arial" charset="0"/>
            </a:endParaRPr>
          </a:p>
          <a:p>
            <a:pPr>
              <a:buClr>
                <a:srgbClr val="006699"/>
              </a:buClr>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latin typeface="Verdana" pitchFamily="32" charset="0"/>
                <a:cs typeface="Arial" charset="0"/>
              </a:rPr>
              <a:t>Log the details.</a:t>
            </a:r>
          </a:p>
          <a:p>
            <a:pP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dirty="0" smtClean="0">
              <a:latin typeface="Verdana" pitchFamily="32" charset="0"/>
              <a:cs typeface="Arial" charset="0"/>
            </a:endParaRPr>
          </a:p>
          <a:p>
            <a:pPr>
              <a:buClr>
                <a:srgbClr val="006699"/>
              </a:buClr>
              <a:buFont typeface="Wingdings"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latin typeface="Verdana" pitchFamily="32" charset="0"/>
                <a:cs typeface="Arial" charset="0"/>
              </a:rPr>
              <a:t>Generate the reports.</a:t>
            </a:r>
            <a:endParaRPr lang="en-US" b="1" dirty="0">
              <a:latin typeface="Verdana" pitchFamily="32" charset="0"/>
              <a:cs typeface="Arial"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121</TotalTime>
  <Words>1626</Words>
  <Application>Microsoft Office PowerPoint</Application>
  <PresentationFormat>On-screen Show (4:3)</PresentationFormat>
  <Paragraphs>588</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Solstice</vt:lpstr>
      <vt:lpstr>Slide 1</vt:lpstr>
      <vt:lpstr>Bandwidth Monitor &amp; Traffic Reporter</vt:lpstr>
      <vt:lpstr>Software Requirement Specification</vt:lpstr>
      <vt:lpstr>1.Introduction:</vt:lpstr>
      <vt:lpstr>Slide 5</vt:lpstr>
      <vt:lpstr>Slide 6</vt:lpstr>
      <vt:lpstr>Slide 7</vt:lpstr>
      <vt:lpstr>2. Overall Description</vt:lpstr>
      <vt:lpstr>Slide 9</vt:lpstr>
      <vt:lpstr>Slide 10</vt:lpstr>
      <vt:lpstr>Slide 11</vt:lpstr>
      <vt:lpstr>3. Specific Requirements:</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dc:creator>
  <cp:lastModifiedBy>Priya</cp:lastModifiedBy>
  <cp:revision>75</cp:revision>
  <dcterms:created xsi:type="dcterms:W3CDTF">2010-05-11T16:19:59Z</dcterms:created>
  <dcterms:modified xsi:type="dcterms:W3CDTF">2010-05-11T18:21:09Z</dcterms:modified>
</cp:coreProperties>
</file>