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3"/>
  </p:notesMasterIdLst>
  <p:sldIdLst>
    <p:sldId id="256" r:id="rId2"/>
    <p:sldId id="257" r:id="rId3"/>
    <p:sldId id="269" r:id="rId4"/>
    <p:sldId id="268" r:id="rId5"/>
    <p:sldId id="272" r:id="rId6"/>
    <p:sldId id="271" r:id="rId7"/>
    <p:sldId id="278" r:id="rId8"/>
    <p:sldId id="270" r:id="rId9"/>
    <p:sldId id="265" r:id="rId10"/>
    <p:sldId id="279"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rPr>
              <a:t>AI VS. HUMAN : ACADEMIC ESSAY AUTHENTICITY CHALLENGE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Number:PSCS180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a:spcBef>
                <a:spcPts val="340"/>
              </a:spcBef>
              <a:buClr>
                <a:srgbClr val="17365D"/>
              </a:buClr>
              <a:buSzPts val="1700"/>
            </a:pP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 Sandhya L</a:t>
            </a:r>
            <a:endParaRPr lang="en-GB"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sz="18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Dr.Saira</a:t>
            </a: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err="1">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bhanu</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Dr.H</a:t>
            </a: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M Manjula</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2" name="Table 1">
            <a:extLst>
              <a:ext uri="{FF2B5EF4-FFF2-40B4-BE49-F238E27FC236}">
                <a16:creationId xmlns:a16="http://schemas.microsoft.com/office/drawing/2014/main" id="{308DF411-B75D-4A5C-A16F-5171C356781C}"/>
              </a:ext>
            </a:extLst>
          </p:cNvPr>
          <p:cNvGraphicFramePr>
            <a:graphicFrameLocks noGrp="1"/>
          </p:cNvGraphicFramePr>
          <p:nvPr>
            <p:extLst>
              <p:ext uri="{D42A27DB-BD31-4B8C-83A1-F6EECF244321}">
                <p14:modId xmlns:p14="http://schemas.microsoft.com/office/powerpoint/2010/main" val="3273020478"/>
              </p:ext>
            </p:extLst>
          </p:nvPr>
        </p:nvGraphicFramePr>
        <p:xfrm>
          <a:off x="114299" y="2653069"/>
          <a:ext cx="6224156" cy="1970885"/>
        </p:xfrm>
        <a:graphic>
          <a:graphicData uri="http://schemas.openxmlformats.org/drawingml/2006/table">
            <a:tbl>
              <a:tblPr firstRow="1" bandRow="1">
                <a:tableStyleId>{5C22544A-7EE6-4342-B048-85BDC9FD1C3A}</a:tableStyleId>
              </a:tblPr>
              <a:tblGrid>
                <a:gridCol w="3112078">
                  <a:extLst>
                    <a:ext uri="{9D8B030D-6E8A-4147-A177-3AD203B41FA5}">
                      <a16:colId xmlns:a16="http://schemas.microsoft.com/office/drawing/2014/main" val="792703310"/>
                    </a:ext>
                  </a:extLst>
                </a:gridCol>
                <a:gridCol w="3112078">
                  <a:extLst>
                    <a:ext uri="{9D8B030D-6E8A-4147-A177-3AD203B41FA5}">
                      <a16:colId xmlns:a16="http://schemas.microsoft.com/office/drawing/2014/main" val="866731826"/>
                    </a:ext>
                  </a:extLst>
                </a:gridCol>
              </a:tblGrid>
              <a:tr h="394177">
                <a:tc>
                  <a:txBody>
                    <a:bodyPr/>
                    <a:lstStyle/>
                    <a:p>
                      <a:r>
                        <a:rPr lang="en-IN" sz="1800" dirty="0">
                          <a:latin typeface="Bookman Old Style" panose="02050604050505020204" pitchFamily="18" charset="0"/>
                        </a:rPr>
                        <a:t>    STUDENT NAMES</a:t>
                      </a:r>
                    </a:p>
                  </a:txBody>
                  <a:tcPr/>
                </a:tc>
                <a:tc>
                  <a:txBody>
                    <a:bodyPr/>
                    <a:lstStyle/>
                    <a:p>
                      <a:r>
                        <a:rPr lang="en-IN" dirty="0"/>
                        <a:t>        </a:t>
                      </a:r>
                      <a:r>
                        <a:rPr lang="en-IN" sz="1800" dirty="0">
                          <a:latin typeface="Bookman Old Style" panose="02050604050505020204" pitchFamily="18" charset="0"/>
                        </a:rPr>
                        <a:t>ROLL NUMBER</a:t>
                      </a:r>
                    </a:p>
                  </a:txBody>
                  <a:tcPr/>
                </a:tc>
                <a:extLst>
                  <a:ext uri="{0D108BD9-81ED-4DB2-BD59-A6C34878D82A}">
                    <a16:rowId xmlns:a16="http://schemas.microsoft.com/office/drawing/2014/main" val="3751335395"/>
                  </a:ext>
                </a:extLst>
              </a:tr>
              <a:tr h="394177">
                <a:tc>
                  <a:txBody>
                    <a:bodyPr/>
                    <a:lstStyle/>
                    <a:p>
                      <a:r>
                        <a:rPr lang="en-IN" sz="1800" dirty="0">
                          <a:latin typeface="Bookman Old Style" panose="02050604050505020204" pitchFamily="18" charset="0"/>
                        </a:rPr>
                        <a:t>MANJUNATH REDDY</a:t>
                      </a:r>
                    </a:p>
                  </a:txBody>
                  <a:tcPr/>
                </a:tc>
                <a:tc>
                  <a:txBody>
                    <a:bodyPr/>
                    <a:lstStyle/>
                    <a:p>
                      <a:r>
                        <a:rPr lang="en-IN" dirty="0"/>
                        <a:t>  </a:t>
                      </a:r>
                      <a:r>
                        <a:rPr lang="en-IN" sz="1800" dirty="0">
                          <a:latin typeface="Bookman Old Style" panose="02050604050505020204" pitchFamily="18" charset="0"/>
                        </a:rPr>
                        <a:t>20211CST0043</a:t>
                      </a:r>
                    </a:p>
                  </a:txBody>
                  <a:tcPr/>
                </a:tc>
                <a:extLst>
                  <a:ext uri="{0D108BD9-81ED-4DB2-BD59-A6C34878D82A}">
                    <a16:rowId xmlns:a16="http://schemas.microsoft.com/office/drawing/2014/main" val="3733471457"/>
                  </a:ext>
                </a:extLst>
              </a:tr>
              <a:tr h="394177">
                <a:tc>
                  <a:txBody>
                    <a:bodyPr/>
                    <a:lstStyle/>
                    <a:p>
                      <a:r>
                        <a:rPr lang="en-IN" sz="1800" dirty="0">
                          <a:latin typeface="Bookman Old Style" panose="02050604050505020204" pitchFamily="18" charset="0"/>
                        </a:rPr>
                        <a:t>MALLIKA</a:t>
                      </a:r>
                    </a:p>
                  </a:txBody>
                  <a:tcPr/>
                </a:tc>
                <a:tc>
                  <a:txBody>
                    <a:bodyPr/>
                    <a:lstStyle/>
                    <a:p>
                      <a:r>
                        <a:rPr lang="en-IN" dirty="0"/>
                        <a:t>  </a:t>
                      </a:r>
                      <a:r>
                        <a:rPr lang="en-IN" sz="1800" dirty="0">
                          <a:latin typeface="Bookman Old Style" panose="02050604050505020204" pitchFamily="18" charset="0"/>
                        </a:rPr>
                        <a:t>20211CST0002</a:t>
                      </a:r>
                    </a:p>
                  </a:txBody>
                  <a:tcPr/>
                </a:tc>
                <a:extLst>
                  <a:ext uri="{0D108BD9-81ED-4DB2-BD59-A6C34878D82A}">
                    <a16:rowId xmlns:a16="http://schemas.microsoft.com/office/drawing/2014/main" val="2305244461"/>
                  </a:ext>
                </a:extLst>
              </a:tr>
              <a:tr h="394177">
                <a:tc>
                  <a:txBody>
                    <a:bodyPr/>
                    <a:lstStyle/>
                    <a:p>
                      <a:r>
                        <a:rPr lang="en-IN" sz="1800" dirty="0">
                          <a:latin typeface="Bookman Old Style" panose="02050604050505020204" pitchFamily="18" charset="0"/>
                        </a:rPr>
                        <a:t>HARI NARAYANA</a:t>
                      </a:r>
                    </a:p>
                  </a:txBody>
                  <a:tcPr/>
                </a:tc>
                <a:tc>
                  <a:txBody>
                    <a:bodyPr/>
                    <a:lstStyle/>
                    <a:p>
                      <a:r>
                        <a:rPr lang="en-IN" dirty="0"/>
                        <a:t>  </a:t>
                      </a:r>
                      <a:r>
                        <a:rPr lang="en-IN" sz="1800" dirty="0">
                          <a:latin typeface="Bookman Old Style" panose="02050604050505020204" pitchFamily="18" charset="0"/>
                        </a:rPr>
                        <a:t>20211CST0029</a:t>
                      </a:r>
                    </a:p>
                  </a:txBody>
                  <a:tcPr/>
                </a:tc>
                <a:extLst>
                  <a:ext uri="{0D108BD9-81ED-4DB2-BD59-A6C34878D82A}">
                    <a16:rowId xmlns:a16="http://schemas.microsoft.com/office/drawing/2014/main" val="4230067165"/>
                  </a:ext>
                </a:extLst>
              </a:tr>
              <a:tr h="394177">
                <a:tc>
                  <a:txBody>
                    <a:bodyPr/>
                    <a:lstStyle/>
                    <a:p>
                      <a:r>
                        <a:rPr lang="en-IN" sz="1800" dirty="0">
                          <a:latin typeface="Bookman Old Style" panose="02050604050505020204" pitchFamily="18" charset="0"/>
                        </a:rPr>
                        <a:t>RAKSHITHA M</a:t>
                      </a:r>
                    </a:p>
                  </a:txBody>
                  <a:tcPr/>
                </a:tc>
                <a:tc>
                  <a:txBody>
                    <a:bodyPr/>
                    <a:lstStyle/>
                    <a:p>
                      <a:r>
                        <a:rPr lang="en-IN" dirty="0"/>
                        <a:t>  </a:t>
                      </a:r>
                      <a:r>
                        <a:rPr lang="en-IN" sz="1800" dirty="0">
                          <a:latin typeface="Bookman Old Style" panose="02050604050505020204" pitchFamily="18" charset="0"/>
                        </a:rPr>
                        <a:t>20211CST0050</a:t>
                      </a:r>
                    </a:p>
                  </a:txBody>
                  <a:tcPr/>
                </a:tc>
                <a:extLst>
                  <a:ext uri="{0D108BD9-81ED-4DB2-BD59-A6C34878D82A}">
                    <a16:rowId xmlns:a16="http://schemas.microsoft.com/office/drawing/2014/main" val="178500317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6092-E12F-7EC8-C1C8-40EBB811103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3E6D384-AF3D-6DC3-0D27-C79CE42B5B79}"/>
              </a:ext>
            </a:extLst>
          </p:cNvPr>
          <p:cNvSpPr>
            <a:spLocks noGrp="1"/>
          </p:cNvSpPr>
          <p:nvPr>
            <p:ph type="body" idx="1"/>
          </p:nvPr>
        </p:nvSpPr>
        <p:spPr/>
        <p:txBody>
          <a:bodyPr>
            <a:normAutofit fontScale="92500" lnSpcReduction="10000"/>
          </a:bodyPr>
          <a:lstStyle/>
          <a:p>
            <a:pPr marL="0" indent="0" algn="l">
              <a:buNone/>
            </a:pPr>
            <a:r>
              <a:rPr lang="en-US" sz="2400" b="0" i="0" u="none" strike="noStrike" baseline="0" dirty="0"/>
              <a:t>[3] V. Pandita, A. M. </a:t>
            </a:r>
            <a:r>
              <a:rPr lang="en-US" sz="2400" b="0" i="0" u="none" strike="noStrike" baseline="0" dirty="0" err="1"/>
              <a:t>Mujawar</a:t>
            </a:r>
            <a:r>
              <a:rPr lang="en-US" sz="2400" b="0" i="0" u="none" strike="noStrike" baseline="0" dirty="0"/>
              <a:t>, T. Norbu, V. Verma, and P. Patil, "Text Origin</a:t>
            </a:r>
          </a:p>
          <a:p>
            <a:pPr marL="0" indent="0" algn="l">
              <a:buNone/>
            </a:pPr>
            <a:r>
              <a:rPr lang="en-US" sz="2400" b="0" i="0" u="none" strike="noStrike" baseline="0" dirty="0"/>
              <a:t>Detection: Unmasking the Source – AI vs Human," IEEE , 2024.</a:t>
            </a:r>
          </a:p>
          <a:p>
            <a:pPr marL="0" indent="0" algn="l">
              <a:buNone/>
            </a:pPr>
            <a:endParaRPr lang="en-US" sz="2400" dirty="0"/>
          </a:p>
          <a:p>
            <a:pPr marL="0" indent="0" algn="l">
              <a:buNone/>
            </a:pPr>
            <a:r>
              <a:rPr lang="en-US" sz="2400" b="0" i="0" u="none" strike="noStrike" baseline="0" dirty="0"/>
              <a:t>[4] D. Yan, M. </a:t>
            </a:r>
            <a:r>
              <a:rPr lang="en-US" sz="2400" b="0" i="0" u="none" strike="noStrike" baseline="0" dirty="0" err="1"/>
              <a:t>Fauss</a:t>
            </a:r>
            <a:r>
              <a:rPr lang="en-US" sz="2400" b="0" i="0" u="none" strike="noStrike" baseline="0" dirty="0"/>
              <a:t>, J. Hao, and W. Cui, "Detection of AI-generated Essays in</a:t>
            </a:r>
          </a:p>
          <a:p>
            <a:pPr marL="0" indent="0" algn="l">
              <a:buNone/>
            </a:pPr>
            <a:r>
              <a:rPr lang="en-US" sz="2400" b="0" i="0" u="none" strike="noStrike" baseline="0" dirty="0"/>
              <a:t>Writing Assessments," Psychological Test and Assessment Modeling, vol. 65,</a:t>
            </a:r>
          </a:p>
          <a:p>
            <a:pPr marL="0" indent="0" algn="l">
              <a:buNone/>
            </a:pPr>
            <a:r>
              <a:rPr lang="en-US" sz="2400" b="0" i="0" u="none" strike="noStrike" baseline="0" dirty="0"/>
              <a:t>2023.</a:t>
            </a:r>
          </a:p>
          <a:p>
            <a:pPr marL="0" indent="0" algn="l">
              <a:buNone/>
            </a:pPr>
            <a:endParaRPr lang="en-US" sz="2400" b="0" i="0" u="none" strike="noStrike" baseline="0" dirty="0"/>
          </a:p>
          <a:p>
            <a:pPr marL="0" indent="0" algn="l">
              <a:buNone/>
            </a:pPr>
            <a:r>
              <a:rPr lang="en-US" sz="2400" b="0" i="0" u="none" strike="noStrike" baseline="0" dirty="0"/>
              <a:t>[5] X. Peng, Y. Zhou, B. He, L. Sun, and Y. Sun, "Hiding the Ghostwriters: An</a:t>
            </a:r>
          </a:p>
          <a:p>
            <a:pPr marL="0" indent="0" algn="l">
              <a:buNone/>
            </a:pPr>
            <a:r>
              <a:rPr lang="en-US" sz="2400" b="0" i="0" u="none" strike="noStrike" baseline="0" dirty="0"/>
              <a:t>Adversarial Evaluation of AI-Generated Student Essay Detection,"</a:t>
            </a:r>
          </a:p>
          <a:p>
            <a:pPr marL="0" indent="0" algn="l">
              <a:buNone/>
            </a:pPr>
            <a:r>
              <a:rPr lang="en-US" sz="2400" b="0" i="0" u="none" strike="noStrike" baseline="0" dirty="0"/>
              <a:t>arXiv:2402.00412v1 [cs.CL], Feb. 2024.</a:t>
            </a:r>
            <a:endParaRPr lang="en-GB" sz="2400" dirty="0"/>
          </a:p>
          <a:p>
            <a:pPr marL="76200" indent="0">
              <a:buNone/>
            </a:pPr>
            <a:endParaRPr lang="en-US" dirty="0"/>
          </a:p>
        </p:txBody>
      </p:sp>
    </p:spTree>
    <p:extLst>
      <p:ext uri="{BB962C8B-B14F-4D97-AF65-F5344CB8AC3E}">
        <p14:creationId xmlns:p14="http://schemas.microsoft.com/office/powerpoint/2010/main" val="1463545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a:t>
            </a:r>
            <a:r>
              <a:rPr lang="en-US" altLang="en-GB" dirty="0">
                <a:latin typeface="Cambria" panose="02040503050406030204" pitchFamily="18" charset="0"/>
                <a:ea typeface="Cambria" panose="02040503050406030204" pitchFamily="18" charset="0"/>
              </a:rPr>
              <a:t>PSCS193</a:t>
            </a:r>
          </a:p>
        </p:txBody>
      </p:sp>
      <p:sp>
        <p:nvSpPr>
          <p:cNvPr id="97" name="Google Shape;97;p14"/>
          <p:cNvSpPr txBox="1">
            <a:spLocks noGrp="1"/>
          </p:cNvSpPr>
          <p:nvPr>
            <p:ph type="body" idx="1"/>
          </p:nvPr>
        </p:nvSpPr>
        <p:spPr>
          <a:xfrm>
            <a:off x="812799" y="1143001"/>
            <a:ext cx="11122025" cy="5648324"/>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2100" dirty="0">
                <a:latin typeface="Cambria" panose="02040503050406030204" pitchFamily="18" charset="0"/>
                <a:ea typeface="Cambria" panose="02040503050406030204" pitchFamily="18" charset="0"/>
              </a:rPr>
              <a:t>Organization: AI vs. Human: Academic Essay Authenticity Challenge</a:t>
            </a:r>
          </a:p>
          <a:p>
            <a:pPr marL="342900" lvl="0" indent="-190500" algn="just">
              <a:lnSpc>
                <a:spcPct val="200000"/>
              </a:lnSpc>
              <a:spcBef>
                <a:spcPts val="0"/>
              </a:spcBef>
              <a:buNone/>
            </a:pPr>
            <a:r>
              <a:rPr lang="en-US" sz="2100" dirty="0">
                <a:latin typeface="Cambria" panose="02040503050406030204" pitchFamily="18" charset="0"/>
                <a:ea typeface="Cambria" panose="02040503050406030204" pitchFamily="18" charset="0"/>
              </a:rPr>
              <a:t>Category (Hardware / Software / Both) : Software</a:t>
            </a:r>
          </a:p>
          <a:p>
            <a:pPr marL="342900" lvl="0" indent="-190500" algn="just">
              <a:lnSpc>
                <a:spcPct val="150000"/>
              </a:lnSpc>
              <a:spcBef>
                <a:spcPts val="0"/>
              </a:spcBef>
              <a:buNone/>
            </a:pPr>
            <a:r>
              <a:rPr lang="en-US" sz="2100" dirty="0">
                <a:latin typeface="Cambria" panose="02040503050406030204" pitchFamily="18" charset="0"/>
                <a:ea typeface="Cambria" panose="02040503050406030204" pitchFamily="18" charset="0"/>
              </a:rPr>
              <a:t>Problem Description:</a:t>
            </a:r>
            <a:r>
              <a:rPr lang="en-US" sz="2100" dirty="0"/>
              <a:t> </a:t>
            </a:r>
            <a:r>
              <a:rPr lang="en-US" sz="2000" dirty="0">
                <a:latin typeface="Cambria" panose="02040503050406030204" pitchFamily="18" charset="0"/>
                <a:ea typeface="Cambria" panose="02040503050406030204" pitchFamily="18" charset="0"/>
              </a:rPr>
              <a:t>The objective is to identify machine-generated essays to safeguard academic integrity and prevent the misuse of large language models in educational settings. The input to the system would be essays including texts authored by both native and non-native speakers, as well as essays generated by various large language models. The task is defined as follows: "Given an essay, identify whether it is generated by a machine or authored by a human." This is a binary classification task and is offered in English and Arabic. Further information: https://gitlab.com/genai-content-detection/genai-content-detection-coling-2025 </a:t>
            </a:r>
          </a:p>
          <a:p>
            <a:pPr marL="342900" lvl="0" indent="-190500" algn="just">
              <a:lnSpc>
                <a:spcPct val="150000"/>
              </a:lnSpc>
              <a:spcBef>
                <a:spcPts val="0"/>
              </a:spcBef>
              <a:buNone/>
            </a:pPr>
            <a:endParaRPr lang="en-US" sz="1600" dirty="0">
              <a:latin typeface="Cambria" panose="02040503050406030204" pitchFamily="18" charset="0"/>
              <a:ea typeface="Cambria" panose="02040503050406030204" pitchFamily="18" charset="0"/>
              <a:sym typeface="+mn-ea"/>
            </a:endParaRPr>
          </a:p>
          <a:p>
            <a:pPr marL="342900" lvl="0" indent="-190500" algn="just">
              <a:lnSpc>
                <a:spcPct val="150000"/>
              </a:lnSpc>
              <a:spcBef>
                <a:spcPts val="0"/>
              </a:spcBef>
              <a:buNone/>
            </a:pPr>
            <a:r>
              <a:rPr lang="en-US" sz="2100" dirty="0">
                <a:latin typeface="Cambria" panose="02040503050406030204" pitchFamily="18" charset="0"/>
                <a:ea typeface="Cambria" panose="02040503050406030204" pitchFamily="18" charset="0"/>
                <a:sym typeface="+mn-ea"/>
              </a:rPr>
              <a:t>Difficulty </a:t>
            </a:r>
            <a:r>
              <a:rPr lang="en-US" sz="2100" dirty="0" err="1">
                <a:latin typeface="Cambria" panose="02040503050406030204" pitchFamily="18" charset="0"/>
                <a:ea typeface="Cambria" panose="02040503050406030204" pitchFamily="18" charset="0"/>
                <a:sym typeface="+mn-ea"/>
              </a:rPr>
              <a:t>Level:</a:t>
            </a:r>
            <a:r>
              <a:rPr lang="en-US" sz="1600" dirty="0" err="1"/>
              <a:t>Complex</a:t>
            </a:r>
            <a:r>
              <a:rPr lang="en-US" sz="1600" dirty="0"/>
              <a:t> / Medium </a:t>
            </a:r>
            <a:endParaRPr lang="en-US" sz="2200"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 Full stack Web Dev</a:t>
            </a:r>
          </a:p>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Frontend:</a:t>
            </a:r>
          </a:p>
          <a:p>
            <a:pPr marL="609600" lvl="0" indent="-457200" algn="just" rtl="0">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React.js</a:t>
            </a:r>
          </a:p>
          <a:p>
            <a:pPr marL="609600" lvl="0" indent="-457200" algn="just" rtl="0">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HTML &amp; CSS</a:t>
            </a:r>
          </a:p>
          <a:p>
            <a:pPr marL="609600" lvl="0" indent="-457200" algn="just" rtl="0">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JavaScript</a:t>
            </a:r>
          </a:p>
          <a:p>
            <a:pPr marL="609600" lvl="0" indent="-457200" algn="just" rtl="0">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Chart.js</a:t>
            </a:r>
          </a:p>
          <a:p>
            <a:pPr marL="152400" lvl="0" indent="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Backend:</a:t>
            </a:r>
          </a:p>
          <a:p>
            <a:pPr marL="609600" lvl="0" indent="-457200" algn="just" rtl="0">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Node.js</a:t>
            </a:r>
          </a:p>
          <a:p>
            <a:pPr marL="609600" lvl="0" indent="-457200" algn="just" rtl="0">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Python/Django</a:t>
            </a:r>
          </a:p>
          <a:p>
            <a:pPr marL="152400" lvl="0" indent="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Database</a:t>
            </a:r>
          </a:p>
          <a:p>
            <a:pPr marL="609600" lvl="0" indent="-457200" algn="just" rtl="0">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MongoDB (NoSQL)</a:t>
            </a:r>
          </a:p>
          <a:p>
            <a:pPr marL="609600" lvl="0" indent="-457200" algn="just" rtl="0">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MySQL (SQL)</a:t>
            </a:r>
          </a:p>
          <a:p>
            <a:pPr marL="609600" lvl="0" indent="-457200" algn="just" rtl="0">
              <a:spcBef>
                <a:spcPts val="0"/>
              </a:spcBef>
              <a:spcAft>
                <a:spcPts val="0"/>
              </a:spcAft>
              <a:buClr>
                <a:schemeClr val="dk1"/>
              </a:buClr>
              <a:buSzPct val="100000"/>
              <a:buAutoNum type="arabicPeriod"/>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609600" lvl="0" indent="-457200" algn="just" rtl="0">
              <a:lnSpc>
                <a:spcPct val="200000"/>
              </a:lnSpc>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Operating System: Windows 10, macOS, Linux</a:t>
            </a:r>
          </a:p>
          <a:p>
            <a:pPr marL="609600" lvl="0" indent="-457200" algn="just" rtl="0">
              <a:lnSpc>
                <a:spcPct val="200000"/>
              </a:lnSpc>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Frameworks: React.js, Node.js,, Django, Flask</a:t>
            </a:r>
          </a:p>
          <a:p>
            <a:pPr marL="609600" lvl="0" indent="-457200" algn="just" rtl="0">
              <a:lnSpc>
                <a:spcPct val="200000"/>
              </a:lnSpc>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Database: MongoDB, MySQL</a:t>
            </a:r>
          </a:p>
          <a:p>
            <a:pPr marL="609600" lvl="0" indent="-457200" algn="just" rtl="0">
              <a:lnSpc>
                <a:spcPct val="200000"/>
              </a:lnSpc>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Version Control: Git</a:t>
            </a:r>
          </a:p>
          <a:p>
            <a:pPr marL="609600" lvl="0" indent="-457200" algn="just" rtl="0">
              <a:lnSpc>
                <a:spcPct val="200000"/>
              </a:lnSpc>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Web Hosting: AWS/ Firebase</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pPr marL="342900" lvl="0" indent="-190500" algn="just" rtl="0">
              <a:lnSpc>
                <a:spcPct val="15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Functionalities: </a:t>
            </a:r>
          </a:p>
          <a:p>
            <a:pPr marL="533400" indent="-457200">
              <a:buFont typeface="+mj-lt"/>
              <a:buAutoNum type="arabicPeriod"/>
            </a:pPr>
            <a:r>
              <a:rPr lang="en-US" b="1" dirty="0"/>
              <a:t>Essay </a:t>
            </a:r>
            <a:r>
              <a:rPr lang="en-US" b="1" dirty="0" err="1"/>
              <a:t>Classification</a:t>
            </a:r>
            <a:r>
              <a:rPr lang="en-US" dirty="0" err="1"/>
              <a:t>:The</a:t>
            </a:r>
            <a:r>
              <a:rPr lang="en-US" dirty="0"/>
              <a:t> system will analyze essays and classify them as either machine-generated or human-authored using a robust binary classification model.</a:t>
            </a:r>
          </a:p>
          <a:p>
            <a:pPr marL="533400" indent="-457200">
              <a:buFont typeface="+mj-lt"/>
              <a:buAutoNum type="arabicPeriod"/>
            </a:pPr>
            <a:r>
              <a:rPr lang="en-US" b="1" dirty="0"/>
              <a:t>Detection of Large Language Model </a:t>
            </a:r>
            <a:r>
              <a:rPr lang="en-US" b="1" dirty="0" err="1"/>
              <a:t>Output</a:t>
            </a:r>
            <a:r>
              <a:rPr lang="en-US" dirty="0" err="1"/>
              <a:t>:It</a:t>
            </a:r>
            <a:r>
              <a:rPr lang="en-US" dirty="0"/>
              <a:t> will specifically detect essays generated by large language models, ensuring that content created by AI systems is accurately identified.</a:t>
            </a:r>
          </a:p>
          <a:p>
            <a:pPr marL="533400" indent="-457200">
              <a:buFont typeface="+mj-lt"/>
              <a:buAutoNum type="arabicPeriod"/>
            </a:pPr>
            <a:r>
              <a:rPr lang="en-US" b="1" dirty="0"/>
              <a:t>User-Friendly </a:t>
            </a:r>
            <a:r>
              <a:rPr lang="en-US" b="1" dirty="0" err="1"/>
              <a:t>Interface</a:t>
            </a:r>
            <a:r>
              <a:rPr lang="en-US" dirty="0" err="1"/>
              <a:t>:A</a:t>
            </a:r>
            <a:r>
              <a:rPr lang="en-US" dirty="0"/>
              <a:t> simple and intuitive interface will allow users (educators, administrators, etc.) to upload essays and view results regarding whether the essay is machine-generated or human-authored.</a:t>
            </a:r>
          </a:p>
          <a:p>
            <a:pPr marL="76200" indent="0">
              <a:buNone/>
            </a:pPr>
            <a:br>
              <a:rPr lang="en-US" dirty="0"/>
            </a:br>
            <a:br>
              <a:rPr lang="en-US" dirty="0"/>
            </a:br>
            <a:endParaRPr lang="en-US" dirty="0"/>
          </a:p>
          <a:p>
            <a:pPr marL="533400" indent="-457200">
              <a:buFont typeface="+mj-lt"/>
              <a:buAutoNum type="arabicPeriod"/>
            </a:pPr>
            <a:endParaRPr lang="en-US" dirty="0"/>
          </a:p>
          <a:p>
            <a:pPr marL="609600" lvl="0" indent="-457200" algn="just" rtl="0">
              <a:lnSpc>
                <a:spcPct val="150000"/>
              </a:lnSpc>
              <a:spcBef>
                <a:spcPts val="0"/>
              </a:spcBef>
              <a:spcAft>
                <a:spcPts val="0"/>
              </a:spcAft>
              <a:buClr>
                <a:schemeClr val="dk1"/>
              </a:buClr>
              <a:buSzPct val="100000"/>
              <a:buAutoNum type="arabicPeriod"/>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pPr marL="533400" indent="-457200">
              <a:buFont typeface="+mj-lt"/>
              <a:buAutoNum type="arabicPeriod" startAt="4"/>
            </a:pPr>
            <a:r>
              <a:rPr lang="en-US" b="1" dirty="0"/>
              <a:t>Real-Time </a:t>
            </a:r>
            <a:r>
              <a:rPr lang="en-US" b="1" dirty="0" err="1"/>
              <a:t>Feedback</a:t>
            </a:r>
            <a:r>
              <a:rPr lang="en-US" dirty="0" err="1"/>
              <a:t>:The</a:t>
            </a:r>
            <a:r>
              <a:rPr lang="en-US" dirty="0"/>
              <a:t> system will provide quick results, enabling educators to immediately assess the authenticity of submitted essays and take appropriate actions.</a:t>
            </a:r>
          </a:p>
          <a:p>
            <a:pPr marL="76200" indent="0">
              <a:buNone/>
            </a:pPr>
            <a:endParaRPr lang="en-US" dirty="0"/>
          </a:p>
          <a:p>
            <a:pPr marL="533400" indent="-457200">
              <a:buFont typeface="+mj-lt"/>
              <a:buAutoNum type="arabicPeriod" startAt="5"/>
            </a:pPr>
            <a:r>
              <a:rPr lang="en-US" b="1" dirty="0"/>
              <a:t>Performance </a:t>
            </a:r>
            <a:r>
              <a:rPr lang="en-US" b="1" dirty="0" err="1"/>
              <a:t>Analytics</a:t>
            </a:r>
            <a:r>
              <a:rPr lang="en-US" dirty="0" err="1"/>
              <a:t>:The</a:t>
            </a:r>
            <a:r>
              <a:rPr lang="en-US" dirty="0"/>
              <a:t> system will maintain performance metrics to continually improve its accuracy and handle variations in essay writing styles from diverse sources.</a:t>
            </a:r>
          </a:p>
          <a:p>
            <a:pPr marL="152400" lvl="0" indent="0" algn="just" rtl="0">
              <a:lnSpc>
                <a:spcPct val="150000"/>
              </a:lnSpc>
              <a:spcBef>
                <a:spcPts val="0"/>
              </a:spcBef>
              <a:spcAft>
                <a:spcPts val="0"/>
              </a:spcAft>
              <a:buClr>
                <a:schemeClr val="dk1"/>
              </a:buClr>
              <a:buSzPct val="100000"/>
              <a:buNone/>
            </a:pPr>
            <a:endParaRPr lang="en-IN" altLang="en-US" dirty="0">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p>
        </p:txBody>
      </p:sp>
      <p:pic>
        <p:nvPicPr>
          <p:cNvPr id="3" name="Picture 2" descr="A screenshot of a computer&#10;&#10;Description automatically generated">
            <a:extLst>
              <a:ext uri="{FF2B5EF4-FFF2-40B4-BE49-F238E27FC236}">
                <a16:creationId xmlns:a16="http://schemas.microsoft.com/office/drawing/2014/main" id="{2505C08D-3755-2104-E5C1-F4B8490E97C8}"/>
              </a:ext>
            </a:extLst>
          </p:cNvPr>
          <p:cNvPicPr>
            <a:picLocks noChangeAspect="1"/>
          </p:cNvPicPr>
          <p:nvPr/>
        </p:nvPicPr>
        <p:blipFill>
          <a:blip r:embed="rId3"/>
          <a:stretch>
            <a:fillRect/>
          </a:stretch>
        </p:blipFill>
        <p:spPr>
          <a:xfrm>
            <a:off x="0" y="910590"/>
            <a:ext cx="12192000" cy="50368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952501"/>
            <a:ext cx="10668000" cy="4953000"/>
          </a:xfrm>
          <a:prstGeom prst="rect">
            <a:avLst/>
          </a:prstGeom>
          <a:noFill/>
          <a:ln>
            <a:noFill/>
          </a:ln>
        </p:spPr>
        <p:txBody>
          <a:bodyPr spcFirstLastPara="1" wrap="square" lIns="91425" tIns="45700" rIns="91425" bIns="45700" anchor="t" anchorCtr="0">
            <a:noAutofit/>
          </a:bodyPr>
          <a:lstStyle/>
          <a:p>
            <a:pPr marL="0" indent="0" algn="l">
              <a:buNone/>
            </a:pPr>
            <a:r>
              <a:rPr lang="en-US" sz="2400" b="0" i="0" u="none" strike="noStrike" baseline="0" dirty="0"/>
              <a:t>[1] R. </a:t>
            </a:r>
            <a:r>
              <a:rPr lang="en-US" sz="2400" b="0" i="0" u="none" strike="noStrike" baseline="0" dirty="0" err="1"/>
              <a:t>Corizzo</a:t>
            </a:r>
            <a:r>
              <a:rPr lang="en-US" sz="2400" b="0" i="0" u="none" strike="noStrike" baseline="0" dirty="0"/>
              <a:t> and S. Leal-Arenas, "A Deep Fusion Model for Human vs. Machine-</a:t>
            </a:r>
          </a:p>
          <a:p>
            <a:pPr marL="0" indent="0" algn="l">
              <a:buNone/>
            </a:pPr>
            <a:r>
              <a:rPr lang="en-US" sz="2400" b="0" i="0" u="none" strike="noStrike" baseline="0" dirty="0"/>
              <a:t>Generated Essay Classification," IEEE, 2023.</a:t>
            </a:r>
          </a:p>
          <a:p>
            <a:pPr marL="0" indent="0" algn="l">
              <a:buNone/>
            </a:pPr>
            <a:endParaRPr lang="en-US" sz="2400" b="0" i="0" u="none" strike="noStrike" baseline="0" dirty="0"/>
          </a:p>
          <a:p>
            <a:pPr marL="0" indent="0" algn="l">
              <a:buNone/>
            </a:pPr>
            <a:r>
              <a:rPr lang="en-US" sz="2400" b="0" i="0" u="none" strike="noStrike" baseline="0" dirty="0"/>
              <a:t>[2] W. H. Pan, M. J. Chok, J. L. S. Wong, Y. X. Shin, Z. Yang, Y. S. Poon, C. Y.</a:t>
            </a:r>
          </a:p>
          <a:p>
            <a:pPr marL="0" indent="0" algn="l">
              <a:buNone/>
            </a:pPr>
            <a:r>
              <a:rPr lang="en-US" sz="2400" b="0" i="0" u="none" strike="noStrike" baseline="0" dirty="0"/>
              <a:t>Chong, D. Lo, and M. K. Lim, "Assessing AI Detectors in Identifying </a:t>
            </a:r>
            <a:r>
              <a:rPr lang="en-US" sz="2400" b="0" i="0" u="none" strike="noStrike" baseline="0" dirty="0" err="1"/>
              <a:t>AIGenerated</a:t>
            </a:r>
            <a:endParaRPr lang="en-US" sz="2400" b="0" i="0" u="none" strike="noStrike" baseline="0" dirty="0"/>
          </a:p>
          <a:p>
            <a:pPr marL="0" indent="0" algn="l">
              <a:buNone/>
            </a:pPr>
            <a:r>
              <a:rPr lang="en-US" sz="2400" b="0" i="0" u="none" strike="noStrike" baseline="0" dirty="0"/>
              <a:t>Code: Implications for Education," IEEE, 2024.</a:t>
            </a:r>
          </a:p>
          <a:p>
            <a:pPr marL="0" indent="0" algn="l">
              <a:buNone/>
            </a:pPr>
            <a:endParaRPr lang="en-US" sz="2400" b="0" i="0" u="none" strike="noStrike" baseline="0" dirty="0"/>
          </a:p>
          <a:p>
            <a:pPr marL="152400" indent="0" algn="just">
              <a:lnSpc>
                <a:spcPct val="100000"/>
              </a:lnSpc>
              <a:spcBef>
                <a:spcPts val="0"/>
              </a:spcBef>
              <a:buNone/>
            </a:pPr>
            <a:endParaRPr lang="en-IN" altLang="en-US" sz="2300"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756</Words>
  <Application>Microsoft Office PowerPoint</Application>
  <PresentationFormat>Widescreen</PresentationFormat>
  <Paragraphs>90</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Cambria</vt:lpstr>
      <vt:lpstr>Verdana</vt:lpstr>
      <vt:lpstr>Wingdings</vt:lpstr>
      <vt:lpstr>Bioinformatics</vt:lpstr>
      <vt:lpstr>AI VS. HUMAN : ACADEMIC ESSAY AUTHENTICITY CHALLENGE</vt:lpstr>
      <vt:lpstr>Content</vt:lpstr>
      <vt:lpstr>Problem Statement Number: PSCS193</vt:lpstr>
      <vt:lpstr>Analysis of Problem Statement</vt:lpstr>
      <vt:lpstr>Analysis of Problem Statement (contd...)</vt:lpstr>
      <vt:lpstr>Analysis of Problem Statement (contd...)</vt:lpstr>
      <vt:lpstr>Analysis of Problem Statement (contd...)</vt:lpstr>
      <vt:lpstr>Timeline of the Project (Gantt Chart)</vt:lpstr>
      <vt:lpstr>References (IEEE Paper format)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rakshitha M</cp:lastModifiedBy>
  <cp:revision>36</cp:revision>
  <dcterms:created xsi:type="dcterms:W3CDTF">2024-09-11T04:09:01Z</dcterms:created>
  <dcterms:modified xsi:type="dcterms:W3CDTF">2025-01-14T08:49:57Z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E527AE8190994F8FA54B78C84A00CAFA_13</vt:lpwstr>
  </property>
  <property fmtid="{D5CDD505-2E9C-101B-9397-08002B2CF9AE}" pid="3" name="KSOProductBuildVer">
    <vt:lpwstr>1033-12.2.0.18165</vt:lpwstr>
  </property>
</Properties>
</file>