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78" r:id="rId7"/>
    <p:sldId id="276" r:id="rId8"/>
    <p:sldId id="282" r:id="rId9"/>
    <p:sldId id="260" r:id="rId10"/>
    <p:sldId id="283" r:id="rId11"/>
    <p:sldId id="284" r:id="rId12"/>
    <p:sldId id="262" r:id="rId13"/>
    <p:sldId id="263" r:id="rId14"/>
    <p:sldId id="264"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2">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dirty="0">
                <a:solidFill>
                  <a:schemeClr val="tx1"/>
                </a:solidFill>
                <a:latin typeface="Cambria" panose="02040503050406030204" pitchFamily="18" charset="0"/>
                <a:ea typeface="Cambria" panose="02040503050406030204" pitchFamily="18" charset="0"/>
              </a:rPr>
              <a:t>AI VS. HUMAN : ACADEMIC ESSAY AUTHENTICITY CHALLENGE</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PSCS180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 Sandhya L</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voice</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Dr.Saira</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err="1">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bhanu</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Dr. H M </a:t>
            </a: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Manjula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3" name="Table 2"/>
          <p:cNvGraphicFramePr>
            <a:graphicFrameLocks noGrp="1"/>
          </p:cNvGraphicFramePr>
          <p:nvPr/>
        </p:nvGraphicFramePr>
        <p:xfrm>
          <a:off x="226142" y="2653070"/>
          <a:ext cx="6115663" cy="1975180"/>
        </p:xfrm>
        <a:graphic>
          <a:graphicData uri="http://schemas.openxmlformats.org/drawingml/2006/table">
            <a:tbl>
              <a:tblPr firstRow="1" bandRow="1">
                <a:tableStyleId>{5C22544A-7EE6-4342-B048-85BDC9FD1C3A}</a:tableStyleId>
              </a:tblPr>
              <a:tblGrid>
                <a:gridCol w="2702161"/>
                <a:gridCol w="3413502"/>
              </a:tblGrid>
              <a:tr h="342172">
                <a:tc>
                  <a:txBody>
                    <a:bodyPr/>
                    <a:lstStyle/>
                    <a:p>
                      <a:r>
                        <a:rPr lang="en-IN" dirty="0"/>
                        <a:t>     STUDENT NAME    </a:t>
                      </a:r>
                      <a:endParaRPr lang="en-IN" dirty="0"/>
                    </a:p>
                  </a:txBody>
                  <a:tcPr/>
                </a:tc>
                <a:tc>
                  <a:txBody>
                    <a:bodyPr/>
                    <a:lstStyle/>
                    <a:p>
                      <a:r>
                        <a:rPr lang="en-IN" dirty="0"/>
                        <a:t>       ROLL NUMBER</a:t>
                      </a:r>
                      <a:endParaRPr lang="en-IN" dirty="0"/>
                    </a:p>
                  </a:txBody>
                  <a:tcPr/>
                </a:tc>
              </a:tr>
              <a:tr h="512140">
                <a:tc>
                  <a:txBody>
                    <a:bodyPr/>
                    <a:lstStyle/>
                    <a:p>
                      <a:r>
                        <a:rPr lang="en-IN" dirty="0"/>
                        <a:t>MANJUNATH REDDY</a:t>
                      </a:r>
                      <a:endParaRPr lang="en-IN" dirty="0"/>
                    </a:p>
                  </a:txBody>
                  <a:tcPr/>
                </a:tc>
                <a:tc>
                  <a:txBody>
                    <a:bodyPr/>
                    <a:lstStyle/>
                    <a:p>
                      <a:r>
                        <a:rPr lang="en-IN" dirty="0"/>
                        <a:t>20211CST0043</a:t>
                      </a:r>
                      <a:endParaRPr lang="en-IN" dirty="0"/>
                    </a:p>
                  </a:txBody>
                  <a:tcPr/>
                </a:tc>
              </a:tr>
              <a:tr h="342172">
                <a:tc>
                  <a:txBody>
                    <a:bodyPr/>
                    <a:lstStyle/>
                    <a:p>
                      <a:r>
                        <a:rPr lang="en-IN" dirty="0"/>
                        <a:t>MALLIKA</a:t>
                      </a:r>
                      <a:endParaRPr lang="en-IN" dirty="0"/>
                    </a:p>
                  </a:txBody>
                  <a:tcPr/>
                </a:tc>
                <a:tc>
                  <a:txBody>
                    <a:bodyPr/>
                    <a:lstStyle/>
                    <a:p>
                      <a:r>
                        <a:rPr lang="en-IN" dirty="0"/>
                        <a:t>20211CST0002</a:t>
                      </a:r>
                      <a:endParaRPr lang="en-IN" dirty="0"/>
                    </a:p>
                  </a:txBody>
                  <a:tcPr/>
                </a:tc>
              </a:tr>
              <a:tr h="342172">
                <a:tc>
                  <a:txBody>
                    <a:bodyPr/>
                    <a:lstStyle/>
                    <a:p>
                      <a:r>
                        <a:rPr lang="en-IN" dirty="0"/>
                        <a:t>HARI NARAYANA</a:t>
                      </a:r>
                      <a:endParaRPr lang="en-IN" dirty="0"/>
                    </a:p>
                  </a:txBody>
                  <a:tcPr/>
                </a:tc>
                <a:tc>
                  <a:txBody>
                    <a:bodyPr/>
                    <a:lstStyle/>
                    <a:p>
                      <a:r>
                        <a:rPr lang="en-IN" dirty="0"/>
                        <a:t>20211CST0029</a:t>
                      </a:r>
                      <a:endParaRPr lang="en-IN" dirty="0"/>
                    </a:p>
                  </a:txBody>
                  <a:tcPr/>
                </a:tc>
              </a:tr>
              <a:tr h="342172">
                <a:tc>
                  <a:txBody>
                    <a:bodyPr/>
                    <a:lstStyle/>
                    <a:p>
                      <a:r>
                        <a:rPr lang="en-IN" dirty="0"/>
                        <a:t>RAKSHITHA M</a:t>
                      </a:r>
                      <a:endParaRPr lang="en-IN" dirty="0"/>
                    </a:p>
                  </a:txBody>
                  <a:tcPr/>
                </a:tc>
                <a:tc>
                  <a:txBody>
                    <a:bodyPr/>
                    <a:lstStyle/>
                    <a:p>
                      <a:r>
                        <a:rPr lang="en-IN" dirty="0"/>
                        <a:t>20211CST0050</a:t>
                      </a:r>
                      <a:endParaRPr lang="en-IN"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endParaRPr lang="en-GB" dirty="0"/>
          </a:p>
        </p:txBody>
      </p:sp>
      <p:pic>
        <p:nvPicPr>
          <p:cNvPr id="1315891734" name="Picture 1" descr="A white text with black text&#10;&#10;Description automatically generated"/>
          <p:cNvPicPr>
            <a:picLocks noChangeAspect="1"/>
          </p:cNvPicPr>
          <p:nvPr>
            <p:ph idx="1"/>
          </p:nvPr>
        </p:nvPicPr>
        <p:blipFill>
          <a:blip r:embed="rId1"/>
          <a:stretch>
            <a:fillRect/>
          </a:stretch>
        </p:blipFill>
        <p:spPr>
          <a:xfrm>
            <a:off x="0" y="1502410"/>
            <a:ext cx="11968480" cy="42017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Outcomes / Results Obtained</a:t>
            </a:r>
            <a:endParaRPr lang="en-GB" dirty="0"/>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The proposed system is expected to yield several important outcomes that will contribute to safeguarding academic integrity and ensuring the authenticity of written content in educational settings:</a:t>
            </a:r>
            <a:endParaRPr lang="en-US" sz="2800" dirty="0">
              <a:latin typeface="Times New Roman" panose="02020603050405020304" pitchFamily="18" charset="0"/>
              <a:cs typeface="Times New Roman" panose="02020603050405020304" pitchFamily="18" charset="0"/>
            </a:endParaRPr>
          </a:p>
          <a:p>
            <a:pPr marL="0" indent="0">
              <a:buNone/>
            </a:pP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US" sz="2800" dirty="0">
                <a:latin typeface="Times New Roman" panose="02020603050405020304" pitchFamily="18" charset="0"/>
                <a:cs typeface="Times New Roman" panose="02020603050405020304" pitchFamily="18" charset="0"/>
              </a:rPr>
              <a:t>Improved Detection Accuracy</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US" sz="2800" dirty="0">
                <a:latin typeface="Times New Roman" panose="02020603050405020304" pitchFamily="18" charset="0"/>
                <a:cs typeface="Times New Roman" panose="02020603050405020304" pitchFamily="18" charset="0"/>
              </a:rPr>
              <a:t>User-Friendly Interface</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US" sz="2800" dirty="0">
                <a:latin typeface="Times New Roman" panose="02020603050405020304" pitchFamily="18" charset="0"/>
                <a:cs typeface="Times New Roman" panose="02020603050405020304" pitchFamily="18" charset="0"/>
              </a:rPr>
              <a:t>Scalable Solution for Large Institutions</a:t>
            </a:r>
            <a:endParaRPr lang="en-US" sz="2800" dirty="0">
              <a:latin typeface="Times New Roman" panose="02020603050405020304" pitchFamily="18" charset="0"/>
              <a:cs typeface="Times New Roman" panose="02020603050405020304" pitchFamily="18" charset="0"/>
            </a:endParaRPr>
          </a:p>
          <a:p>
            <a:pPr marL="457200" indent="-457200">
              <a:buAutoNum type="arabicPeriod"/>
            </a:pPr>
            <a:r>
              <a:rPr lang="en-US" sz="2800" dirty="0">
                <a:latin typeface="Times New Roman" panose="02020603050405020304" pitchFamily="18" charset="0"/>
                <a:cs typeface="Times New Roman" panose="02020603050405020304" pitchFamily="18" charset="0"/>
              </a:rPr>
              <a:t>Explainable and Transparent AI</a:t>
            </a: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endParaRPr lang="en-GB" dirty="0"/>
          </a:p>
        </p:txBody>
      </p:sp>
      <p:sp>
        <p:nvSpPr>
          <p:cNvPr id="3" name="Content Placeholder 2"/>
          <p:cNvSpPr>
            <a:spLocks noGrp="1"/>
          </p:cNvSpPr>
          <p:nvPr>
            <p:ph idx="1"/>
          </p:nvPr>
        </p:nvSpPr>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This project offers a robust solution for detecting AI-generated essays, ensuring academic integrity by distinguishing between human and machine-authored texts. Utilizing the Roberta-base-</a:t>
            </a:r>
            <a:r>
              <a:rPr lang="en-US" sz="2800" dirty="0" err="1">
                <a:latin typeface="Times New Roman" panose="02020603050405020304" pitchFamily="18" charset="0"/>
                <a:cs typeface="Times New Roman" panose="02020603050405020304" pitchFamily="18" charset="0"/>
              </a:rPr>
              <a:t>openai</a:t>
            </a:r>
            <a:r>
              <a:rPr lang="en-US" sz="2800" dirty="0">
                <a:latin typeface="Times New Roman" panose="02020603050405020304" pitchFamily="18" charset="0"/>
                <a:cs typeface="Times New Roman" panose="02020603050405020304" pitchFamily="18" charset="0"/>
              </a:rPr>
              <a:t>-detector model, it provides accurate classification with support for both English and Arabic essays. The user-friendly interface and explainability features enhance accessibility and transparency, while the system’s adaptability ensures it remains effective against evolving AI models. By promoting ethical AI use in education, this tool will help institutions maintain fair academic practices and uphold authenticity in student work.</a:t>
            </a:r>
            <a:endParaRPr 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endParaRPr lang="en-GB" dirty="0"/>
          </a:p>
        </p:txBody>
      </p:sp>
      <p:sp>
        <p:nvSpPr>
          <p:cNvPr id="3" name="Content Placeholder 2"/>
          <p:cNvSpPr>
            <a:spLocks noGrp="1"/>
          </p:cNvSpPr>
          <p:nvPr>
            <p:ph idx="1"/>
          </p:nvPr>
        </p:nvSpPr>
        <p:spPr>
          <a:xfrm>
            <a:off x="812800" y="1143000"/>
            <a:ext cx="7788910" cy="4953000"/>
          </a:xfrm>
        </p:spPr>
        <p:txBody>
          <a:bodyPr>
            <a:normAutofit fontScale="85000" lnSpcReduction="10000"/>
          </a:bodyPr>
          <a:lstStyle/>
          <a:p>
            <a:pPr marL="0" indent="0" algn="just">
              <a:buNone/>
            </a:pPr>
            <a:r>
              <a:rPr lang="en-US" sz="2000" b="0" i="0" u="none" strike="noStrike" baseline="0" dirty="0">
                <a:latin typeface="Times New Roman" panose="02020603050405020304" pitchFamily="18" charset="0"/>
                <a:cs typeface="Times New Roman" panose="02020603050405020304" pitchFamily="18" charset="0"/>
              </a:rPr>
              <a:t>[1] R. </a:t>
            </a:r>
            <a:r>
              <a:rPr lang="en-US" sz="2000" b="0" i="0" u="none" strike="noStrike" baseline="0" dirty="0" err="1">
                <a:latin typeface="Times New Roman" panose="02020603050405020304" pitchFamily="18" charset="0"/>
                <a:cs typeface="Times New Roman" panose="02020603050405020304" pitchFamily="18" charset="0"/>
              </a:rPr>
              <a:t>Corizzo</a:t>
            </a:r>
            <a:r>
              <a:rPr lang="en-US" sz="2000" b="0" i="0" u="none" strike="noStrike" baseline="0" dirty="0">
                <a:latin typeface="Times New Roman" panose="02020603050405020304" pitchFamily="18" charset="0"/>
                <a:cs typeface="Times New Roman" panose="02020603050405020304" pitchFamily="18" charset="0"/>
              </a:rPr>
              <a:t> and S. Leal-Arenas, "A Deep Fusion Model for Human vs. Machine-</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Generated Essay Classification," IEEE, 2023.</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[2] W. H. Pan, M. J. Chok, J. L. S. Wong, Y. X. Shin, Z. Yang, Y. S. Poon, C. Y.</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Chong, D. Lo, and M. K. Lim, "Assessing AI Detectors in Identifying </a:t>
            </a:r>
            <a:r>
              <a:rPr lang="en-US" sz="2000" b="0" i="0" u="none" strike="noStrike" baseline="0" dirty="0" err="1">
                <a:latin typeface="Times New Roman" panose="02020603050405020304" pitchFamily="18" charset="0"/>
                <a:cs typeface="Times New Roman" panose="02020603050405020304" pitchFamily="18" charset="0"/>
              </a:rPr>
              <a:t>AIGenerated</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Code: Implications for Education," IEEE, 2024.</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[3] V. Pandita, A. M. </a:t>
            </a:r>
            <a:r>
              <a:rPr lang="en-US" sz="2000" b="0" i="0" u="none" strike="noStrike" baseline="0" dirty="0" err="1">
                <a:latin typeface="Times New Roman" panose="02020603050405020304" pitchFamily="18" charset="0"/>
                <a:cs typeface="Times New Roman" panose="02020603050405020304" pitchFamily="18" charset="0"/>
              </a:rPr>
              <a:t>Mujawar</a:t>
            </a:r>
            <a:r>
              <a:rPr lang="en-US" sz="2000" b="0" i="0" u="none" strike="noStrike" baseline="0" dirty="0">
                <a:latin typeface="Times New Roman" panose="02020603050405020304" pitchFamily="18" charset="0"/>
                <a:cs typeface="Times New Roman" panose="02020603050405020304" pitchFamily="18" charset="0"/>
              </a:rPr>
              <a:t>, T. Norbu, V. Verma, and P. Patil, "Text Origin</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Detection: Unmasking the Source – AI vs Human," IEEE , 2024.</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[4] D. Yan, M. </a:t>
            </a:r>
            <a:r>
              <a:rPr lang="en-US" sz="2000" b="0" i="0" u="none" strike="noStrike" baseline="0" dirty="0" err="1">
                <a:latin typeface="Times New Roman" panose="02020603050405020304" pitchFamily="18" charset="0"/>
                <a:cs typeface="Times New Roman" panose="02020603050405020304" pitchFamily="18" charset="0"/>
              </a:rPr>
              <a:t>Fauss</a:t>
            </a:r>
            <a:r>
              <a:rPr lang="en-US" sz="2000" b="0" i="0" u="none" strike="noStrike" baseline="0" dirty="0">
                <a:latin typeface="Times New Roman" panose="02020603050405020304" pitchFamily="18" charset="0"/>
                <a:cs typeface="Times New Roman" panose="02020603050405020304" pitchFamily="18" charset="0"/>
              </a:rPr>
              <a:t>, J. Hao, and W. Cui, "Detection of AI-generated Essays in</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Writing Assessments," Psychological Test and Assessment Modeling, vol. 65,</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2023.</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[5] X. Peng, Y. Zhou, B. He, L. Sun, and Y. Sun, "Hiding the Ghostwriters: An</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Adversarial Evaluation of AI-Generated Student Essay Detection,"</a:t>
            </a:r>
            <a:endParaRPr lang="en-US" sz="2000" b="0" i="0" u="none" strike="noStrike" baseline="0" dirty="0">
              <a:latin typeface="Times New Roman" panose="02020603050405020304" pitchFamily="18" charset="0"/>
              <a:cs typeface="Times New Roman" panose="02020603050405020304" pitchFamily="18" charset="0"/>
            </a:endParaRPr>
          </a:p>
          <a:p>
            <a:pPr marL="0" indent="0" algn="just">
              <a:buNone/>
            </a:pPr>
            <a:r>
              <a:rPr lang="en-US" sz="2000" b="0" i="0" u="none" strike="noStrike" baseline="0" dirty="0">
                <a:latin typeface="Times New Roman" panose="02020603050405020304" pitchFamily="18" charset="0"/>
                <a:cs typeface="Times New Roman" panose="02020603050405020304" pitchFamily="18" charset="0"/>
              </a:rPr>
              <a:t>arXiv:2402.00412v1 [cs.CL], Feb. 2024.</a:t>
            </a:r>
            <a:endParaRPr lang="en-GB" sz="2000" dirty="0">
              <a:latin typeface="Times New Roman" panose="02020603050405020304" pitchFamily="18" charset="0"/>
              <a:cs typeface="Times New Roman" panose="02020603050405020304" pitchFamily="18" charset="0"/>
            </a:endParaRPr>
          </a:p>
          <a:p>
            <a:pPr marL="0" indent="0" algn="l">
              <a:buNone/>
            </a:pPr>
            <a:endParaRPr lang="en-US" sz="2000" b="0" i="0" u="none" strike="noStrike" baseline="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endParaRPr lang="en-GB" sz="6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endParaRPr lang="en-GB" dirty="0"/>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This project focuses on addressing the increasing use of AI tools in generating essays, particularly in educational contexts, where maintaining academic integrity is crucial. The aim of the system is to classify essays as either machine-generated or human-authored. The system is capable of identifying texts generated by various large language models, such as ChatGPT, and determining whether the content is AI-generated (Fake) or written by a human (Real). This binary classification task extends to essays written by both native and non-native speakers in two languages: English.</a:t>
            </a:r>
            <a:endParaRPr lang="en-US" sz="2800" dirty="0">
              <a:latin typeface="Times New Roman" panose="02020603050405020304" pitchFamily="18" charset="0"/>
              <a:cs typeface="Times New Roman" panose="02020603050405020304" pitchFamily="18" charset="0"/>
            </a:endParaRPr>
          </a:p>
          <a:p>
            <a:pPr marL="0" indent="0" algn="just">
              <a:buNone/>
            </a:pPr>
            <a:endParaRPr lang="en-GB"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endParaRPr lang="en-GB" dirty="0"/>
          </a:p>
        </p:txBody>
      </p:sp>
      <p:sp>
        <p:nvSpPr>
          <p:cNvPr id="3" name="Content Placeholder 2"/>
          <p:cNvSpPr>
            <a:spLocks noGrp="1"/>
          </p:cNvSpPr>
          <p:nvPr>
            <p:ph idx="1"/>
          </p:nvPr>
        </p:nvSpPr>
        <p:spPr/>
        <p:txBody>
          <a:bodyPr>
            <a:normAutofit/>
          </a:bodyPr>
          <a:lstStyle/>
          <a:p>
            <a:pPr marL="0" indent="0">
              <a:buNone/>
            </a:pPr>
            <a:r>
              <a:rPr lang="en-US" altLang="en-GB" dirty="0"/>
              <a:t> </a:t>
            </a:r>
            <a:endParaRPr lang="en-US" altLang="en-GB" dirty="0"/>
          </a:p>
        </p:txBody>
      </p:sp>
      <p:graphicFrame>
        <p:nvGraphicFramePr>
          <p:cNvPr id="4" name="Table 3"/>
          <p:cNvGraphicFramePr/>
          <p:nvPr>
            <p:custDataLst>
              <p:tags r:id="rId1"/>
            </p:custDataLst>
          </p:nvPr>
        </p:nvGraphicFramePr>
        <p:xfrm>
          <a:off x="567055" y="1143000"/>
          <a:ext cx="11437620" cy="4952365"/>
        </p:xfrm>
        <a:graphic>
          <a:graphicData uri="http://schemas.openxmlformats.org/drawingml/2006/table">
            <a:tbl>
              <a:tblPr/>
              <a:tblGrid>
                <a:gridCol w="1879600"/>
                <a:gridCol w="1043305"/>
                <a:gridCol w="2623820"/>
                <a:gridCol w="2700655"/>
                <a:gridCol w="3190240"/>
              </a:tblGrid>
              <a:tr h="875030">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Paper Name</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952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Author(s)</a:t>
                      </a:r>
                      <a:endParaRPr sz="1600" b="1">
                        <a:latin typeface="Times New Roman" panose="02020603050405020304" pitchFamily="18" charset="0"/>
                        <a:ea typeface="Calibri" panose="020F0502020204030204"/>
                        <a:cs typeface="Times New Roman" panose="02020603050405020304" pitchFamily="18" charset="0"/>
                      </a:endParaRPr>
                    </a:p>
                  </a:txBody>
                  <a:tcPr marL="86995" marR="86995" marT="952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lgn="just">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Limitations</a:t>
                      </a:r>
                      <a:endParaRPr sz="1600" b="1">
                        <a:latin typeface="Times New Roman" panose="02020603050405020304" pitchFamily="18" charset="0"/>
                        <a:ea typeface="Calibri" panose="020F0502020204030204"/>
                        <a:cs typeface="Times New Roman" panose="02020603050405020304" pitchFamily="18" charset="0"/>
                      </a:endParaRPr>
                    </a:p>
                  </a:txBody>
                  <a:tcPr marL="86995" marR="86995" marT="952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Advantages</a:t>
                      </a:r>
                      <a:endParaRPr sz="1600" b="1">
                        <a:latin typeface="Times New Roman" panose="02020603050405020304" pitchFamily="18" charset="0"/>
                        <a:ea typeface="Calibri" panose="020F0502020204030204"/>
                        <a:cs typeface="Times New Roman" panose="02020603050405020304" pitchFamily="18" charset="0"/>
                      </a:endParaRPr>
                    </a:p>
                  </a:txBody>
                  <a:tcPr marL="86995" marR="86995" marT="952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Disadvantages</a:t>
                      </a:r>
                      <a:endParaRPr sz="1600" b="1">
                        <a:latin typeface="Times New Roman" panose="02020603050405020304" pitchFamily="18" charset="0"/>
                        <a:ea typeface="Calibri" panose="020F0502020204030204"/>
                        <a:cs typeface="Times New Roman" panose="02020603050405020304" pitchFamily="18" charset="0"/>
                      </a:endParaRPr>
                    </a:p>
                  </a:txBody>
                  <a:tcPr marL="86995" marR="0" marT="952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r h="1066800">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 (The Rise of AI in Content Generation</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2019)</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Radford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Focused mainly on transformer architecture without addressing practical applications.</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Introduced transformer-based architectures that improved text generation.</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Limited focus on challenges in academic settings and authenticity.</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r h="1056640">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Challenges in Distinguishing AI-Generated Text</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 (2019)</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Zellers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GPT-2 detection model was not robust across diverse texts and contexts.</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Highlighted the difficulty in distinguishing between AI-generated and human text.</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Struggled with high false positive rates in detection.</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r h="886460">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Challenges in Distinguishing AI-Generated Text</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 (2020</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Brown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Detection remains imperfect, especially for advanced models like GPT-3.</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Demonstrated significant improvement in text fluency with GPT-3.</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The increased fluency of models like GPT-3 complicates detection.</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r h="1067435">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Existing Detection Techniques</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(2020)</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Bakhtin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Detection models like RoBERTa are still limited to certain text structures.</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RoBERTa-based detectors show reasonable accuracy in distinguishing AI text.</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May not detect subtle, sophisticated AI-generated content.</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 </a:t>
            </a:r>
            <a:endParaRPr lang="en-US" dirty="0"/>
          </a:p>
        </p:txBody>
      </p:sp>
      <p:graphicFrame>
        <p:nvGraphicFramePr>
          <p:cNvPr id="2" name="Table 1"/>
          <p:cNvGraphicFramePr/>
          <p:nvPr>
            <p:custDataLst>
              <p:tags r:id="rId1"/>
            </p:custDataLst>
          </p:nvPr>
        </p:nvGraphicFramePr>
        <p:xfrm>
          <a:off x="609600" y="1627505"/>
          <a:ext cx="10972800" cy="3696970"/>
        </p:xfrm>
        <a:graphic>
          <a:graphicData uri="http://schemas.openxmlformats.org/drawingml/2006/table">
            <a:tbl>
              <a:tblPr/>
              <a:tblGrid>
                <a:gridCol w="1802765"/>
                <a:gridCol w="1002030"/>
                <a:gridCol w="2516505"/>
                <a:gridCol w="2590800"/>
                <a:gridCol w="3060700"/>
              </a:tblGrid>
              <a:tr h="1232535">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Existing Detection Techniques</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 (2020)</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Ippolito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The study's models might not generalize well to highly diverse writing styles.</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Focused on context, sentence structure, and stylistic patterns for better accuracy.</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Models might fail in detecting new or evolving AI writing styles.</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r h="1217930">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Multilingual Detection</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 (2021)</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Elmadany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AI detection is inconsistent in low-resource languages like Arabic.</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Extended AI detection research into multilingual contexts, particularly Arabic.</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Limited to specific languages, making global application difficult.</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r h="1246505">
                <a:tc>
                  <a:txBody>
                    <a:bodyPr/>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Impact on Academic Integrity</a:t>
                      </a:r>
                      <a:endParaRPr sz="1600" b="1">
                        <a:latin typeface="Times New Roman" panose="02020603050405020304" pitchFamily="18" charset="0"/>
                        <a:ea typeface="Calibri" panose="020F0502020204030204"/>
                        <a:cs typeface="Times New Roman" panose="02020603050405020304" pitchFamily="18" charset="0"/>
                      </a:endParaRPr>
                    </a:p>
                    <a:p>
                      <a:pPr marL="68580" indent="0">
                        <a:spcBef>
                          <a:spcPct val="0"/>
                        </a:spcBef>
                        <a:spcAft>
                          <a:spcPct val="0"/>
                        </a:spcAft>
                      </a:pPr>
                      <a:r>
                        <a:rPr sz="1600" b="1">
                          <a:latin typeface="Times New Roman" panose="02020603050405020304" pitchFamily="18" charset="0"/>
                          <a:ea typeface="Calibri" panose="020F0502020204030204"/>
                          <a:cs typeface="Times New Roman" panose="02020603050405020304" pitchFamily="18" charset="0"/>
                        </a:rPr>
                        <a:t>. (2021)</a:t>
                      </a:r>
                      <a:endParaRPr sz="1600" b="1">
                        <a:latin typeface="Times New Roman" panose="02020603050405020304" pitchFamily="18" charset="0"/>
                        <a:ea typeface="Calibri" panose="020F0502020204030204"/>
                        <a:cs typeface="Times New Roman" panose="02020603050405020304" pitchFamily="18" charset="0"/>
                      </a:endParaRPr>
                    </a:p>
                  </a:txBody>
                  <a:tcPr marL="0"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Kovačević </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Some detection systems still generate false positives, affecting fairness.</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Highlighted the growing concern of AI in academic environments.</a:t>
                      </a:r>
                      <a:endParaRPr sz="1600">
                        <a:latin typeface="Times New Roman" panose="02020603050405020304" pitchFamily="18" charset="0"/>
                        <a:ea typeface="Calibri" panose="020F0502020204030204"/>
                        <a:cs typeface="Times New Roman" panose="02020603050405020304" pitchFamily="18" charset="0"/>
                      </a:endParaRPr>
                    </a:p>
                  </a:txBody>
                  <a:tcPr marL="86995" marR="86995"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c>
                  <a:txBody>
                    <a:bodyPr/>
                    <a:p>
                      <a:pPr marL="68580" indent="0">
                        <a:spcBef>
                          <a:spcPct val="0"/>
                        </a:spcBef>
                        <a:spcAft>
                          <a:spcPct val="0"/>
                        </a:spcAft>
                      </a:pPr>
                      <a:r>
                        <a:rPr sz="1600">
                          <a:latin typeface="Times New Roman" panose="02020603050405020304" pitchFamily="18" charset="0"/>
                          <a:ea typeface="Calibri" panose="020F0502020204030204"/>
                          <a:cs typeface="Times New Roman" panose="02020603050405020304" pitchFamily="18" charset="0"/>
                        </a:rPr>
                        <a:t>May result in unfair detection of legitimate student work.</a:t>
                      </a:r>
                      <a:endParaRPr sz="1600">
                        <a:latin typeface="Times New Roman" panose="02020603050405020304" pitchFamily="18" charset="0"/>
                        <a:ea typeface="Calibri" panose="020F0502020204030204"/>
                        <a:cs typeface="Times New Roman" panose="02020603050405020304" pitchFamily="18" charset="0"/>
                      </a:endParaRPr>
                    </a:p>
                  </a:txBody>
                  <a:tcPr marL="86995" marR="0" marT="86995" marB="86995" anchor="b" anchorCtr="0">
                    <a:lnL w="3175" cap="flat" cmpd="sng">
                      <a:solidFill>
                        <a:srgbClr val="000008"/>
                      </a:solidFill>
                      <a:prstDash val="solid"/>
                      <a:headEnd type="none" w="med" len="med"/>
                      <a:tailEnd type="none" w="med" len="med"/>
                    </a:lnL>
                    <a:lnR w="3175" cap="flat" cmpd="sng">
                      <a:solidFill>
                        <a:srgbClr val="000008"/>
                      </a:solidFill>
                      <a:prstDash val="solid"/>
                      <a:headEnd type="none" w="med" len="med"/>
                      <a:tailEnd type="none" w="med" len="med"/>
                    </a:lnR>
                    <a:lnT w="3175" cap="flat" cmpd="sng">
                      <a:solidFill>
                        <a:srgbClr val="000008"/>
                      </a:solidFill>
                      <a:prstDash val="solid"/>
                      <a:headEnd type="none" w="med" len="med"/>
                      <a:tailEnd type="none" w="med" len="med"/>
                    </a:lnT>
                    <a:lnB w="3175" cap="flat" cmpd="sng">
                      <a:solidFill>
                        <a:srgbClr val="000008"/>
                      </a:solidFill>
                      <a:prstDash val="solid"/>
                      <a:headEnd type="none" w="med" len="med"/>
                      <a:tailEnd type="none" w="med" len="med"/>
                    </a:lnB>
                    <a:solidFill>
                      <a:srgbClr val="F9FAFB"/>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Research Gaps Identified</a:t>
            </a:r>
            <a:endParaRPr lang="en-IN" dirty="0"/>
          </a:p>
        </p:txBody>
      </p:sp>
      <p:sp>
        <p:nvSpPr>
          <p:cNvPr id="3" name="Content Placeholder 2"/>
          <p:cNvSpPr>
            <a:spLocks noGrp="1"/>
          </p:cNvSpPr>
          <p:nvPr>
            <p:ph idx="1"/>
          </p:nvPr>
        </p:nvSpPr>
        <p:spPr>
          <a:xfrm>
            <a:off x="743284" y="1143001"/>
            <a:ext cx="10668000" cy="4952997"/>
          </a:xfrm>
        </p:spPr>
        <p:txBody>
          <a:bodyPr>
            <a:normAutofit/>
          </a:bodyPr>
          <a:lstStyle/>
          <a:p>
            <a:pPr marL="0" indent="0">
              <a:buNone/>
            </a:pPr>
            <a:r>
              <a:rPr lang="en-US" altLang="en-IN" dirty="0"/>
              <a:t> </a:t>
            </a:r>
            <a:endParaRPr lang="en-US" altLang="en-IN" dirty="0"/>
          </a:p>
        </p:txBody>
      </p:sp>
      <p:graphicFrame>
        <p:nvGraphicFramePr>
          <p:cNvPr id="4" name="Table 3"/>
          <p:cNvGraphicFramePr/>
          <p:nvPr>
            <p:custDataLst>
              <p:tags r:id="rId1"/>
            </p:custDataLst>
          </p:nvPr>
        </p:nvGraphicFramePr>
        <p:xfrm>
          <a:off x="947420" y="949325"/>
          <a:ext cx="10294620" cy="5894070"/>
        </p:xfrm>
        <a:graphic>
          <a:graphicData uri="http://schemas.openxmlformats.org/drawingml/2006/table">
            <a:tbl>
              <a:tblPr/>
              <a:tblGrid>
                <a:gridCol w="3431540"/>
                <a:gridCol w="3431540"/>
                <a:gridCol w="3431540"/>
              </a:tblGrid>
              <a:tr h="346710">
                <a:tc>
                  <a:txBody>
                    <a:bodyPr/>
                    <a:p>
                      <a:pPr>
                        <a:spcBef>
                          <a:spcPct val="0"/>
                        </a:spcBef>
                        <a:spcAft>
                          <a:spcPct val="0"/>
                        </a:spcAft>
                      </a:pPr>
                      <a:r>
                        <a:rPr sz="1800" b="1">
                          <a:latin typeface="Times New Roman" panose="02020603050405020304"/>
                          <a:ea typeface="SimSun" panose="02010600030101010101" pitchFamily="2" charset="-122"/>
                        </a:rPr>
                        <a:t>Area of Concern</a:t>
                      </a:r>
                      <a:endParaRPr sz="18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spcBef>
                          <a:spcPct val="0"/>
                        </a:spcBef>
                        <a:spcAft>
                          <a:spcPct val="0"/>
                        </a:spcAft>
                      </a:pPr>
                      <a:r>
                        <a:rPr sz="1800" b="1">
                          <a:latin typeface="Times New Roman" panose="02020603050405020304"/>
                          <a:ea typeface="SimSun" panose="02010600030101010101" pitchFamily="2" charset="-122"/>
                        </a:rPr>
                        <a:t>Key Issues</a:t>
                      </a:r>
                      <a:endParaRPr sz="18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spcBef>
                          <a:spcPct val="0"/>
                        </a:spcBef>
                        <a:spcAft>
                          <a:spcPct val="0"/>
                        </a:spcAft>
                      </a:pPr>
                      <a:r>
                        <a:rPr sz="1800" b="1">
                          <a:latin typeface="Times New Roman" panose="02020603050405020304"/>
                          <a:ea typeface="SimSun" panose="02010600030101010101" pitchFamily="2" charset="-122"/>
                        </a:rPr>
                        <a:t>References</a:t>
                      </a:r>
                      <a:endParaRPr sz="18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66800">
                <a:tc>
                  <a:txBody>
                    <a:bodyPr/>
                    <a:p>
                      <a:pPr>
                        <a:spcBef>
                          <a:spcPct val="0"/>
                        </a:spcBef>
                        <a:spcAft>
                          <a:spcPct val="0"/>
                        </a:spcAft>
                      </a:pPr>
                      <a:r>
                        <a:rPr sz="1400" b="1">
                          <a:latin typeface="Times New Roman" panose="02020603050405020304"/>
                          <a:ea typeface="SimSun" panose="02010600030101010101" pitchFamily="2" charset="-122"/>
                        </a:rPr>
                        <a:t>1. Authorship Dynamics and Creative Expression</a:t>
                      </a:r>
                      <a:endParaRPr sz="14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 Redefinition of authorship and voice in AI-assisted writing.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Traditional frameworks assume human authorship, overlooking AI contributions to identity and voice.</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Ivanič (1998), Tardy (2012)</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280160">
                <a:tc>
                  <a:txBody>
                    <a:bodyPr/>
                    <a:p>
                      <a:pPr>
                        <a:spcBef>
                          <a:spcPct val="0"/>
                        </a:spcBef>
                        <a:spcAft>
                          <a:spcPct val="0"/>
                        </a:spcAft>
                      </a:pPr>
                      <a:r>
                        <a:rPr sz="1400" b="1">
                          <a:latin typeface="Times New Roman" panose="02020603050405020304"/>
                          <a:ea typeface="SimSun" panose="02010600030101010101" pitchFamily="2" charset="-122"/>
                        </a:rPr>
                        <a:t>2. Ethical and Integrity Concerns</a:t>
                      </a:r>
                      <a:endParaRPr sz="14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 Unclear if AI-generated content constitutes plagiarism.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Lack of guidelines on acceptable levels of AI assistance.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Challenges in distinguishing legitimate use from misuse</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Peacock and Flowerdew (2001)</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53440">
                <a:tc>
                  <a:txBody>
                    <a:bodyPr/>
                    <a:p>
                      <a:pPr>
                        <a:spcBef>
                          <a:spcPct val="0"/>
                        </a:spcBef>
                        <a:spcAft>
                          <a:spcPct val="0"/>
                        </a:spcAft>
                      </a:pPr>
                      <a:r>
                        <a:rPr sz="1400" b="1">
                          <a:latin typeface="Times New Roman" panose="02020603050405020304"/>
                          <a:ea typeface="SimSun" panose="02010600030101010101" pitchFamily="2" charset="-122"/>
                        </a:rPr>
                        <a:t>3. Technological Limitations and Operational Challenges</a:t>
                      </a:r>
                      <a:endParaRPr sz="14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 AI tools struggle with nuanced contexts and specialized fields.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Inability to consistently meet academic rigor.</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Riedl (2016), Bender et al. (2021)</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280160">
                <a:tc>
                  <a:txBody>
                    <a:bodyPr/>
                    <a:p>
                      <a:pPr>
                        <a:spcBef>
                          <a:spcPct val="0"/>
                        </a:spcBef>
                        <a:spcAft>
                          <a:spcPct val="0"/>
                        </a:spcAft>
                      </a:pPr>
                      <a:r>
                        <a:rPr sz="1400" b="1">
                          <a:latin typeface="Times New Roman" panose="02020603050405020304"/>
                          <a:ea typeface="SimSun" panose="02010600030101010101" pitchFamily="2" charset="-122"/>
                        </a:rPr>
                        <a:t>4. Pedagogical Implications and Educational Strategies</a:t>
                      </a:r>
                      <a:endParaRPr sz="14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 Potential to aid brainstorming and revising.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Risks diminishing independent learning and critical thinking.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Lack of research on long-term impacts on learning.</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 </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66800">
                <a:tc>
                  <a:txBody>
                    <a:bodyPr/>
                    <a:p>
                      <a:pPr>
                        <a:spcBef>
                          <a:spcPct val="0"/>
                        </a:spcBef>
                        <a:spcAft>
                          <a:spcPct val="0"/>
                        </a:spcAft>
                      </a:pPr>
                      <a:r>
                        <a:rPr sz="1400" b="1">
                          <a:latin typeface="Times New Roman" panose="02020603050405020304"/>
                          <a:ea typeface="SimSun" panose="02010600030101010101" pitchFamily="2" charset="-122"/>
                        </a:rPr>
                        <a:t>5. Genre-Specific Challenges and Linguistic Intricacies</a:t>
                      </a:r>
                      <a:endParaRPr sz="1400" b="1">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ct val="0"/>
                        </a:spcBef>
                        <a:spcAft>
                          <a:spcPct val="0"/>
                        </a:spcAft>
                      </a:pPr>
                      <a:r>
                        <a:rPr sz="1400">
                          <a:latin typeface="Times New Roman" panose="02020603050405020304"/>
                          <a:ea typeface="SimSun" panose="02010600030101010101" pitchFamily="2" charset="-122"/>
                        </a:rPr>
                        <a:t>- Limited genre-specific analysis of AI-generated texts. </a:t>
                      </a:r>
                      <a:br>
                        <a:rPr sz="1400">
                          <a:latin typeface="Times New Roman" panose="02020603050405020304"/>
                          <a:ea typeface="SimSun" panose="02010600030101010101" pitchFamily="2" charset="-122"/>
                        </a:rPr>
                      </a:br>
                      <a:r>
                        <a:rPr sz="1400">
                          <a:latin typeface="Times New Roman" panose="02020603050405020304"/>
                          <a:ea typeface="SimSun" panose="02010600030101010101" pitchFamily="2" charset="-122"/>
                        </a:rPr>
                        <a:t>- Challenges in meeting precision for scientific writing or nuanced argumentation for humanities.</a:t>
                      </a:r>
                      <a:endParaRPr sz="14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spcBef>
                          <a:spcPts val="500"/>
                        </a:spcBef>
                        <a:spcAft>
                          <a:spcPts val="500"/>
                        </a:spcAft>
                      </a:pPr>
                      <a:r>
                        <a:rPr sz="1400">
                          <a:latin typeface="Times New Roman" panose="02020603050405020304"/>
                          <a:ea typeface="SimSun" panose="02010600030101010101" pitchFamily="2" charset="-122"/>
                        </a:rPr>
                        <a:t>Fyfe (2023)</a:t>
                      </a:r>
                      <a:endParaRPr sz="1400">
                        <a:latin typeface="Times New Roman" panose="02020603050405020304"/>
                        <a:ea typeface="SimSun" panose="02010600030101010101" pitchFamily="2" charset="-122"/>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a:t>
            </a:r>
            <a:endParaRPr lang="en-IN" dirty="0"/>
          </a:p>
        </p:txBody>
      </p:sp>
      <p:sp>
        <p:nvSpPr>
          <p:cNvPr id="3" name="Content Placeholder 2"/>
          <p:cNvSpPr>
            <a:spLocks noGrp="1"/>
          </p:cNvSpPr>
          <p:nvPr>
            <p:ph idx="1"/>
          </p:nvPr>
        </p:nvSpPr>
        <p:spPr/>
        <p:txBody>
          <a:bodyPr/>
          <a:lstStyle/>
          <a:p>
            <a:pPr marL="0" indent="0" algn="just">
              <a:buNone/>
            </a:pPr>
            <a:r>
              <a:rPr lang="en-US" sz="2800" dirty="0">
                <a:latin typeface="Times New Roman" panose="02020603050405020304" pitchFamily="18" charset="0"/>
                <a:ea typeface="Times New Roman" panose="02020603050405020304" pitchFamily="18" charset="0"/>
              </a:rPr>
              <a:t>W</a:t>
            </a:r>
            <a:r>
              <a:rPr lang="en-US" sz="2800" dirty="0">
                <a:effectLst/>
                <a:latin typeface="Times New Roman" panose="02020603050405020304" pitchFamily="18" charset="0"/>
                <a:ea typeface="Times New Roman" panose="02020603050405020304" pitchFamily="18" charset="0"/>
              </a:rPr>
              <a:t>e outline the methodology for developing an AI-driven plagiarism detection system tailored to identify content generated by language models. The proposed system leverages advanced natural language processing (NLP) techniques and statistical analysis of text patterns to assess the originality of textual inputs. This methodology focuses on the concepts of </a:t>
            </a:r>
            <a:r>
              <a:rPr lang="en-US" sz="2800" b="1" dirty="0">
                <a:effectLst/>
                <a:latin typeface="Times New Roman" panose="02020603050405020304" pitchFamily="18" charset="0"/>
                <a:ea typeface="Times New Roman" panose="02020603050405020304" pitchFamily="18" charset="0"/>
              </a:rPr>
              <a:t>perplexity</a:t>
            </a:r>
            <a:r>
              <a:rPr lang="en-US" sz="2800" dirty="0">
                <a:effectLst/>
                <a:latin typeface="Times New Roman" panose="02020603050405020304" pitchFamily="18" charset="0"/>
                <a:ea typeface="Times New Roman" panose="02020603050405020304" pitchFamily="18" charset="0"/>
              </a:rPr>
              <a:t> and </a:t>
            </a:r>
            <a:r>
              <a:rPr lang="en-US" sz="2800" b="1" dirty="0">
                <a:effectLst/>
                <a:latin typeface="Times New Roman" panose="02020603050405020304" pitchFamily="18" charset="0"/>
                <a:ea typeface="Times New Roman" panose="02020603050405020304" pitchFamily="18" charset="0"/>
              </a:rPr>
              <a:t>burstiness</a:t>
            </a:r>
            <a:r>
              <a:rPr lang="en-US" sz="2800" dirty="0">
                <a:effectLst/>
                <a:latin typeface="Times New Roman" panose="02020603050405020304" pitchFamily="18" charset="0"/>
                <a:ea typeface="Times New Roman" panose="02020603050405020304" pitchFamily="18" charset="0"/>
              </a:rPr>
              <a:t>, which are key metrics for distinguishing human-written content from AI-generated text.</a:t>
            </a:r>
            <a:endParaRPr lang="en-IN" sz="2800" dirty="0">
              <a:effectLst/>
              <a:latin typeface="Times New Roman" panose="02020603050405020304" pitchFamily="18" charset="0"/>
              <a:ea typeface="Times New Roman" panose="02020603050405020304" pitchFamily="18" charset="0"/>
            </a:endParaRPr>
          </a:p>
          <a:p>
            <a:pPr algn="just"/>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endParaRPr lang="en-GB" dirty="0"/>
          </a:p>
        </p:txBody>
      </p:sp>
      <p:sp>
        <p:nvSpPr>
          <p:cNvPr id="3" name="Content Placeholder 2"/>
          <p:cNvSpPr>
            <a:spLocks noGrp="1"/>
          </p:cNvSpPr>
          <p:nvPr>
            <p:ph idx="1"/>
          </p:nvPr>
        </p:nvSpPr>
        <p:spPr>
          <a:xfrm>
            <a:off x="675149" y="1201995"/>
            <a:ext cx="10668000" cy="4952997"/>
          </a:xfrm>
        </p:spPr>
        <p:txBody>
          <a:bodyPr/>
          <a:lstStyle/>
          <a:p>
            <a:pPr marL="0" indent="0">
              <a:buNone/>
            </a:pPr>
            <a:r>
              <a:rPr lang="en-US" dirty="0">
                <a:latin typeface="Times New Roman" panose="02020603050405020304" pitchFamily="18" charset="0"/>
                <a:cs typeface="Times New Roman" panose="02020603050405020304" pitchFamily="18" charset="0"/>
              </a:rPr>
              <a:t>To address the limitations of existing AI-generated text detection systems, this project proposes a robust method designed to improve accuracy, adaptability, and scalability. The key components of the proposed method are as follows: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Use of the Roberta-Base-OpenAI-Detector Model</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User-Friendly Interface with Dash</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Adaptive Model Training</a:t>
            </a:r>
            <a:endParaRPr lang="en-US" dirty="0">
              <a:latin typeface="Times New Roman" panose="02020603050405020304" pitchFamily="18" charset="0"/>
              <a:cs typeface="Times New Roman" panose="02020603050405020304" pitchFamily="18" charset="0"/>
            </a:endParaRPr>
          </a:p>
          <a:p>
            <a:pPr marL="457200" indent="-457200">
              <a:buAutoNum type="arabicPeriod"/>
            </a:pPr>
            <a:r>
              <a:rPr lang="en-US" dirty="0">
                <a:latin typeface="Times New Roman" panose="02020603050405020304" pitchFamily="18" charset="0"/>
                <a:cs typeface="Times New Roman" panose="02020603050405020304" pitchFamily="18" charset="0"/>
              </a:rPr>
              <a:t>Login and signup pages with correct connectivity to database</a:t>
            </a:r>
            <a:endParaRPr lang="en-GB" dirty="0">
              <a:latin typeface="Times New Roman" panose="02020603050405020304" pitchFamily="18" charset="0"/>
              <a:cs typeface="Times New Roman" panose="02020603050405020304" pitchFamily="18" charset="0"/>
            </a:endParaRPr>
          </a:p>
          <a:p>
            <a:pPr marL="0" indent="0">
              <a:buNone/>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 &amp; Implementation </a:t>
            </a:r>
            <a:endParaRPr lang="en-IN" dirty="0"/>
          </a:p>
        </p:txBody>
      </p:sp>
      <p:sp>
        <p:nvSpPr>
          <p:cNvPr id="3" name="Content Placeholder 2"/>
          <p:cNvSpPr>
            <a:spLocks noGrp="1"/>
          </p:cNvSpPr>
          <p:nvPr>
            <p:ph idx="1"/>
          </p:nvPr>
        </p:nvSpPr>
        <p:spPr/>
        <p:txBody>
          <a:bodyPr>
            <a:normAutofit/>
          </a:bodyPr>
          <a:lstStyle/>
          <a:p>
            <a:pPr marL="400050" lvl="1" indent="0" algn="just">
              <a:buNone/>
            </a:pPr>
            <a:r>
              <a:rPr lang="en-US" sz="1800" b="1" dirty="0">
                <a:effectLst/>
                <a:latin typeface="Times New Roman" panose="02020603050405020304" pitchFamily="18" charset="0"/>
                <a:ea typeface="Times New Roman" panose="02020603050405020304" pitchFamily="18" charset="0"/>
              </a:rPr>
              <a:t>1.System Overview: </a:t>
            </a:r>
            <a:endParaRPr lang="en-US" sz="1800" b="1" dirty="0">
              <a:effectLst/>
              <a:latin typeface="Times New Roman" panose="02020603050405020304" pitchFamily="18" charset="0"/>
              <a:ea typeface="Times New Roman" panose="02020603050405020304" pitchFamily="18" charset="0"/>
            </a:endParaRPr>
          </a:p>
          <a:p>
            <a:pPr marL="400050" lvl="1" indent="0" algn="just">
              <a:buNone/>
            </a:pPr>
            <a:r>
              <a:rPr lang="en-US" sz="1800" dirty="0">
                <a:effectLst/>
                <a:latin typeface="Times New Roman" panose="02020603050405020304" pitchFamily="18" charset="0"/>
                <a:ea typeface="Times New Roman" panose="02020603050405020304" pitchFamily="18" charset="0"/>
              </a:rPr>
              <a:t>The AI plagiarism detection system is designed to analyze textual content and determine whether it is human-written or AI-generated. The system leverages advanced natural language processing (NLP) techniques and statistical metrics such as perplexity  and burstiness  to identify patterns indicative of AI-generated text.  </a:t>
            </a:r>
            <a:endParaRPr lang="en-IN" sz="1800" dirty="0">
              <a:effectLst/>
              <a:latin typeface="Times New Roman" panose="02020603050405020304" pitchFamily="18" charset="0"/>
              <a:ea typeface="Times New Roman" panose="02020603050405020304" pitchFamily="18" charset="0"/>
            </a:endParaRPr>
          </a:p>
          <a:p>
            <a:pPr marL="400050" lvl="1" indent="0" algn="just">
              <a:buNone/>
            </a:pPr>
            <a:r>
              <a:rPr lang="en-US" sz="1800" b="1" dirty="0">
                <a:effectLst/>
                <a:latin typeface="Times New Roman" panose="02020603050405020304" pitchFamily="18" charset="0"/>
                <a:ea typeface="Times New Roman" panose="02020603050405020304" pitchFamily="18" charset="0"/>
              </a:rPr>
              <a:t>2.Architecture:</a:t>
            </a:r>
            <a:endParaRPr lang="en-IN" sz="1800" dirty="0">
              <a:effectLst/>
              <a:latin typeface="Times New Roman" panose="02020603050405020304" pitchFamily="18" charset="0"/>
              <a:ea typeface="Times New Roman" panose="02020603050405020304" pitchFamily="18" charset="0"/>
            </a:endParaRPr>
          </a:p>
          <a:p>
            <a:pPr marL="400050" lvl="1" indent="0" algn="just">
              <a:buNone/>
            </a:pPr>
            <a:r>
              <a:rPr lang="en-US" sz="1800" dirty="0">
                <a:effectLst/>
                <a:latin typeface="Times New Roman" panose="02020603050405020304" pitchFamily="18" charset="0"/>
                <a:ea typeface="Times New Roman" panose="02020603050405020304" pitchFamily="18" charset="0"/>
              </a:rPr>
              <a:t>The architecture of the system is modular, consisting of several layers to ensure scalability and maintainability.</a:t>
            </a:r>
            <a:endParaRPr lang="en-US" sz="1800" dirty="0">
              <a:effectLst/>
              <a:latin typeface="Times New Roman" panose="02020603050405020304" pitchFamily="18" charset="0"/>
              <a:ea typeface="Times New Roman" panose="02020603050405020304" pitchFamily="18" charset="0"/>
            </a:endParaRPr>
          </a:p>
          <a:p>
            <a:pPr marL="400050" lvl="1" indent="0" algn="just">
              <a:buNone/>
            </a:pPr>
            <a:r>
              <a:rPr lang="en-US" sz="1800" b="1" dirty="0">
                <a:effectLst/>
                <a:latin typeface="Times New Roman" panose="02020603050405020304" pitchFamily="18" charset="0"/>
                <a:ea typeface="Times New Roman" panose="02020603050405020304" pitchFamily="18" charset="0"/>
              </a:rPr>
              <a:t>3.Tools and Technologies Used: </a:t>
            </a:r>
            <a:endParaRPr lang="en-US" sz="1800" b="1" dirty="0">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Python</a:t>
            </a: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Transformers</a:t>
            </a: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r>
              <a:rPr lang="en-US" sz="1800" dirty="0">
                <a:latin typeface="Times New Roman" panose="02020603050405020304" pitchFamily="18" charset="0"/>
                <a:ea typeface="Times New Roman" panose="02020603050405020304" pitchFamily="18" charset="0"/>
              </a:rPr>
              <a:t>NLTK</a:t>
            </a:r>
            <a:endParaRPr lang="en-US" sz="1800" dirty="0">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r>
              <a:rPr lang="en-US" sz="1800" dirty="0" err="1">
                <a:effectLst/>
                <a:latin typeface="Times New Roman" panose="02020603050405020304" pitchFamily="18" charset="0"/>
                <a:ea typeface="Times New Roman" panose="02020603050405020304" pitchFamily="18" charset="0"/>
              </a:rPr>
              <a:t>Strea</a:t>
            </a:r>
            <a:r>
              <a:rPr lang="en-US" sz="1800" dirty="0" err="1">
                <a:latin typeface="Times New Roman" panose="02020603050405020304" pitchFamily="18" charset="0"/>
                <a:ea typeface="Times New Roman" panose="02020603050405020304" pitchFamily="18" charset="0"/>
              </a:rPr>
              <a:t>mlit</a:t>
            </a:r>
            <a:endParaRPr lang="en-US" sz="1800" dirty="0">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r>
              <a:rPr lang="en-US" sz="1800" dirty="0" err="1">
                <a:effectLst/>
                <a:latin typeface="Times New Roman" panose="02020603050405020304" pitchFamily="18" charset="0"/>
                <a:ea typeface="Times New Roman" panose="02020603050405020304" pitchFamily="18" charset="0"/>
              </a:rPr>
              <a:t>Plotly</a:t>
            </a:r>
            <a:endParaRPr lang="en-US" sz="1800" dirty="0">
              <a:effectLst/>
              <a:latin typeface="Times New Roman" panose="02020603050405020304" pitchFamily="18" charset="0"/>
              <a:ea typeface="Times New Roman" panose="02020603050405020304" pitchFamily="18" charset="0"/>
            </a:endParaRPr>
          </a:p>
          <a:p>
            <a:pPr lvl="1" algn="just">
              <a:buFont typeface="Wingdings" panose="05000000000000000000" pitchFamily="2" charset="2"/>
              <a:buChar char="q"/>
            </a:pPr>
            <a:r>
              <a:rPr lang="en-US" sz="1800" dirty="0" err="1">
                <a:latin typeface="Times New Roman" panose="02020603050405020304" pitchFamily="18" charset="0"/>
                <a:ea typeface="Times New Roman" panose="02020603050405020304" pitchFamily="18" charset="0"/>
              </a:rPr>
              <a:t>PyTorch</a:t>
            </a:r>
            <a:r>
              <a:rPr lang="en-US" sz="1800" dirty="0">
                <a:effectLst/>
                <a:latin typeface="Times New Roman" panose="02020603050405020304" pitchFamily="18" charset="0"/>
                <a:ea typeface="Times New Roman" panose="02020603050405020304" pitchFamily="18" charset="0"/>
              </a:rPr>
              <a:t> </a:t>
            </a: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idx="1"/>
          </p:nvPr>
        </p:nvSpPr>
        <p:spPr>
          <a:xfrm>
            <a:off x="812800" y="1143000"/>
            <a:ext cx="10668000" cy="4953000"/>
          </a:xfrm>
        </p:spPr>
        <p:txBody>
          <a:bodyPr/>
          <a:lstStyle/>
          <a:p>
            <a:pPr marL="0" indent="0">
              <a:buNone/>
            </a:pPr>
            <a:r>
              <a:rPr lang="en-US" sz="2000" b="1" dirty="0">
                <a:effectLst/>
                <a:latin typeface="Times New Roman" panose="02020603050405020304" pitchFamily="18" charset="0"/>
                <a:ea typeface="Times New Roman" panose="02020603050405020304" pitchFamily="18" charset="0"/>
              </a:rPr>
              <a:t>4. Implementation Steps:</a:t>
            </a:r>
            <a:endParaRPr lang="en-IN" sz="2000" b="1"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Setting Up the Environment</a:t>
            </a:r>
            <a:endParaRPr lang="en-US"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Data Preprocessing</a:t>
            </a:r>
            <a:endParaRPr lang="en-US" sz="2000"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Perplexity Calculation</a:t>
            </a:r>
            <a:endParaRPr lang="en-US"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Burstiness Analysis</a:t>
            </a:r>
            <a:endParaRPr lang="en-US"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endParaRPr lang="en-US" sz="2000" dirty="0">
              <a:effectLst/>
              <a:latin typeface="Times New Roman" panose="02020603050405020304" pitchFamily="18" charset="0"/>
              <a:ea typeface="Times New Roman" panose="02020603050405020304" pitchFamily="18" charset="0"/>
            </a:endParaRPr>
          </a:p>
          <a:p>
            <a:pPr marL="0" indent="0">
              <a:buNone/>
            </a:pPr>
            <a:r>
              <a:rPr lang="en-US" sz="2000" b="1" dirty="0">
                <a:effectLst/>
                <a:latin typeface="Times New Roman" panose="02020603050405020304" pitchFamily="18" charset="0"/>
                <a:ea typeface="Times New Roman" panose="02020603050405020304" pitchFamily="18" charset="0"/>
              </a:rPr>
              <a:t>5.System Workflow: </a:t>
            </a:r>
            <a:endParaRPr lang="en-US" sz="2000" b="1"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User Input</a:t>
            </a:r>
            <a:endParaRPr lang="en-US"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Data Processing </a:t>
            </a:r>
            <a:endParaRPr lang="en-US" sz="2000" dirty="0">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Analysis</a:t>
            </a:r>
            <a:endParaRPr lang="en-US" sz="2000" dirty="0">
              <a:effectLst/>
              <a:latin typeface="Times New Roman" panose="02020603050405020304" pitchFamily="18" charset="0"/>
              <a:ea typeface="Times New Roman" panose="02020603050405020304" pitchFamily="18" charset="0"/>
            </a:endParaRPr>
          </a:p>
          <a:p>
            <a:pPr>
              <a:buFont typeface="Wingdings" panose="05000000000000000000" pitchFamily="2" charset="2"/>
              <a:buChar char="q"/>
            </a:pPr>
            <a:r>
              <a:rPr lang="en-US" sz="2000" dirty="0">
                <a:effectLst/>
                <a:latin typeface="Times New Roman" panose="02020603050405020304" pitchFamily="18" charset="0"/>
                <a:ea typeface="Times New Roman" panose="02020603050405020304" pitchFamily="18" charset="0"/>
              </a:rPr>
              <a:t>Results and Visualization</a:t>
            </a:r>
            <a:endParaRPr lang="en-IN" sz="2000" dirty="0">
              <a:effectLst/>
              <a:latin typeface="Times New Roman" panose="02020603050405020304" pitchFamily="18" charset="0"/>
              <a:ea typeface="Times New Roman" panose="02020603050405020304" pitchFamily="18" charset="0"/>
            </a:endParaRPr>
          </a:p>
          <a:p>
            <a:pPr marL="0" indent="0">
              <a:buNone/>
            </a:pPr>
            <a:endParaRPr lang="en-IN" dirty="0"/>
          </a:p>
        </p:txBody>
      </p:sp>
    </p:spTree>
  </p:cSld>
  <p:clrMapOvr>
    <a:masterClrMapping/>
  </p:clrMapOvr>
</p:sld>
</file>

<file path=ppt/tags/tag1.xml><?xml version="1.0" encoding="utf-8"?>
<p:tagLst xmlns:p="http://schemas.openxmlformats.org/presentationml/2006/main">
  <p:tag name="TABLE_ENDDRAG_ORIGIN_RECT" val="795*392"/>
  <p:tag name="TABLE_ENDDRAG_RECT" val="44*90*795*392"/>
</p:tagLst>
</file>

<file path=ppt/tags/tag2.xml><?xml version="1.0" encoding="utf-8"?>
<p:tagLst xmlns:p="http://schemas.openxmlformats.org/presentationml/2006/main">
  <p:tag name="TABLE_ENDDRAG_ORIGIN_RECT" val="864*291"/>
  <p:tag name="TABLE_ENDDRAG_RECT" val="48*128*864*291"/>
</p:tagLst>
</file>

<file path=ppt/tags/tag3.xml><?xml version="1.0" encoding="utf-8"?>
<p:tagLst xmlns:p="http://schemas.openxmlformats.org/presentationml/2006/main">
  <p:tag name="TABLE_ENDDRAG_ORIGIN_RECT" val="810*464"/>
  <p:tag name="TABLE_ENDDRAG_RECT" val="74*74*810*464"/>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0</TotalTime>
  <Words>7745</Words>
  <Application>WPS Presentation</Application>
  <PresentationFormat>Widescreen</PresentationFormat>
  <Paragraphs>264</Paragraphs>
  <Slides>14</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SimSun</vt:lpstr>
      <vt:lpstr>Wingdings</vt:lpstr>
      <vt:lpstr>Verdana</vt:lpstr>
      <vt:lpstr>Verdana</vt:lpstr>
      <vt:lpstr>Cambria</vt:lpstr>
      <vt:lpstr>Arial</vt:lpstr>
      <vt:lpstr>Times New Roman</vt:lpstr>
      <vt:lpstr>Bookman Old Style</vt:lpstr>
      <vt:lpstr>Microsoft YaHei</vt:lpstr>
      <vt:lpstr>Arial Unicode MS</vt:lpstr>
      <vt:lpstr>Calibri</vt:lpstr>
      <vt:lpstr>Times New Roman</vt:lpstr>
      <vt:lpstr>Calibri</vt:lpstr>
      <vt:lpstr>Bioinformatics</vt:lpstr>
      <vt:lpstr>AI VS. HUMAN : ACADEMIC ESSAY AUTHENTICITY CHALLENGE</vt:lpstr>
      <vt:lpstr>Introduction</vt:lpstr>
      <vt:lpstr>Literature Review</vt:lpstr>
      <vt:lpstr>PowerPoint 演示文稿</vt:lpstr>
      <vt:lpstr>Research Gaps Identified</vt:lpstr>
      <vt:lpstr>Proposed Methodology</vt:lpstr>
      <vt:lpstr>Objectives</vt:lpstr>
      <vt:lpstr>System Design &amp; Implementation </vt:lpstr>
      <vt:lpstr>PowerPoint 演示文稿</vt:lpstr>
      <vt:lpstr>Timeline of Project</vt:lpstr>
      <vt:lpstr>Outcomes / Results Obtained</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V Sri Manjunath Reddy</cp:lastModifiedBy>
  <cp:revision>23</cp:revision>
  <dcterms:created xsi:type="dcterms:W3CDTF">2023-03-16T03:26:00Z</dcterms:created>
  <dcterms:modified xsi:type="dcterms:W3CDTF">2025-01-16T17:54:06Z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17E13E2A0B6D41F68CC2A0A565F351B0_12</vt:lpwstr>
  </property>
  <property fmtid="{D5CDD505-2E9C-101B-9397-08002B2CF9AE}" pid="3" name="KSOProductBuildVer">
    <vt:lpwstr>2057-12.2.0.18639</vt:lpwstr>
  </property>
</Properties>
</file>