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8" r:id="rId5"/>
    <p:sldId id="279" r:id="rId6"/>
    <p:sldId id="276" r:id="rId7"/>
    <p:sldId id="280" r:id="rId8"/>
    <p:sldId id="260" r:id="rId9"/>
    <p:sldId id="262" r:id="rId10"/>
    <p:sldId id="263" r:id="rId11"/>
    <p:sldId id="264" r:id="rId12"/>
    <p:sldId id="265" r:id="rId13"/>
    <p:sldId id="274" r:id="rId14"/>
    <p:sldId id="28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AI VS. HUMAN : ACADEMIC ESSAY AUTHENTICITY CHALLENGE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PSCS180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Dr.Saira</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bhanu</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H M </a:t>
            </a:r>
            <a:r>
              <a:rPr lang="en-US" sz="2000" b="1" dirty="0">
                <a:solidFill>
                  <a:schemeClr val="accent1"/>
                </a:solidFill>
                <a:latin typeface="Cambria" panose="02040503050406030204" pitchFamily="18" charset="0"/>
                <a:ea typeface="Cambria" panose="02040503050406030204" pitchFamily="18" charset="0"/>
                <a:cs typeface="Verdana"/>
                <a:sym typeface="Verdana"/>
              </a:rPr>
              <a:t>Manjula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7EBE82C0-1E37-0A0A-75A5-E576EB2798C9}"/>
              </a:ext>
            </a:extLst>
          </p:cNvPr>
          <p:cNvGraphicFramePr>
            <a:graphicFrameLocks noGrp="1"/>
          </p:cNvGraphicFramePr>
          <p:nvPr>
            <p:extLst>
              <p:ext uri="{D42A27DB-BD31-4B8C-83A1-F6EECF244321}">
                <p14:modId xmlns:p14="http://schemas.microsoft.com/office/powerpoint/2010/main" val="1704619953"/>
              </p:ext>
            </p:extLst>
          </p:nvPr>
        </p:nvGraphicFramePr>
        <p:xfrm>
          <a:off x="226142" y="2653070"/>
          <a:ext cx="6115663" cy="1975180"/>
        </p:xfrm>
        <a:graphic>
          <a:graphicData uri="http://schemas.openxmlformats.org/drawingml/2006/table">
            <a:tbl>
              <a:tblPr firstRow="1" bandRow="1">
                <a:tableStyleId>{5C22544A-7EE6-4342-B048-85BDC9FD1C3A}</a:tableStyleId>
              </a:tblPr>
              <a:tblGrid>
                <a:gridCol w="2702161">
                  <a:extLst>
                    <a:ext uri="{9D8B030D-6E8A-4147-A177-3AD203B41FA5}">
                      <a16:colId xmlns:a16="http://schemas.microsoft.com/office/drawing/2014/main" val="489203375"/>
                    </a:ext>
                  </a:extLst>
                </a:gridCol>
                <a:gridCol w="3413502">
                  <a:extLst>
                    <a:ext uri="{9D8B030D-6E8A-4147-A177-3AD203B41FA5}">
                      <a16:colId xmlns:a16="http://schemas.microsoft.com/office/drawing/2014/main" val="1850675879"/>
                    </a:ext>
                  </a:extLst>
                </a:gridCol>
              </a:tblGrid>
              <a:tr h="342172">
                <a:tc>
                  <a:txBody>
                    <a:bodyPr/>
                    <a:lstStyle/>
                    <a:p>
                      <a:r>
                        <a:rPr lang="en-IN" dirty="0"/>
                        <a:t>     STUDENT NAME    </a:t>
                      </a:r>
                    </a:p>
                  </a:txBody>
                  <a:tcPr/>
                </a:tc>
                <a:tc>
                  <a:txBody>
                    <a:bodyPr/>
                    <a:lstStyle/>
                    <a:p>
                      <a:r>
                        <a:rPr lang="en-IN" dirty="0"/>
                        <a:t>       ROLL NUMBER</a:t>
                      </a:r>
                    </a:p>
                  </a:txBody>
                  <a:tcPr/>
                </a:tc>
                <a:extLst>
                  <a:ext uri="{0D108BD9-81ED-4DB2-BD59-A6C34878D82A}">
                    <a16:rowId xmlns:a16="http://schemas.microsoft.com/office/drawing/2014/main" val="2013171503"/>
                  </a:ext>
                </a:extLst>
              </a:tr>
              <a:tr h="512140">
                <a:tc>
                  <a:txBody>
                    <a:bodyPr/>
                    <a:lstStyle/>
                    <a:p>
                      <a:r>
                        <a:rPr lang="en-IN" dirty="0"/>
                        <a:t>MANJUNATH REDDY</a:t>
                      </a:r>
                    </a:p>
                  </a:txBody>
                  <a:tcPr/>
                </a:tc>
                <a:tc>
                  <a:txBody>
                    <a:bodyPr/>
                    <a:lstStyle/>
                    <a:p>
                      <a:r>
                        <a:rPr lang="en-IN" dirty="0"/>
                        <a:t>20211CST0043</a:t>
                      </a:r>
                    </a:p>
                  </a:txBody>
                  <a:tcPr/>
                </a:tc>
                <a:extLst>
                  <a:ext uri="{0D108BD9-81ED-4DB2-BD59-A6C34878D82A}">
                    <a16:rowId xmlns:a16="http://schemas.microsoft.com/office/drawing/2014/main" val="1207623084"/>
                  </a:ext>
                </a:extLst>
              </a:tr>
              <a:tr h="342172">
                <a:tc>
                  <a:txBody>
                    <a:bodyPr/>
                    <a:lstStyle/>
                    <a:p>
                      <a:r>
                        <a:rPr lang="en-IN" dirty="0"/>
                        <a:t>MALLIKA</a:t>
                      </a:r>
                    </a:p>
                  </a:txBody>
                  <a:tcPr/>
                </a:tc>
                <a:tc>
                  <a:txBody>
                    <a:bodyPr/>
                    <a:lstStyle/>
                    <a:p>
                      <a:r>
                        <a:rPr lang="en-IN" dirty="0"/>
                        <a:t>20211CST0002</a:t>
                      </a:r>
                    </a:p>
                  </a:txBody>
                  <a:tcPr/>
                </a:tc>
                <a:extLst>
                  <a:ext uri="{0D108BD9-81ED-4DB2-BD59-A6C34878D82A}">
                    <a16:rowId xmlns:a16="http://schemas.microsoft.com/office/drawing/2014/main" val="3986083705"/>
                  </a:ext>
                </a:extLst>
              </a:tr>
              <a:tr h="342172">
                <a:tc>
                  <a:txBody>
                    <a:bodyPr/>
                    <a:lstStyle/>
                    <a:p>
                      <a:r>
                        <a:rPr lang="en-IN" dirty="0"/>
                        <a:t>HARI NARAYANA</a:t>
                      </a:r>
                    </a:p>
                  </a:txBody>
                  <a:tcPr/>
                </a:tc>
                <a:tc>
                  <a:txBody>
                    <a:bodyPr/>
                    <a:lstStyle/>
                    <a:p>
                      <a:r>
                        <a:rPr lang="en-IN" dirty="0"/>
                        <a:t>20211CST0029</a:t>
                      </a:r>
                    </a:p>
                  </a:txBody>
                  <a:tcPr/>
                </a:tc>
                <a:extLst>
                  <a:ext uri="{0D108BD9-81ED-4DB2-BD59-A6C34878D82A}">
                    <a16:rowId xmlns:a16="http://schemas.microsoft.com/office/drawing/2014/main" val="2096657761"/>
                  </a:ext>
                </a:extLst>
              </a:tr>
              <a:tr h="342172">
                <a:tc>
                  <a:txBody>
                    <a:bodyPr/>
                    <a:lstStyle/>
                    <a:p>
                      <a:r>
                        <a:rPr lang="en-IN" dirty="0"/>
                        <a:t>RAKSHITHA M</a:t>
                      </a:r>
                    </a:p>
                  </a:txBody>
                  <a:tcPr/>
                </a:tc>
                <a:tc>
                  <a:txBody>
                    <a:bodyPr/>
                    <a:lstStyle/>
                    <a:p>
                      <a:r>
                        <a:rPr lang="en-IN" dirty="0"/>
                        <a:t>20211CST0050</a:t>
                      </a:r>
                    </a:p>
                  </a:txBody>
                  <a:tcPr/>
                </a:tc>
                <a:extLst>
                  <a:ext uri="{0D108BD9-81ED-4DB2-BD59-A6C34878D82A}">
                    <a16:rowId xmlns:a16="http://schemas.microsoft.com/office/drawing/2014/main" val="415815374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US" dirty="0"/>
              <a:t>The proposed system is expected to yield several important outcomes that will contribute to safeguarding academic integrity and ensuring the authenticity of written content in educational settings:</a:t>
            </a:r>
          </a:p>
          <a:p>
            <a:pPr marL="0" indent="0">
              <a:buNone/>
            </a:pPr>
            <a:endParaRPr lang="en-US" dirty="0"/>
          </a:p>
          <a:p>
            <a:pPr marL="457200" indent="-457200">
              <a:buAutoNum type="arabicPeriod"/>
            </a:pPr>
            <a:r>
              <a:rPr lang="en-US" dirty="0"/>
              <a:t>Improved Detection Accuracy</a:t>
            </a:r>
          </a:p>
          <a:p>
            <a:pPr marL="457200" indent="-457200">
              <a:buAutoNum type="arabicPeriod"/>
            </a:pPr>
            <a:r>
              <a:rPr lang="en-US" dirty="0"/>
              <a:t>User-Friendly Interface</a:t>
            </a:r>
          </a:p>
          <a:p>
            <a:pPr marL="457200" indent="-457200">
              <a:buAutoNum type="arabicPeriod"/>
            </a:pPr>
            <a:r>
              <a:rPr lang="en-US" dirty="0"/>
              <a:t>Scalable Solution for Large Institutions</a:t>
            </a:r>
          </a:p>
          <a:p>
            <a:pPr marL="457200" indent="-457200">
              <a:buAutoNum type="arabicPeriod"/>
            </a:pPr>
            <a:r>
              <a:rPr lang="en-US" dirty="0"/>
              <a:t>Explainable and Transparent AI</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This project offers a robust solution for detecting AI-generated essays, ensuring academic integrity by distinguishing between human and machine-authored texts. Utilizing the Roberta-base-</a:t>
            </a:r>
            <a:r>
              <a:rPr lang="en-US" dirty="0" err="1"/>
              <a:t>openai</a:t>
            </a:r>
            <a:r>
              <a:rPr lang="en-US" dirty="0"/>
              <a:t>-detector model, it provides accurate classification with support for both English and Arabic essays. The user-friendly interface and explainability features enhance accessibility and transparency, while the system’s adaptability ensures it remains effective against evolving AI models. By promoting ethical AI use in education, this tool will help institutions maintain fair academic practices and uphold authenticity in student work.</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10000"/>
          </a:bodyPr>
          <a:lstStyle/>
          <a:p>
            <a:pPr marL="0" indent="0" algn="l">
              <a:buNone/>
            </a:pPr>
            <a:r>
              <a:rPr lang="en-US" sz="2000" b="0" i="0" u="none" strike="noStrike" baseline="0" dirty="0"/>
              <a:t>[1] R. </a:t>
            </a:r>
            <a:r>
              <a:rPr lang="en-US" sz="2000" b="0" i="0" u="none" strike="noStrike" baseline="0" dirty="0" err="1"/>
              <a:t>Corizzo</a:t>
            </a:r>
            <a:r>
              <a:rPr lang="en-US" sz="2000" b="0" i="0" u="none" strike="noStrike" baseline="0" dirty="0"/>
              <a:t> and S. Leal-Arenas, "A Deep Fusion Model for Human vs. Machine-</a:t>
            </a:r>
          </a:p>
          <a:p>
            <a:pPr marL="0" indent="0" algn="l">
              <a:buNone/>
            </a:pPr>
            <a:r>
              <a:rPr lang="en-US" sz="2000" b="0" i="0" u="none" strike="noStrike" baseline="0" dirty="0"/>
              <a:t>Generated Essay Classification," IEEE, 2023.</a:t>
            </a:r>
          </a:p>
          <a:p>
            <a:pPr marL="0" indent="0" algn="l">
              <a:buNone/>
            </a:pPr>
            <a:endParaRPr lang="en-US" sz="2000" b="0" i="0" u="none" strike="noStrike" baseline="0" dirty="0"/>
          </a:p>
          <a:p>
            <a:pPr marL="0" indent="0" algn="l">
              <a:buNone/>
            </a:pPr>
            <a:r>
              <a:rPr lang="en-US" sz="2000" b="0" i="0" u="none" strike="noStrike" baseline="0" dirty="0"/>
              <a:t>[2] W. H. Pan, M. J. Chok, J. L. S. Wong, Y. X. Shin, Z. Yang, Y. S. Poon, C. Y.</a:t>
            </a:r>
          </a:p>
          <a:p>
            <a:pPr marL="0" indent="0" algn="l">
              <a:buNone/>
            </a:pPr>
            <a:r>
              <a:rPr lang="en-US" sz="2000" b="0" i="0" u="none" strike="noStrike" baseline="0" dirty="0"/>
              <a:t>Chong, D. Lo, and M. K. Lim, "Assessing AI Detectors in Identifying </a:t>
            </a:r>
            <a:r>
              <a:rPr lang="en-US" sz="2000" b="0" i="0" u="none" strike="noStrike" baseline="0" dirty="0" err="1"/>
              <a:t>AIGenerated</a:t>
            </a:r>
            <a:endParaRPr lang="en-US" sz="2000" b="0" i="0" u="none" strike="noStrike" baseline="0" dirty="0"/>
          </a:p>
          <a:p>
            <a:pPr marL="0" indent="0" algn="l">
              <a:buNone/>
            </a:pPr>
            <a:r>
              <a:rPr lang="en-US" sz="2000" b="0" i="0" u="none" strike="noStrike" baseline="0" dirty="0"/>
              <a:t>Code: Implications for Education," IEEE, 2024.</a:t>
            </a:r>
          </a:p>
          <a:p>
            <a:pPr marL="0" indent="0" algn="l">
              <a:buNone/>
            </a:pPr>
            <a:endParaRPr lang="en-US" sz="2000" b="0" i="0" u="none" strike="noStrike" baseline="0" dirty="0"/>
          </a:p>
          <a:p>
            <a:pPr marL="0" indent="0" algn="l">
              <a:buNone/>
            </a:pPr>
            <a:r>
              <a:rPr lang="en-US" sz="2000" b="0" i="0" u="none" strike="noStrike" baseline="0" dirty="0"/>
              <a:t>[3] V. Pandita, A. M. </a:t>
            </a:r>
            <a:r>
              <a:rPr lang="en-US" sz="2000" b="0" i="0" u="none" strike="noStrike" baseline="0" dirty="0" err="1"/>
              <a:t>Mujawar</a:t>
            </a:r>
            <a:r>
              <a:rPr lang="en-US" sz="2000" b="0" i="0" u="none" strike="noStrike" baseline="0" dirty="0"/>
              <a:t>, T. Norbu, V. Verma, and P. Patil, "Text Origin</a:t>
            </a:r>
          </a:p>
          <a:p>
            <a:pPr marL="0" indent="0" algn="l">
              <a:buNone/>
            </a:pPr>
            <a:r>
              <a:rPr lang="en-US" sz="2000" b="0" i="0" u="none" strike="noStrike" baseline="0" dirty="0"/>
              <a:t>Detection: Unmasking the Source – AI vs Human," IEEE , 2024.</a:t>
            </a:r>
          </a:p>
          <a:p>
            <a:pPr marL="0" indent="0" algn="l">
              <a:buNone/>
            </a:pPr>
            <a:endParaRPr lang="en-US" sz="2000" dirty="0"/>
          </a:p>
          <a:p>
            <a:pPr marL="0" indent="0" algn="l">
              <a:buNone/>
            </a:pPr>
            <a:r>
              <a:rPr lang="en-US" sz="2000" b="0" i="0" u="none" strike="noStrike" baseline="0" dirty="0"/>
              <a:t>[4] D. Yan, M. </a:t>
            </a:r>
            <a:r>
              <a:rPr lang="en-US" sz="2000" b="0" i="0" u="none" strike="noStrike" baseline="0" dirty="0" err="1"/>
              <a:t>Fauss</a:t>
            </a:r>
            <a:r>
              <a:rPr lang="en-US" sz="2000" b="0" i="0" u="none" strike="noStrike" baseline="0" dirty="0"/>
              <a:t>, J. Hao, and W. Cui, "Detection of AI-generated Essays in</a:t>
            </a:r>
          </a:p>
          <a:p>
            <a:pPr marL="0" indent="0" algn="l">
              <a:buNone/>
            </a:pPr>
            <a:r>
              <a:rPr lang="en-US" sz="2000" b="0" i="0" u="none" strike="noStrike" baseline="0" dirty="0"/>
              <a:t>Writing Assessments," Psychological Test and Assessment Modeling, vol. 65,</a:t>
            </a:r>
          </a:p>
          <a:p>
            <a:pPr marL="0" indent="0" algn="l">
              <a:buNone/>
            </a:pPr>
            <a:r>
              <a:rPr lang="en-US" sz="2000" b="0" i="0" u="none" strike="noStrike" baseline="0" dirty="0"/>
              <a:t>2023.</a:t>
            </a:r>
          </a:p>
          <a:p>
            <a:pPr marL="0" indent="0" algn="l">
              <a:buNone/>
            </a:pPr>
            <a:endParaRPr lang="en-US" sz="2000" b="0" i="0" u="none" strike="noStrike" baseline="0" dirty="0"/>
          </a:p>
          <a:p>
            <a:pPr marL="0" indent="0" algn="l">
              <a:buNone/>
            </a:pPr>
            <a:r>
              <a:rPr lang="en-US" sz="2000" b="0" i="0" u="none" strike="noStrike" baseline="0" dirty="0"/>
              <a:t>[5] X. Peng, Y. Zhou, B. He, L. Sun, and Y. Sun, "Hiding the Ghostwriters: An</a:t>
            </a:r>
          </a:p>
          <a:p>
            <a:pPr marL="0" indent="0" algn="l">
              <a:buNone/>
            </a:pPr>
            <a:r>
              <a:rPr lang="en-US" sz="2000" b="0" i="0" u="none" strike="noStrike" baseline="0" dirty="0"/>
              <a:t>Adversarial Evaluation of AI-Generated Student Essay Detection,"</a:t>
            </a:r>
          </a:p>
          <a:p>
            <a:pPr marL="0" indent="0" algn="l">
              <a:buNone/>
            </a:pPr>
            <a:r>
              <a:rPr lang="en-US" sz="2000" b="0" i="0" u="none" strike="noStrike" baseline="0" dirty="0"/>
              <a:t>arXiv:2402.00412v1 [cs.CL], Feb. 2024.</a:t>
            </a:r>
            <a:endParaRPr lang="en-GB" sz="2000" dirty="0"/>
          </a:p>
          <a:p>
            <a:pPr marL="0" indent="0" algn="l">
              <a:buNone/>
            </a:pPr>
            <a:endParaRPr lang="en-US" sz="2000" b="0" i="0" u="none" strike="noStrike" baseline="0"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5" name="Picture 4" descr="A chart of goals with icons">
            <a:extLst>
              <a:ext uri="{FF2B5EF4-FFF2-40B4-BE49-F238E27FC236}">
                <a16:creationId xmlns:a16="http://schemas.microsoft.com/office/drawing/2014/main" id="{65E00BF7-2E10-CFE8-ADD0-74BC2D4F7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43001"/>
            <a:ext cx="10102502" cy="316902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0ED8F-8D01-93B9-A24B-29EF4C3C5E89}"/>
              </a:ext>
            </a:extLst>
          </p:cNvPr>
          <p:cNvSpPr>
            <a:spLocks noGrp="1"/>
          </p:cNvSpPr>
          <p:nvPr>
            <p:ph idx="1"/>
          </p:nvPr>
        </p:nvSpPr>
        <p:spPr/>
        <p:txBody>
          <a:bodyPr/>
          <a:lstStyle/>
          <a:p>
            <a:pPr marL="0" indent="0">
              <a:buNone/>
            </a:pPr>
            <a:r>
              <a:rPr lang="en-US" sz="2000" dirty="0"/>
              <a:t>The project work carried out here is mapped to </a:t>
            </a:r>
            <a:r>
              <a:rPr lang="en-US" sz="2000" b="1" dirty="0"/>
              <a:t>SDG-4: Quality Education, Industry, Innovation, and Infrastructure</a:t>
            </a:r>
          </a:p>
          <a:p>
            <a:pPr marL="0" indent="0">
              <a:buNone/>
            </a:pPr>
            <a:r>
              <a:rPr lang="en-US" sz="2000" dirty="0"/>
              <a:t>This project contributes to the quality of education by ensuring academic integrity through the detection of AI-generated texts versus human-authored content. By providing educators and institutions with a reliable tool to identify and mitigate the misuse of AI in assessments, the project fosters a fair learning environment. This, in turn, promotes authentic learning experiences for students, ensuring that evaluations reflect true capabilities and knowledge. By upholding standards of academic honesty, the project plays a crucial role in enhancing the overall educational experience.</a:t>
            </a:r>
          </a:p>
          <a:p>
            <a:endParaRPr lang="en-US" dirty="0"/>
          </a:p>
        </p:txBody>
      </p:sp>
    </p:spTree>
    <p:extLst>
      <p:ext uri="{BB962C8B-B14F-4D97-AF65-F5344CB8AC3E}">
        <p14:creationId xmlns:p14="http://schemas.microsoft.com/office/powerpoint/2010/main" val="152378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t>This project focuses on addressing the increasing use of AI tools in generating essays, particularly in educational contexts, where maintaining academic integrity is crucial. The aim of the system is to classify essays as either machine-generated or human-authored. The system is capable of identifying texts generated by various large language models, such as ChatGPT, and determining whether the content is AI-generated (Fake) or written by a human (Real). This binary classification task extends to essays written by both native and non-native speakers in two languages: English and Arabic.</a:t>
            </a:r>
          </a:p>
          <a:p>
            <a:pPr marL="0" indent="0">
              <a:buNone/>
            </a:pP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40000" lnSpcReduction="20000"/>
          </a:bodyPr>
          <a:lstStyle/>
          <a:p>
            <a:pPr marL="0" indent="0">
              <a:buNone/>
            </a:pPr>
            <a:r>
              <a:rPr lang="en-US" sz="4200" b="1" dirty="0"/>
              <a:t>1. The Rise of AI in Content Generation</a:t>
            </a:r>
          </a:p>
          <a:p>
            <a:pPr marL="0" indent="0">
              <a:buNone/>
            </a:pPr>
            <a:r>
              <a:rPr lang="en-US" sz="4200" dirty="0"/>
              <a:t>AI-driven text generation models, such as OpenAI's GPT series, have seen significant advancements in recent years. These models have achieved impressive fluency in natural language generation, making them popular for various applications, including automated essay writing, content creation, and dialogue generation. Studies like </a:t>
            </a:r>
            <a:r>
              <a:rPr lang="en-US" sz="4200" i="1" dirty="0"/>
              <a:t>Radford et al. (2019)</a:t>
            </a:r>
            <a:r>
              <a:rPr lang="en-US" sz="4200" dirty="0"/>
              <a:t> introduced the concept of transformer-based architectures, which allow models to learn from vast amounts of data, producing coherent and contextually accurate texts. However, this also presents challenges, particularly in academic environments where authenticity is paramount.</a:t>
            </a:r>
          </a:p>
          <a:p>
            <a:pPr marL="0" indent="0">
              <a:buNone/>
            </a:pPr>
            <a:endParaRPr lang="en-US" sz="5000" dirty="0"/>
          </a:p>
          <a:p>
            <a:pPr marL="0" indent="0">
              <a:buNone/>
            </a:pPr>
            <a:r>
              <a:rPr lang="en-US" sz="4200" b="1" dirty="0"/>
              <a:t>2. Challenges in Distinguishing AI-Generated Text</a:t>
            </a:r>
          </a:p>
          <a:p>
            <a:pPr marL="0" indent="0">
              <a:buNone/>
            </a:pPr>
            <a:r>
              <a:rPr lang="en-US" sz="4200" dirty="0"/>
              <a:t>One of the key issues with AI-generated content is its potential to blur the lines between human and machine authorship. Early research, such as </a:t>
            </a:r>
            <a:r>
              <a:rPr lang="en-US" sz="4200" i="1" dirty="0"/>
              <a:t>Zellers et al. (2019)</a:t>
            </a:r>
            <a:r>
              <a:rPr lang="en-US" sz="4200" dirty="0"/>
              <a:t> with the GPT-2 detector, revealed how difficult it could be to differentiate between human-written and machine-generated text. The rise of models like GPT-3 has further complicated this distinction due to their enhanced linguistic capabilities, as highlighted by </a:t>
            </a:r>
            <a:r>
              <a:rPr lang="en-US" sz="4200" i="1" dirty="0"/>
              <a:t>Brown et al. (2020)</a:t>
            </a:r>
            <a:r>
              <a:rPr lang="en-US" sz="4200" dirty="0"/>
              <a:t>. Studies have consistently shown that even experienced human evaluators struggle to accurately detect AI-generated text, making automated detection systems an essential area of research.</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02ED4-E433-6CA5-1E07-5F04524A566E}"/>
              </a:ext>
            </a:extLst>
          </p:cNvPr>
          <p:cNvSpPr>
            <a:spLocks noGrp="1"/>
          </p:cNvSpPr>
          <p:nvPr>
            <p:ph idx="1"/>
          </p:nvPr>
        </p:nvSpPr>
        <p:spPr/>
        <p:txBody>
          <a:bodyPr>
            <a:normAutofit lnSpcReduction="10000"/>
          </a:bodyPr>
          <a:lstStyle/>
          <a:p>
            <a:pPr marL="0" indent="0">
              <a:buNone/>
            </a:pPr>
            <a:r>
              <a:rPr lang="en-US" sz="2000" b="1" dirty="0"/>
              <a:t>3. Existing Detection Techniques</a:t>
            </a:r>
          </a:p>
          <a:p>
            <a:pPr marL="0" indent="0">
              <a:buNone/>
            </a:pPr>
            <a:r>
              <a:rPr lang="en-US" sz="1800" dirty="0"/>
              <a:t>Various machine learning models have been proposed to detect AI-generated content. </a:t>
            </a:r>
            <a:r>
              <a:rPr lang="en-US" sz="1800" i="1" dirty="0"/>
              <a:t>Bakhtin et al. (2020)</a:t>
            </a:r>
            <a:r>
              <a:rPr lang="en-US" sz="1800" dirty="0"/>
              <a:t> demonstrated how language models like </a:t>
            </a:r>
            <a:r>
              <a:rPr lang="en-US" sz="1800" dirty="0" err="1"/>
              <a:t>RoBERTa</a:t>
            </a:r>
            <a:r>
              <a:rPr lang="en-US" sz="1800" dirty="0"/>
              <a:t> could be fine-tuned to detect machine-generated text with reasonable accuracy. This has led to the creation of models like the Roberta-base-</a:t>
            </a:r>
            <a:r>
              <a:rPr lang="en-US" sz="1800" dirty="0" err="1"/>
              <a:t>openai</a:t>
            </a:r>
            <a:r>
              <a:rPr lang="en-US" sz="1800" dirty="0"/>
              <a:t>-detector, which is trained specifically to distinguish between human-written and AI-generated text.</a:t>
            </a:r>
          </a:p>
          <a:p>
            <a:pPr marL="0" indent="0">
              <a:buNone/>
            </a:pPr>
            <a:r>
              <a:rPr lang="en-US" sz="1800" dirty="0"/>
              <a:t>Moreover, </a:t>
            </a:r>
            <a:r>
              <a:rPr lang="en-US" sz="1800" i="1" dirty="0"/>
              <a:t>Ippolito et al. (2020)</a:t>
            </a:r>
            <a:r>
              <a:rPr lang="en-US" sz="1800" dirty="0"/>
              <a:t> compared several detection approaches, emphasizing the importance of context, sentence structure, and stylistic patterns in identifying machine-generated content. They found that AI-written text tends to exhibit repetitive structures or slight grammatical inconsistencies, which models like </a:t>
            </a:r>
            <a:r>
              <a:rPr lang="en-US" sz="1800" dirty="0" err="1"/>
              <a:t>RoBERTa</a:t>
            </a:r>
            <a:r>
              <a:rPr lang="en-US" sz="1800" dirty="0"/>
              <a:t> can effectively identify.</a:t>
            </a:r>
            <a:endParaRPr lang="en-US" sz="1800" b="1" dirty="0"/>
          </a:p>
          <a:p>
            <a:pPr marL="0" indent="0">
              <a:buNone/>
            </a:pPr>
            <a:r>
              <a:rPr lang="en-US" sz="2000" b="1" dirty="0"/>
              <a:t>4. Multilingual Detection</a:t>
            </a:r>
          </a:p>
          <a:p>
            <a:pPr marL="0" indent="0">
              <a:buNone/>
            </a:pPr>
            <a:r>
              <a:rPr lang="en-US" sz="1800" dirty="0"/>
              <a:t>Although much research focuses on English, recent studies have extended AI detection models to other languages, including Arabic. Research by </a:t>
            </a:r>
            <a:r>
              <a:rPr lang="en-US" sz="1800" i="1" dirty="0" err="1"/>
              <a:t>Elmadany</a:t>
            </a:r>
            <a:r>
              <a:rPr lang="en-US" sz="1800" i="1" dirty="0"/>
              <a:t> et al. (2021)</a:t>
            </a:r>
            <a:r>
              <a:rPr lang="en-US" sz="1800" dirty="0"/>
              <a:t> emphasized the challenges of detecting AI-generated text in low-resource languages, as large language models tend to perform inconsistently across different linguistic contexts. This project incorporates Arabic essays into the detection framework, acknowledging the growing need to ensure academic integrity in non-English contexts as well.</a:t>
            </a:r>
          </a:p>
          <a:p>
            <a:pPr marL="0" indent="0">
              <a:buNone/>
            </a:pPr>
            <a:endParaRPr lang="en-US" dirty="0"/>
          </a:p>
        </p:txBody>
      </p:sp>
    </p:spTree>
    <p:extLst>
      <p:ext uri="{BB962C8B-B14F-4D97-AF65-F5344CB8AC3E}">
        <p14:creationId xmlns:p14="http://schemas.microsoft.com/office/powerpoint/2010/main" val="1560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B848A-64B2-C987-7F23-685D26EBD183}"/>
              </a:ext>
            </a:extLst>
          </p:cNvPr>
          <p:cNvSpPr>
            <a:spLocks noGrp="1"/>
          </p:cNvSpPr>
          <p:nvPr>
            <p:ph idx="1"/>
          </p:nvPr>
        </p:nvSpPr>
        <p:spPr/>
        <p:txBody>
          <a:bodyPr/>
          <a:lstStyle/>
          <a:p>
            <a:pPr marL="0" indent="0">
              <a:buNone/>
            </a:pPr>
            <a:r>
              <a:rPr lang="en-US" b="1" dirty="0"/>
              <a:t>5. Impact on Academic Integrity</a:t>
            </a:r>
          </a:p>
          <a:p>
            <a:pPr marL="0" indent="0">
              <a:buNone/>
            </a:pPr>
            <a:r>
              <a:rPr lang="en-US" dirty="0"/>
              <a:t>The misuse of AI in academic settings is becoming a growing concern. As noted by </a:t>
            </a:r>
            <a:r>
              <a:rPr lang="en-US" i="1" dirty="0" err="1"/>
              <a:t>Kovačević</a:t>
            </a:r>
            <a:r>
              <a:rPr lang="en-US" i="1" dirty="0"/>
              <a:t> et al. (2021)</a:t>
            </a:r>
            <a:r>
              <a:rPr lang="en-US" dirty="0"/>
              <a:t>, the availability of AI-based tools has increased the ease with which students can generate essays or responses, potentially undermining educational integrity. Many institutions have begun adopting AI detectors to combat this trend, and ongoing research focuses on improving detection accuracy, reducing false positives, and ensuring fairness across diverse student populations.</a:t>
            </a:r>
          </a:p>
          <a:p>
            <a:pPr marL="0" indent="0">
              <a:buNone/>
            </a:pPr>
            <a:endParaRPr lang="en-US" sz="2000" dirty="0"/>
          </a:p>
        </p:txBody>
      </p:sp>
    </p:spTree>
    <p:extLst>
      <p:ext uri="{BB962C8B-B14F-4D97-AF65-F5344CB8AC3E}">
        <p14:creationId xmlns:p14="http://schemas.microsoft.com/office/powerpoint/2010/main" val="55922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85000" lnSpcReduction="10000"/>
          </a:bodyPr>
          <a:lstStyle/>
          <a:p>
            <a:pPr marL="0" indent="0">
              <a:buNone/>
            </a:pPr>
            <a:r>
              <a:rPr lang="en-US" b="1" dirty="0"/>
              <a:t>1. Inability to Detect Newer Language Models</a:t>
            </a:r>
          </a:p>
          <a:p>
            <a:pPr marL="0" indent="0">
              <a:buNone/>
            </a:pPr>
            <a:r>
              <a:rPr lang="en-US" dirty="0"/>
              <a:t>As AI text generation continues to evolve, newer models such as GPT-4, </a:t>
            </a:r>
            <a:r>
              <a:rPr lang="en-US" dirty="0" err="1"/>
              <a:t>LLaMA</a:t>
            </a:r>
            <a:r>
              <a:rPr lang="en-US" dirty="0"/>
              <a:t>, and others are becoming increasingly sophisticated, producing content that is harder to distinguish from human-written text. Many existing detection systems are trained on older models (like GPT-2 or GPT-3) and struggle to keep up with these advancements. This means that, as newer models are released, detection models must be constantly retrained, which is both time-consuming and resource-intensive.</a:t>
            </a:r>
          </a:p>
          <a:p>
            <a:pPr marL="0" indent="0">
              <a:buNone/>
            </a:pPr>
            <a:r>
              <a:rPr lang="en-US" b="1" dirty="0"/>
              <a:t>2. High Rate of False Positives and False Negatives</a:t>
            </a:r>
          </a:p>
          <a:p>
            <a:pPr marL="0" indent="0">
              <a:buNone/>
            </a:pPr>
            <a:r>
              <a:rPr lang="en-US" dirty="0"/>
              <a:t>Existing detectors, such as </a:t>
            </a:r>
            <a:r>
              <a:rPr lang="en-US" dirty="0" err="1"/>
              <a:t>RoBERTa</a:t>
            </a:r>
            <a:r>
              <a:rPr lang="en-US" dirty="0"/>
              <a:t>-based models, are prone to generating false positives (labeling human-written text as AI-generated) and false negatives (failing to detect AI-generated text). This is particularly problematic in academic settings, where wrongly accusing students of using AI tools can harm their academic standing, while missing instances of AI-generated content undermines the integrity of the evaluation process. These errors can arise due to the subtle differences between human and AI-generated text, which may not always be obvious to detection models.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242F2-D043-0629-1668-0E7DFBA8E4C3}"/>
              </a:ext>
            </a:extLst>
          </p:cNvPr>
          <p:cNvSpPr>
            <a:spLocks noGrp="1"/>
          </p:cNvSpPr>
          <p:nvPr>
            <p:ph idx="1"/>
          </p:nvPr>
        </p:nvSpPr>
        <p:spPr/>
        <p:txBody>
          <a:bodyPr>
            <a:normAutofit fontScale="70000" lnSpcReduction="20000"/>
          </a:bodyPr>
          <a:lstStyle/>
          <a:p>
            <a:pPr marL="0" indent="0">
              <a:buNone/>
            </a:pPr>
            <a:r>
              <a:rPr lang="en-US" b="1" dirty="0"/>
              <a:t>3. Limited Multilingual Capabilities</a:t>
            </a:r>
          </a:p>
          <a:p>
            <a:pPr marL="0" indent="0">
              <a:buNone/>
            </a:pPr>
            <a:r>
              <a:rPr lang="en-US" dirty="0"/>
              <a:t>Many existing methods are primarily trained and tested on English texts, limiting their effectiveness in multilingual contexts. Detecting AI-generated content in languages such as Arabic, Chinese, or Spanish is far less reliable, as language models tend to perform unevenly across different languages. This can lead to gaps in detection coverage, particularly in regions where educational systems rely on non-English academic content. Additionally, these models may struggle with detecting essays written by non-native English speakers, further reducing accuracy.</a:t>
            </a:r>
          </a:p>
          <a:p>
            <a:pPr marL="0" indent="0">
              <a:buNone/>
            </a:pPr>
            <a:r>
              <a:rPr lang="en-US" b="1" dirty="0"/>
              <a:t>4. Challenges with Contextual and Stylistic Nuances</a:t>
            </a:r>
          </a:p>
          <a:p>
            <a:pPr marL="0" indent="0">
              <a:buNone/>
            </a:pPr>
            <a:r>
              <a:rPr lang="en-US" dirty="0"/>
              <a:t>AI detectors often struggle with nuanced language features, such as idiomatic expressions, cultural references, or variations in writing style, which may vary significantly between human authors and AI-generated texts. This is especially true in academic essays, where content may be highly technical or specialized. Current detection models tend to focus on surface-level characteristics, like sentence structure or word frequency, missing deeper contextual or stylistic cues that could better differentiate between human and AI writing.</a:t>
            </a:r>
          </a:p>
          <a:p>
            <a:pPr marL="0" indent="0">
              <a:buNone/>
            </a:pPr>
            <a:r>
              <a:rPr lang="en-US" b="1" dirty="0"/>
              <a:t>5. Adversarial Attacks and Evasion Techniques</a:t>
            </a:r>
          </a:p>
          <a:p>
            <a:pPr marL="0" indent="0">
              <a:buNone/>
            </a:pPr>
            <a:r>
              <a:rPr lang="en-US" dirty="0"/>
              <a:t>AI-generated text can be easily manipulated to evade detection by existing methods. Studies have shown that slight modifications, such as paraphrasing or altering sentence structure, can significantly reduce the accuracy of detection systems. This makes it possible for students or content creators to bypass AI detectors by using simple text-spinning tools or manual revisions, rendering current detection systems less effective in real-world scenarios.</a:t>
            </a:r>
          </a:p>
          <a:p>
            <a:pPr marL="0" indent="0">
              <a:buNone/>
            </a:pPr>
            <a:endParaRPr lang="en-US" dirty="0"/>
          </a:p>
        </p:txBody>
      </p:sp>
    </p:spTree>
    <p:extLst>
      <p:ext uri="{BB962C8B-B14F-4D97-AF65-F5344CB8AC3E}">
        <p14:creationId xmlns:p14="http://schemas.microsoft.com/office/powerpoint/2010/main" val="29185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dirty="0"/>
              <a:t>To address the limitations of existing AI-generated text detection systems, this project proposes a robust method designed to improve accuracy, adaptability, and scalability. The key components of the proposed method are as follows:</a:t>
            </a:r>
          </a:p>
          <a:p>
            <a:pPr marL="0" indent="0">
              <a:buNone/>
            </a:pPr>
            <a:endParaRPr lang="en-US" dirty="0"/>
          </a:p>
          <a:p>
            <a:pPr marL="457200" indent="-457200">
              <a:buAutoNum type="arabicPeriod"/>
            </a:pPr>
            <a:r>
              <a:rPr lang="en-US" dirty="0"/>
              <a:t>Use of the Roberta-Base-OpenAI-Detector Model</a:t>
            </a:r>
          </a:p>
          <a:p>
            <a:pPr marL="457200" indent="-457200">
              <a:buAutoNum type="arabicPeriod"/>
            </a:pPr>
            <a:r>
              <a:rPr lang="en-US" dirty="0"/>
              <a:t>User-Friendly Interface with Dash</a:t>
            </a:r>
          </a:p>
          <a:p>
            <a:pPr marL="457200" indent="-457200">
              <a:buAutoNum type="arabicPeriod"/>
            </a:pPr>
            <a:r>
              <a:rPr lang="en-US" dirty="0"/>
              <a:t>Adaptive Model Training</a:t>
            </a:r>
          </a:p>
          <a:p>
            <a:pPr marL="457200" indent="-457200">
              <a:buAutoNum type="arabicPeriod"/>
            </a:pPr>
            <a:r>
              <a:rPr lang="en-US" dirty="0"/>
              <a:t>Login and signup pages with correct connectivity to database</a:t>
            </a:r>
            <a:endParaRPr lang="en-GB" dirty="0"/>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descr="A screenshot of a computer&#10;&#10;Description automatically generated">
            <a:extLst>
              <a:ext uri="{FF2B5EF4-FFF2-40B4-BE49-F238E27FC236}">
                <a16:creationId xmlns:a16="http://schemas.microsoft.com/office/drawing/2014/main" id="{D4AC0A3F-3417-F67B-1E80-FA740E420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89" y="982308"/>
            <a:ext cx="12192000" cy="5036820"/>
          </a:xfrm>
          <a:prstGeom prst="rect">
            <a:avLst/>
          </a:prstGeom>
        </p:spPr>
      </p:pic>
      <p:sp>
        <p:nvSpPr>
          <p:cNvPr id="7" name="Content Placeholder 6">
            <a:extLst>
              <a:ext uri="{FF2B5EF4-FFF2-40B4-BE49-F238E27FC236}">
                <a16:creationId xmlns:a16="http://schemas.microsoft.com/office/drawing/2014/main" id="{75785A99-912B-83DB-034F-69AB71D698E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337</TotalTime>
  <Words>1724</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Cambria</vt:lpstr>
      <vt:lpstr>Verdana</vt:lpstr>
      <vt:lpstr>Bioinformatics</vt:lpstr>
      <vt:lpstr>AI VS. HUMAN : ACADEMIC ESSAY AUTHENTICITY CHALLENGE</vt:lpstr>
      <vt:lpstr>Introduction</vt:lpstr>
      <vt:lpstr>Literature Review</vt:lpstr>
      <vt:lpstr>PowerPoint Presentation</vt:lpstr>
      <vt:lpstr>PowerPoint Presentation</vt:lpstr>
      <vt:lpstr>Existing method Drawback</vt:lpstr>
      <vt:lpstr>PowerPoint Presentation</vt:lpstr>
      <vt:lpstr>Objectives</vt:lpstr>
      <vt:lpstr>Timeline of Project</vt:lpstr>
      <vt:lpstr>Expected Outcomes</vt:lpstr>
      <vt:lpstr>Conclusion</vt:lpstr>
      <vt:lpstr>References</vt:lpstr>
      <vt:lpstr>Project work mapping with SDG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rakshitha M</cp:lastModifiedBy>
  <cp:revision>21</cp:revision>
  <dcterms:created xsi:type="dcterms:W3CDTF">2023-03-16T03:26:27Z</dcterms:created>
  <dcterms:modified xsi:type="dcterms:W3CDTF">2025-01-14T08:49:37Z</dcterms:modified>
</cp:coreProperties>
</file>