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3" r:id="rId8"/>
    <p:sldId id="264" r:id="rId9"/>
    <p:sldId id="266" r:id="rId10"/>
    <p:sldId id="265"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njunathdarshan TS" initials="MT" lastIdx="1" clrIdx="0">
    <p:extLst>
      <p:ext uri="{19B8F6BF-5375-455C-9EA6-DF929625EA0E}">
        <p15:presenceInfo xmlns:p15="http://schemas.microsoft.com/office/powerpoint/2012/main" userId="cc61b7a5cfdc731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020B27B-A59E-4885-830D-CD84E79B77DF}" type="datetimeFigureOut">
              <a:rPr lang="en-IN" smtClean="0"/>
              <a:t>06-05-2021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64BAA8-1256-4AE7-84FD-C717B0220511}" type="slidenum">
              <a:rPr lang="en-IN" smtClean="0"/>
              <a:t>‹#›</a:t>
            </a:fld>
            <a:endParaRPr lang="en-IN"/>
          </a:p>
        </p:txBody>
      </p:sp>
    </p:spTree>
    <p:extLst>
      <p:ext uri="{BB962C8B-B14F-4D97-AF65-F5344CB8AC3E}">
        <p14:creationId xmlns:p14="http://schemas.microsoft.com/office/powerpoint/2010/main" val="3313261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20B27B-A59E-4885-830D-CD84E79B77DF}" type="datetimeFigureOut">
              <a:rPr lang="en-IN" smtClean="0"/>
              <a:t>06-05-2021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64BAA8-1256-4AE7-84FD-C717B0220511}" type="slidenum">
              <a:rPr lang="en-IN" smtClean="0"/>
              <a:t>‹#›</a:t>
            </a:fld>
            <a:endParaRPr lang="en-IN"/>
          </a:p>
        </p:txBody>
      </p:sp>
    </p:spTree>
    <p:extLst>
      <p:ext uri="{BB962C8B-B14F-4D97-AF65-F5344CB8AC3E}">
        <p14:creationId xmlns:p14="http://schemas.microsoft.com/office/powerpoint/2010/main" val="4163130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20B27B-A59E-4885-830D-CD84E79B77DF}" type="datetimeFigureOut">
              <a:rPr lang="en-IN" smtClean="0"/>
              <a:t>06-05-2021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64BAA8-1256-4AE7-84FD-C717B0220511}" type="slidenum">
              <a:rPr lang="en-IN" smtClean="0"/>
              <a:t>‹#›</a:t>
            </a:fld>
            <a:endParaRPr lang="en-IN"/>
          </a:p>
        </p:txBody>
      </p:sp>
    </p:spTree>
    <p:extLst>
      <p:ext uri="{BB962C8B-B14F-4D97-AF65-F5344CB8AC3E}">
        <p14:creationId xmlns:p14="http://schemas.microsoft.com/office/powerpoint/2010/main" val="16893645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D020B27B-A59E-4885-830D-CD84E79B77DF}" type="datetimeFigureOut">
              <a:rPr lang="en-IN" smtClean="0"/>
              <a:t>06-05-2021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64BAA8-1256-4AE7-84FD-C717B0220511}" type="slidenum">
              <a:rPr lang="en-IN" smtClean="0"/>
              <a:t>‹#›</a:t>
            </a:fld>
            <a:endParaRPr lang="en-IN"/>
          </a:p>
        </p:txBody>
      </p:sp>
    </p:spTree>
    <p:extLst>
      <p:ext uri="{BB962C8B-B14F-4D97-AF65-F5344CB8AC3E}">
        <p14:creationId xmlns:p14="http://schemas.microsoft.com/office/powerpoint/2010/main" val="30287239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D020B27B-A59E-4885-830D-CD84E79B77DF}" type="datetimeFigureOut">
              <a:rPr lang="en-IN" smtClean="0"/>
              <a:t>06-05-2021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64BAA8-1256-4AE7-84FD-C717B0220511}" type="slidenum">
              <a:rPr lang="en-IN" smtClean="0"/>
              <a:t>‹#›</a:t>
            </a:fld>
            <a:endParaRPr lang="en-IN"/>
          </a:p>
        </p:txBody>
      </p:sp>
    </p:spTree>
    <p:extLst>
      <p:ext uri="{BB962C8B-B14F-4D97-AF65-F5344CB8AC3E}">
        <p14:creationId xmlns:p14="http://schemas.microsoft.com/office/powerpoint/2010/main" val="39385128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20B27B-A59E-4885-830D-CD84E79B77DF}" type="datetimeFigureOut">
              <a:rPr lang="en-IN" smtClean="0"/>
              <a:t>06-05-2021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64BAA8-1256-4AE7-84FD-C717B0220511}" type="slidenum">
              <a:rPr lang="en-IN" smtClean="0"/>
              <a:t>‹#›</a:t>
            </a:fld>
            <a:endParaRPr lang="en-IN"/>
          </a:p>
        </p:txBody>
      </p:sp>
    </p:spTree>
    <p:extLst>
      <p:ext uri="{BB962C8B-B14F-4D97-AF65-F5344CB8AC3E}">
        <p14:creationId xmlns:p14="http://schemas.microsoft.com/office/powerpoint/2010/main" val="26135142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20B27B-A59E-4885-830D-CD84E79B77DF}" type="datetimeFigureOut">
              <a:rPr lang="en-IN" smtClean="0"/>
              <a:t>06-05-2021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64BAA8-1256-4AE7-84FD-C717B0220511}" type="slidenum">
              <a:rPr lang="en-IN" smtClean="0"/>
              <a:t>‹#›</a:t>
            </a:fld>
            <a:endParaRPr lang="en-IN"/>
          </a:p>
        </p:txBody>
      </p:sp>
    </p:spTree>
    <p:extLst>
      <p:ext uri="{BB962C8B-B14F-4D97-AF65-F5344CB8AC3E}">
        <p14:creationId xmlns:p14="http://schemas.microsoft.com/office/powerpoint/2010/main" val="39322833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20B27B-A59E-4885-830D-CD84E79B77DF}" type="datetimeFigureOut">
              <a:rPr lang="en-IN" smtClean="0"/>
              <a:t>06-05-2021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64BAA8-1256-4AE7-84FD-C717B0220511}" type="slidenum">
              <a:rPr lang="en-IN" smtClean="0"/>
              <a:t>‹#›</a:t>
            </a:fld>
            <a:endParaRPr lang="en-IN"/>
          </a:p>
        </p:txBody>
      </p:sp>
    </p:spTree>
    <p:extLst>
      <p:ext uri="{BB962C8B-B14F-4D97-AF65-F5344CB8AC3E}">
        <p14:creationId xmlns:p14="http://schemas.microsoft.com/office/powerpoint/2010/main" val="38912914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20B27B-A59E-4885-830D-CD84E79B77DF}" type="datetimeFigureOut">
              <a:rPr lang="en-IN" smtClean="0"/>
              <a:t>06-05-2021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64BAA8-1256-4AE7-84FD-C717B0220511}" type="slidenum">
              <a:rPr lang="en-IN" smtClean="0"/>
              <a:t>‹#›</a:t>
            </a:fld>
            <a:endParaRPr lang="en-IN"/>
          </a:p>
        </p:txBody>
      </p:sp>
    </p:spTree>
    <p:extLst>
      <p:ext uri="{BB962C8B-B14F-4D97-AF65-F5344CB8AC3E}">
        <p14:creationId xmlns:p14="http://schemas.microsoft.com/office/powerpoint/2010/main" val="3704801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20B27B-A59E-4885-830D-CD84E79B77DF}" type="datetimeFigureOut">
              <a:rPr lang="en-IN" smtClean="0"/>
              <a:t>06-05-2021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64BAA8-1256-4AE7-84FD-C717B0220511}" type="slidenum">
              <a:rPr lang="en-IN" smtClean="0"/>
              <a:t>‹#›</a:t>
            </a:fld>
            <a:endParaRPr lang="en-IN"/>
          </a:p>
        </p:txBody>
      </p:sp>
    </p:spTree>
    <p:extLst>
      <p:ext uri="{BB962C8B-B14F-4D97-AF65-F5344CB8AC3E}">
        <p14:creationId xmlns:p14="http://schemas.microsoft.com/office/powerpoint/2010/main" val="4249108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20B27B-A59E-4885-830D-CD84E79B77DF}" type="datetimeFigureOut">
              <a:rPr lang="en-IN" smtClean="0"/>
              <a:t>06-05-2021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64BAA8-1256-4AE7-84FD-C717B0220511}" type="slidenum">
              <a:rPr lang="en-IN" smtClean="0"/>
              <a:t>‹#›</a:t>
            </a:fld>
            <a:endParaRPr lang="en-IN"/>
          </a:p>
        </p:txBody>
      </p:sp>
    </p:spTree>
    <p:extLst>
      <p:ext uri="{BB962C8B-B14F-4D97-AF65-F5344CB8AC3E}">
        <p14:creationId xmlns:p14="http://schemas.microsoft.com/office/powerpoint/2010/main" val="169795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20B27B-A59E-4885-830D-CD84E79B77DF}" type="datetimeFigureOut">
              <a:rPr lang="en-IN" smtClean="0"/>
              <a:t>06-05-2021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64BAA8-1256-4AE7-84FD-C717B0220511}" type="slidenum">
              <a:rPr lang="en-IN" smtClean="0"/>
              <a:t>‹#›</a:t>
            </a:fld>
            <a:endParaRPr lang="en-IN"/>
          </a:p>
        </p:txBody>
      </p:sp>
    </p:spTree>
    <p:extLst>
      <p:ext uri="{BB962C8B-B14F-4D97-AF65-F5344CB8AC3E}">
        <p14:creationId xmlns:p14="http://schemas.microsoft.com/office/powerpoint/2010/main" val="667923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20B27B-A59E-4885-830D-CD84E79B77DF}" type="datetimeFigureOut">
              <a:rPr lang="en-IN" smtClean="0"/>
              <a:t>06-05-2021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764BAA8-1256-4AE7-84FD-C717B0220511}" type="slidenum">
              <a:rPr lang="en-IN" smtClean="0"/>
              <a:t>‹#›</a:t>
            </a:fld>
            <a:endParaRPr lang="en-IN"/>
          </a:p>
        </p:txBody>
      </p:sp>
    </p:spTree>
    <p:extLst>
      <p:ext uri="{BB962C8B-B14F-4D97-AF65-F5344CB8AC3E}">
        <p14:creationId xmlns:p14="http://schemas.microsoft.com/office/powerpoint/2010/main" val="3990809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020B27B-A59E-4885-830D-CD84E79B77DF}" type="datetimeFigureOut">
              <a:rPr lang="en-IN" smtClean="0"/>
              <a:t>06-05-2021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764BAA8-1256-4AE7-84FD-C717B0220511}" type="slidenum">
              <a:rPr lang="en-IN" smtClean="0"/>
              <a:t>‹#›</a:t>
            </a:fld>
            <a:endParaRPr lang="en-IN"/>
          </a:p>
        </p:txBody>
      </p:sp>
    </p:spTree>
    <p:extLst>
      <p:ext uri="{BB962C8B-B14F-4D97-AF65-F5344CB8AC3E}">
        <p14:creationId xmlns:p14="http://schemas.microsoft.com/office/powerpoint/2010/main" val="860547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20B27B-A59E-4885-830D-CD84E79B77DF}" type="datetimeFigureOut">
              <a:rPr lang="en-IN" smtClean="0"/>
              <a:t>06-05-2021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764BAA8-1256-4AE7-84FD-C717B0220511}" type="slidenum">
              <a:rPr lang="en-IN" smtClean="0"/>
              <a:t>‹#›</a:t>
            </a:fld>
            <a:endParaRPr lang="en-IN"/>
          </a:p>
        </p:txBody>
      </p:sp>
    </p:spTree>
    <p:extLst>
      <p:ext uri="{BB962C8B-B14F-4D97-AF65-F5344CB8AC3E}">
        <p14:creationId xmlns:p14="http://schemas.microsoft.com/office/powerpoint/2010/main" val="3508071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20B27B-A59E-4885-830D-CD84E79B77DF}" type="datetimeFigureOut">
              <a:rPr lang="en-IN" smtClean="0"/>
              <a:t>06-05-2021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64BAA8-1256-4AE7-84FD-C717B0220511}" type="slidenum">
              <a:rPr lang="en-IN" smtClean="0"/>
              <a:t>‹#›</a:t>
            </a:fld>
            <a:endParaRPr lang="en-IN"/>
          </a:p>
        </p:txBody>
      </p:sp>
    </p:spTree>
    <p:extLst>
      <p:ext uri="{BB962C8B-B14F-4D97-AF65-F5344CB8AC3E}">
        <p14:creationId xmlns:p14="http://schemas.microsoft.com/office/powerpoint/2010/main" val="88197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D020B27B-A59E-4885-830D-CD84E79B77DF}" type="datetimeFigureOut">
              <a:rPr lang="en-IN" smtClean="0"/>
              <a:t>06-05-2021</a:t>
            </a:fld>
            <a:endParaRPr lang="en-IN"/>
          </a:p>
        </p:txBody>
      </p:sp>
      <p:sp>
        <p:nvSpPr>
          <p:cNvPr id="6" name="Footer Placeholder 5"/>
          <p:cNvSpPr>
            <a:spLocks noGrp="1"/>
          </p:cNvSpPr>
          <p:nvPr>
            <p:ph type="ftr" sz="quarter" idx="11"/>
          </p:nvPr>
        </p:nvSpPr>
        <p:spPr>
          <a:xfrm>
            <a:off x="1141412" y="5883275"/>
            <a:ext cx="5105400" cy="365125"/>
          </a:xfrm>
        </p:spPr>
        <p:txBody>
          <a:bodyPr/>
          <a:lstStyle/>
          <a:p>
            <a:endParaRPr lang="en-IN"/>
          </a:p>
        </p:txBody>
      </p:sp>
      <p:sp>
        <p:nvSpPr>
          <p:cNvPr id="7" name="Slide Number Placeholder 6"/>
          <p:cNvSpPr>
            <a:spLocks noGrp="1"/>
          </p:cNvSpPr>
          <p:nvPr>
            <p:ph type="sldNum" sz="quarter" idx="12"/>
          </p:nvPr>
        </p:nvSpPr>
        <p:spPr>
          <a:xfrm>
            <a:off x="10742612" y="5883275"/>
            <a:ext cx="322567" cy="365125"/>
          </a:xfrm>
        </p:spPr>
        <p:txBody>
          <a:bodyPr/>
          <a:lstStyle/>
          <a:p>
            <a:fld id="{6764BAA8-1256-4AE7-84FD-C717B0220511}" type="slidenum">
              <a:rPr lang="en-IN" smtClean="0"/>
              <a:t>‹#›</a:t>
            </a:fld>
            <a:endParaRPr lang="en-IN"/>
          </a:p>
        </p:txBody>
      </p:sp>
    </p:spTree>
    <p:extLst>
      <p:ext uri="{BB962C8B-B14F-4D97-AF65-F5344CB8AC3E}">
        <p14:creationId xmlns:p14="http://schemas.microsoft.com/office/powerpoint/2010/main" val="1939566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020B27B-A59E-4885-830D-CD84E79B77DF}" type="datetimeFigureOut">
              <a:rPr lang="en-IN" smtClean="0"/>
              <a:t>06-05-2021</a:t>
            </a:fld>
            <a:endParaRPr lang="en-IN"/>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IN"/>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6764BAA8-1256-4AE7-84FD-C717B0220511}" type="slidenum">
              <a:rPr lang="en-IN" smtClean="0"/>
              <a:t>‹#›</a:t>
            </a:fld>
            <a:endParaRPr lang="en-IN"/>
          </a:p>
        </p:txBody>
      </p:sp>
    </p:spTree>
    <p:extLst>
      <p:ext uri="{BB962C8B-B14F-4D97-AF65-F5344CB8AC3E}">
        <p14:creationId xmlns:p14="http://schemas.microsoft.com/office/powerpoint/2010/main" val="26717593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scikit-learn.org/stable/modules/generated/sklearn.metrics.f1_score.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8CA3C-06A0-48E6-9F27-89DDF84D2156}"/>
              </a:ext>
            </a:extLst>
          </p:cNvPr>
          <p:cNvSpPr>
            <a:spLocks noGrp="1"/>
          </p:cNvSpPr>
          <p:nvPr>
            <p:ph type="ctrTitle"/>
          </p:nvPr>
        </p:nvSpPr>
        <p:spPr>
          <a:xfrm>
            <a:off x="1050100" y="609601"/>
            <a:ext cx="10091800" cy="2819399"/>
          </a:xfrm>
        </p:spPr>
        <p:txBody>
          <a:bodyPr/>
          <a:lstStyle/>
          <a:p>
            <a:r>
              <a:rPr lang="en-US" b="1" i="1">
                <a:effectLst>
                  <a:glow rad="38100">
                    <a:schemeClr val="bg1">
                      <a:lumMod val="65000"/>
                      <a:lumOff val="35000"/>
                      <a:alpha val="50000"/>
                    </a:schemeClr>
                  </a:glow>
                  <a:outerShdw blurRad="38100" dist="38100" dir="2700000" algn="tl">
                    <a:srgbClr val="000000">
                      <a:alpha val="43137"/>
                    </a:srgbClr>
                  </a:outerShdw>
                </a:effectLst>
              </a:rPr>
              <a:t>ADVERTISEMENT SUCCESs </a:t>
            </a:r>
            <a:r>
              <a:rPr lang="en-US" b="1" i="1" dirty="0">
                <a:effectLst>
                  <a:glow rad="38100">
                    <a:schemeClr val="bg1">
                      <a:lumMod val="65000"/>
                      <a:lumOff val="35000"/>
                      <a:alpha val="50000"/>
                    </a:schemeClr>
                  </a:glow>
                  <a:outerShdw blurRad="38100" dist="38100" dir="2700000" algn="tl">
                    <a:srgbClr val="000000">
                      <a:alpha val="43137"/>
                    </a:srgbClr>
                  </a:outerShdw>
                </a:effectLst>
              </a:rPr>
              <a:t>PREDICTION</a:t>
            </a:r>
            <a:endParaRPr lang="en-IN" b="1" i="1" dirty="0">
              <a:effectLst>
                <a:glow rad="38100">
                  <a:schemeClr val="bg1">
                    <a:lumMod val="65000"/>
                    <a:lumOff val="35000"/>
                    <a:alpha val="50000"/>
                  </a:schemeClr>
                </a:glow>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498C41D0-18CA-4EA7-AF7F-5B0DC2912278}"/>
              </a:ext>
            </a:extLst>
          </p:cNvPr>
          <p:cNvSpPr>
            <a:spLocks noGrp="1"/>
          </p:cNvSpPr>
          <p:nvPr>
            <p:ph type="subTitle" idx="1"/>
          </p:nvPr>
        </p:nvSpPr>
        <p:spPr>
          <a:xfrm>
            <a:off x="2564701" y="3728621"/>
            <a:ext cx="7062597" cy="1145220"/>
          </a:xfrm>
        </p:spPr>
        <p:txBody>
          <a:bodyPr/>
          <a:lstStyle/>
          <a:p>
            <a:r>
              <a:rPr lang="en-IN" b="0" i="0" dirty="0">
                <a:solidFill>
                  <a:srgbClr val="FFFFFF"/>
                </a:solidFill>
                <a:effectLst/>
                <a:latin typeface="Roboto" panose="020B0604020202020204" pitchFamily="2" charset="0"/>
              </a:rPr>
              <a:t>- </a:t>
            </a:r>
            <a:r>
              <a:rPr lang="en-IN" b="0" i="0">
                <a:solidFill>
                  <a:srgbClr val="FFFFFF"/>
                </a:solidFill>
                <a:effectLst/>
                <a:latin typeface="Roboto" panose="020B0604020202020204" pitchFamily="2" charset="0"/>
              </a:rPr>
              <a:t>Employability Assessment-</a:t>
            </a:r>
            <a:endParaRPr lang="en-IN" b="1" dirty="0"/>
          </a:p>
        </p:txBody>
      </p:sp>
    </p:spTree>
    <p:extLst>
      <p:ext uri="{BB962C8B-B14F-4D97-AF65-F5344CB8AC3E}">
        <p14:creationId xmlns:p14="http://schemas.microsoft.com/office/powerpoint/2010/main" val="1129918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1235A-4468-4222-B36E-AA0FF190DBA2}"/>
              </a:ext>
            </a:extLst>
          </p:cNvPr>
          <p:cNvSpPr>
            <a:spLocks noGrp="1"/>
          </p:cNvSpPr>
          <p:nvPr>
            <p:ph type="title"/>
          </p:nvPr>
        </p:nvSpPr>
        <p:spPr>
          <a:xfrm>
            <a:off x="1141413" y="609600"/>
            <a:ext cx="9905998" cy="1050524"/>
          </a:xfrm>
        </p:spPr>
        <p:txBody>
          <a:bodyPr/>
          <a:lstStyle/>
          <a:p>
            <a:r>
              <a:rPr lang="en-US" dirty="0"/>
              <a:t>results</a:t>
            </a:r>
            <a:endParaRPr lang="en-IN" dirty="0"/>
          </a:p>
        </p:txBody>
      </p:sp>
      <p:graphicFrame>
        <p:nvGraphicFramePr>
          <p:cNvPr id="4" name="Table 4">
            <a:extLst>
              <a:ext uri="{FF2B5EF4-FFF2-40B4-BE49-F238E27FC236}">
                <a16:creationId xmlns:a16="http://schemas.microsoft.com/office/drawing/2014/main" id="{CB4086F8-2483-4E0E-857D-F2FBA040AE3E}"/>
              </a:ext>
            </a:extLst>
          </p:cNvPr>
          <p:cNvGraphicFramePr>
            <a:graphicFrameLocks noGrp="1"/>
          </p:cNvGraphicFramePr>
          <p:nvPr>
            <p:ph idx="1"/>
            <p:extLst>
              <p:ext uri="{D42A27DB-BD31-4B8C-83A1-F6EECF244321}">
                <p14:modId xmlns:p14="http://schemas.microsoft.com/office/powerpoint/2010/main" val="2119887145"/>
              </p:ext>
            </p:extLst>
          </p:nvPr>
        </p:nvGraphicFramePr>
        <p:xfrm>
          <a:off x="1141411" y="1930153"/>
          <a:ext cx="9906000" cy="1107440"/>
        </p:xfrm>
        <a:graphic>
          <a:graphicData uri="http://schemas.openxmlformats.org/drawingml/2006/table">
            <a:tbl>
              <a:tblPr firstRow="1" bandRow="1">
                <a:tableStyleId>{5940675A-B579-460E-94D1-54222C63F5DA}</a:tableStyleId>
              </a:tblPr>
              <a:tblGrid>
                <a:gridCol w="3302000">
                  <a:extLst>
                    <a:ext uri="{9D8B030D-6E8A-4147-A177-3AD203B41FA5}">
                      <a16:colId xmlns:a16="http://schemas.microsoft.com/office/drawing/2014/main" val="3501113931"/>
                    </a:ext>
                  </a:extLst>
                </a:gridCol>
                <a:gridCol w="3302000">
                  <a:extLst>
                    <a:ext uri="{9D8B030D-6E8A-4147-A177-3AD203B41FA5}">
                      <a16:colId xmlns:a16="http://schemas.microsoft.com/office/drawing/2014/main" val="3719915944"/>
                    </a:ext>
                  </a:extLst>
                </a:gridCol>
                <a:gridCol w="3302000">
                  <a:extLst>
                    <a:ext uri="{9D8B030D-6E8A-4147-A177-3AD203B41FA5}">
                      <a16:colId xmlns:a16="http://schemas.microsoft.com/office/drawing/2014/main" val="4259335116"/>
                    </a:ext>
                  </a:extLst>
                </a:gridCol>
              </a:tblGrid>
              <a:tr h="147221">
                <a:tc>
                  <a:txBody>
                    <a:bodyPr/>
                    <a:lstStyle/>
                    <a:p>
                      <a:pPr algn="ctr"/>
                      <a:r>
                        <a:rPr lang="en-IN" sz="1800" b="1" i="0" kern="1200" dirty="0">
                          <a:solidFill>
                            <a:schemeClr val="tx1"/>
                          </a:solidFill>
                          <a:effectLst/>
                          <a:latin typeface="+mn-lt"/>
                          <a:ea typeface="+mn-ea"/>
                          <a:cs typeface="+mn-cs"/>
                        </a:rPr>
                        <a:t>Algorithm Used</a:t>
                      </a:r>
                      <a:endParaRPr lang="en-IN" dirty="0"/>
                    </a:p>
                  </a:txBody>
                  <a:tcPr/>
                </a:tc>
                <a:tc>
                  <a:txBody>
                    <a:bodyPr/>
                    <a:lstStyle/>
                    <a:p>
                      <a:pPr algn="ctr"/>
                      <a:r>
                        <a:rPr lang="en-IN" sz="1800" b="1" i="0" kern="1200" dirty="0">
                          <a:solidFill>
                            <a:schemeClr val="tx1"/>
                          </a:solidFill>
                          <a:effectLst/>
                          <a:latin typeface="+mn-lt"/>
                          <a:ea typeface="+mn-ea"/>
                          <a:cs typeface="+mn-cs"/>
                        </a:rPr>
                        <a:t>On Train data</a:t>
                      </a:r>
                      <a:endParaRPr lang="en-IN" dirty="0"/>
                    </a:p>
                  </a:txBody>
                  <a:tcPr/>
                </a:tc>
                <a:tc>
                  <a:txBody>
                    <a:bodyPr/>
                    <a:lstStyle/>
                    <a:p>
                      <a:pPr algn="ctr"/>
                      <a:r>
                        <a:rPr lang="en-IN" sz="1800" b="1" i="0" kern="1200" dirty="0">
                          <a:solidFill>
                            <a:schemeClr val="tx1"/>
                          </a:solidFill>
                          <a:effectLst/>
                          <a:latin typeface="+mn-lt"/>
                          <a:ea typeface="+mn-ea"/>
                          <a:cs typeface="+mn-cs"/>
                        </a:rPr>
                        <a:t>On Validation data</a:t>
                      </a:r>
                      <a:endParaRPr lang="en-IN" dirty="0"/>
                    </a:p>
                  </a:txBody>
                  <a:tcPr/>
                </a:tc>
                <a:extLst>
                  <a:ext uri="{0D108BD9-81ED-4DB2-BD59-A6C34878D82A}">
                    <a16:rowId xmlns:a16="http://schemas.microsoft.com/office/drawing/2014/main" val="1842796961"/>
                  </a:ext>
                </a:extLst>
              </a:tr>
              <a:tr h="370840">
                <a:tc>
                  <a:txBody>
                    <a:bodyPr/>
                    <a:lstStyle/>
                    <a:p>
                      <a:pPr algn="ctr"/>
                      <a:r>
                        <a:rPr lang="en-US" i="1" dirty="0"/>
                        <a:t>Logistic Regression </a:t>
                      </a:r>
                      <a:endParaRPr lang="en-IN" i="1" dirty="0"/>
                    </a:p>
                  </a:txBody>
                  <a:tcPr/>
                </a:tc>
                <a:tc>
                  <a:txBody>
                    <a:bodyPr/>
                    <a:lstStyle/>
                    <a:p>
                      <a:pPr algn="ctr"/>
                      <a:r>
                        <a:rPr lang="en-IN" dirty="0"/>
                        <a:t>0.5032015065913371</a:t>
                      </a:r>
                    </a:p>
                  </a:txBody>
                  <a:tcPr/>
                </a:tc>
                <a:tc>
                  <a:txBody>
                    <a:bodyPr/>
                    <a:lstStyle/>
                    <a:p>
                      <a:pPr algn="ctr"/>
                      <a:r>
                        <a:rPr lang="en-IN" dirty="0"/>
                        <a:t>0.48789237668161434</a:t>
                      </a:r>
                    </a:p>
                  </a:txBody>
                  <a:tcPr/>
                </a:tc>
                <a:extLst>
                  <a:ext uri="{0D108BD9-81ED-4DB2-BD59-A6C34878D82A}">
                    <a16:rowId xmlns:a16="http://schemas.microsoft.com/office/drawing/2014/main" val="1878573257"/>
                  </a:ext>
                </a:extLst>
              </a:tr>
              <a:tr h="370840">
                <a:tc>
                  <a:txBody>
                    <a:bodyPr/>
                    <a:lstStyle/>
                    <a:p>
                      <a:pPr algn="ctr"/>
                      <a:r>
                        <a:rPr lang="en-US" i="1" dirty="0"/>
                        <a:t>Decision Tree Classifier</a:t>
                      </a:r>
                      <a:endParaRPr lang="en-IN" i="1" dirty="0"/>
                    </a:p>
                  </a:txBody>
                  <a:tcPr/>
                </a:tc>
                <a:tc>
                  <a:txBody>
                    <a:bodyPr/>
                    <a:lstStyle/>
                    <a:p>
                      <a:pPr algn="ctr"/>
                      <a:r>
                        <a:rPr lang="en-IN" dirty="0"/>
                        <a:t>0.6728771049802938</a:t>
                      </a:r>
                    </a:p>
                  </a:txBody>
                  <a:tcPr/>
                </a:tc>
                <a:tc>
                  <a:txBody>
                    <a:bodyPr/>
                    <a:lstStyle/>
                    <a:p>
                      <a:pPr algn="ctr"/>
                      <a:r>
                        <a:rPr lang="en-IN" dirty="0"/>
                        <a:t>0.5114698385726424</a:t>
                      </a:r>
                    </a:p>
                  </a:txBody>
                  <a:tcPr/>
                </a:tc>
                <a:extLst>
                  <a:ext uri="{0D108BD9-81ED-4DB2-BD59-A6C34878D82A}">
                    <a16:rowId xmlns:a16="http://schemas.microsoft.com/office/drawing/2014/main" val="2942453613"/>
                  </a:ext>
                </a:extLst>
              </a:tr>
            </a:tbl>
          </a:graphicData>
        </a:graphic>
      </p:graphicFrame>
      <p:sp>
        <p:nvSpPr>
          <p:cNvPr id="5" name="TextBox 4">
            <a:extLst>
              <a:ext uri="{FF2B5EF4-FFF2-40B4-BE49-F238E27FC236}">
                <a16:creationId xmlns:a16="http://schemas.microsoft.com/office/drawing/2014/main" id="{A3AFEC10-8E90-48EF-B82A-0B83E7ADB4A4}"/>
              </a:ext>
            </a:extLst>
          </p:cNvPr>
          <p:cNvSpPr txBox="1"/>
          <p:nvPr/>
        </p:nvSpPr>
        <p:spPr>
          <a:xfrm>
            <a:off x="1411440" y="3710866"/>
            <a:ext cx="9365942" cy="1200329"/>
          </a:xfrm>
          <a:prstGeom prst="rect">
            <a:avLst/>
          </a:prstGeom>
          <a:noFill/>
        </p:spPr>
        <p:txBody>
          <a:bodyPr wrap="square" rtlCol="0">
            <a:spAutoFit/>
          </a:bodyPr>
          <a:lstStyle/>
          <a:p>
            <a:pPr marL="285750" indent="-285750">
              <a:buFont typeface="Arial" panose="020B0604020202020204" pitchFamily="34" charset="0"/>
              <a:buChar char="•"/>
            </a:pPr>
            <a:r>
              <a:rPr lang="en-US" b="0" i="0" dirty="0">
                <a:effectLst/>
                <a:latin typeface="-apple-system"/>
              </a:rPr>
              <a:t>As observed from the above table of F1 Scores, the </a:t>
            </a:r>
            <a:r>
              <a:rPr lang="en-US" b="1" i="1" dirty="0">
                <a:effectLst/>
                <a:latin typeface="-apple-system"/>
              </a:rPr>
              <a:t>best results were obtained using Logistic Regression</a:t>
            </a:r>
            <a:r>
              <a:rPr lang="en-US" b="0" i="0" dirty="0">
                <a:effectLst/>
                <a:latin typeface="-apple-system"/>
              </a:rPr>
              <a:t> algorithm. </a:t>
            </a:r>
          </a:p>
          <a:p>
            <a:pPr marL="285750" indent="-285750">
              <a:buFont typeface="Arial" panose="020B0604020202020204" pitchFamily="34" charset="0"/>
              <a:buChar char="•"/>
            </a:pPr>
            <a:r>
              <a:rPr lang="en-US" b="0" i="0" dirty="0">
                <a:effectLst/>
                <a:latin typeface="-apple-system"/>
              </a:rPr>
              <a:t>Thus, the predictions saved as </a:t>
            </a:r>
            <a:r>
              <a:rPr lang="en-US" b="1" i="1" dirty="0">
                <a:effectLst/>
                <a:latin typeface="-apple-system"/>
              </a:rPr>
              <a:t>'add_succ_submission.csv'</a:t>
            </a:r>
            <a:r>
              <a:rPr lang="en-US" b="0" i="0" dirty="0">
                <a:effectLst/>
                <a:latin typeface="-apple-system"/>
              </a:rPr>
              <a:t> is performed using Logistic Regression.</a:t>
            </a:r>
            <a:endParaRPr lang="en-IN" dirty="0"/>
          </a:p>
        </p:txBody>
      </p:sp>
    </p:spTree>
    <p:extLst>
      <p:ext uri="{BB962C8B-B14F-4D97-AF65-F5344CB8AC3E}">
        <p14:creationId xmlns:p14="http://schemas.microsoft.com/office/powerpoint/2010/main" val="15328014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B2C25-356B-4BC6-9665-A8B4C9CDFD24}"/>
              </a:ext>
            </a:extLst>
          </p:cNvPr>
          <p:cNvSpPr>
            <a:spLocks noGrp="1"/>
          </p:cNvSpPr>
          <p:nvPr>
            <p:ph type="title"/>
          </p:nvPr>
        </p:nvSpPr>
        <p:spPr>
          <a:xfrm>
            <a:off x="1143001" y="1825841"/>
            <a:ext cx="9905998" cy="1905000"/>
          </a:xfrm>
        </p:spPr>
        <p:txBody>
          <a:bodyPr>
            <a:normAutofit/>
          </a:bodyPr>
          <a:lstStyle/>
          <a:p>
            <a:pPr algn="ctr"/>
            <a:r>
              <a:rPr lang="en-US" sz="7200" b="1" dirty="0"/>
              <a:t>thankyou</a:t>
            </a:r>
            <a:endParaRPr lang="en-IN" sz="7200" b="1" dirty="0"/>
          </a:p>
        </p:txBody>
      </p:sp>
      <p:sp>
        <p:nvSpPr>
          <p:cNvPr id="3" name="Content Placeholder 2">
            <a:extLst>
              <a:ext uri="{FF2B5EF4-FFF2-40B4-BE49-F238E27FC236}">
                <a16:creationId xmlns:a16="http://schemas.microsoft.com/office/drawing/2014/main" id="{1D1ECE0C-C521-4347-A906-AB8D4E2E8F52}"/>
              </a:ext>
            </a:extLst>
          </p:cNvPr>
          <p:cNvSpPr>
            <a:spLocks noGrp="1"/>
          </p:cNvSpPr>
          <p:nvPr>
            <p:ph idx="1"/>
          </p:nvPr>
        </p:nvSpPr>
        <p:spPr>
          <a:xfrm>
            <a:off x="6459984" y="4793941"/>
            <a:ext cx="5019473" cy="1349406"/>
          </a:xfrm>
        </p:spPr>
        <p:txBody>
          <a:bodyPr/>
          <a:lstStyle/>
          <a:p>
            <a:pPr marL="0" indent="0">
              <a:buNone/>
            </a:pPr>
            <a:r>
              <a:rPr lang="en-US" dirty="0"/>
              <a:t>By:-</a:t>
            </a:r>
          </a:p>
          <a:p>
            <a:pPr marL="0" indent="0">
              <a:buNone/>
            </a:pPr>
            <a:r>
              <a:rPr lang="en-US" dirty="0"/>
              <a:t>    Manjunathdarshan t s</a:t>
            </a:r>
          </a:p>
        </p:txBody>
      </p:sp>
    </p:spTree>
    <p:extLst>
      <p:ext uri="{BB962C8B-B14F-4D97-AF65-F5344CB8AC3E}">
        <p14:creationId xmlns:p14="http://schemas.microsoft.com/office/powerpoint/2010/main" val="81307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9F110-B3B7-499D-A75B-EDDF7AF47BEF}"/>
              </a:ext>
            </a:extLst>
          </p:cNvPr>
          <p:cNvSpPr>
            <a:spLocks noGrp="1"/>
          </p:cNvSpPr>
          <p:nvPr>
            <p:ph type="title"/>
          </p:nvPr>
        </p:nvSpPr>
        <p:spPr>
          <a:xfrm>
            <a:off x="1141413" y="609600"/>
            <a:ext cx="9905998" cy="908482"/>
          </a:xfrm>
        </p:spPr>
        <p:txBody>
          <a:bodyPr/>
          <a:lstStyle/>
          <a:p>
            <a:r>
              <a:rPr lang="en-IN" dirty="0"/>
              <a:t>Problem Statement</a:t>
            </a:r>
          </a:p>
        </p:txBody>
      </p:sp>
      <p:sp>
        <p:nvSpPr>
          <p:cNvPr id="3" name="Content Placeholder 2">
            <a:extLst>
              <a:ext uri="{FF2B5EF4-FFF2-40B4-BE49-F238E27FC236}">
                <a16:creationId xmlns:a16="http://schemas.microsoft.com/office/drawing/2014/main" id="{3235B0F0-D262-49E5-9DFB-32D4E013A921}"/>
              </a:ext>
            </a:extLst>
          </p:cNvPr>
          <p:cNvSpPr>
            <a:spLocks noGrp="1"/>
          </p:cNvSpPr>
          <p:nvPr>
            <p:ph idx="1"/>
          </p:nvPr>
        </p:nvSpPr>
        <p:spPr>
          <a:xfrm>
            <a:off x="736423" y="1758517"/>
            <a:ext cx="10719154" cy="3991253"/>
          </a:xfrm>
        </p:spPr>
        <p:txBody>
          <a:bodyPr>
            <a:normAutofit fontScale="92500" lnSpcReduction="20000"/>
          </a:bodyPr>
          <a:lstStyle/>
          <a:p>
            <a:pPr algn="l"/>
            <a:r>
              <a:rPr lang="en-US" b="0" i="0" dirty="0">
                <a:effectLst/>
                <a:latin typeface="Roboto" panose="02000000000000000000" pitchFamily="2" charset="0"/>
              </a:rPr>
              <a:t>The holiday season is just around the corner—Christmas trees have been decorated, lights and wreaths hung, streets all decked up, Santa costumes rented out, and holiday cards in the mailbox.</a:t>
            </a:r>
          </a:p>
          <a:p>
            <a:pPr algn="l"/>
            <a:r>
              <a:rPr lang="en-US" b="0" i="0" dirty="0">
                <a:effectLst/>
                <a:latin typeface="Roboto" panose="02000000000000000000" pitchFamily="2" charset="0"/>
              </a:rPr>
              <a:t>Because of holiday cheer, retail brands, big and small, want to earn considerable profits, and therefore, are investing significantly in advertising. These brands have approached an advertising agency to plan and execute ad campaigns that will help them increase the footfall in their stores.</a:t>
            </a:r>
          </a:p>
          <a:p>
            <a:pPr algn="l"/>
            <a:r>
              <a:rPr lang="en-US" b="0" i="0" dirty="0">
                <a:effectLst/>
                <a:latin typeface="Roboto" panose="02000000000000000000" pitchFamily="2" charset="0"/>
              </a:rPr>
              <a:t>You have been hired by this advertising company to assess the revenue that can be generated by a proposed ad. Based on the demographic information provided, you need to predict whether the revenue generated will cover costs to produce and air the ad(Whether there will be a net gain from an ad or not)</a:t>
            </a:r>
          </a:p>
          <a:p>
            <a:pPr algn="l"/>
            <a:r>
              <a:rPr lang="en-US" b="0" i="0" dirty="0">
                <a:effectLst/>
                <a:latin typeface="Roboto" panose="02000000000000000000" pitchFamily="2" charset="0"/>
              </a:rPr>
              <a:t>This will help guide decision-making for the firm, as they will want to pursue ads that are likely to generate a net gain for their clients— thereby boosting the advertising firm’s reputation.</a:t>
            </a:r>
          </a:p>
        </p:txBody>
      </p:sp>
    </p:spTree>
    <p:extLst>
      <p:ext uri="{BB962C8B-B14F-4D97-AF65-F5344CB8AC3E}">
        <p14:creationId xmlns:p14="http://schemas.microsoft.com/office/powerpoint/2010/main" val="1732779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D2861-D867-4403-88F0-2E59B5821784}"/>
              </a:ext>
            </a:extLst>
          </p:cNvPr>
          <p:cNvSpPr>
            <a:spLocks noGrp="1"/>
          </p:cNvSpPr>
          <p:nvPr>
            <p:ph type="title"/>
          </p:nvPr>
        </p:nvSpPr>
        <p:spPr>
          <a:xfrm>
            <a:off x="1092586" y="334392"/>
            <a:ext cx="9905998" cy="704295"/>
          </a:xfrm>
        </p:spPr>
        <p:txBody>
          <a:bodyPr/>
          <a:lstStyle/>
          <a:p>
            <a:r>
              <a:rPr lang="en-US" dirty="0"/>
              <a:t>data</a:t>
            </a:r>
            <a:endParaRPr lang="en-IN" dirty="0"/>
          </a:p>
        </p:txBody>
      </p:sp>
      <p:sp>
        <p:nvSpPr>
          <p:cNvPr id="3" name="Content Placeholder 2">
            <a:extLst>
              <a:ext uri="{FF2B5EF4-FFF2-40B4-BE49-F238E27FC236}">
                <a16:creationId xmlns:a16="http://schemas.microsoft.com/office/drawing/2014/main" id="{FE56FBFA-B391-4A44-9A3A-91B7785D42FD}"/>
              </a:ext>
            </a:extLst>
          </p:cNvPr>
          <p:cNvSpPr>
            <a:spLocks noGrp="1"/>
          </p:cNvSpPr>
          <p:nvPr>
            <p:ph idx="1"/>
          </p:nvPr>
        </p:nvSpPr>
        <p:spPr>
          <a:xfrm>
            <a:off x="1092586" y="932157"/>
            <a:ext cx="9905998" cy="1189608"/>
          </a:xfrm>
        </p:spPr>
        <p:txBody>
          <a:bodyPr/>
          <a:lstStyle/>
          <a:p>
            <a:r>
              <a:rPr lang="en-IN" dirty="0"/>
              <a:t>The training dataset contains 19536 records and the test dataset contains 6512 records. Following are the features of the dataset:-</a:t>
            </a:r>
          </a:p>
          <a:p>
            <a:pPr marL="0" indent="0">
              <a:buNone/>
            </a:pPr>
            <a:endParaRPr lang="en-IN" dirty="0"/>
          </a:p>
        </p:txBody>
      </p:sp>
      <p:pic>
        <p:nvPicPr>
          <p:cNvPr id="5" name="Picture 4">
            <a:extLst>
              <a:ext uri="{FF2B5EF4-FFF2-40B4-BE49-F238E27FC236}">
                <a16:creationId xmlns:a16="http://schemas.microsoft.com/office/drawing/2014/main" id="{C0F3419B-7DAE-481A-B5D8-0B4EA3D0115A}"/>
              </a:ext>
            </a:extLst>
          </p:cNvPr>
          <p:cNvPicPr>
            <a:picLocks noChangeAspect="1"/>
          </p:cNvPicPr>
          <p:nvPr/>
        </p:nvPicPr>
        <p:blipFill rotWithShape="1">
          <a:blip r:embed="rId2">
            <a:extLst>
              <a:ext uri="{28A0092B-C50C-407E-A947-70E740481C1C}">
                <a14:useLocalDpi xmlns:a14="http://schemas.microsoft.com/office/drawing/2010/main" val="0"/>
              </a:ext>
            </a:extLst>
          </a:blip>
          <a:srcRect l="14616" t="24514" r="37320" b="7878"/>
          <a:stretch/>
        </p:blipFill>
        <p:spPr>
          <a:xfrm>
            <a:off x="2281562" y="1636452"/>
            <a:ext cx="7164280" cy="5013595"/>
          </a:xfrm>
          <a:prstGeom prst="rect">
            <a:avLst/>
          </a:prstGeom>
        </p:spPr>
      </p:pic>
    </p:spTree>
    <p:extLst>
      <p:ext uri="{BB962C8B-B14F-4D97-AF65-F5344CB8AC3E}">
        <p14:creationId xmlns:p14="http://schemas.microsoft.com/office/powerpoint/2010/main" val="1988352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CF66F-7B73-4077-9454-D17197172044}"/>
              </a:ext>
            </a:extLst>
          </p:cNvPr>
          <p:cNvSpPr>
            <a:spLocks noGrp="1"/>
          </p:cNvSpPr>
          <p:nvPr>
            <p:ph type="title"/>
          </p:nvPr>
        </p:nvSpPr>
        <p:spPr>
          <a:xfrm>
            <a:off x="1141413" y="609599"/>
            <a:ext cx="9905998" cy="1778493"/>
          </a:xfrm>
        </p:spPr>
        <p:txBody>
          <a:bodyPr/>
          <a:lstStyle/>
          <a:p>
            <a:r>
              <a:rPr lang="en-US" dirty="0"/>
              <a:t>Data cleaning</a:t>
            </a:r>
            <a:endParaRPr lang="en-IN" dirty="0"/>
          </a:p>
        </p:txBody>
      </p:sp>
      <p:sp>
        <p:nvSpPr>
          <p:cNvPr id="3" name="Content Placeholder 2">
            <a:extLst>
              <a:ext uri="{FF2B5EF4-FFF2-40B4-BE49-F238E27FC236}">
                <a16:creationId xmlns:a16="http://schemas.microsoft.com/office/drawing/2014/main" id="{388159DB-9C00-4577-AEE5-DF974BDFE187}"/>
              </a:ext>
            </a:extLst>
          </p:cNvPr>
          <p:cNvSpPr>
            <a:spLocks noGrp="1"/>
          </p:cNvSpPr>
          <p:nvPr>
            <p:ph idx="1"/>
          </p:nvPr>
        </p:nvSpPr>
        <p:spPr>
          <a:xfrm>
            <a:off x="1141413" y="2303015"/>
            <a:ext cx="9905998" cy="3124201"/>
          </a:xfrm>
        </p:spPr>
        <p:txBody>
          <a:bodyPr/>
          <a:lstStyle/>
          <a:p>
            <a:r>
              <a:rPr lang="en-US" dirty="0"/>
              <a:t>There was no missing/null values in the data set.</a:t>
            </a:r>
          </a:p>
          <a:p>
            <a:r>
              <a:rPr lang="en-US" dirty="0"/>
              <a:t> Removing the entry with air location 'Trinadad&amp;Tobago' as it is not in Test data.</a:t>
            </a:r>
          </a:p>
          <a:p>
            <a:endParaRPr lang="en-IN" dirty="0"/>
          </a:p>
        </p:txBody>
      </p:sp>
    </p:spTree>
    <p:extLst>
      <p:ext uri="{BB962C8B-B14F-4D97-AF65-F5344CB8AC3E}">
        <p14:creationId xmlns:p14="http://schemas.microsoft.com/office/powerpoint/2010/main" val="1118632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21B34-8F9C-4B20-9AE9-2272F1A32466}"/>
              </a:ext>
            </a:extLst>
          </p:cNvPr>
          <p:cNvSpPr>
            <a:spLocks noGrp="1"/>
          </p:cNvSpPr>
          <p:nvPr>
            <p:ph type="title"/>
          </p:nvPr>
        </p:nvSpPr>
        <p:spPr>
          <a:xfrm>
            <a:off x="1143001" y="396536"/>
            <a:ext cx="9905998" cy="686540"/>
          </a:xfrm>
        </p:spPr>
        <p:txBody>
          <a:bodyPr/>
          <a:lstStyle/>
          <a:p>
            <a:r>
              <a:rPr lang="en-US" dirty="0" err="1"/>
              <a:t>eda</a:t>
            </a:r>
            <a:endParaRPr lang="en-IN" dirty="0"/>
          </a:p>
        </p:txBody>
      </p:sp>
      <p:pic>
        <p:nvPicPr>
          <p:cNvPr id="8" name="Content Placeholder 7">
            <a:extLst>
              <a:ext uri="{FF2B5EF4-FFF2-40B4-BE49-F238E27FC236}">
                <a16:creationId xmlns:a16="http://schemas.microsoft.com/office/drawing/2014/main" id="{94282F9C-C3E4-4F4B-B299-C7B85E4AA7F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0446" t="36188" r="49646" b="31299"/>
          <a:stretch/>
        </p:blipFill>
        <p:spPr>
          <a:xfrm>
            <a:off x="6729273" y="2139518"/>
            <a:ext cx="4758432" cy="4459265"/>
          </a:xfrm>
        </p:spPr>
      </p:pic>
      <p:pic>
        <p:nvPicPr>
          <p:cNvPr id="5" name="Picture 4">
            <a:extLst>
              <a:ext uri="{FF2B5EF4-FFF2-40B4-BE49-F238E27FC236}">
                <a16:creationId xmlns:a16="http://schemas.microsoft.com/office/drawing/2014/main" id="{E969C24B-DE4C-446E-8BEA-8FC2515336D6}"/>
              </a:ext>
            </a:extLst>
          </p:cNvPr>
          <p:cNvPicPr>
            <a:picLocks noChangeAspect="1"/>
          </p:cNvPicPr>
          <p:nvPr/>
        </p:nvPicPr>
        <p:blipFill rotWithShape="1">
          <a:blip r:embed="rId3">
            <a:extLst>
              <a:ext uri="{28A0092B-C50C-407E-A947-70E740481C1C}">
                <a14:useLocalDpi xmlns:a14="http://schemas.microsoft.com/office/drawing/2010/main" val="0"/>
              </a:ext>
            </a:extLst>
          </a:blip>
          <a:srcRect l="20752" t="46601" r="48957" b="21284"/>
          <a:stretch/>
        </p:blipFill>
        <p:spPr>
          <a:xfrm>
            <a:off x="704295" y="2139518"/>
            <a:ext cx="4597827" cy="4459265"/>
          </a:xfrm>
          <a:prstGeom prst="rect">
            <a:avLst/>
          </a:prstGeom>
        </p:spPr>
      </p:pic>
      <p:sp>
        <p:nvSpPr>
          <p:cNvPr id="12" name="TextBox 11">
            <a:extLst>
              <a:ext uri="{FF2B5EF4-FFF2-40B4-BE49-F238E27FC236}">
                <a16:creationId xmlns:a16="http://schemas.microsoft.com/office/drawing/2014/main" id="{6761D862-97EC-4107-B391-92DD0159D7D1}"/>
              </a:ext>
            </a:extLst>
          </p:cNvPr>
          <p:cNvSpPr txBox="1"/>
          <p:nvPr/>
        </p:nvSpPr>
        <p:spPr>
          <a:xfrm>
            <a:off x="803025" y="1608623"/>
            <a:ext cx="4400365" cy="369332"/>
          </a:xfrm>
          <a:prstGeom prst="rect">
            <a:avLst/>
          </a:prstGeom>
          <a:noFill/>
        </p:spPr>
        <p:txBody>
          <a:bodyPr wrap="square" rtlCol="0">
            <a:spAutoFit/>
          </a:bodyPr>
          <a:lstStyle/>
          <a:p>
            <a:r>
              <a:rPr lang="en-US" dirty="0"/>
              <a:t>Comparing </a:t>
            </a:r>
            <a:r>
              <a:rPr lang="en-US" dirty="0" err="1"/>
              <a:t>netgain</a:t>
            </a:r>
            <a:r>
              <a:rPr lang="en-US" dirty="0"/>
              <a:t> based on Genres</a:t>
            </a:r>
            <a:endParaRPr lang="en-IN" dirty="0"/>
          </a:p>
        </p:txBody>
      </p:sp>
      <p:sp>
        <p:nvSpPr>
          <p:cNvPr id="13" name="TextBox 12">
            <a:extLst>
              <a:ext uri="{FF2B5EF4-FFF2-40B4-BE49-F238E27FC236}">
                <a16:creationId xmlns:a16="http://schemas.microsoft.com/office/drawing/2014/main" id="{80292E34-734E-44D1-9806-9EE18A265288}"/>
              </a:ext>
            </a:extLst>
          </p:cNvPr>
          <p:cNvSpPr txBox="1"/>
          <p:nvPr/>
        </p:nvSpPr>
        <p:spPr>
          <a:xfrm>
            <a:off x="6915704" y="1592632"/>
            <a:ext cx="5166804" cy="369332"/>
          </a:xfrm>
          <a:prstGeom prst="rect">
            <a:avLst/>
          </a:prstGeom>
          <a:noFill/>
        </p:spPr>
        <p:txBody>
          <a:bodyPr wrap="square" rtlCol="0">
            <a:spAutoFit/>
          </a:bodyPr>
          <a:lstStyle/>
          <a:p>
            <a:r>
              <a:rPr lang="en-US" dirty="0"/>
              <a:t>Comparing </a:t>
            </a:r>
            <a:r>
              <a:rPr lang="en-US" dirty="0" err="1"/>
              <a:t>netgain</a:t>
            </a:r>
            <a:r>
              <a:rPr lang="en-US" dirty="0"/>
              <a:t> based on Industry</a:t>
            </a:r>
            <a:endParaRPr lang="en-IN" dirty="0"/>
          </a:p>
        </p:txBody>
      </p:sp>
    </p:spTree>
    <p:extLst>
      <p:ext uri="{BB962C8B-B14F-4D97-AF65-F5344CB8AC3E}">
        <p14:creationId xmlns:p14="http://schemas.microsoft.com/office/powerpoint/2010/main" val="143712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225BA83-986E-41CC-9F23-F7D91679CAB6}"/>
              </a:ext>
            </a:extLst>
          </p:cNvPr>
          <p:cNvPicPr>
            <a:picLocks noChangeAspect="1"/>
          </p:cNvPicPr>
          <p:nvPr/>
        </p:nvPicPr>
        <p:blipFill rotWithShape="1">
          <a:blip r:embed="rId2">
            <a:extLst>
              <a:ext uri="{28A0092B-C50C-407E-A947-70E740481C1C}">
                <a14:useLocalDpi xmlns:a14="http://schemas.microsoft.com/office/drawing/2010/main" val="0"/>
              </a:ext>
            </a:extLst>
          </a:blip>
          <a:srcRect l="20958" t="39405" r="49614" b="28479"/>
          <a:stretch/>
        </p:blipFill>
        <p:spPr>
          <a:xfrm>
            <a:off x="4506402" y="1992922"/>
            <a:ext cx="2911877" cy="2864235"/>
          </a:xfrm>
          <a:prstGeom prst="rect">
            <a:avLst/>
          </a:prstGeom>
        </p:spPr>
      </p:pic>
      <p:pic>
        <p:nvPicPr>
          <p:cNvPr id="9" name="Picture 8">
            <a:extLst>
              <a:ext uri="{FF2B5EF4-FFF2-40B4-BE49-F238E27FC236}">
                <a16:creationId xmlns:a16="http://schemas.microsoft.com/office/drawing/2014/main" id="{061EE37B-8910-4708-88FE-2A35F1C45A50}"/>
              </a:ext>
            </a:extLst>
          </p:cNvPr>
          <p:cNvPicPr>
            <a:picLocks noChangeAspect="1"/>
          </p:cNvPicPr>
          <p:nvPr/>
        </p:nvPicPr>
        <p:blipFill rotWithShape="1">
          <a:blip r:embed="rId3">
            <a:extLst>
              <a:ext uri="{28A0092B-C50C-407E-A947-70E740481C1C}">
                <a14:useLocalDpi xmlns:a14="http://schemas.microsoft.com/office/drawing/2010/main" val="0"/>
              </a:ext>
            </a:extLst>
          </a:blip>
          <a:srcRect l="20975" t="27119" r="49788" b="40631"/>
          <a:stretch/>
        </p:blipFill>
        <p:spPr>
          <a:xfrm>
            <a:off x="497149" y="1992922"/>
            <a:ext cx="2975099" cy="2872155"/>
          </a:xfrm>
          <a:prstGeom prst="rect">
            <a:avLst/>
          </a:prstGeom>
        </p:spPr>
      </p:pic>
      <p:sp>
        <p:nvSpPr>
          <p:cNvPr id="11" name="TextBox 10">
            <a:extLst>
              <a:ext uri="{FF2B5EF4-FFF2-40B4-BE49-F238E27FC236}">
                <a16:creationId xmlns:a16="http://schemas.microsoft.com/office/drawing/2014/main" id="{D6768BEF-23A0-49C0-899D-6C626DF6F076}"/>
              </a:ext>
            </a:extLst>
          </p:cNvPr>
          <p:cNvSpPr txBox="1"/>
          <p:nvPr/>
        </p:nvSpPr>
        <p:spPr>
          <a:xfrm>
            <a:off x="-470518" y="1203314"/>
            <a:ext cx="4910431" cy="861774"/>
          </a:xfrm>
          <a:prstGeom prst="rect">
            <a:avLst/>
          </a:prstGeom>
          <a:noFill/>
        </p:spPr>
        <p:txBody>
          <a:bodyPr wrap="square" rtlCol="0">
            <a:spAutoFit/>
          </a:bodyPr>
          <a:lstStyle/>
          <a:p>
            <a:pPr algn="ctr"/>
            <a:r>
              <a:rPr lang="en-US" sz="1600" dirty="0"/>
              <a:t>Comparing </a:t>
            </a:r>
            <a:r>
              <a:rPr lang="en-US" sz="1600" dirty="0" err="1"/>
              <a:t>netgain</a:t>
            </a:r>
            <a:r>
              <a:rPr lang="en-US" sz="1600" dirty="0"/>
              <a:t> based </a:t>
            </a:r>
          </a:p>
          <a:p>
            <a:pPr algn="ctr"/>
            <a:r>
              <a:rPr lang="en-US" sz="1600" dirty="0"/>
              <a:t>on Sex</a:t>
            </a:r>
            <a:endParaRPr lang="en-IN" sz="1600" dirty="0"/>
          </a:p>
          <a:p>
            <a:endParaRPr lang="en-IN" dirty="0"/>
          </a:p>
        </p:txBody>
      </p:sp>
      <p:sp>
        <p:nvSpPr>
          <p:cNvPr id="12" name="TextBox 11">
            <a:extLst>
              <a:ext uri="{FF2B5EF4-FFF2-40B4-BE49-F238E27FC236}">
                <a16:creationId xmlns:a16="http://schemas.microsoft.com/office/drawing/2014/main" id="{0CDCA37C-D42C-4478-94C6-66C91F2C1172}"/>
              </a:ext>
            </a:extLst>
          </p:cNvPr>
          <p:cNvSpPr txBox="1"/>
          <p:nvPr/>
        </p:nvSpPr>
        <p:spPr>
          <a:xfrm>
            <a:off x="3240044" y="1203314"/>
            <a:ext cx="5444594" cy="861774"/>
          </a:xfrm>
          <a:prstGeom prst="rect">
            <a:avLst/>
          </a:prstGeom>
          <a:noFill/>
        </p:spPr>
        <p:txBody>
          <a:bodyPr wrap="square" rtlCol="0">
            <a:spAutoFit/>
          </a:bodyPr>
          <a:lstStyle/>
          <a:p>
            <a:pPr algn="ctr"/>
            <a:r>
              <a:rPr lang="en-US" sz="1600" dirty="0"/>
              <a:t>Comparing </a:t>
            </a:r>
            <a:r>
              <a:rPr lang="en-US" sz="1600" dirty="0" err="1"/>
              <a:t>netgain</a:t>
            </a:r>
            <a:r>
              <a:rPr lang="en-US" sz="1600" dirty="0"/>
              <a:t> based </a:t>
            </a:r>
          </a:p>
          <a:p>
            <a:pPr algn="ctr"/>
            <a:r>
              <a:rPr lang="en-US" sz="1600" dirty="0"/>
              <a:t>on Expenses</a:t>
            </a:r>
            <a:endParaRPr lang="en-IN" sz="1600" dirty="0"/>
          </a:p>
          <a:p>
            <a:endParaRPr lang="en-IN" dirty="0"/>
          </a:p>
        </p:txBody>
      </p:sp>
      <p:pic>
        <p:nvPicPr>
          <p:cNvPr id="13" name="Picture 12">
            <a:extLst>
              <a:ext uri="{FF2B5EF4-FFF2-40B4-BE49-F238E27FC236}">
                <a16:creationId xmlns:a16="http://schemas.microsoft.com/office/drawing/2014/main" id="{887DCC45-A518-46EB-840A-B0691C8C4DDC}"/>
              </a:ext>
            </a:extLst>
          </p:cNvPr>
          <p:cNvPicPr>
            <a:picLocks noChangeAspect="1"/>
          </p:cNvPicPr>
          <p:nvPr/>
        </p:nvPicPr>
        <p:blipFill>
          <a:blip r:embed="rId4"/>
          <a:stretch>
            <a:fillRect/>
          </a:stretch>
        </p:blipFill>
        <p:spPr>
          <a:xfrm>
            <a:off x="8452434" y="2000842"/>
            <a:ext cx="3044149" cy="2872155"/>
          </a:xfrm>
          <a:prstGeom prst="rect">
            <a:avLst/>
          </a:prstGeom>
        </p:spPr>
      </p:pic>
      <p:sp>
        <p:nvSpPr>
          <p:cNvPr id="16" name="TextBox 15">
            <a:extLst>
              <a:ext uri="{FF2B5EF4-FFF2-40B4-BE49-F238E27FC236}">
                <a16:creationId xmlns:a16="http://schemas.microsoft.com/office/drawing/2014/main" id="{AFE1FA37-0DB1-418D-9E87-B0E37BFA6574}"/>
              </a:ext>
            </a:extLst>
          </p:cNvPr>
          <p:cNvSpPr txBox="1"/>
          <p:nvPr/>
        </p:nvSpPr>
        <p:spPr>
          <a:xfrm>
            <a:off x="8171095" y="1234092"/>
            <a:ext cx="3564197" cy="584775"/>
          </a:xfrm>
          <a:prstGeom prst="rect">
            <a:avLst/>
          </a:prstGeom>
          <a:noFill/>
        </p:spPr>
        <p:txBody>
          <a:bodyPr wrap="square" rtlCol="0">
            <a:spAutoFit/>
          </a:bodyPr>
          <a:lstStyle/>
          <a:p>
            <a:pPr algn="ctr"/>
            <a:r>
              <a:rPr lang="en-US" sz="1600" dirty="0"/>
              <a:t>Comparing </a:t>
            </a:r>
            <a:r>
              <a:rPr lang="en-US" sz="1600" dirty="0" err="1"/>
              <a:t>netgain</a:t>
            </a:r>
            <a:r>
              <a:rPr lang="en-US" sz="1600" dirty="0"/>
              <a:t> based </a:t>
            </a:r>
          </a:p>
          <a:p>
            <a:pPr algn="ctr"/>
            <a:r>
              <a:rPr lang="en-US" sz="1600" dirty="0"/>
              <a:t>on Money Back Guarantee</a:t>
            </a:r>
            <a:endParaRPr lang="en-IN" sz="1600" dirty="0"/>
          </a:p>
        </p:txBody>
      </p:sp>
    </p:spTree>
    <p:extLst>
      <p:ext uri="{BB962C8B-B14F-4D97-AF65-F5344CB8AC3E}">
        <p14:creationId xmlns:p14="http://schemas.microsoft.com/office/powerpoint/2010/main" val="3725405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50C90A2-DDB2-4E23-A10F-E2C095E5FA07}"/>
              </a:ext>
            </a:extLst>
          </p:cNvPr>
          <p:cNvSpPr>
            <a:spLocks noGrp="1"/>
          </p:cNvSpPr>
          <p:nvPr>
            <p:ph type="title"/>
          </p:nvPr>
        </p:nvSpPr>
        <p:spPr>
          <a:xfrm>
            <a:off x="1143001" y="316637"/>
            <a:ext cx="9905998" cy="686540"/>
          </a:xfrm>
        </p:spPr>
        <p:txBody>
          <a:bodyPr>
            <a:normAutofit/>
          </a:bodyPr>
          <a:lstStyle/>
          <a:p>
            <a:pPr algn="ctr"/>
            <a:r>
              <a:rPr lang="en-US" sz="1800" dirty="0"/>
              <a:t>scatterplot of ratings based on air locations</a:t>
            </a:r>
            <a:endParaRPr lang="en-IN" sz="1800" dirty="0"/>
          </a:p>
        </p:txBody>
      </p:sp>
      <p:pic>
        <p:nvPicPr>
          <p:cNvPr id="8" name="Picture 7">
            <a:extLst>
              <a:ext uri="{FF2B5EF4-FFF2-40B4-BE49-F238E27FC236}">
                <a16:creationId xmlns:a16="http://schemas.microsoft.com/office/drawing/2014/main" id="{7CBF86ED-DADE-4215-B30D-E52BC654D0A6}"/>
              </a:ext>
            </a:extLst>
          </p:cNvPr>
          <p:cNvPicPr>
            <a:picLocks noChangeAspect="1"/>
          </p:cNvPicPr>
          <p:nvPr/>
        </p:nvPicPr>
        <p:blipFill rotWithShape="1">
          <a:blip r:embed="rId2">
            <a:extLst>
              <a:ext uri="{28A0092B-C50C-407E-A947-70E740481C1C}">
                <a14:useLocalDpi xmlns:a14="http://schemas.microsoft.com/office/drawing/2010/main" val="0"/>
              </a:ext>
            </a:extLst>
          </a:blip>
          <a:srcRect l="20620" t="24011" r="37822" b="6086"/>
          <a:stretch/>
        </p:blipFill>
        <p:spPr>
          <a:xfrm>
            <a:off x="2731363" y="1003177"/>
            <a:ext cx="6729274" cy="5676657"/>
          </a:xfrm>
          <a:prstGeom prst="rect">
            <a:avLst/>
          </a:prstGeom>
        </p:spPr>
      </p:pic>
    </p:spTree>
    <p:extLst>
      <p:ext uri="{BB962C8B-B14F-4D97-AF65-F5344CB8AC3E}">
        <p14:creationId xmlns:p14="http://schemas.microsoft.com/office/powerpoint/2010/main" val="1124028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1FB32-3126-4258-9801-FE56433A824C}"/>
              </a:ext>
            </a:extLst>
          </p:cNvPr>
          <p:cNvSpPr>
            <a:spLocks noGrp="1"/>
          </p:cNvSpPr>
          <p:nvPr>
            <p:ph type="title"/>
          </p:nvPr>
        </p:nvSpPr>
        <p:spPr>
          <a:xfrm>
            <a:off x="1143001" y="565211"/>
            <a:ext cx="9905998" cy="659907"/>
          </a:xfrm>
        </p:spPr>
        <p:txBody>
          <a:bodyPr>
            <a:normAutofit/>
          </a:bodyPr>
          <a:lstStyle/>
          <a:p>
            <a:pPr algn="ctr"/>
            <a:r>
              <a:rPr lang="en-IN" sz="2000" dirty="0"/>
              <a:t>Correlation heat map between numerical columns</a:t>
            </a:r>
          </a:p>
        </p:txBody>
      </p:sp>
      <p:pic>
        <p:nvPicPr>
          <p:cNvPr id="5" name="Content Placeholder 4">
            <a:extLst>
              <a:ext uri="{FF2B5EF4-FFF2-40B4-BE49-F238E27FC236}">
                <a16:creationId xmlns:a16="http://schemas.microsoft.com/office/drawing/2014/main" id="{725130D7-E55E-4B27-A811-B21C60F66EC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0296" t="33815" r="44859" b="15605"/>
          <a:stretch/>
        </p:blipFill>
        <p:spPr>
          <a:xfrm>
            <a:off x="559293" y="1445580"/>
            <a:ext cx="5653778" cy="4616390"/>
          </a:xfrm>
        </p:spPr>
      </p:pic>
      <p:sp>
        <p:nvSpPr>
          <p:cNvPr id="6" name="TextBox 5">
            <a:extLst>
              <a:ext uri="{FF2B5EF4-FFF2-40B4-BE49-F238E27FC236}">
                <a16:creationId xmlns:a16="http://schemas.microsoft.com/office/drawing/2014/main" id="{B2807EC8-777C-4EEF-887D-1D1EA7BFE75F}"/>
              </a:ext>
            </a:extLst>
          </p:cNvPr>
          <p:cNvSpPr txBox="1"/>
          <p:nvPr/>
        </p:nvSpPr>
        <p:spPr>
          <a:xfrm>
            <a:off x="7208668" y="2828835"/>
            <a:ext cx="3515558" cy="1200329"/>
          </a:xfrm>
          <a:prstGeom prst="rect">
            <a:avLst/>
          </a:prstGeom>
          <a:noFill/>
        </p:spPr>
        <p:txBody>
          <a:bodyPr wrap="square" rtlCol="0">
            <a:spAutoFit/>
          </a:bodyPr>
          <a:lstStyle/>
          <a:p>
            <a:r>
              <a:rPr lang="en-IN" sz="2400" dirty="0"/>
              <a:t>Didn’t observe much correlation between the  numeric features. </a:t>
            </a:r>
          </a:p>
        </p:txBody>
      </p:sp>
    </p:spTree>
    <p:extLst>
      <p:ext uri="{BB962C8B-B14F-4D97-AF65-F5344CB8AC3E}">
        <p14:creationId xmlns:p14="http://schemas.microsoft.com/office/powerpoint/2010/main" val="1383070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5F9BD-65B9-4AAE-8872-366213C9E89A}"/>
              </a:ext>
            </a:extLst>
          </p:cNvPr>
          <p:cNvSpPr>
            <a:spLocks noGrp="1"/>
          </p:cNvSpPr>
          <p:nvPr>
            <p:ph type="title"/>
          </p:nvPr>
        </p:nvSpPr>
        <p:spPr>
          <a:xfrm>
            <a:off x="1141413" y="609600"/>
            <a:ext cx="9905998" cy="775317"/>
          </a:xfrm>
        </p:spPr>
        <p:txBody>
          <a:bodyPr>
            <a:normAutofit/>
          </a:bodyPr>
          <a:lstStyle/>
          <a:p>
            <a:r>
              <a:rPr lang="en-US" dirty="0"/>
              <a:t>Models used</a:t>
            </a:r>
            <a:endParaRPr lang="en-IN" dirty="0"/>
          </a:p>
        </p:txBody>
      </p:sp>
      <p:sp>
        <p:nvSpPr>
          <p:cNvPr id="3" name="Content Placeholder 2">
            <a:extLst>
              <a:ext uri="{FF2B5EF4-FFF2-40B4-BE49-F238E27FC236}">
                <a16:creationId xmlns:a16="http://schemas.microsoft.com/office/drawing/2014/main" id="{21E2D45E-1AE6-4E6E-803B-E8F3091D5A07}"/>
              </a:ext>
            </a:extLst>
          </p:cNvPr>
          <p:cNvSpPr>
            <a:spLocks noGrp="1"/>
          </p:cNvSpPr>
          <p:nvPr>
            <p:ph idx="1"/>
          </p:nvPr>
        </p:nvSpPr>
        <p:spPr>
          <a:xfrm>
            <a:off x="1141413" y="2716567"/>
            <a:ext cx="9905998" cy="2086252"/>
          </a:xfrm>
        </p:spPr>
        <p:txBody>
          <a:bodyPr>
            <a:normAutofit/>
          </a:bodyPr>
          <a:lstStyle/>
          <a:p>
            <a:pPr marL="0" indent="0">
              <a:buNone/>
            </a:pPr>
            <a:r>
              <a:rPr lang="en-US" dirty="0"/>
              <a:t>Evaluation metric</a:t>
            </a:r>
            <a:endParaRPr lang="en-IN" dirty="0"/>
          </a:p>
        </p:txBody>
      </p:sp>
      <p:sp>
        <p:nvSpPr>
          <p:cNvPr id="4" name="TextBox 3">
            <a:extLst>
              <a:ext uri="{FF2B5EF4-FFF2-40B4-BE49-F238E27FC236}">
                <a16:creationId xmlns:a16="http://schemas.microsoft.com/office/drawing/2014/main" id="{20A2B1E9-7807-4D22-8956-711D8B052389}"/>
              </a:ext>
            </a:extLst>
          </p:cNvPr>
          <p:cNvSpPr txBox="1"/>
          <p:nvPr/>
        </p:nvSpPr>
        <p:spPr>
          <a:xfrm>
            <a:off x="1216241" y="1633491"/>
            <a:ext cx="4572000" cy="646331"/>
          </a:xfrm>
          <a:prstGeom prst="rect">
            <a:avLst/>
          </a:prstGeom>
          <a:noFill/>
        </p:spPr>
        <p:txBody>
          <a:bodyPr wrap="square" rtlCol="0">
            <a:spAutoFit/>
          </a:bodyPr>
          <a:lstStyle/>
          <a:p>
            <a:pPr marL="285750" indent="-285750">
              <a:buFont typeface="Arial" panose="020B0604020202020204" pitchFamily="34" charset="0"/>
              <a:buChar char="•"/>
            </a:pPr>
            <a:r>
              <a:rPr lang="en-US" dirty="0"/>
              <a:t>Logistic Regression</a:t>
            </a:r>
          </a:p>
          <a:p>
            <a:pPr marL="285750" indent="-285750">
              <a:buFont typeface="Arial" panose="020B0604020202020204" pitchFamily="34" charset="0"/>
              <a:buChar char="•"/>
            </a:pPr>
            <a:r>
              <a:rPr lang="en-US" dirty="0"/>
              <a:t>Decision Tree Classifier</a:t>
            </a:r>
            <a:endParaRPr lang="en-IN" dirty="0"/>
          </a:p>
        </p:txBody>
      </p:sp>
      <p:sp>
        <p:nvSpPr>
          <p:cNvPr id="5" name="TextBox 4">
            <a:extLst>
              <a:ext uri="{FF2B5EF4-FFF2-40B4-BE49-F238E27FC236}">
                <a16:creationId xmlns:a16="http://schemas.microsoft.com/office/drawing/2014/main" id="{BEDADD5C-0BA6-4F17-B2E0-F8FAFB800A81}"/>
              </a:ext>
            </a:extLst>
          </p:cNvPr>
          <p:cNvSpPr txBox="1"/>
          <p:nvPr/>
        </p:nvSpPr>
        <p:spPr>
          <a:xfrm>
            <a:off x="1287262" y="4296792"/>
            <a:ext cx="5504155" cy="369332"/>
          </a:xfrm>
          <a:prstGeom prst="rect">
            <a:avLst/>
          </a:prstGeom>
          <a:noFill/>
        </p:spPr>
        <p:txBody>
          <a:bodyPr wrap="square" rtlCol="0">
            <a:spAutoFit/>
          </a:bodyPr>
          <a:lstStyle/>
          <a:p>
            <a:r>
              <a:rPr lang="en-US" dirty="0">
                <a:hlinkClick r:id="rId2"/>
              </a:rPr>
              <a:t>F1_score</a:t>
            </a:r>
            <a:r>
              <a:rPr lang="en-US" dirty="0"/>
              <a:t>(binary)</a:t>
            </a:r>
            <a:endParaRPr lang="en-IN" dirty="0"/>
          </a:p>
        </p:txBody>
      </p:sp>
    </p:spTree>
    <p:extLst>
      <p:ext uri="{BB962C8B-B14F-4D97-AF65-F5344CB8AC3E}">
        <p14:creationId xmlns:p14="http://schemas.microsoft.com/office/powerpoint/2010/main" val="15796619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TM03457485[[fn=Mesh]]</Template>
  <TotalTime>452</TotalTime>
  <Words>376</Words>
  <Application>Microsoft Office PowerPoint</Application>
  <PresentationFormat>Widescreen</PresentationFormat>
  <Paragraphs>44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-apple-system</vt:lpstr>
      <vt:lpstr>Arial</vt:lpstr>
      <vt:lpstr>Century Gothic</vt:lpstr>
      <vt:lpstr>Roboto</vt:lpstr>
      <vt:lpstr>Mesh</vt:lpstr>
      <vt:lpstr>ADVERTISEMENT SUCCESs PREDICTION</vt:lpstr>
      <vt:lpstr>Problem Statement</vt:lpstr>
      <vt:lpstr>data</vt:lpstr>
      <vt:lpstr>Data cleaning</vt:lpstr>
      <vt:lpstr>eda</vt:lpstr>
      <vt:lpstr>PowerPoint Presentation</vt:lpstr>
      <vt:lpstr>scatterplot of ratings based on air locations</vt:lpstr>
      <vt:lpstr>Correlation heat map between numerical columns</vt:lpstr>
      <vt:lpstr>Models used</vt:lpstr>
      <vt:lpstr>results</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ADVERTISEMENT SUCCES PREDICTION</dc:title>
  <dc:creator>Manjunathdarshan TS</dc:creator>
  <cp:lastModifiedBy>Manjunathdarshan TS</cp:lastModifiedBy>
  <cp:revision>21</cp:revision>
  <dcterms:created xsi:type="dcterms:W3CDTF">2021-04-30T09:50:01Z</dcterms:created>
  <dcterms:modified xsi:type="dcterms:W3CDTF">2021-05-06T09:06:04Z</dcterms:modified>
</cp:coreProperties>
</file>