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80" r:id="rId7"/>
    <p:sldId id="263" r:id="rId8"/>
    <p:sldId id="264" r:id="rId9"/>
    <p:sldId id="281" r:id="rId10"/>
    <p:sldId id="282" r:id="rId11"/>
    <p:sldId id="267" r:id="rId12"/>
    <p:sldId id="268" r:id="rId13"/>
    <p:sldId id="271" r:id="rId14"/>
    <p:sldId id="272" r:id="rId15"/>
    <p:sldId id="273" r:id="rId16"/>
    <p:sldId id="278" r:id="rId17"/>
    <p:sldId id="279" r:id="rId18"/>
  </p:sldIdLst>
  <p:sldSz cx="9144000" cy="6858000" type="screen4x3"/>
  <p:notesSz cx="6811963" cy="9942513"/>
  <p:embeddedFontLst>
    <p:embeddedFont>
      <p:font typeface="Book Antiqua" panose="02040602050305030304" pitchFamily="18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Schoolbook" panose="02040604050505020304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G26DL2ioDg0m4qEiDyPElNOEV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September 2022</a:t>
            </a: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4b24b2ef9_0_49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94b24b2ef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4b24b2ef9_0_40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94b24b2ef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54156f6f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54156f6f5_0_26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954156f6f5_0_26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54156f6f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954156f6f5_0_49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954156f6f5_0_49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54156f6f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54156f6f5_0_1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954156f6f5_0_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54156f6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54156f6f5_0_6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954156f6f5_0_6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54156f6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54156f6f5_0_34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954156f6f5_0_34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4b24b2ef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4b24b2ef9_0_76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94b24b2ef9_0_76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4b24b2ef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4b24b2ef9_0_68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94b24b2ef9_0_68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2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2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2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80000" flip="none" algn="tl"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2941125" y="3137400"/>
            <a:ext cx="61080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31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Bike Price Analysis</a:t>
            </a:r>
            <a:endParaRPr sz="31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45720" lvl="0" indent="0" algn="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b="1" dirty="0"/>
              <a:t>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1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22-Sep-22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070874" y="248109"/>
            <a:ext cx="6108000" cy="1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1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AND DATA SCIENCE</a:t>
            </a: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70875" y="2271150"/>
            <a:ext cx="62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Data Analytics Project</a:t>
            </a:r>
            <a:endParaRPr sz="3000" b="1" i="0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275550" y="4119050"/>
            <a:ext cx="55407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lang="en-US" sz="20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Manjupargavi S (21ADR027)</a:t>
            </a:r>
            <a:endParaRPr sz="20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Sabari S (21ADR042)</a:t>
            </a:r>
            <a:endParaRPr sz="20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Vignesh T (21ADR060)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244" y="4929890"/>
            <a:ext cx="1512167" cy="654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1521" y="5697902"/>
            <a:ext cx="1619672" cy="58306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81289" y="3513794"/>
            <a:ext cx="21082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association with: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" descr="F:\KEC\IIC\EMDC 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-13517"/>
            <a:ext cx="1259632" cy="151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G:\TBI\TBI@KEC Logos\K Transform\6-5x4 product centre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B81-EC62-A1FE-6692-99B2ACA19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148" y="-586409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MODELS WITH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3C875-3703-ED9F-7898-2C23E52AC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500809"/>
            <a:ext cx="7854696" cy="3480327"/>
          </a:xfrm>
        </p:spPr>
        <p:txBody>
          <a:bodyPr/>
          <a:lstStyle/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dirty="0"/>
              <a:t>Linear regression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dirty="0"/>
              <a:t>Decision tree regressor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dirty="0"/>
              <a:t>Random forest regressor</a:t>
            </a:r>
          </a:p>
          <a:p>
            <a:pPr marL="127000" indent="0" algn="l"/>
            <a:endParaRPr lang="en-IN" dirty="0"/>
          </a:p>
          <a:p>
            <a:pPr marL="127000" indent="0" algn="ctr"/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OPTIMIZATION TECHNIQUES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 with 5 folds</a:t>
            </a:r>
          </a:p>
        </p:txBody>
      </p:sp>
    </p:spTree>
    <p:extLst>
      <p:ext uri="{BB962C8B-B14F-4D97-AF65-F5344CB8AC3E}">
        <p14:creationId xmlns:p14="http://schemas.microsoft.com/office/powerpoint/2010/main" val="45822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4b24b2ef9_0_76"/>
          <p:cNvSpPr txBox="1">
            <a:spLocks noGrp="1"/>
          </p:cNvSpPr>
          <p:nvPr>
            <p:ph type="title"/>
          </p:nvPr>
        </p:nvSpPr>
        <p:spPr>
          <a:xfrm>
            <a:off x="496800" y="660025"/>
            <a:ext cx="8150400" cy="7032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Algorithm Summary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1FF03-DE2A-74E8-B4A4-B2327E421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50" y="2371577"/>
            <a:ext cx="6306430" cy="21148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4b24b2ef9_0_68"/>
          <p:cNvSpPr txBox="1">
            <a:spLocks noGrp="1"/>
          </p:cNvSpPr>
          <p:nvPr>
            <p:ph type="title"/>
          </p:nvPr>
        </p:nvSpPr>
        <p:spPr>
          <a:xfrm>
            <a:off x="1928500" y="251100"/>
            <a:ext cx="59403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Algorithm Accuracy Summary</a:t>
            </a:r>
            <a:endParaRPr b="1"/>
          </a:p>
        </p:txBody>
      </p:sp>
      <p:sp>
        <p:nvSpPr>
          <p:cNvPr id="196" name="Google Shape;196;g294b24b2ef9_0_68"/>
          <p:cNvSpPr txBox="1">
            <a:spLocks noGrp="1"/>
          </p:cNvSpPr>
          <p:nvPr>
            <p:ph type="body" idx="1"/>
          </p:nvPr>
        </p:nvSpPr>
        <p:spPr>
          <a:xfrm>
            <a:off x="725325" y="1749513"/>
            <a:ext cx="8229600" cy="438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Linear regression:</a:t>
            </a:r>
            <a:r>
              <a:rPr lang="en-US" dirty="0"/>
              <a:t> Achieved the best </a:t>
            </a:r>
            <a:r>
              <a:rPr lang="en-US" dirty="0" err="1"/>
              <a:t>rmse</a:t>
            </a:r>
            <a:r>
              <a:rPr lang="en-US" dirty="0"/>
              <a:t> score among the other models with 0.3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Decision tree: </a:t>
            </a:r>
            <a:r>
              <a:rPr lang="en-US" dirty="0"/>
              <a:t>Performed well with an 0.4 </a:t>
            </a:r>
            <a:r>
              <a:rPr lang="en-US" dirty="0" err="1"/>
              <a:t>rmse</a:t>
            </a:r>
            <a:r>
              <a:rPr lang="en-US" dirty="0"/>
              <a:t> score 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Random Forest:</a:t>
            </a:r>
            <a:r>
              <a:rPr lang="en-US" dirty="0"/>
              <a:t> Showed the lowest </a:t>
            </a:r>
            <a:r>
              <a:rPr lang="en-US" dirty="0" err="1"/>
              <a:t>rmse</a:t>
            </a:r>
            <a:r>
              <a:rPr lang="en-US" dirty="0"/>
              <a:t> score with 0.6, indicating potential room for improvement or the need to further investigate the model or data.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4b24b2ef9_0_49"/>
          <p:cNvSpPr txBox="1">
            <a:spLocks noGrp="1"/>
          </p:cNvSpPr>
          <p:nvPr>
            <p:ph type="body" idx="1"/>
          </p:nvPr>
        </p:nvSpPr>
        <p:spPr>
          <a:xfrm>
            <a:off x="858342" y="636045"/>
            <a:ext cx="77871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80"/>
              <a:buNone/>
            </a:pPr>
            <a:r>
              <a:rPr lang="en-US" sz="43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 plot</a:t>
            </a:r>
            <a:endParaRPr sz="4300" b="1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294b24b2ef9_0_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22-Sep-22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4FB2B-B5BF-761C-2D54-97B6F115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9" y="2032198"/>
            <a:ext cx="4039481" cy="332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4b24b2ef9_0_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22-Sep-22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7FCBD-DB82-9EC1-B7F7-15BE6ABE8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37" y="499653"/>
            <a:ext cx="6630325" cy="58586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3E439-F76E-D410-4E20-FEAD18F07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85" y="1309186"/>
            <a:ext cx="5397231" cy="42396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54156f6f5_0_49"/>
          <p:cNvSpPr txBox="1">
            <a:spLocks noGrp="1"/>
          </p:cNvSpPr>
          <p:nvPr>
            <p:ph type="title"/>
          </p:nvPr>
        </p:nvSpPr>
        <p:spPr>
          <a:xfrm>
            <a:off x="665922" y="-37963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CONCLUSION</a:t>
            </a:r>
            <a:endParaRPr b="1" dirty="0"/>
          </a:p>
        </p:txBody>
      </p:sp>
      <p:sp>
        <p:nvSpPr>
          <p:cNvPr id="266" name="Google Shape;266;g2954156f6f5_0_49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n-US" dirty="0"/>
              <a:t>The increased prices of new bikes and the financial incapability of the customers to buy them, Used bike sales are on a global increase. </a:t>
            </a:r>
          </a:p>
          <a:p>
            <a:pPr marL="342900" indent="-342900"/>
            <a:r>
              <a:rPr lang="en-US" dirty="0"/>
              <a:t>Therefore, there is an urgent need for a Used Bike Price Prediction system which effectively determines the worthiness of the car using a variety of features. </a:t>
            </a:r>
          </a:p>
          <a:p>
            <a:pPr marL="342900" indent="-342900"/>
            <a:r>
              <a:rPr lang="en-US" dirty="0"/>
              <a:t>The proposed system will help to determine the accurate price of used bike price prediction. This project provide the linear regression as the best model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 txBox="1">
            <a:spLocks noGrp="1"/>
          </p:cNvSpPr>
          <p:nvPr>
            <p:ph type="body" idx="1"/>
          </p:nvPr>
        </p:nvSpPr>
        <p:spPr>
          <a:xfrm>
            <a:off x="899592" y="2708920"/>
            <a:ext cx="7787208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80"/>
              <a:buNone/>
            </a:pPr>
            <a:r>
              <a:rPr lang="en-US" sz="6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!!</a:t>
            </a:r>
            <a:endParaRPr sz="66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22-Sep-22</a:t>
            </a:r>
            <a:endParaRPr/>
          </a:p>
        </p:txBody>
      </p:sp>
      <p:pic>
        <p:nvPicPr>
          <p:cNvPr id="273" name="Google Shape;273;p8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762000" y="857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40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40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683575" y="1527175"/>
            <a:ext cx="8307900" cy="51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spcBef>
                <a:spcPts val="40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analysis may result in an inefficient market where buyers and sellers are unaware of fair market values, leading to potential overpricing or underpricing of used bikes.</a:t>
            </a:r>
          </a:p>
          <a:p>
            <a:pPr marL="342900" indent="-342900" algn="just">
              <a:spcBef>
                <a:spcPts val="40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Buyers may make uninformed decisions, paying more than necessary or purchasing bikes with hidden issues. Sellers may struggle to set competitive prices, impacting their ability to sell.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40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Failure to analyze trends means missing out on valuable insights into market dynamics, such as popular models, depreciation rates, or shifts in consumer preferences.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13320" y="6521276"/>
            <a:ext cx="883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6" name="Google Shape;106;p2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622663" y="241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US" sz="40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1" dirty="0"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622662" y="1600200"/>
            <a:ext cx="834182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Examine historical data related to used bikes price based on its factors to uncover hidden insights, without specifying a particular analysis or solution approach.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53060" indent="-342900" algn="just">
              <a:lnSpc>
                <a:spcPct val="150000"/>
              </a:lnSpc>
              <a:spcBef>
                <a:spcPts val="400"/>
              </a:spcBef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Collect, preprocess, and analyze historical data to provide valuable insights and recommendations for buyers, markets and sellers.</a:t>
            </a:r>
          </a:p>
          <a:p>
            <a:pPr marL="273050" lvl="0" indent="-26289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40"/>
              <a:buFont typeface="Times New Roman"/>
              <a:buChar char="⮚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aims to identify trends, assess the impact of various features, and facilitate informed decision-making in the used bike marketplace.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73050" lvl="0" indent="-1714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39552" y="6521276"/>
            <a:ext cx="883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17" name="Google Shape;117;p3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594519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dirty="0"/>
          </a:p>
        </p:txBody>
      </p:sp>
      <p:sp>
        <p:nvSpPr>
          <p:cNvPr id="131" name="Google Shape;131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fld>
            <a:r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594519" y="1622082"/>
            <a:ext cx="836996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87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9762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090300" y="1622075"/>
            <a:ext cx="33425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Used bikes.csv from </a:t>
            </a:r>
            <a:r>
              <a:rPr lang="en-US" sz="1800" dirty="0" err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kaggle</a:t>
            </a:r>
            <a:endParaRPr sz="1800" dirty="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34" name="Google Shape;134;p4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9619A7-D40A-9066-A446-9149B9DAC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650" y="2365474"/>
            <a:ext cx="5162699" cy="34662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54156f6f5_0_12"/>
          <p:cNvSpPr txBox="1">
            <a:spLocks noGrp="1"/>
          </p:cNvSpPr>
          <p:nvPr>
            <p:ph type="title"/>
          </p:nvPr>
        </p:nvSpPr>
        <p:spPr>
          <a:xfrm>
            <a:off x="715617" y="0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45146-4E03-24A7-8130-61889053F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56" y="1480482"/>
            <a:ext cx="4562445" cy="2771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EE9FD-1665-7730-CD15-C72CE5B30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546" y="4589303"/>
            <a:ext cx="2981741" cy="12860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504C-51D1-C88E-4A79-EB49F5110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088" y="106017"/>
            <a:ext cx="7851648" cy="954157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accent1"/>
                </a:solidFill>
              </a:rPr>
              <a:t>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6324D-AE77-B52A-AC4E-685C9D854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431235"/>
            <a:ext cx="7854696" cy="3549901"/>
          </a:xfrm>
        </p:spPr>
        <p:txBody>
          <a:bodyPr/>
          <a:lstStyle/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dirty="0"/>
              <a:t>The null values present in the dataset has been removed by using the function df.drop.na </a:t>
            </a:r>
          </a:p>
          <a:p>
            <a:pPr marL="127000" indent="0" algn="l"/>
            <a:endParaRPr lang="en-IN" dirty="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dirty="0"/>
              <a:t>The duplicates instances have been removed using the function </a:t>
            </a:r>
            <a:r>
              <a:rPr lang="en-IN" dirty="0" err="1"/>
              <a:t>df.dropDuplicates</a:t>
            </a:r>
            <a:endParaRPr lang="en-IN" dirty="0"/>
          </a:p>
          <a:p>
            <a:pPr marL="127000" indent="0" algn="l"/>
            <a:endParaRPr lang="en-IN" dirty="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dirty="0"/>
              <a:t>The outliers has been identified using the z score by setting the threshold value as default 3.</a:t>
            </a:r>
          </a:p>
          <a:p>
            <a:pPr marL="127000" indent="0" algn="l"/>
            <a:endParaRPr lang="en-IN" dirty="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dirty="0"/>
              <a:t>The outliers are handled using the log transform mechanism. </a:t>
            </a:r>
          </a:p>
        </p:txBody>
      </p:sp>
    </p:spTree>
    <p:extLst>
      <p:ext uri="{BB962C8B-B14F-4D97-AF65-F5344CB8AC3E}">
        <p14:creationId xmlns:p14="http://schemas.microsoft.com/office/powerpoint/2010/main" val="245797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54156f6f5_0_6"/>
          <p:cNvSpPr txBox="1">
            <a:spLocks noGrp="1"/>
          </p:cNvSpPr>
          <p:nvPr>
            <p:ph type="title"/>
          </p:nvPr>
        </p:nvSpPr>
        <p:spPr>
          <a:xfrm>
            <a:off x="457200" y="313375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INSIGHTS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436D7-25DF-4B77-E2CA-418E797F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33" y="2017722"/>
            <a:ext cx="3670534" cy="2822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ABBFD-D2D6-A3D0-2A91-E3AF09C5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08" y="1580322"/>
            <a:ext cx="4974955" cy="3190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F417-8890-3CBE-C3F4-80D7F5A96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270" y="268356"/>
            <a:ext cx="7851648" cy="834887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6AC97-4C9C-8585-050F-3FCD8923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520687"/>
            <a:ext cx="7854696" cy="4303643"/>
          </a:xfrm>
        </p:spPr>
        <p:txBody>
          <a:bodyPr/>
          <a:lstStyle/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dirty="0"/>
              <a:t>String indexer is used in this project to transform the categorical columns into numerical indices.</a:t>
            </a:r>
          </a:p>
          <a:p>
            <a:pPr marL="127000" indent="0" algn="l"/>
            <a:endParaRPr lang="en-IN" dirty="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dirty="0"/>
              <a:t>Feature hasher is used to convert the large unique values presented categorical values into numerical indices by setting the target as 100.</a:t>
            </a:r>
          </a:p>
          <a:p>
            <a:pPr marL="127000" indent="0" algn="l"/>
            <a:endParaRPr lang="en-IN" dirty="0"/>
          </a:p>
          <a:p>
            <a:pPr marL="469900" indent="-342900" algn="l">
              <a:buFont typeface="Arial" panose="020B0604020202020204" pitchFamily="34" charset="0"/>
              <a:buChar char="•"/>
            </a:pPr>
            <a:r>
              <a:rPr lang="en-IN" dirty="0"/>
              <a:t>Vector assembler is used to combine the multiple features into single vector to prepare the input for ml algorithm.</a:t>
            </a:r>
          </a:p>
        </p:txBody>
      </p:sp>
    </p:spTree>
    <p:extLst>
      <p:ext uri="{BB962C8B-B14F-4D97-AF65-F5344CB8AC3E}">
        <p14:creationId xmlns:p14="http://schemas.microsoft.com/office/powerpoint/2010/main" val="554533395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524</Words>
  <Application>Microsoft Office PowerPoint</Application>
  <PresentationFormat>On-screen Show (4:3)</PresentationFormat>
  <Paragraphs>86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Book Antiqua</vt:lpstr>
      <vt:lpstr>Times New Roman</vt:lpstr>
      <vt:lpstr>Century Schoolbook</vt:lpstr>
      <vt:lpstr>Noto Sans Symbols</vt:lpstr>
      <vt:lpstr>Flow</vt:lpstr>
      <vt:lpstr>PowerPoint Presentation</vt:lpstr>
      <vt:lpstr>The Problem </vt:lpstr>
      <vt:lpstr>The Solution</vt:lpstr>
      <vt:lpstr>Dataset</vt:lpstr>
      <vt:lpstr>Preprocessing</vt:lpstr>
      <vt:lpstr>PREPROCESSING</vt:lpstr>
      <vt:lpstr>INSIGHTS</vt:lpstr>
      <vt:lpstr>PowerPoint Presentation</vt:lpstr>
      <vt:lpstr>FEATURE ENGINEERING</vt:lpstr>
      <vt:lpstr>ML MODELS WITH PIPELINE</vt:lpstr>
      <vt:lpstr>Algorithm Summary</vt:lpstr>
      <vt:lpstr>Algorithm Accuracy Summary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Manjupargavi Shanmugam</cp:lastModifiedBy>
  <cp:revision>5</cp:revision>
  <dcterms:created xsi:type="dcterms:W3CDTF">2013-12-25T07:56:38Z</dcterms:created>
  <dcterms:modified xsi:type="dcterms:W3CDTF">2023-11-08T14:00:11Z</dcterms:modified>
</cp:coreProperties>
</file>