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60" r:id="rId3"/>
    <p:sldId id="261" r:id="rId4"/>
    <p:sldId id="262" r:id="rId5"/>
    <p:sldId id="263" r:id="rId6"/>
    <p:sldId id="264" r:id="rId7"/>
    <p:sldId id="265" r:id="rId8"/>
    <p:sldId id="259" r:id="rId9"/>
    <p:sldId id="257" r:id="rId10"/>
    <p:sldId id="269" r:id="rId11"/>
    <p:sldId id="270" r:id="rId12"/>
    <p:sldId id="271"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5/20/2024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transition spd="slow">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slow">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slow">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slow">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5/20/2024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transition spd="slow">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slow">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slow">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slow">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slow">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5/20/2024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ransition spd="slow">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5/20/2024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ransition spd="slow">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5/20/2024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split orient="vert"/>
  </p:transition>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A6E5B-64B1-EBAD-2C25-C3189DE62504}"/>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8BC659-887F-4C7A-EDD2-936615F8710F}"/>
              </a:ext>
            </a:extLst>
          </p:cNvPr>
          <p:cNvSpPr>
            <a:spLocks noGrp="1"/>
          </p:cNvSpPr>
          <p:nvPr>
            <p:ph idx="1"/>
          </p:nvPr>
        </p:nvSpPr>
        <p:spPr>
          <a:xfrm>
            <a:off x="1371600" y="1846729"/>
            <a:ext cx="9601200" cy="4020671"/>
          </a:xfrm>
        </p:spPr>
        <p:txBody>
          <a:bodyPr>
            <a:norm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Army database management system” is used to store the information of soldiers. It is very difficult to store all the records of all the soldiers in a paper. Hence this Army Management System contains a database consisting of Personal information, Family information, Address information, Training information, Regiment information, Weapons and Award details of the soldiers. Admin can login using his/her username and password. </a:t>
            </a:r>
            <a:r>
              <a:rPr lang="en-US" sz="2200" dirty="0" err="1">
                <a:latin typeface="Times New Roman" panose="02020603050405020304" pitchFamily="18" charset="0"/>
                <a:cs typeface="Times New Roman" panose="02020603050405020304" pitchFamily="18" charset="0"/>
              </a:rPr>
              <a:t>He/She</a:t>
            </a:r>
            <a:r>
              <a:rPr lang="en-US" sz="2200" dirty="0">
                <a:latin typeface="Times New Roman" panose="02020603050405020304" pitchFamily="18" charset="0"/>
                <a:cs typeface="Times New Roman" panose="02020603050405020304" pitchFamily="18" charset="0"/>
              </a:rPr>
              <a:t> can get the information of soldiers and can also update the details.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9107295"/>
      </p:ext>
    </p:extLst>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49CB8-2B92-98E7-AD56-60FA21F2674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F5D2625D-302D-4481-671C-BE97302C9DA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12513" y="358588"/>
            <a:ext cx="10677463" cy="6149788"/>
          </a:xfrm>
          <a:prstGeom prst="rect">
            <a:avLst/>
          </a:prstGeom>
          <a:noFill/>
        </p:spPr>
      </p:pic>
    </p:spTree>
    <p:extLst>
      <p:ext uri="{BB962C8B-B14F-4D97-AF65-F5344CB8AC3E}">
        <p14:creationId xmlns:p14="http://schemas.microsoft.com/office/powerpoint/2010/main" val="3818770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9AA46-CAB7-5FE8-90C6-11CF2CFE24B1}"/>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CD24EC08-294E-584B-4FBF-DBF69A41182B}"/>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C6CF3E70-0BAC-8133-78D7-35BC73C717ED}"/>
              </a:ext>
            </a:extLst>
          </p:cNvPr>
          <p:cNvPicPr>
            <a:picLocks noChangeAspect="1"/>
          </p:cNvPicPr>
          <p:nvPr/>
        </p:nvPicPr>
        <p:blipFill>
          <a:blip r:embed="rId2"/>
          <a:stretch>
            <a:fillRect/>
          </a:stretch>
        </p:blipFill>
        <p:spPr>
          <a:xfrm>
            <a:off x="1030940" y="259696"/>
            <a:ext cx="10766613" cy="6338607"/>
          </a:xfrm>
          <a:prstGeom prst="rect">
            <a:avLst/>
          </a:prstGeom>
        </p:spPr>
      </p:pic>
    </p:spTree>
    <p:extLst>
      <p:ext uri="{BB962C8B-B14F-4D97-AF65-F5344CB8AC3E}">
        <p14:creationId xmlns:p14="http://schemas.microsoft.com/office/powerpoint/2010/main" val="38599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049202-3B0D-59EA-B843-0A48C6BF67FF}"/>
              </a:ext>
            </a:extLst>
          </p:cNvPr>
          <p:cNvPicPr>
            <a:picLocks noChangeAspect="1"/>
          </p:cNvPicPr>
          <p:nvPr/>
        </p:nvPicPr>
        <p:blipFill>
          <a:blip r:embed="rId2"/>
          <a:stretch>
            <a:fillRect/>
          </a:stretch>
        </p:blipFill>
        <p:spPr>
          <a:xfrm>
            <a:off x="1004047" y="302559"/>
            <a:ext cx="10766612" cy="6252882"/>
          </a:xfrm>
          <a:prstGeom prst="rect">
            <a:avLst/>
          </a:prstGeom>
        </p:spPr>
      </p:pic>
    </p:spTree>
    <p:extLst>
      <p:ext uri="{BB962C8B-B14F-4D97-AF65-F5344CB8AC3E}">
        <p14:creationId xmlns:p14="http://schemas.microsoft.com/office/powerpoint/2010/main" val="335360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F9C1C-AC14-257E-4FEC-0055C666145D}"/>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6BAC266-7C2D-CA60-FF60-A3B814C534D4}"/>
              </a:ext>
            </a:extLst>
          </p:cNvPr>
          <p:cNvSpPr>
            <a:spLocks noGrp="1"/>
          </p:cNvSpPr>
          <p:nvPr>
            <p:ph idx="1"/>
          </p:nvPr>
        </p:nvSpPr>
        <p:spPr>
          <a:xfrm>
            <a:off x="1371599" y="2171700"/>
            <a:ext cx="10121154" cy="3695700"/>
          </a:xfrm>
        </p:spPr>
        <p:txBody>
          <a:bodyPr>
            <a:no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	Database management system can be used to access the information of all the soldiers. Information can be updated by authorized person in order to give security to the system.</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Intelligence report uses database during war and internal threats. Jobs can be easily divided. In future it can be universalized for every category of all types of security services.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6693547"/>
      </p:ext>
    </p:extLst>
  </p:cSld>
  <p:clrMapOvr>
    <a:masterClrMapping/>
  </p:clrMapOvr>
  <p:transition spd="slow">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135ED-AF09-723F-2EE5-1D36453ADDE4}"/>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D19D955C-E767-7D23-5690-B154E9483A2A}"/>
              </a:ext>
            </a:extLst>
          </p:cNvPr>
          <p:cNvSpPr>
            <a:spLocks noGrp="1"/>
          </p:cNvSpPr>
          <p:nvPr>
            <p:ph idx="1"/>
          </p:nvPr>
        </p:nvSpPr>
        <p:spPr>
          <a:xfrm>
            <a:off x="1371600" y="2019300"/>
            <a:ext cx="9601200" cy="3859306"/>
          </a:xfrm>
        </p:spPr>
        <p:txBody>
          <a:bodyPr>
            <a:normAutofit lnSpcReduction="10000"/>
          </a:bodyPr>
          <a:lstStyle/>
          <a:p>
            <a:pPr marL="0" indent="0">
              <a:lnSpc>
                <a:spcPct val="150000"/>
              </a:lnSpc>
              <a:buNone/>
            </a:pPr>
            <a:r>
              <a:rPr lang="en-US" sz="2200" dirty="0">
                <a:latin typeface="Times New Roman" panose="02020603050405020304" pitchFamily="18" charset="0"/>
                <a:cs typeface="Times New Roman" panose="02020603050405020304" pitchFamily="18" charset="0"/>
              </a:rPr>
              <a:t>	The future scope of this project ARMY MANAGEMENT SYSTEM is very wide. There are many additional features, which are planned to be incorporated during the future enhancements of this project. The Future version of System there is some point that we may implement on them:</a:t>
            </a:r>
          </a:p>
          <a:p>
            <a:pPr>
              <a:lnSpc>
                <a:spcPct val="150000"/>
              </a:lnSpc>
            </a:pPr>
            <a:r>
              <a:rPr lang="en-US" sz="2200" dirty="0">
                <a:latin typeface="Times New Roman" panose="02020603050405020304" pitchFamily="18" charset="0"/>
                <a:cs typeface="Times New Roman" panose="02020603050405020304" pitchFamily="18" charset="0"/>
              </a:rPr>
              <a:t>Salary </a:t>
            </a:r>
            <a:r>
              <a:rPr lang="en-US" sz="2200" dirty="0" err="1">
                <a:latin typeface="Times New Roman" panose="02020603050405020304" pitchFamily="18" charset="0"/>
                <a:cs typeface="Times New Roman" panose="02020603050405020304" pitchFamily="18" charset="0"/>
              </a:rPr>
              <a:t>updation</a:t>
            </a:r>
            <a:r>
              <a:rPr lang="en-US" sz="2200" dirty="0">
                <a:latin typeface="Times New Roman" panose="02020603050405020304" pitchFamily="18" charset="0"/>
                <a:cs typeface="Times New Roman" panose="02020603050405020304" pitchFamily="18" charset="0"/>
              </a:rPr>
              <a:t> can be done.</a:t>
            </a:r>
          </a:p>
          <a:p>
            <a:pPr>
              <a:lnSpc>
                <a:spcPct val="150000"/>
              </a:lnSpc>
            </a:pPr>
            <a:r>
              <a:rPr lang="en-US" sz="2200" dirty="0">
                <a:latin typeface="Times New Roman" panose="02020603050405020304" pitchFamily="18" charset="0"/>
                <a:cs typeface="Times New Roman" panose="02020603050405020304" pitchFamily="18" charset="0"/>
              </a:rPr>
              <a:t>Marriage status can be added. </a:t>
            </a:r>
          </a:p>
          <a:p>
            <a:pPr>
              <a:lnSpc>
                <a:spcPct val="150000"/>
              </a:lnSpc>
            </a:pPr>
            <a:r>
              <a:rPr lang="en-US" sz="2200" dirty="0">
                <a:latin typeface="Times New Roman" panose="02020603050405020304" pitchFamily="18" charset="0"/>
                <a:cs typeface="Times New Roman" panose="02020603050405020304" pitchFamily="18" charset="0"/>
              </a:rPr>
              <a:t>It can be implemented as mobile application also.</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329800"/>
      </p:ext>
    </p:extLst>
  </p:cSld>
  <p:clrMapOvr>
    <a:masterClrMapping/>
  </p:clrMapOvr>
  <p:transition spd="slow">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C6A0-600B-5692-2848-ACC4011711F5}"/>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811D2392-1194-CB42-7910-3D0014B7A1C9}"/>
              </a:ext>
            </a:extLst>
          </p:cNvPr>
          <p:cNvSpPr>
            <a:spLocks noGrp="1"/>
          </p:cNvSpPr>
          <p:nvPr>
            <p:ph idx="1"/>
          </p:nvPr>
        </p:nvSpPr>
        <p:spPr>
          <a:xfrm>
            <a:off x="1371600" y="1936376"/>
            <a:ext cx="9601200" cy="3931024"/>
          </a:xfrm>
        </p:spPr>
        <p:txBody>
          <a:bodyPr>
            <a:noAutofit/>
          </a:bodyPr>
          <a:lstStyle/>
          <a:p>
            <a:pPr algn="just">
              <a:lnSpc>
                <a:spcPct val="150000"/>
              </a:lnSpc>
            </a:pPr>
            <a:r>
              <a:rPr lang="en-IN" sz="2200" dirty="0" err="1">
                <a:latin typeface="Times New Roman" panose="02020603050405020304" pitchFamily="18" charset="0"/>
                <a:cs typeface="Times New Roman" panose="02020603050405020304" pitchFamily="18" charset="0"/>
              </a:rPr>
              <a:t>Ramez</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Elmasri</a:t>
            </a:r>
            <a:r>
              <a:rPr lang="en-IN" sz="2200" dirty="0">
                <a:latin typeface="Times New Roman" panose="02020603050405020304" pitchFamily="18" charset="0"/>
                <a:cs typeface="Times New Roman" panose="02020603050405020304" pitchFamily="18" charset="0"/>
              </a:rPr>
              <a:t> and </a:t>
            </a:r>
            <a:r>
              <a:rPr lang="en-IN" sz="2200" dirty="0" err="1">
                <a:latin typeface="Times New Roman" panose="02020603050405020304" pitchFamily="18" charset="0"/>
                <a:cs typeface="Times New Roman" panose="02020603050405020304" pitchFamily="18" charset="0"/>
              </a:rPr>
              <a:t>Shamkant</a:t>
            </a:r>
            <a:r>
              <a:rPr lang="en-IN" sz="2200" dirty="0">
                <a:latin typeface="Times New Roman" panose="02020603050405020304" pitchFamily="18" charset="0"/>
                <a:cs typeface="Times New Roman" panose="02020603050405020304" pitchFamily="18" charset="0"/>
              </a:rPr>
              <a:t> B. </a:t>
            </a:r>
            <a:r>
              <a:rPr lang="en-IN" sz="2200" dirty="0" err="1">
                <a:latin typeface="Times New Roman" panose="02020603050405020304" pitchFamily="18" charset="0"/>
                <a:cs typeface="Times New Roman" panose="02020603050405020304" pitchFamily="18" charset="0"/>
              </a:rPr>
              <a:t>Navathe</a:t>
            </a:r>
            <a:r>
              <a:rPr lang="en-IN" sz="2200" dirty="0">
                <a:latin typeface="Times New Roman" panose="02020603050405020304" pitchFamily="18" charset="0"/>
                <a:cs typeface="Times New Roman" panose="02020603050405020304" pitchFamily="18" charset="0"/>
              </a:rPr>
              <a:t>, “Database systems Models, Languages, Design and Application Programming”, Pearson, 7th Edition, 2017.</a:t>
            </a:r>
          </a:p>
          <a:p>
            <a:pPr algn="just">
              <a:lnSpc>
                <a:spcPct val="150000"/>
              </a:lnSpc>
            </a:pPr>
            <a:r>
              <a:rPr lang="en-IN" sz="2200" dirty="0">
                <a:latin typeface="Times New Roman" panose="02020603050405020304" pitchFamily="18" charset="0"/>
                <a:cs typeface="Times New Roman" panose="02020603050405020304" pitchFamily="18" charset="0"/>
              </a:rPr>
              <a:t>Raghu Ramakrishnan, and </a:t>
            </a:r>
            <a:r>
              <a:rPr lang="en-IN" sz="2200" dirty="0" err="1">
                <a:latin typeface="Times New Roman" panose="02020603050405020304" pitchFamily="18" charset="0"/>
                <a:cs typeface="Times New Roman" panose="02020603050405020304" pitchFamily="18" charset="0"/>
              </a:rPr>
              <a:t>Gehrke</a:t>
            </a:r>
            <a:r>
              <a:rPr lang="en-IN" sz="2200" dirty="0">
                <a:latin typeface="Times New Roman" panose="02020603050405020304" pitchFamily="18" charset="0"/>
                <a:cs typeface="Times New Roman" panose="02020603050405020304" pitchFamily="18" charset="0"/>
              </a:rPr>
              <a:t>, “Database management systems”, McGraw Hill, 3rd Edition, 2014.</a:t>
            </a:r>
          </a:p>
          <a:p>
            <a:pPr algn="just">
              <a:lnSpc>
                <a:spcPct val="150000"/>
              </a:lnSpc>
            </a:pPr>
            <a:r>
              <a:rPr lang="en-IN" sz="2200" dirty="0">
                <a:latin typeface="Times New Roman" panose="02020603050405020304" pitchFamily="18" charset="0"/>
                <a:cs typeface="Times New Roman" panose="02020603050405020304" pitchFamily="18" charset="0"/>
              </a:rPr>
              <a:t>Herbert </a:t>
            </a:r>
            <a:r>
              <a:rPr lang="en-IN" sz="2200" dirty="0" err="1">
                <a:latin typeface="Times New Roman" panose="02020603050405020304" pitchFamily="18" charset="0"/>
                <a:cs typeface="Times New Roman" panose="02020603050405020304" pitchFamily="18" charset="0"/>
              </a:rPr>
              <a:t>Schildt</a:t>
            </a:r>
            <a:r>
              <a:rPr lang="en-IN" sz="2200" dirty="0">
                <a:latin typeface="Times New Roman" panose="02020603050405020304" pitchFamily="18" charset="0"/>
                <a:cs typeface="Times New Roman" panose="02020603050405020304" pitchFamily="18" charset="0"/>
              </a:rPr>
              <a:t>: JAVA the Complete Reference, 7th/9th Edition, Tata McGraw Hill, 2007.</a:t>
            </a:r>
          </a:p>
          <a:p>
            <a:pPr algn="just">
              <a:lnSpc>
                <a:spcPct val="150000"/>
              </a:lnSpc>
            </a:pPr>
            <a:r>
              <a:rPr lang="en-IN" sz="2200" dirty="0">
                <a:latin typeface="Times New Roman" panose="02020603050405020304" pitchFamily="18" charset="0"/>
                <a:cs typeface="Times New Roman" panose="02020603050405020304" pitchFamily="18" charset="0"/>
              </a:rPr>
              <a:t>Jim Keogh: J2EE-TheCompleteReference, McGraw Hill, 2007.</a:t>
            </a:r>
          </a:p>
        </p:txBody>
      </p:sp>
    </p:spTree>
    <p:extLst>
      <p:ext uri="{BB962C8B-B14F-4D97-AF65-F5344CB8AC3E}">
        <p14:creationId xmlns:p14="http://schemas.microsoft.com/office/powerpoint/2010/main" val="764199246"/>
      </p:ext>
    </p:extLst>
  </p:cSld>
  <p:clrMapOvr>
    <a:masterClrMapping/>
  </p:clrMapOvr>
  <p:transition spd="slow">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96730-91BE-6D3C-E6FA-284AD0901D6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E3C9E0-D0A3-90A5-3F18-956BB3F89D5A}"/>
              </a:ext>
            </a:extLst>
          </p:cNvPr>
          <p:cNvSpPr>
            <a:spLocks noGrp="1"/>
          </p:cNvSpPr>
          <p:nvPr>
            <p:ph idx="1"/>
          </p:nvPr>
        </p:nvSpPr>
        <p:spPr>
          <a:xfrm>
            <a:off x="1371600" y="1666240"/>
            <a:ext cx="10237694" cy="4201160"/>
          </a:xfrm>
        </p:spPr>
        <p:txBody>
          <a:bodyPr>
            <a:normAutofit/>
          </a:bodyPr>
          <a:lstStyle/>
          <a:p>
            <a:pPr marL="0" indent="0" algn="just">
              <a:spcBef>
                <a:spcPts val="30"/>
              </a:spcBef>
              <a:buNone/>
            </a:pPr>
            <a:endParaRPr lang="en-IN" sz="2200" dirty="0">
              <a:effectLst/>
              <a:latin typeface="Times New Roman" panose="02020603050405020304" pitchFamily="18" charset="0"/>
              <a:ea typeface="Times New Roman" panose="02020603050405020304" pitchFamily="18" charset="0"/>
            </a:endParaRPr>
          </a:p>
          <a:p>
            <a:pPr marL="289052" marR="911860" indent="0" algn="just">
              <a:lnSpc>
                <a:spcPct val="150000"/>
              </a:lnSpc>
              <a:spcAft>
                <a:spcPts val="0"/>
              </a:spcAft>
              <a:buNone/>
            </a:pPr>
            <a:r>
              <a:rPr lang="en-US" sz="2200" dirty="0">
                <a:effectLst/>
                <a:latin typeface="Times New Roman" panose="02020603050405020304" pitchFamily="18" charset="0"/>
                <a:ea typeface="Times New Roman" panose="02020603050405020304" pitchFamily="18" charset="0"/>
              </a:rPr>
              <a:t>		Army database management system is database project to store the details of soldiers. For</a:t>
            </a:r>
            <a:r>
              <a:rPr lang="en-US" sz="2200" spc="-28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 ease of access it is divided into many categories such as regiment, training, personal, awards, weapon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a:t>
            </a:r>
            <a:r>
              <a:rPr lang="en-US" sz="2200" spc="17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family.</a:t>
            </a:r>
            <a:r>
              <a:rPr lang="en-US" sz="2200" spc="19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Database</a:t>
            </a:r>
            <a:r>
              <a:rPr lang="en-US" sz="2200" spc="18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also</a:t>
            </a:r>
            <a:r>
              <a:rPr lang="en-US" sz="2200" spc="18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provides</a:t>
            </a:r>
            <a:r>
              <a:rPr lang="en-US" sz="2200" spc="16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insertion, deletion</a:t>
            </a:r>
            <a:r>
              <a:rPr lang="en-US" sz="2200" spc="18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a:t>
            </a:r>
            <a:r>
              <a:rPr lang="en-US" sz="2200" spc="19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17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update</a:t>
            </a:r>
            <a:r>
              <a:rPr lang="en-US" sz="2200" spc="18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options</a:t>
            </a:r>
            <a:r>
              <a:rPr lang="en-US" sz="2200" spc="19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for </a:t>
            </a:r>
            <a:r>
              <a:rPr lang="en-US" sz="2200" spc="-29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both Soldiers and family members. Our database also provides with the view option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where entire details can be retrieved using id. It also supports various views such as</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achievements,</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family</a:t>
            </a:r>
            <a:r>
              <a:rPr lang="en-US" sz="2200" spc="-2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background,</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 regiment detail.</a:t>
            </a:r>
            <a:endParaRPr lang="en-IN" sz="2200" dirty="0">
              <a:effectLst/>
              <a:latin typeface="Times New Roman" panose="02020603050405020304" pitchFamily="18" charset="0"/>
              <a:ea typeface="Times New Roman" panose="02020603050405020304" pitchFamily="18" charset="0"/>
            </a:endParaRPr>
          </a:p>
          <a:p>
            <a:pPr marL="0" indent="0" algn="just">
              <a:buNone/>
            </a:pPr>
            <a:endParaRPr lang="en-IN" sz="2200" dirty="0"/>
          </a:p>
        </p:txBody>
      </p:sp>
    </p:spTree>
    <p:extLst>
      <p:ext uri="{BB962C8B-B14F-4D97-AF65-F5344CB8AC3E}">
        <p14:creationId xmlns:p14="http://schemas.microsoft.com/office/powerpoint/2010/main" val="628285074"/>
      </p:ext>
    </p:extLst>
  </p:cSld>
  <p:clrMapOvr>
    <a:masterClrMapping/>
  </p:clrMapOvr>
  <p:transition spd="slow">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4088-D43C-4BA1-A17D-BA7A117B6B1F}"/>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77881C-953C-0000-994D-172E234D3419}"/>
              </a:ext>
            </a:extLst>
          </p:cNvPr>
          <p:cNvSpPr>
            <a:spLocks noGrp="1"/>
          </p:cNvSpPr>
          <p:nvPr>
            <p:ph idx="1"/>
          </p:nvPr>
        </p:nvSpPr>
        <p:spPr>
          <a:xfrm>
            <a:off x="1295400" y="1972236"/>
            <a:ext cx="9601200" cy="3581400"/>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To provide details of all soldiers.</a:t>
            </a:r>
          </a:p>
          <a:p>
            <a:pPr algn="just">
              <a:lnSpc>
                <a:spcPct val="150000"/>
              </a:lnSpc>
            </a:pPr>
            <a:r>
              <a:rPr lang="en-US" sz="2400" dirty="0">
                <a:latin typeface="Times New Roman" panose="02020603050405020304" pitchFamily="18" charset="0"/>
                <a:cs typeface="Times New Roman" panose="02020603050405020304" pitchFamily="18" charset="0"/>
              </a:rPr>
              <a:t>To provide details of all regiments.</a:t>
            </a:r>
          </a:p>
          <a:p>
            <a:pPr algn="just">
              <a:lnSpc>
                <a:spcPct val="150000"/>
              </a:lnSpc>
            </a:pPr>
            <a:r>
              <a:rPr lang="en-US" sz="2400" dirty="0">
                <a:latin typeface="Times New Roman" panose="02020603050405020304" pitchFamily="18" charset="0"/>
                <a:cs typeface="Times New Roman" panose="02020603050405020304" pitchFamily="18" charset="0"/>
              </a:rPr>
              <a:t>To provide information about the Army and its hierarchy.</a:t>
            </a:r>
          </a:p>
          <a:p>
            <a:pPr algn="just">
              <a:lnSpc>
                <a:spcPct val="150000"/>
              </a:lnSpc>
            </a:pPr>
            <a:r>
              <a:rPr lang="en-US" sz="2400" dirty="0">
                <a:latin typeface="Times New Roman" panose="02020603050405020304" pitchFamily="18" charset="0"/>
                <a:cs typeface="Times New Roman" panose="02020603050405020304" pitchFamily="18" charset="0"/>
              </a:rPr>
              <a:t>To update the records in the existing table to reflect changes in the original table.</a:t>
            </a:r>
          </a:p>
          <a:p>
            <a:pPr algn="just">
              <a:lnSpc>
                <a:spcPct val="150000"/>
              </a:lnSpc>
            </a:pPr>
            <a:r>
              <a:rPr lang="en-US" sz="2400" dirty="0">
                <a:latin typeface="Times New Roman" panose="02020603050405020304" pitchFamily="18" charset="0"/>
                <a:cs typeface="Times New Roman" panose="02020603050405020304" pitchFamily="18" charset="0"/>
              </a:rPr>
              <a:t>To delete the information of Ex-serviceman.</a:t>
            </a:r>
            <a:endParaRPr lang="en-IN"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885493"/>
      </p:ext>
    </p:extLst>
  </p:cSld>
  <p:clrMapOvr>
    <a:masterClrMapping/>
  </p:clrMapOvr>
  <p:transition spd="slow">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E28D7-344A-F539-55B6-0CA95A247FB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REQUIREMENT SPECIFIACTIONS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A572B3-A7C7-DD80-6C02-E9024CA46134}"/>
              </a:ext>
            </a:extLst>
          </p:cNvPr>
          <p:cNvSpPr>
            <a:spLocks noGrp="1"/>
          </p:cNvSpPr>
          <p:nvPr>
            <p:ph idx="1"/>
          </p:nvPr>
        </p:nvSpPr>
        <p:spPr>
          <a:xfrm>
            <a:off x="1371600" y="2277035"/>
            <a:ext cx="9699812" cy="4208929"/>
          </a:xfrm>
        </p:spPr>
        <p:txBody>
          <a:bodyPr>
            <a:normAutofit/>
          </a:bodyPr>
          <a:lstStyle/>
          <a:p>
            <a:pPr algn="just"/>
            <a:r>
              <a:rPr lang="en-US" sz="2200" dirty="0">
                <a:latin typeface="Times New Roman" panose="02020603050405020304" pitchFamily="18" charset="0"/>
                <a:cs typeface="Times New Roman" panose="02020603050405020304" pitchFamily="18" charset="0"/>
              </a:rPr>
              <a:t>Operating system	 -	Windows</a:t>
            </a:r>
          </a:p>
          <a:p>
            <a:pPr algn="just"/>
            <a:r>
              <a:rPr lang="en-US" sz="2200" dirty="0">
                <a:latin typeface="Times New Roman" panose="02020603050405020304" pitchFamily="18" charset="0"/>
                <a:cs typeface="Times New Roman" panose="02020603050405020304" pitchFamily="18" charset="0"/>
              </a:rPr>
              <a:t>Backend                      -	 MySQL</a:t>
            </a:r>
          </a:p>
          <a:p>
            <a:pPr algn="just"/>
            <a:r>
              <a:rPr lang="en-US" sz="2200" dirty="0">
                <a:latin typeface="Times New Roman" panose="02020603050405020304" pitchFamily="18" charset="0"/>
                <a:cs typeface="Times New Roman" panose="02020603050405020304" pitchFamily="18" charset="0"/>
              </a:rPr>
              <a:t>Front end                    -	 Java swings</a:t>
            </a:r>
          </a:p>
          <a:p>
            <a:pPr algn="just"/>
            <a:r>
              <a:rPr lang="en-US" sz="2200" dirty="0">
                <a:latin typeface="Times New Roman" panose="02020603050405020304" pitchFamily="18" charset="0"/>
                <a:cs typeface="Times New Roman" panose="02020603050405020304" pitchFamily="18" charset="0"/>
              </a:rPr>
              <a:t>Platform                     -	JDBC jar</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4059897"/>
      </p:ext>
    </p:extLst>
  </p:cSld>
  <p:clrMapOvr>
    <a:masterClrMapping/>
  </p:clrMapOvr>
  <p:transition spd="slow">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85B0D-39E2-3C6E-3E22-4221BFA34B6A}"/>
              </a:ext>
            </a:extLst>
          </p:cNvPr>
          <p:cNvSpPr>
            <a:spLocks noGrp="1"/>
          </p:cNvSpPr>
          <p:nvPr>
            <p:ph type="title"/>
          </p:nvPr>
        </p:nvSpPr>
        <p:spPr>
          <a:xfrm>
            <a:off x="1371600" y="403412"/>
            <a:ext cx="9601200" cy="1768288"/>
          </a:xfrm>
        </p:spPr>
        <p:txBody>
          <a:bodyPr/>
          <a:lstStyle/>
          <a:p>
            <a:pPr algn="ctr"/>
            <a:r>
              <a:rPr lang="en-IN" b="1" dirty="0">
                <a:latin typeface="Times New Roman" panose="02020603050405020304" pitchFamily="18" charset="0"/>
                <a:cs typeface="Times New Roman" panose="02020603050405020304" pitchFamily="18" charset="0"/>
              </a:rPr>
              <a:t>ER DIAGRAM</a:t>
            </a:r>
          </a:p>
        </p:txBody>
      </p:sp>
      <p:pic>
        <p:nvPicPr>
          <p:cNvPr id="4" name="Content Placeholder 3">
            <a:extLst>
              <a:ext uri="{FF2B5EF4-FFF2-40B4-BE49-F238E27FC236}">
                <a16:creationId xmlns:a16="http://schemas.microsoft.com/office/drawing/2014/main" id="{FEA4A88E-9D6B-6F24-9C47-953E18BEBF5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46094" y="1491503"/>
            <a:ext cx="9726706" cy="5181040"/>
          </a:xfrm>
          <a:prstGeom prst="rect">
            <a:avLst/>
          </a:prstGeom>
          <a:solidFill>
            <a:schemeClr val="bg1"/>
          </a:solidFill>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488010827"/>
      </p:ext>
    </p:extLst>
  </p:cSld>
  <p:clrMapOvr>
    <a:masterClrMapping/>
  </p:clrMapOvr>
  <p:transition spd="slow">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741E1-84F1-ADEE-B3C9-BDAA2DEE929C}"/>
              </a:ext>
            </a:extLst>
          </p:cNvPr>
          <p:cNvSpPr>
            <a:spLocks noGrp="1"/>
          </p:cNvSpPr>
          <p:nvPr>
            <p:ph type="title"/>
          </p:nvPr>
        </p:nvSpPr>
        <p:spPr>
          <a:xfrm>
            <a:off x="1488140" y="331694"/>
            <a:ext cx="9493623" cy="1485900"/>
          </a:xfrm>
        </p:spPr>
        <p:txBody>
          <a:bodyPr/>
          <a:lstStyle/>
          <a:p>
            <a:pPr algn="ctr"/>
            <a:r>
              <a:rPr lang="en-IN" b="1" dirty="0">
                <a:latin typeface="Times New Roman" panose="02020603050405020304" pitchFamily="18" charset="0"/>
                <a:cs typeface="Times New Roman" panose="02020603050405020304" pitchFamily="18" charset="0"/>
              </a:rPr>
              <a:t>SCHEMA DIAGRAM</a:t>
            </a:r>
          </a:p>
        </p:txBody>
      </p:sp>
      <p:pic>
        <p:nvPicPr>
          <p:cNvPr id="4" name="Content Placeholder 3">
            <a:extLst>
              <a:ext uri="{FF2B5EF4-FFF2-40B4-BE49-F238E27FC236}">
                <a16:creationId xmlns:a16="http://schemas.microsoft.com/office/drawing/2014/main" id="{90C8EBBE-3E3B-C76C-982C-732BC2EB8AB1}"/>
              </a:ext>
            </a:extLst>
          </p:cNvPr>
          <p:cNvPicPr>
            <a:picLocks noGrp="1" noChangeAspect="1"/>
          </p:cNvPicPr>
          <p:nvPr>
            <p:ph idx="1"/>
          </p:nvPr>
        </p:nvPicPr>
        <p:blipFill>
          <a:blip r:embed="rId2" cstate="print"/>
          <a:srcRect/>
          <a:stretch>
            <a:fillRect/>
          </a:stretch>
        </p:blipFill>
        <p:spPr bwMode="auto">
          <a:xfrm>
            <a:off x="1739152" y="1460368"/>
            <a:ext cx="9395012" cy="5065938"/>
          </a:xfrm>
          <a:prstGeom prst="rect">
            <a:avLst/>
          </a:prstGeom>
          <a:noFill/>
          <a:ln w="9525">
            <a:solidFill>
              <a:schemeClr val="tx1"/>
            </a:solidFill>
            <a:miter lim="800000"/>
            <a:headEnd/>
            <a:tailEnd/>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133183447"/>
      </p:ext>
    </p:extLst>
  </p:cSld>
  <p:clrMapOvr>
    <a:masterClrMapping/>
  </p:clrMapOvr>
  <p:transition spd="slow">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BF95-4F80-3C61-7B4B-EAF60257E653}"/>
              </a:ext>
            </a:extLst>
          </p:cNvPr>
          <p:cNvSpPr>
            <a:spLocks noGrp="1"/>
          </p:cNvSpPr>
          <p:nvPr>
            <p:ph type="title"/>
          </p:nvPr>
        </p:nvSpPr>
        <p:spPr>
          <a:xfrm>
            <a:off x="1039906" y="533400"/>
            <a:ext cx="9601200" cy="1485900"/>
          </a:xfrm>
        </p:spPr>
        <p:txBody>
          <a:bodyPr/>
          <a:lstStyle/>
          <a:p>
            <a:pPr algn="ctr"/>
            <a:r>
              <a:rPr lang="en-IN" b="1" dirty="0">
                <a:latin typeface="Times New Roman" panose="02020603050405020304" pitchFamily="18" charset="0"/>
                <a:cs typeface="Times New Roman" panose="02020603050405020304" pitchFamily="18" charset="0"/>
              </a:rPr>
              <a:t>FRONT TABLES</a:t>
            </a:r>
          </a:p>
        </p:txBody>
      </p:sp>
      <p:pic>
        <p:nvPicPr>
          <p:cNvPr id="4" name="image23.png">
            <a:extLst>
              <a:ext uri="{FF2B5EF4-FFF2-40B4-BE49-F238E27FC236}">
                <a16:creationId xmlns:a16="http://schemas.microsoft.com/office/drawing/2014/main" id="{E829CC09-136B-B61C-7D8B-0ECAD780C6F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46235" y="1658471"/>
            <a:ext cx="9705859" cy="5100917"/>
          </a:xfrm>
          <a:prstGeom prst="rect">
            <a:avLst/>
          </a:prstGeom>
        </p:spPr>
      </p:pic>
    </p:spTree>
    <p:extLst>
      <p:ext uri="{BB962C8B-B14F-4D97-AF65-F5344CB8AC3E}">
        <p14:creationId xmlns:p14="http://schemas.microsoft.com/office/powerpoint/2010/main" val="743524109"/>
      </p:ext>
    </p:extLst>
  </p:cSld>
  <p:clrMapOvr>
    <a:masterClrMapping/>
  </p:clrMapOvr>
  <p:transition spd="slow">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67579D-0DC4-B7F4-9F66-769C81B6F53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589" y="259976"/>
            <a:ext cx="10551458" cy="6275295"/>
          </a:xfrm>
          <a:prstGeom prst="rect">
            <a:avLst/>
          </a:prstGeom>
          <a:noFill/>
        </p:spPr>
      </p:pic>
    </p:spTree>
    <p:extLst>
      <p:ext uri="{BB962C8B-B14F-4D97-AF65-F5344CB8AC3E}">
        <p14:creationId xmlns:p14="http://schemas.microsoft.com/office/powerpoint/2010/main" val="2231272818"/>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9B1A74E-76F3-C807-8DF4-479FF53DCE3E}"/>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244A2EA2-ADBF-44DA-5F30-2C8CDA410BE2}"/>
              </a:ext>
            </a:extLst>
          </p:cNvPr>
          <p:cNvPicPr>
            <a:picLocks noChangeAspect="1"/>
          </p:cNvPicPr>
          <p:nvPr/>
        </p:nvPicPr>
        <p:blipFill>
          <a:blip r:embed="rId2"/>
          <a:stretch>
            <a:fillRect/>
          </a:stretch>
        </p:blipFill>
        <p:spPr>
          <a:xfrm>
            <a:off x="1219200" y="489136"/>
            <a:ext cx="10676965" cy="6005793"/>
          </a:xfrm>
          <a:prstGeom prst="rect">
            <a:avLst/>
          </a:prstGeom>
        </p:spPr>
      </p:pic>
    </p:spTree>
    <p:extLst>
      <p:ext uri="{BB962C8B-B14F-4D97-AF65-F5344CB8AC3E}">
        <p14:creationId xmlns:p14="http://schemas.microsoft.com/office/powerpoint/2010/main" val="2384190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
  <TotalTime>222</TotalTime>
  <Words>481</Words>
  <Application>Microsoft Office PowerPoint</Application>
  <PresentationFormat>Widescreen</PresentationFormat>
  <Paragraphs>32</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Franklin Gothic Book</vt:lpstr>
      <vt:lpstr>Times New Roman</vt:lpstr>
      <vt:lpstr>Crop</vt:lpstr>
      <vt:lpstr>PROBLEM STATEMENT</vt:lpstr>
      <vt:lpstr>ABSTRACT</vt:lpstr>
      <vt:lpstr>OBJECTIVES</vt:lpstr>
      <vt:lpstr>REQUIREMENT SPECIFIACTIONS</vt:lpstr>
      <vt:lpstr>ER DIAGRAM</vt:lpstr>
      <vt:lpstr>SCHEMA DIAGRAM</vt:lpstr>
      <vt:lpstr>FRONT TABLES</vt:lpstr>
      <vt:lpstr>PowerPoint Presentation</vt:lpstr>
      <vt:lpstr>PowerPoint Presentation</vt:lpstr>
      <vt:lpstr>PowerPoint Presentation</vt:lpstr>
      <vt:lpstr>PowerPoint Presentation</vt:lpstr>
      <vt:lpstr>PowerPoint Presentation</vt:lpstr>
      <vt:lpstr>CONCLUSION</vt:lpstr>
      <vt:lpstr>FUTURE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Jawaharlal nehru national college of       engineering  department of computer science and engineering</dc:title>
  <dc:creator>Sneha S R</dc:creator>
  <cp:lastModifiedBy>Manju P S</cp:lastModifiedBy>
  <cp:revision>7</cp:revision>
  <dcterms:created xsi:type="dcterms:W3CDTF">2023-01-28T04:24:41Z</dcterms:created>
  <dcterms:modified xsi:type="dcterms:W3CDTF">2024-05-20T02:18:38Z</dcterms:modified>
</cp:coreProperties>
</file>