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Spring Frame work</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0B2073-BEB2-400F-8CF3-7A7DDC28AC09}" type="datetimeFigureOut">
              <a:rPr lang="en-US" smtClean="0"/>
              <a:t>8/14/2018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FF144F-D299-4192-B2CD-AEB15AA328AD}" type="slidenum">
              <a:rPr lang="en-US" smtClean="0"/>
              <a:t>‹#›</a:t>
            </a:fld>
            <a:endParaRPr lang="en-US"/>
          </a:p>
        </p:txBody>
      </p:sp>
    </p:spTree>
    <p:extLst>
      <p:ext uri="{BB962C8B-B14F-4D97-AF65-F5344CB8AC3E}">
        <p14:creationId xmlns:p14="http://schemas.microsoft.com/office/powerpoint/2010/main" val="42617144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Spring Frame work</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02AB9-66CA-46A1-AC13-44F56A5933FB}" type="datetimeFigureOut">
              <a:rPr lang="en-US" smtClean="0"/>
              <a:t>8/14/2018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7DB07-1289-4652-A4B7-53054D813EFE}" type="slidenum">
              <a:rPr lang="en-US" smtClean="0"/>
              <a:t>‹#›</a:t>
            </a:fld>
            <a:endParaRPr lang="en-US"/>
          </a:p>
        </p:txBody>
      </p:sp>
    </p:spTree>
    <p:extLst>
      <p:ext uri="{BB962C8B-B14F-4D97-AF65-F5344CB8AC3E}">
        <p14:creationId xmlns:p14="http://schemas.microsoft.com/office/powerpoint/2010/main" val="342387634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498E3D-9360-49D5-8613-4BEBAFC1F42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125116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98E3D-9360-49D5-8613-4BEBAFC1F42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172216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98E3D-9360-49D5-8613-4BEBAFC1F42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230503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98E3D-9360-49D5-8613-4BEBAFC1F42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209893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498E3D-9360-49D5-8613-4BEBAFC1F42E}"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365446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98E3D-9360-49D5-8613-4BEBAFC1F42E}"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176699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98E3D-9360-49D5-8613-4BEBAFC1F42E}" type="datetimeFigureOut">
              <a:rPr lang="en-US" smtClean="0"/>
              <a:t>8/14/2018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164676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498E3D-9360-49D5-8613-4BEBAFC1F42E}" type="datetimeFigureOut">
              <a:rPr lang="en-US" smtClean="0"/>
              <a:t>8/14/2018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425305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98E3D-9360-49D5-8613-4BEBAFC1F42E}" type="datetimeFigureOut">
              <a:rPr lang="en-US" smtClean="0"/>
              <a:t>8/14/2018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121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498E3D-9360-49D5-8613-4BEBAFC1F42E}"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91886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498E3D-9360-49D5-8613-4BEBAFC1F42E}"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07FAC-D15D-45BC-A924-6B4C55C8819C}" type="slidenum">
              <a:rPr lang="en-US" smtClean="0"/>
              <a:t>‹#›</a:t>
            </a:fld>
            <a:endParaRPr lang="en-US"/>
          </a:p>
        </p:txBody>
      </p:sp>
    </p:spTree>
    <p:extLst>
      <p:ext uri="{BB962C8B-B14F-4D97-AF65-F5344CB8AC3E}">
        <p14:creationId xmlns:p14="http://schemas.microsoft.com/office/powerpoint/2010/main" val="398617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98E3D-9360-49D5-8613-4BEBAFC1F42E}" type="datetimeFigureOut">
              <a:rPr lang="en-US" smtClean="0"/>
              <a:t>8/14/2018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07FAC-D15D-45BC-A924-6B4C55C8819C}" type="slidenum">
              <a:rPr lang="en-US" smtClean="0"/>
              <a:t>‹#›</a:t>
            </a:fld>
            <a:endParaRPr lang="en-US"/>
          </a:p>
        </p:txBody>
      </p:sp>
    </p:spTree>
    <p:extLst>
      <p:ext uri="{BB962C8B-B14F-4D97-AF65-F5344CB8AC3E}">
        <p14:creationId xmlns:p14="http://schemas.microsoft.com/office/powerpoint/2010/main" val="2332283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nversion_of_control#Implementation_techniqu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690" y="824767"/>
            <a:ext cx="9144000" cy="2387600"/>
          </a:xfrm>
        </p:spPr>
        <p:txBody>
          <a:bodyPr>
            <a:normAutofit fontScale="90000"/>
          </a:bodyPr>
          <a:lstStyle/>
          <a:p>
            <a:r>
              <a:rPr lang="en-US" sz="9600" b="1" dirty="0">
                <a:solidFill>
                  <a:srgbClr val="002060"/>
                </a:solidFill>
              </a:rPr>
              <a:t>Spring Frame Work </a:t>
            </a:r>
          </a:p>
        </p:txBody>
      </p:sp>
      <p:pic>
        <p:nvPicPr>
          <p:cNvPr id="2050" name="Picture 2" descr="spring framework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483" y="580292"/>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11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756025" y="3635766"/>
            <a:ext cx="8245688" cy="8746370"/>
          </a:xfrm>
        </p:spPr>
        <p:txBody>
          <a:bodyPr/>
          <a:lstStyle/>
          <a:p>
            <a:endParaRPr lang="en-US" dirty="0"/>
          </a:p>
        </p:txBody>
      </p:sp>
      <p:sp>
        <p:nvSpPr>
          <p:cNvPr id="4" name="Rectangle 1"/>
          <p:cNvSpPr>
            <a:spLocks noChangeArrowheads="1"/>
          </p:cNvSpPr>
          <p:nvPr/>
        </p:nvSpPr>
        <p:spPr bwMode="auto">
          <a:xfrm>
            <a:off x="95142" y="-92333"/>
            <a:ext cx="12001713" cy="1578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331"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D3C3C"/>
                </a:solidFill>
                <a:effectLst/>
                <a:latin typeface="Segoe UI" panose="020B0502040204020203" pitchFamily="34" charset="0"/>
                <a:cs typeface="Segoe UI" panose="020B0502040204020203" pitchFamily="34" charset="0"/>
              </a:rPr>
              <a:t>What is Micro Service?</a:t>
            </a:r>
            <a:endParaRPr kumimoji="0" lang="en-US" altLang="en-US" sz="1800" b="0" i="0" u="none" strike="noStrike" cap="none" normalizeH="0" baseline="0" dirty="0">
              <a:ln>
                <a:noFill/>
              </a:ln>
              <a:solidFill>
                <a:srgbClr val="3D3C3C"/>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D3C3C"/>
                </a:solidFill>
                <a:effectLst/>
                <a:latin typeface="Segoe UI" panose="020B0502040204020203" pitchFamily="34" charset="0"/>
                <a:cs typeface="Segoe UI" panose="020B0502040204020203" pitchFamily="34" charset="0"/>
              </a:rPr>
              <a:t>  </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D3C3C"/>
                </a:solidFill>
                <a:effectLst/>
                <a:latin typeface="Segoe UI" panose="020B0502040204020203" pitchFamily="34" charset="0"/>
                <a:cs typeface="Segoe UI" panose="020B0502040204020203" pitchFamily="34" charset="0"/>
              </a:rPr>
              <a:t>The main objective of the micro-services implementation is to split up the application as separate service for each core and API service functionality and it should be deployed independently on cloud. We have chosen the reactive programming language from spring.io family project with a set of components that can be used to implement our operations model. Spring Cloud integrates the Netflix components in the spring environment in a very nice way using auto configuration and convention over configuration similar to how Spring Boot works</a:t>
            </a:r>
            <a:r>
              <a:rPr kumimoji="0" lang="en-US" altLang="en-US" sz="1100" b="0" i="0" u="none" strike="noStrike" cap="none" normalizeH="0" baseline="0" dirty="0">
                <a:ln>
                  <a:noFill/>
                </a:ln>
                <a:solidFill>
                  <a:srgbClr val="3D3C3C"/>
                </a:solidFill>
                <a:effectLst/>
                <a:latin typeface="Segoe UI" panose="020B0502040204020203" pitchFamily="34" charset="0"/>
                <a:cs typeface="Segoe UI" panose="020B0502040204020203" pitchFamily="34" charset="0"/>
              </a:rPr>
              <a:t>.</a:t>
            </a:r>
            <a:endParaRPr kumimoji="0" lang="en-US" altLang="en-US" sz="30000" b="0" i="0" u="none" strike="noStrike" cap="none" normalizeH="0" baseline="0" dirty="0">
              <a:ln>
                <a:noFill/>
              </a:ln>
              <a:solidFill>
                <a:srgbClr val="3D3C3C"/>
              </a:solidFill>
              <a:effectLst/>
              <a:latin typeface="Segoe UI" panose="020B0502040204020203" pitchFamily="34" charset="0"/>
              <a:cs typeface="Segoe UI" panose="020B0502040204020203" pitchFamily="34" charset="0"/>
            </a:endParaRPr>
          </a:p>
        </p:txBody>
      </p:sp>
      <p:pic>
        <p:nvPicPr>
          <p:cNvPr id="8194" name="Picture 2" descr="https://optisolcdn-wpengine.netdna-ssl.com/wp-content/uploads/2017/03/microservices_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42" y="1587975"/>
            <a:ext cx="12001713"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17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303274"/>
            <a:ext cx="12041945"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D3C3C"/>
                </a:solidFill>
                <a:effectLst/>
                <a:latin typeface="Segoe UI" panose="020B0502040204020203" pitchFamily="34" charset="0"/>
                <a:cs typeface="Segoe UI" panose="020B0502040204020203" pitchFamily="34" charset="0"/>
              </a:rPr>
              <a:t>Why Micro Services Architecture?</a:t>
            </a:r>
            <a:endParaRPr kumimoji="0" lang="en-US" altLang="en-US" sz="1100" b="0" i="0" u="none" strike="noStrike" cap="none" normalizeH="0" baseline="0" dirty="0">
              <a:ln>
                <a:noFill/>
              </a:ln>
              <a:solidFill>
                <a:srgbClr val="3D3C3C"/>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D3C3C"/>
                </a:solidFill>
                <a:effectLst/>
                <a:latin typeface="Segoe UI" panose="020B0502040204020203" pitchFamily="34" charset="0"/>
                <a:cs typeface="Segoe UI" panose="020B0502040204020203"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D3C3C"/>
                </a:solidFill>
                <a:effectLst/>
                <a:latin typeface="Segoe UI" panose="020B0502040204020203" pitchFamily="34" charset="0"/>
                <a:cs typeface="Segoe UI" panose="020B0502040204020203" pitchFamily="34" charset="0"/>
              </a:rPr>
              <a:t>We chose micro services architecture to write each functionality as a separate service for core and API functionality and it helps us to achieve the continuous delivery and integration.</a:t>
            </a:r>
            <a:endParaRPr kumimoji="0" lang="en-US" altLang="en-US"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D3C3C"/>
                </a:solidFill>
                <a:effectLst/>
                <a:latin typeface="Segoe UI" panose="020B0502040204020203" pitchFamily="34" charset="0"/>
                <a:cs typeface="Segoe UI" panose="020B0502040204020203" pitchFamily="34" charset="0"/>
              </a:rPr>
              <a:t>Patterns in Micro services Architecture</a:t>
            </a:r>
            <a:endParaRPr kumimoji="0" lang="en-US" altLang="en-US" sz="7600" b="0" i="0" u="none" strike="noStrike" cap="none" normalizeH="0" baseline="0" dirty="0">
              <a:ln>
                <a:noFill/>
              </a:ln>
              <a:solidFill>
                <a:srgbClr val="3D3C3C"/>
              </a:solidFill>
              <a:effectLst/>
              <a:latin typeface="Segoe UI" panose="020B0502040204020203" pitchFamily="34" charset="0"/>
              <a:cs typeface="Segoe UI" panose="020B0502040204020203" pitchFamily="34" charset="0"/>
            </a:endParaRPr>
          </a:p>
        </p:txBody>
      </p:sp>
      <p:pic>
        <p:nvPicPr>
          <p:cNvPr id="9218" name="Picture 2" descr="Why Micro Service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045" y="0"/>
            <a:ext cx="18669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atterns in Microservice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81" y="1103494"/>
            <a:ext cx="11827364" cy="575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9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2183" y="212035"/>
            <a:ext cx="10515600" cy="5540859"/>
          </a:xfrm>
        </p:spPr>
        <p:txBody>
          <a:bodyPr>
            <a:normAutofit fontScale="62500" lnSpcReduction="20000"/>
          </a:bodyPr>
          <a:lstStyle/>
          <a:p>
            <a:r>
              <a:rPr lang="en-US" b="1" dirty="0">
                <a:solidFill>
                  <a:srgbClr val="C00000"/>
                </a:solidFill>
              </a:rPr>
              <a:t>Spring Framework</a:t>
            </a:r>
          </a:p>
          <a:p>
            <a:pPr algn="just">
              <a:lnSpc>
                <a:spcPct val="160000"/>
              </a:lnSpc>
            </a:pPr>
            <a:r>
              <a:rPr lang="en-US" dirty="0">
                <a:solidFill>
                  <a:srgbClr val="002060"/>
                </a:solidFill>
              </a:rPr>
              <a:t>Spring is a </a:t>
            </a:r>
            <a:r>
              <a:rPr lang="en-US" i="1" dirty="0">
                <a:solidFill>
                  <a:srgbClr val="002060"/>
                </a:solidFill>
              </a:rPr>
              <a:t>lightweight</a:t>
            </a:r>
            <a:r>
              <a:rPr lang="en-US" dirty="0">
                <a:solidFill>
                  <a:srgbClr val="002060"/>
                </a:solidFill>
              </a:rPr>
              <a:t> framework. It can be thought of as a </a:t>
            </a:r>
            <a:r>
              <a:rPr lang="en-US" i="1" dirty="0">
                <a:solidFill>
                  <a:srgbClr val="002060"/>
                </a:solidFill>
              </a:rPr>
              <a:t>framework of frameworks</a:t>
            </a:r>
            <a:r>
              <a:rPr lang="en-US" dirty="0">
                <a:solidFill>
                  <a:srgbClr val="002060"/>
                </a:solidFill>
              </a:rPr>
              <a:t> because it provides support to various frameworks such as Struts, Hibernate, Tapestry, EJB, JSF etc. The framework, in broader sense, can be defined as a structure where we find solution of the various technical problems.</a:t>
            </a:r>
          </a:p>
          <a:p>
            <a:pPr algn="just">
              <a:lnSpc>
                <a:spcPct val="170000"/>
              </a:lnSpc>
            </a:pPr>
            <a:r>
              <a:rPr lang="en-US" dirty="0">
                <a:solidFill>
                  <a:srgbClr val="002060"/>
                </a:solidFill>
              </a:rPr>
              <a:t>The Spring framework comprises several modules such as IOC, AOP, DAO, Context, ORM, WEB MVC etc.</a:t>
            </a:r>
          </a:p>
          <a:p>
            <a:pPr marL="0" indent="0" algn="just">
              <a:buNone/>
            </a:pPr>
            <a:endParaRPr lang="en-US" dirty="0">
              <a:solidFill>
                <a:srgbClr val="002060"/>
              </a:solidFill>
            </a:endParaRPr>
          </a:p>
          <a:p>
            <a:r>
              <a:rPr lang="en-US" dirty="0">
                <a:solidFill>
                  <a:srgbClr val="002060"/>
                </a:solidFill>
              </a:rPr>
              <a:t>IOC and Dependency Injection </a:t>
            </a:r>
          </a:p>
          <a:p>
            <a:pPr marL="457200" lvl="1" indent="0" algn="just" fontAlgn="base">
              <a:lnSpc>
                <a:spcPct val="170000"/>
              </a:lnSpc>
              <a:buNone/>
            </a:pPr>
            <a:r>
              <a:rPr lang="en-US" dirty="0">
                <a:solidFill>
                  <a:schemeClr val="accent5">
                    <a:lumMod val="50000"/>
                  </a:schemeClr>
                </a:solidFill>
              </a:rPr>
              <a:t>Inversion of Control (</a:t>
            </a:r>
            <a:r>
              <a:rPr lang="en-US" b="1" dirty="0">
                <a:solidFill>
                  <a:schemeClr val="accent5">
                    <a:lumMod val="50000"/>
                  </a:schemeClr>
                </a:solidFill>
              </a:rPr>
              <a:t>IOC</a:t>
            </a:r>
            <a:r>
              <a:rPr lang="en-US" dirty="0">
                <a:solidFill>
                  <a:schemeClr val="accent5">
                    <a:lumMod val="50000"/>
                  </a:schemeClr>
                </a:solidFill>
              </a:rPr>
              <a:t>) and Dependency Injection (</a:t>
            </a:r>
            <a:r>
              <a:rPr lang="en-US" b="1" dirty="0">
                <a:solidFill>
                  <a:schemeClr val="accent5">
                    <a:lumMod val="50000"/>
                  </a:schemeClr>
                </a:solidFill>
              </a:rPr>
              <a:t>DI</a:t>
            </a:r>
            <a:r>
              <a:rPr lang="en-US" dirty="0">
                <a:solidFill>
                  <a:schemeClr val="accent5">
                    <a:lumMod val="50000"/>
                  </a:schemeClr>
                </a:solidFill>
              </a:rPr>
              <a:t>) are used interchangeably. IOC is achieved through DI. DI is the process </a:t>
            </a:r>
            <a:r>
              <a:rPr lang="en-US" dirty="0" err="1"/>
              <a:t>S</a:t>
            </a:r>
            <a:r>
              <a:rPr lang="en-US" dirty="0" err="1">
                <a:solidFill>
                  <a:schemeClr val="accent5">
                    <a:lumMod val="50000"/>
                  </a:schemeClr>
                </a:solidFill>
              </a:rPr>
              <a:t>of</a:t>
            </a:r>
            <a:r>
              <a:rPr lang="en-US" dirty="0">
                <a:solidFill>
                  <a:schemeClr val="accent5">
                    <a:lumMod val="50000"/>
                  </a:schemeClr>
                </a:solidFill>
              </a:rPr>
              <a:t> providing the dependencies and IOC is the end result of DI. (</a:t>
            </a:r>
            <a:r>
              <a:rPr lang="en-US" b="1" dirty="0">
                <a:solidFill>
                  <a:schemeClr val="accent5">
                    <a:lumMod val="50000"/>
                  </a:schemeClr>
                </a:solidFill>
              </a:rPr>
              <a:t>Note:</a:t>
            </a:r>
            <a:r>
              <a:rPr lang="en-US" dirty="0">
                <a:solidFill>
                  <a:schemeClr val="accent5">
                    <a:lumMod val="50000"/>
                  </a:schemeClr>
                </a:solidFill>
              </a:rPr>
              <a:t> DI is not the only way to achieve IOC. There are </a:t>
            </a:r>
            <a:r>
              <a:rPr lang="en-US" dirty="0">
                <a:solidFill>
                  <a:schemeClr val="accent5">
                    <a:lumMod val="50000"/>
                  </a:schemeClr>
                </a:solidFill>
                <a:hlinkClick r:id="rId2"/>
              </a:rPr>
              <a:t>other ways</a:t>
            </a:r>
            <a:r>
              <a:rPr lang="en-US" dirty="0">
                <a:solidFill>
                  <a:schemeClr val="accent5">
                    <a:lumMod val="50000"/>
                  </a:schemeClr>
                </a:solidFill>
              </a:rPr>
              <a:t> as well.)</a:t>
            </a:r>
          </a:p>
          <a:p>
            <a:pPr marL="457200" lvl="1" indent="0" algn="just" fontAlgn="base">
              <a:lnSpc>
                <a:spcPct val="170000"/>
              </a:lnSpc>
              <a:buNone/>
            </a:pPr>
            <a:r>
              <a:rPr lang="en-US" dirty="0">
                <a:solidFill>
                  <a:schemeClr val="accent5">
                    <a:lumMod val="50000"/>
                  </a:schemeClr>
                </a:solidFill>
              </a:rPr>
              <a:t>By DI, the responsibility of creating objects is shifted from our application code to the Spring container; this phenomenon is called IOC.</a:t>
            </a:r>
          </a:p>
          <a:p>
            <a:pPr marL="457200" lvl="1" indent="0" algn="just" fontAlgn="base">
              <a:lnSpc>
                <a:spcPct val="170000"/>
              </a:lnSpc>
              <a:buNone/>
            </a:pPr>
            <a:r>
              <a:rPr lang="en-US" dirty="0">
                <a:solidFill>
                  <a:schemeClr val="accent5">
                    <a:lumMod val="50000"/>
                  </a:schemeClr>
                </a:solidFill>
              </a:rPr>
              <a:t>Dependency Injection can be done by setter injection or constructor injection.</a:t>
            </a:r>
          </a:p>
          <a:p>
            <a:pPr>
              <a:lnSpc>
                <a:spcPct val="170000"/>
              </a:lnSpc>
            </a:pPr>
            <a:endParaRPr lang="en-US" dirty="0">
              <a:solidFill>
                <a:srgbClr val="002060"/>
              </a:solidFill>
            </a:endParaRPr>
          </a:p>
          <a:p>
            <a:endParaRPr lang="en-US" dirty="0">
              <a:solidFill>
                <a:srgbClr val="002060"/>
              </a:solidFill>
            </a:endParaRPr>
          </a:p>
          <a:p>
            <a:endParaRPr lang="en-US" dirty="0"/>
          </a:p>
        </p:txBody>
      </p:sp>
      <p:sp>
        <p:nvSpPr>
          <p:cNvPr id="7" name="Rectangle 6"/>
          <p:cNvSpPr/>
          <p:nvPr/>
        </p:nvSpPr>
        <p:spPr>
          <a:xfrm>
            <a:off x="126609" y="212035"/>
            <a:ext cx="886265" cy="66459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Spring Frame work</a:t>
            </a:r>
          </a:p>
        </p:txBody>
      </p:sp>
    </p:spTree>
    <p:extLst>
      <p:ext uri="{BB962C8B-B14F-4D97-AF65-F5344CB8AC3E}">
        <p14:creationId xmlns:p14="http://schemas.microsoft.com/office/powerpoint/2010/main" val="417685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framework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321" y="327291"/>
            <a:ext cx="2193337" cy="114011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214536" y="327290"/>
            <a:ext cx="8165123" cy="1102283"/>
          </a:xfrm>
        </p:spPr>
        <p:txBody>
          <a:bodyPr/>
          <a:lstStyle/>
          <a:p>
            <a:endParaRPr lang="en-US" dirty="0"/>
          </a:p>
        </p:txBody>
      </p:sp>
      <p:sp>
        <p:nvSpPr>
          <p:cNvPr id="6" name="Rectangle 5"/>
          <p:cNvSpPr/>
          <p:nvPr/>
        </p:nvSpPr>
        <p:spPr>
          <a:xfrm>
            <a:off x="0" y="0"/>
            <a:ext cx="1214536" cy="6973255"/>
          </a:xfrm>
          <a:prstGeom prst="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Spring Frame work</a:t>
            </a:r>
          </a:p>
        </p:txBody>
      </p:sp>
      <p:sp>
        <p:nvSpPr>
          <p:cNvPr id="5" name="Rectangle 4"/>
          <p:cNvSpPr/>
          <p:nvPr/>
        </p:nvSpPr>
        <p:spPr>
          <a:xfrm>
            <a:off x="1491176" y="2571435"/>
            <a:ext cx="10396024" cy="2862322"/>
          </a:xfrm>
          <a:prstGeom prst="rect">
            <a:avLst/>
          </a:prstGeom>
          <a:solidFill>
            <a:schemeClr val="accent1">
              <a:lumMod val="60000"/>
              <a:lumOff val="40000"/>
            </a:schemeClr>
          </a:solidFill>
          <a:ln>
            <a:solidFill>
              <a:srgbClr val="FF0000"/>
            </a:solidFill>
          </a:ln>
        </p:spPr>
        <p:txBody>
          <a:bodyPr wrap="square">
            <a:spAutoFit/>
          </a:bodyPr>
          <a:lstStyle/>
          <a:p>
            <a:pPr algn="just"/>
            <a:r>
              <a:rPr lang="en-US" b="0" i="0" dirty="0">
                <a:solidFill>
                  <a:srgbClr val="000000"/>
                </a:solidFill>
                <a:effectLst/>
                <a:latin typeface="Arial" panose="020B0604020202020204" pitchFamily="34" charset="0"/>
              </a:rPr>
              <a:t>Spring enables you to build applications from “plain old Java objects” (POJOs) and to apply enterprise services non-invasively to POJOs. This capability applies to the Java SE programming model and to full and partial Java EE.</a:t>
            </a:r>
          </a:p>
          <a:p>
            <a:pPr algn="just"/>
            <a:endParaRPr lang="en-US" dirty="0">
              <a:solidFill>
                <a:srgbClr val="000000"/>
              </a:solidFill>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Examples of how you, as an application developer, can use the Spring platform advantage:</a:t>
            </a:r>
          </a:p>
          <a:p>
            <a:pPr algn="just">
              <a:buFont typeface="Arial" panose="020B0604020202020204" pitchFamily="34" charset="0"/>
              <a:buChar char="•"/>
            </a:pPr>
            <a:r>
              <a:rPr lang="en-US" b="0" i="0" dirty="0">
                <a:solidFill>
                  <a:srgbClr val="000000"/>
                </a:solidFill>
                <a:effectLst/>
                <a:latin typeface="Arial" panose="020B0604020202020204" pitchFamily="34" charset="0"/>
              </a:rPr>
              <a:t>Make a Java method execute in a database transaction without having to deal with transaction APIs.</a:t>
            </a:r>
          </a:p>
          <a:p>
            <a:pPr algn="just">
              <a:buFont typeface="Arial" panose="020B0604020202020204" pitchFamily="34" charset="0"/>
              <a:buChar char="•"/>
            </a:pPr>
            <a:r>
              <a:rPr lang="en-US" b="0" i="0" dirty="0">
                <a:solidFill>
                  <a:srgbClr val="000000"/>
                </a:solidFill>
                <a:effectLst/>
                <a:latin typeface="Arial" panose="020B0604020202020204" pitchFamily="34" charset="0"/>
              </a:rPr>
              <a:t>Make a local Java method a remote procedure without having to deal with remote APIs.</a:t>
            </a:r>
          </a:p>
          <a:p>
            <a:pPr algn="just">
              <a:buFont typeface="Arial" panose="020B0604020202020204" pitchFamily="34" charset="0"/>
              <a:buChar char="•"/>
            </a:pPr>
            <a:r>
              <a:rPr lang="en-US" b="0" i="0" dirty="0">
                <a:solidFill>
                  <a:srgbClr val="000000"/>
                </a:solidFill>
                <a:effectLst/>
                <a:latin typeface="Arial" panose="020B0604020202020204" pitchFamily="34" charset="0"/>
              </a:rPr>
              <a:t>Make a local Java method a management operation without having to deal with JMX APIs.</a:t>
            </a:r>
          </a:p>
          <a:p>
            <a:pPr algn="just">
              <a:buFont typeface="Arial" panose="020B0604020202020204" pitchFamily="34" charset="0"/>
              <a:buChar char="•"/>
            </a:pPr>
            <a:r>
              <a:rPr lang="en-US" b="0" i="0" dirty="0">
                <a:solidFill>
                  <a:srgbClr val="000000"/>
                </a:solidFill>
                <a:effectLst/>
                <a:latin typeface="Arial" panose="020B0604020202020204" pitchFamily="34" charset="0"/>
              </a:rPr>
              <a:t>Make a local Java method a message handler without having to deal with JMS APIs.</a:t>
            </a:r>
          </a:p>
        </p:txBody>
      </p:sp>
    </p:spTree>
    <p:extLst>
      <p:ext uri="{BB962C8B-B14F-4D97-AF65-F5344CB8AC3E}">
        <p14:creationId xmlns:p14="http://schemas.microsoft.com/office/powerpoint/2010/main" val="276185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descr="https://docs.spring.io/spring/docs/3.0.x/spring-framework-reference/html/images/spring-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 y="-26894"/>
            <a:ext cx="12036425" cy="6838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Spring MVC Architecture</a:t>
            </a:r>
          </a:p>
        </p:txBody>
      </p:sp>
      <p:pic>
        <p:nvPicPr>
          <p:cNvPr id="7170" name="Picture 2" descr="https://docs.spring.io/spring-framework/docs/3.2.x/spring-framework-reference/html/images/mv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28750"/>
            <a:ext cx="10515600" cy="529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76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https://docs.spring.io/spring/docs/3.0.x/spring-framework-reference/html/images/overview-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48" y="211015"/>
            <a:ext cx="11788726" cy="6485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6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https://docs.spring.io/spring/docs/3.0.x/spring-framework-reference/html/images/overview-thirdparty-w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4" y="0"/>
            <a:ext cx="11579226" cy="666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81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s://docs.spring.io/spring/docs/3.0.x/spring-framework-reference/html/images/overview-remo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4" y="365124"/>
            <a:ext cx="11845925" cy="630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2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b="1" dirty="0">
                <a:solidFill>
                  <a:schemeClr val="accent1">
                    <a:lumMod val="40000"/>
                    <a:lumOff val="60000"/>
                  </a:schemeClr>
                </a:solidFill>
              </a:rPr>
              <a:t>Spring Boot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26840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277</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Spring Frame Work </vt:lpstr>
      <vt:lpstr>PowerPoint Presentation</vt:lpstr>
      <vt:lpstr>PowerPoint Presentation</vt:lpstr>
      <vt:lpstr>PowerPoint Presentation</vt:lpstr>
      <vt:lpstr>Spring MVC Architecture</vt:lpstr>
      <vt:lpstr>PowerPoint Presentation</vt:lpstr>
      <vt:lpstr>PowerPoint Presentation</vt:lpstr>
      <vt:lpstr>PowerPoint Presentation</vt:lpstr>
      <vt:lpstr>Spring Boot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 </dc:title>
  <dc:creator>Velumani Munisamy</dc:creator>
  <cp:lastModifiedBy>Velumani Munisamy</cp:lastModifiedBy>
  <cp:revision>21</cp:revision>
  <dcterms:created xsi:type="dcterms:W3CDTF">2018-08-08T08:06:47Z</dcterms:created>
  <dcterms:modified xsi:type="dcterms:W3CDTF">2018-08-14T14:10:01Z</dcterms:modified>
</cp:coreProperties>
</file>