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413" r:id="rId2"/>
    <p:sldId id="455" r:id="rId3"/>
    <p:sldId id="286" r:id="rId4"/>
    <p:sldId id="414" r:id="rId5"/>
    <p:sldId id="290" r:id="rId6"/>
    <p:sldId id="276" r:id="rId7"/>
    <p:sldId id="277" r:id="rId8"/>
    <p:sldId id="463" r:id="rId9"/>
    <p:sldId id="456" r:id="rId10"/>
    <p:sldId id="458" r:id="rId11"/>
    <p:sldId id="459" r:id="rId12"/>
    <p:sldId id="498" r:id="rId13"/>
    <p:sldId id="499" r:id="rId14"/>
    <p:sldId id="500" r:id="rId15"/>
    <p:sldId id="457" r:id="rId16"/>
    <p:sldId id="461" r:id="rId17"/>
    <p:sldId id="460" r:id="rId18"/>
    <p:sldId id="462"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61CAB-B5BF-4BB5-839D-3D6CD86BF669}" v="5" dt="2025-08-24T23:11:36.051"/>
    <p1510:client id="{D8B7D1C6-E2C5-48B9-9AA7-4CF1B38A3B81}" v="12" dt="2025-08-25T11:35:49.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66" d="100"/>
          <a:sy n="66" d="100"/>
        </p:scale>
        <p:origin x="1332" y="5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CF4811-9FBB-4532-B80A-1750838C3243}"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6DA4A-EDA9-418B-908E-F28BC66AE58D}" type="slidenum">
              <a:rPr lang="en-US" smtClean="0"/>
              <a:t>‹#›</a:t>
            </a:fld>
            <a:endParaRPr lang="en-US"/>
          </a:p>
        </p:txBody>
      </p:sp>
    </p:spTree>
    <p:extLst>
      <p:ext uri="{BB962C8B-B14F-4D97-AF65-F5344CB8AC3E}">
        <p14:creationId xmlns:p14="http://schemas.microsoft.com/office/powerpoint/2010/main" val="2168708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1861702-11BC-4C8D-843E-4DE274D5349D}" type="slidenum">
              <a:rPr lang="en-GB" smtClean="0"/>
              <a:t>1</a:t>
            </a:fld>
            <a:endParaRPr lang="en-GB" dirty="0"/>
          </a:p>
        </p:txBody>
      </p:sp>
      <p:sp>
        <p:nvSpPr>
          <p:cNvPr id="5" name="Date Placeholder 4"/>
          <p:cNvSpPr>
            <a:spLocks noGrp="1"/>
          </p:cNvSpPr>
          <p:nvPr>
            <p:ph type="dt" idx="11"/>
          </p:nvPr>
        </p:nvSpPr>
        <p:spPr/>
        <p:txBody>
          <a:bodyPr/>
          <a:lstStyle/>
          <a:p>
            <a:endParaRPr lang="en-GB" dirty="0"/>
          </a:p>
        </p:txBody>
      </p:sp>
    </p:spTree>
    <p:extLst>
      <p:ext uri="{BB962C8B-B14F-4D97-AF65-F5344CB8AC3E}">
        <p14:creationId xmlns:p14="http://schemas.microsoft.com/office/powerpoint/2010/main" val="3457476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B954C-D9F3-6CA6-1CB2-A2E0CCDF6E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8A5793-86FD-E37E-2C03-B8E76F10A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D4347C-0A73-939D-2F7F-3F66EC8A65A1}"/>
              </a:ext>
            </a:extLst>
          </p:cNvPr>
          <p:cNvSpPr>
            <a:spLocks noGrp="1"/>
          </p:cNvSpPr>
          <p:nvPr>
            <p:ph type="dt" sz="half" idx="10"/>
          </p:nvPr>
        </p:nvSpPr>
        <p:spPr/>
        <p:txBody>
          <a:bodyPr/>
          <a:lstStyle/>
          <a:p>
            <a:fld id="{5725818D-B5C6-4E90-9398-391B14E59700}" type="datetime1">
              <a:rPr lang="en-US" smtClean="0"/>
              <a:t>8/25/2025</a:t>
            </a:fld>
            <a:endParaRPr lang="en-US"/>
          </a:p>
        </p:txBody>
      </p:sp>
      <p:sp>
        <p:nvSpPr>
          <p:cNvPr id="5" name="Footer Placeholder 4">
            <a:extLst>
              <a:ext uri="{FF2B5EF4-FFF2-40B4-BE49-F238E27FC236}">
                <a16:creationId xmlns:a16="http://schemas.microsoft.com/office/drawing/2014/main" id="{75EBC0A0-55E9-CBA7-A2AB-298DC667F2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5CD4A-FB29-A90E-EF97-23C7604634BA}"/>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3252765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C25C-C65C-38EC-D7E1-22EBB14D18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5CDDD-F1C1-876E-0A19-E374D499F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2DA05-F537-506B-6A2E-7D9F4DE4FE57}"/>
              </a:ext>
            </a:extLst>
          </p:cNvPr>
          <p:cNvSpPr>
            <a:spLocks noGrp="1"/>
          </p:cNvSpPr>
          <p:nvPr>
            <p:ph type="dt" sz="half" idx="10"/>
          </p:nvPr>
        </p:nvSpPr>
        <p:spPr/>
        <p:txBody>
          <a:bodyPr/>
          <a:lstStyle/>
          <a:p>
            <a:fld id="{F68DF081-C76B-434F-89D5-391F4B386B1F}" type="datetime1">
              <a:rPr lang="en-US" smtClean="0"/>
              <a:t>8/25/2025</a:t>
            </a:fld>
            <a:endParaRPr lang="en-US"/>
          </a:p>
        </p:txBody>
      </p:sp>
      <p:sp>
        <p:nvSpPr>
          <p:cNvPr id="5" name="Footer Placeholder 4">
            <a:extLst>
              <a:ext uri="{FF2B5EF4-FFF2-40B4-BE49-F238E27FC236}">
                <a16:creationId xmlns:a16="http://schemas.microsoft.com/office/drawing/2014/main" id="{86EAAE9A-2242-5614-0535-E1749B1B6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8D8C8-7C07-97B3-F7F9-7B43F4D01B5B}"/>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2396466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E30A75-B29E-B2CC-77C5-E4E868F4C5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9A8A5C-03A0-FBC3-9A96-C8A96B5920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B57F2-D277-F444-210B-A922B3A79A05}"/>
              </a:ext>
            </a:extLst>
          </p:cNvPr>
          <p:cNvSpPr>
            <a:spLocks noGrp="1"/>
          </p:cNvSpPr>
          <p:nvPr>
            <p:ph type="dt" sz="half" idx="10"/>
          </p:nvPr>
        </p:nvSpPr>
        <p:spPr/>
        <p:txBody>
          <a:bodyPr/>
          <a:lstStyle/>
          <a:p>
            <a:fld id="{E05ABF60-0569-412B-AD93-69A5C9C023F9}" type="datetime1">
              <a:rPr lang="en-US" smtClean="0"/>
              <a:t>8/25/2025</a:t>
            </a:fld>
            <a:endParaRPr lang="en-US"/>
          </a:p>
        </p:txBody>
      </p:sp>
      <p:sp>
        <p:nvSpPr>
          <p:cNvPr id="5" name="Footer Placeholder 4">
            <a:extLst>
              <a:ext uri="{FF2B5EF4-FFF2-40B4-BE49-F238E27FC236}">
                <a16:creationId xmlns:a16="http://schemas.microsoft.com/office/drawing/2014/main" id="{AFC39737-08B0-5F07-FF3C-753DF29E8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F484A-41F8-6B84-F0C7-697304BFD720}"/>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400465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rporate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1424" y="2708921"/>
            <a:ext cx="10657184" cy="1470025"/>
          </a:xfrm>
        </p:spPr>
        <p:txBody>
          <a:bodyPr anchor="b">
            <a:normAutofit/>
          </a:bodyPr>
          <a:lstStyle>
            <a:lvl1pPr algn="l">
              <a:defRPr sz="7200" b="1">
                <a:solidFill>
                  <a:schemeClr val="bg1"/>
                </a:solidFill>
                <a:latin typeface="Arial" panose="020B0604020202020204" pitchFamily="34" charset="0"/>
                <a:cs typeface="Arial" panose="020B0604020202020204" pitchFamily="34" charset="0"/>
              </a:defRPr>
            </a:lvl1pPr>
          </a:lstStyle>
          <a:p>
            <a:r>
              <a:rPr lang="en-US" dirty="0"/>
              <a:t>Title</a:t>
            </a:r>
            <a:endParaRPr lang="en-GB" dirty="0"/>
          </a:p>
        </p:txBody>
      </p:sp>
      <p:sp>
        <p:nvSpPr>
          <p:cNvPr id="3" name="Subtitle 2"/>
          <p:cNvSpPr>
            <a:spLocks noGrp="1"/>
          </p:cNvSpPr>
          <p:nvPr>
            <p:ph type="subTitle" idx="1" hasCustomPrompt="1"/>
          </p:nvPr>
        </p:nvSpPr>
        <p:spPr>
          <a:xfrm>
            <a:off x="911424" y="3933056"/>
            <a:ext cx="10657184" cy="1656184"/>
          </a:xfrm>
        </p:spPr>
        <p:txBody>
          <a:bodyPr>
            <a:normAutofit/>
          </a:bodyPr>
          <a:lstStyle>
            <a:lvl1pPr marL="0" indent="0" algn="l">
              <a:buNone/>
              <a:defRPr sz="3600" b="1">
                <a:solidFill>
                  <a:srgbClr val="BBA46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Text</a:t>
            </a:r>
            <a:endParaRPr lang="en-GB" dirty="0"/>
          </a:p>
        </p:txBody>
      </p:sp>
      <p:sp>
        <p:nvSpPr>
          <p:cNvPr id="12" name="Subtitle 2"/>
          <p:cNvSpPr txBox="1">
            <a:spLocks/>
          </p:cNvSpPr>
          <p:nvPr userDrawn="1"/>
        </p:nvSpPr>
        <p:spPr>
          <a:xfrm>
            <a:off x="815414" y="5949280"/>
            <a:ext cx="3445205" cy="432048"/>
          </a:xfrm>
          <a:prstGeom prst="rect">
            <a:avLst/>
          </a:prstGeom>
        </p:spPr>
        <p:txBody>
          <a:bodyPr vert="horz" lIns="91440" tIns="45720" rIns="91440" bIns="45720" rtlCol="0">
            <a:normAutofit fontScale="70000" lnSpcReduction="20000"/>
          </a:bodyPr>
          <a:lstStyle>
            <a:lvl1pPr marL="0" indent="0" algn="l" defTabSz="914400" rtl="0" eaLnBrk="1" latinLnBrk="0" hangingPunct="1">
              <a:spcBef>
                <a:spcPct val="20000"/>
              </a:spcBef>
              <a:buFont typeface="Arial" panose="020B0604020202020204" pitchFamily="34" charset="0"/>
              <a:buNone/>
              <a:defRPr sz="3600" b="1" kern="1200">
                <a:solidFill>
                  <a:srgbClr val="BBA461"/>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3600" dirty="0"/>
              <a:t>ulster.ac.uk</a:t>
            </a:r>
            <a:endParaRPr lang="en-GB" sz="3600" dirty="0"/>
          </a:p>
        </p:txBody>
      </p:sp>
    </p:spTree>
    <p:extLst>
      <p:ext uri="{BB962C8B-B14F-4D97-AF65-F5344CB8AC3E}">
        <p14:creationId xmlns:p14="http://schemas.microsoft.com/office/powerpoint/2010/main" val="3317134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CBD843F-D93D-4451-8DFB-4D61AD5F632E}"/>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N"/>
          </a:p>
        </p:txBody>
      </p:sp>
    </p:spTree>
    <p:extLst>
      <p:ext uri="{BB962C8B-B14F-4D97-AF65-F5344CB8AC3E}">
        <p14:creationId xmlns:p14="http://schemas.microsoft.com/office/powerpoint/2010/main" val="81791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8283-624E-339B-0EDC-383F5EF54C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D8A92-4DDA-FCD6-5FAF-51A5382DF8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CD91A-2DB2-08F8-EA33-129DA2BD3887}"/>
              </a:ext>
            </a:extLst>
          </p:cNvPr>
          <p:cNvSpPr>
            <a:spLocks noGrp="1"/>
          </p:cNvSpPr>
          <p:nvPr>
            <p:ph type="dt" sz="half" idx="10"/>
          </p:nvPr>
        </p:nvSpPr>
        <p:spPr/>
        <p:txBody>
          <a:bodyPr/>
          <a:lstStyle/>
          <a:p>
            <a:fld id="{956A3AE6-BA4C-4DE3-8E7B-249B42081854}" type="datetime1">
              <a:rPr lang="en-US" smtClean="0"/>
              <a:t>8/25/2025</a:t>
            </a:fld>
            <a:endParaRPr lang="en-US"/>
          </a:p>
        </p:txBody>
      </p:sp>
      <p:sp>
        <p:nvSpPr>
          <p:cNvPr id="5" name="Footer Placeholder 4">
            <a:extLst>
              <a:ext uri="{FF2B5EF4-FFF2-40B4-BE49-F238E27FC236}">
                <a16:creationId xmlns:a16="http://schemas.microsoft.com/office/drawing/2014/main" id="{95039424-D7CF-D5DB-EB90-BB0FCF0A38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BE2FBB-0ACB-A6B3-0C35-409619EB2A76}"/>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27904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8907-5DF9-FEDD-98D0-38E9A2635F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969D53-60B6-6940-EFEE-59ADDC43E7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8ABDB6-717B-9FCA-E979-776F7753A7EA}"/>
              </a:ext>
            </a:extLst>
          </p:cNvPr>
          <p:cNvSpPr>
            <a:spLocks noGrp="1"/>
          </p:cNvSpPr>
          <p:nvPr>
            <p:ph type="dt" sz="half" idx="10"/>
          </p:nvPr>
        </p:nvSpPr>
        <p:spPr/>
        <p:txBody>
          <a:bodyPr/>
          <a:lstStyle/>
          <a:p>
            <a:fld id="{07BC7227-6DFA-4424-866E-56156BC3999A}" type="datetime1">
              <a:rPr lang="en-US" smtClean="0"/>
              <a:t>8/25/2025</a:t>
            </a:fld>
            <a:endParaRPr lang="en-US"/>
          </a:p>
        </p:txBody>
      </p:sp>
      <p:sp>
        <p:nvSpPr>
          <p:cNvPr id="5" name="Footer Placeholder 4">
            <a:extLst>
              <a:ext uri="{FF2B5EF4-FFF2-40B4-BE49-F238E27FC236}">
                <a16:creationId xmlns:a16="http://schemas.microsoft.com/office/drawing/2014/main" id="{0A64C7EF-658B-46EC-56BC-8CADC3C44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D6D43B-683A-6012-95F1-A94A38FA68D9}"/>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429154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F68DC-89D6-200D-5E94-6E64DAA7D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80765E-9DDF-6FD4-96C0-B067CDCB98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221B2A-9783-CCE7-E50F-FF80DF1442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856ED6-40F8-40F1-B542-D20D2A84AA4D}"/>
              </a:ext>
            </a:extLst>
          </p:cNvPr>
          <p:cNvSpPr>
            <a:spLocks noGrp="1"/>
          </p:cNvSpPr>
          <p:nvPr>
            <p:ph type="dt" sz="half" idx="10"/>
          </p:nvPr>
        </p:nvSpPr>
        <p:spPr/>
        <p:txBody>
          <a:bodyPr/>
          <a:lstStyle/>
          <a:p>
            <a:fld id="{FAEEB7A4-8A3F-4574-A03B-0A84C3B44C64}" type="datetime1">
              <a:rPr lang="en-US" smtClean="0"/>
              <a:t>8/25/2025</a:t>
            </a:fld>
            <a:endParaRPr lang="en-US"/>
          </a:p>
        </p:txBody>
      </p:sp>
      <p:sp>
        <p:nvSpPr>
          <p:cNvPr id="6" name="Footer Placeholder 5">
            <a:extLst>
              <a:ext uri="{FF2B5EF4-FFF2-40B4-BE49-F238E27FC236}">
                <a16:creationId xmlns:a16="http://schemas.microsoft.com/office/drawing/2014/main" id="{0DB1FFA5-0F8E-4E43-B22D-73725C275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406AEB-B539-24FF-49EF-1AC0886845AF}"/>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963035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92922-D8BE-91CB-2167-B97A58E483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D337D-4E66-FC44-B527-3CFDB99FC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B5C823-2087-0347-D979-CEC1E8A531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C31B26-86ED-F28A-F22F-417CE3D38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56E5B8-1CE9-353D-F921-79C36FD2B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562B9C-127E-6352-8B9A-523FB1A18F72}"/>
              </a:ext>
            </a:extLst>
          </p:cNvPr>
          <p:cNvSpPr>
            <a:spLocks noGrp="1"/>
          </p:cNvSpPr>
          <p:nvPr>
            <p:ph type="dt" sz="half" idx="10"/>
          </p:nvPr>
        </p:nvSpPr>
        <p:spPr/>
        <p:txBody>
          <a:bodyPr/>
          <a:lstStyle/>
          <a:p>
            <a:fld id="{255B4881-8372-4779-B8BA-C56160442285}" type="datetime1">
              <a:rPr lang="en-US" smtClean="0"/>
              <a:t>8/25/2025</a:t>
            </a:fld>
            <a:endParaRPr lang="en-US"/>
          </a:p>
        </p:txBody>
      </p:sp>
      <p:sp>
        <p:nvSpPr>
          <p:cNvPr id="8" name="Footer Placeholder 7">
            <a:extLst>
              <a:ext uri="{FF2B5EF4-FFF2-40B4-BE49-F238E27FC236}">
                <a16:creationId xmlns:a16="http://schemas.microsoft.com/office/drawing/2014/main" id="{C85859A9-83DB-BADE-DBDC-C276C12953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C9F4B-AA50-4529-FC8F-F6F04B5872D3}"/>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263116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E4E0-CCBB-F226-1BE1-2F9BF73845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8ED369-E587-F50C-D0BD-3385621F97F7}"/>
              </a:ext>
            </a:extLst>
          </p:cNvPr>
          <p:cNvSpPr>
            <a:spLocks noGrp="1"/>
          </p:cNvSpPr>
          <p:nvPr>
            <p:ph type="dt" sz="half" idx="10"/>
          </p:nvPr>
        </p:nvSpPr>
        <p:spPr/>
        <p:txBody>
          <a:bodyPr/>
          <a:lstStyle/>
          <a:p>
            <a:fld id="{6E205A7A-FAE6-4DFC-B285-DE3FCBD26ACE}" type="datetime1">
              <a:rPr lang="en-US" smtClean="0"/>
              <a:t>8/25/2025</a:t>
            </a:fld>
            <a:endParaRPr lang="en-US"/>
          </a:p>
        </p:txBody>
      </p:sp>
      <p:sp>
        <p:nvSpPr>
          <p:cNvPr id="4" name="Footer Placeholder 3">
            <a:extLst>
              <a:ext uri="{FF2B5EF4-FFF2-40B4-BE49-F238E27FC236}">
                <a16:creationId xmlns:a16="http://schemas.microsoft.com/office/drawing/2014/main" id="{C9DE07A5-D4DD-D908-6929-CCC8205840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50D72-6D87-DD8F-6F72-88C6E61C8587}"/>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1162048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C210C-F0F5-F89E-1038-C26FC95CCB83}"/>
              </a:ext>
            </a:extLst>
          </p:cNvPr>
          <p:cNvSpPr>
            <a:spLocks noGrp="1"/>
          </p:cNvSpPr>
          <p:nvPr>
            <p:ph type="dt" sz="half" idx="10"/>
          </p:nvPr>
        </p:nvSpPr>
        <p:spPr/>
        <p:txBody>
          <a:bodyPr/>
          <a:lstStyle/>
          <a:p>
            <a:fld id="{21513B45-B7C5-4121-A71B-EC3E84BBAD83}" type="datetime1">
              <a:rPr lang="en-US" smtClean="0"/>
              <a:t>8/25/2025</a:t>
            </a:fld>
            <a:endParaRPr lang="en-US"/>
          </a:p>
        </p:txBody>
      </p:sp>
      <p:sp>
        <p:nvSpPr>
          <p:cNvPr id="3" name="Footer Placeholder 2">
            <a:extLst>
              <a:ext uri="{FF2B5EF4-FFF2-40B4-BE49-F238E27FC236}">
                <a16:creationId xmlns:a16="http://schemas.microsoft.com/office/drawing/2014/main" id="{95C7D62D-C779-8A50-1952-9A7C7C8F96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A06DB0-FF12-81E8-6F5F-A9BDDEDDB491}"/>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399543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59E7-D92F-6E56-3879-943CC2739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2B2CB1-7D82-80FB-EE6D-41E53ACFD5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B0CECD-B0D0-5CBF-036E-EB5895176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24735-254B-0349-1699-AF1D9EE9A38C}"/>
              </a:ext>
            </a:extLst>
          </p:cNvPr>
          <p:cNvSpPr>
            <a:spLocks noGrp="1"/>
          </p:cNvSpPr>
          <p:nvPr>
            <p:ph type="dt" sz="half" idx="10"/>
          </p:nvPr>
        </p:nvSpPr>
        <p:spPr/>
        <p:txBody>
          <a:bodyPr/>
          <a:lstStyle/>
          <a:p>
            <a:fld id="{DD531693-4224-4481-A866-BBC57E8606E6}" type="datetime1">
              <a:rPr lang="en-US" smtClean="0"/>
              <a:t>8/25/2025</a:t>
            </a:fld>
            <a:endParaRPr lang="en-US"/>
          </a:p>
        </p:txBody>
      </p:sp>
      <p:sp>
        <p:nvSpPr>
          <p:cNvPr id="6" name="Footer Placeholder 5">
            <a:extLst>
              <a:ext uri="{FF2B5EF4-FFF2-40B4-BE49-F238E27FC236}">
                <a16:creationId xmlns:a16="http://schemas.microsoft.com/office/drawing/2014/main" id="{958ADEE1-2E55-C0C9-7C1C-C5F2548B40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259E9-C53E-29E7-A43A-07D895BA9DD7}"/>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4084225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1E68-9B83-103D-F473-ED6BDC816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115F77-6ADE-0D1C-1631-DA6BCEACC3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EF2DB6-EEF1-5815-8542-C3F79297EC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4DF55-38B8-A784-EC65-83376F3BAC9E}"/>
              </a:ext>
            </a:extLst>
          </p:cNvPr>
          <p:cNvSpPr>
            <a:spLocks noGrp="1"/>
          </p:cNvSpPr>
          <p:nvPr>
            <p:ph type="dt" sz="half" idx="10"/>
          </p:nvPr>
        </p:nvSpPr>
        <p:spPr/>
        <p:txBody>
          <a:bodyPr/>
          <a:lstStyle/>
          <a:p>
            <a:fld id="{01400982-7393-44C5-B3E1-1CBBD0D5DDEE}" type="datetime1">
              <a:rPr lang="en-US" smtClean="0"/>
              <a:t>8/25/2025</a:t>
            </a:fld>
            <a:endParaRPr lang="en-US"/>
          </a:p>
        </p:txBody>
      </p:sp>
      <p:sp>
        <p:nvSpPr>
          <p:cNvPr id="6" name="Footer Placeholder 5">
            <a:extLst>
              <a:ext uri="{FF2B5EF4-FFF2-40B4-BE49-F238E27FC236}">
                <a16:creationId xmlns:a16="http://schemas.microsoft.com/office/drawing/2014/main" id="{2C38DDE9-2501-FB50-5F06-A3776E179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67588C-A622-4F18-FFC5-0C8C8261B521}"/>
              </a:ext>
            </a:extLst>
          </p:cNvPr>
          <p:cNvSpPr>
            <a:spLocks noGrp="1"/>
          </p:cNvSpPr>
          <p:nvPr>
            <p:ph type="sldNum" sz="quarter" idx="12"/>
          </p:nvPr>
        </p:nvSpPr>
        <p:spPr/>
        <p:txBody>
          <a:bodyPr/>
          <a:lstStyle/>
          <a:p>
            <a:fld id="{E029D773-1844-45BA-A9DB-F13B8AB92FDE}" type="slidenum">
              <a:rPr lang="en-US" smtClean="0"/>
              <a:t>‹#›</a:t>
            </a:fld>
            <a:endParaRPr lang="en-US"/>
          </a:p>
        </p:txBody>
      </p:sp>
    </p:spTree>
    <p:extLst>
      <p:ext uri="{BB962C8B-B14F-4D97-AF65-F5344CB8AC3E}">
        <p14:creationId xmlns:p14="http://schemas.microsoft.com/office/powerpoint/2010/main" val="395717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D541B3-DF80-E79F-B91F-40079A749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437E72-B994-100B-A9C1-6755817C6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DED0DF-1774-D547-DDB7-D4198AADF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2B49F6-05AD-4746-BD73-AE393082E935}" type="datetime1">
              <a:rPr lang="en-US" smtClean="0"/>
              <a:t>8/25/2025</a:t>
            </a:fld>
            <a:endParaRPr lang="en-US"/>
          </a:p>
        </p:txBody>
      </p:sp>
      <p:sp>
        <p:nvSpPr>
          <p:cNvPr id="5" name="Footer Placeholder 4">
            <a:extLst>
              <a:ext uri="{FF2B5EF4-FFF2-40B4-BE49-F238E27FC236}">
                <a16:creationId xmlns:a16="http://schemas.microsoft.com/office/drawing/2014/main" id="{9A1E7C5B-52D6-B291-CB7C-31D3B46723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36AED-E8A0-66B0-D1BA-E8008C1C4D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9D773-1844-45BA-A9DB-F13B8AB92FDE}" type="slidenum">
              <a:rPr lang="en-US" smtClean="0"/>
              <a:t>‹#›</a:t>
            </a:fld>
            <a:endParaRPr lang="en-US"/>
          </a:p>
        </p:txBody>
      </p:sp>
    </p:spTree>
    <p:extLst>
      <p:ext uri="{BB962C8B-B14F-4D97-AF65-F5344CB8AC3E}">
        <p14:creationId xmlns:p14="http://schemas.microsoft.com/office/powerpoint/2010/main" val="1048736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nu.org/software/octave/"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MATLAB" TargetMode="External"/><Relationship Id="rId2" Type="http://schemas.openxmlformats.org/officeDocument/2006/relationships/hyperlink" Target="https://uk.mathworks.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3592" y="2491154"/>
            <a:ext cx="7560840" cy="1080120"/>
          </a:xfrm>
        </p:spPr>
        <p:txBody>
          <a:bodyPr>
            <a:noAutofit/>
          </a:bodyPr>
          <a:lstStyle/>
          <a:p>
            <a:pPr algn="ctr"/>
            <a:r>
              <a:rPr lang="en-GB" sz="4800" dirty="0">
                <a:latin typeface="Cambria" panose="02040503050406030204" pitchFamily="18" charset="0"/>
                <a:ea typeface="Cambria" panose="02040503050406030204" pitchFamily="18" charset="0"/>
              </a:rPr>
              <a:t>Introduction to MATLAB</a:t>
            </a:r>
            <a:endParaRPr lang="en-GB" sz="3200"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3DB4217C-3957-29D7-F997-3B7FB1A552D1}"/>
              </a:ext>
            </a:extLst>
          </p:cNvPr>
          <p:cNvSpPr txBox="1"/>
          <p:nvPr/>
        </p:nvSpPr>
        <p:spPr>
          <a:xfrm>
            <a:off x="4199514" y="4470709"/>
            <a:ext cx="6096896" cy="892552"/>
          </a:xfrm>
          <a:prstGeom prst="rect">
            <a:avLst/>
          </a:prstGeom>
          <a:noFill/>
        </p:spPr>
        <p:txBody>
          <a:bodyPr wrap="square">
            <a:spAutoFit/>
          </a:bodyPr>
          <a:lstStyle/>
          <a:p>
            <a:pPr algn="r"/>
            <a:r>
              <a:rPr lang="en-GB" sz="2800" b="1" dirty="0">
                <a:solidFill>
                  <a:schemeClr val="bg1"/>
                </a:solidFill>
                <a:latin typeface="Cambria" panose="02040503050406030204" pitchFamily="18" charset="0"/>
                <a:ea typeface="Cambria" panose="02040503050406030204" pitchFamily="18" charset="0"/>
              </a:rPr>
              <a:t>M </a:t>
            </a:r>
            <a:r>
              <a:rPr lang="en-GB" sz="2800" b="1" dirty="0" err="1">
                <a:solidFill>
                  <a:schemeClr val="bg1"/>
                </a:solidFill>
                <a:latin typeface="Cambria" panose="02040503050406030204" pitchFamily="18" charset="0"/>
                <a:ea typeface="Cambria" panose="02040503050406030204" pitchFamily="18" charset="0"/>
              </a:rPr>
              <a:t>M</a:t>
            </a:r>
            <a:r>
              <a:rPr lang="en-GB" sz="2800" b="1" dirty="0">
                <a:solidFill>
                  <a:schemeClr val="bg1"/>
                </a:solidFill>
                <a:latin typeface="Cambria" panose="02040503050406030204" pitchFamily="18" charset="0"/>
                <a:ea typeface="Cambria" panose="02040503050406030204" pitchFamily="18" charset="0"/>
              </a:rPr>
              <a:t> Manjurul Islam</a:t>
            </a:r>
          </a:p>
          <a:p>
            <a:pPr algn="r"/>
            <a:r>
              <a:rPr lang="en-GB" sz="2400" b="1" dirty="0">
                <a:solidFill>
                  <a:schemeClr val="bg1"/>
                </a:solidFill>
                <a:latin typeface="Cambria" panose="02040503050406030204" pitchFamily="18" charset="0"/>
                <a:ea typeface="Cambria" panose="02040503050406030204" pitchFamily="18" charset="0"/>
              </a:rPr>
              <a:t>July 25, 2025</a:t>
            </a:r>
            <a:endParaRPr lang="en-US" sz="2400" b="1" dirty="0">
              <a:solidFill>
                <a:schemeClr val="bg1"/>
              </a:solidFill>
            </a:endParaRPr>
          </a:p>
        </p:txBody>
      </p:sp>
    </p:spTree>
    <p:extLst>
      <p:ext uri="{BB962C8B-B14F-4D97-AF65-F5344CB8AC3E}">
        <p14:creationId xmlns:p14="http://schemas.microsoft.com/office/powerpoint/2010/main" val="381665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C1C9-9259-7B6A-8072-9E21C16B4C8F}"/>
              </a:ext>
            </a:extLst>
          </p:cNvPr>
          <p:cNvSpPr>
            <a:spLocks noGrp="1"/>
          </p:cNvSpPr>
          <p:nvPr>
            <p:ph type="title"/>
          </p:nvPr>
        </p:nvSpPr>
        <p:spPr>
          <a:xfrm>
            <a:off x="31376" y="241412"/>
            <a:ext cx="10515600" cy="1325563"/>
          </a:xfrm>
        </p:spPr>
        <p:txBody>
          <a:bodyPr/>
          <a:lstStyle/>
          <a:p>
            <a:r>
              <a:rPr lang="en-US" b="1" dirty="0">
                <a:latin typeface="Arial" panose="020B0604020202020204" pitchFamily="34" charset="0"/>
                <a:cs typeface="Arial" panose="020B0604020202020204" pitchFamily="34" charset="0"/>
              </a:rPr>
              <a:t>Advantages</a:t>
            </a:r>
            <a:endParaRPr lang="en-US"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227506D7-185F-CC44-B1A0-FDB260E91E34}"/>
              </a:ext>
            </a:extLst>
          </p:cNvPr>
          <p:cNvSpPr>
            <a:spLocks noGrp="1" noChangeArrowheads="1"/>
          </p:cNvSpPr>
          <p:nvPr>
            <p:ph idx="1"/>
          </p:nvPr>
        </p:nvSpPr>
        <p:spPr bwMode="auto">
          <a:xfrm>
            <a:off x="271631" y="1699505"/>
            <a:ext cx="1192036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2400" b="0" i="0" u="none" strike="noStrike" cap="none" normalizeH="0" baseline="0" dirty="0">
                <a:ln>
                  <a:noFill/>
                </a:ln>
                <a:solidFill>
                  <a:schemeClr val="tx1"/>
                </a:solidFill>
                <a:effectLst/>
                <a:latin typeface="Arial" panose="020B0604020202020204" pitchFamily="34" charset="0"/>
              </a:rPr>
              <a:t>: Simplifies complex computations and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Extensive Mathematical Functions</a:t>
            </a:r>
            <a:r>
              <a:rPr kumimoji="0" lang="en-US" altLang="en-US" sz="2400" b="0" i="0" u="none" strike="noStrike" cap="none" normalizeH="0" baseline="0" dirty="0">
                <a:ln>
                  <a:noFill/>
                </a:ln>
                <a:solidFill>
                  <a:schemeClr val="tx1"/>
                </a:solidFill>
                <a:effectLst/>
                <a:latin typeface="Arial" panose="020B0604020202020204" pitchFamily="34" charset="0"/>
              </a:rPr>
              <a:t>: Supports a wide range of engineering and scientific applications.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Robust Visualization Capabilities</a:t>
            </a:r>
            <a:r>
              <a:rPr kumimoji="0" lang="en-US" altLang="en-US" sz="2400" b="0" i="0" u="none" strike="noStrike" cap="none" normalizeH="0" baseline="0" dirty="0">
                <a:ln>
                  <a:noFill/>
                </a:ln>
                <a:solidFill>
                  <a:schemeClr val="tx1"/>
                </a:solidFill>
                <a:effectLst/>
                <a:latin typeface="Arial" panose="020B0604020202020204" pitchFamily="34" charset="0"/>
              </a:rPr>
              <a:t>: Ideal for data analysis and presentation.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Versatile Usage</a:t>
            </a:r>
            <a:r>
              <a:rPr kumimoji="0" lang="en-US" altLang="en-US" sz="2400" b="0" i="0" u="none" strike="noStrike" cap="none" normalizeH="0" baseline="0" dirty="0">
                <a:ln>
                  <a:noFill/>
                </a:ln>
                <a:solidFill>
                  <a:schemeClr val="tx1"/>
                </a:solidFill>
                <a:effectLst/>
                <a:latin typeface="Arial" panose="020B0604020202020204" pitchFamily="34" charset="0"/>
              </a:rPr>
              <a:t>: Perfect for developing algorithms, analyzing data, and simulating complex systems.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Preferred by Engineers, Scientists, Researchers, and Educators</a:t>
            </a:r>
            <a:r>
              <a:rPr kumimoji="0" lang="en-US" altLang="en-US" sz="2400" b="0" i="0" u="none" strike="noStrike" cap="none" normalizeH="0" baseline="0" dirty="0">
                <a:ln>
                  <a:noFill/>
                </a:ln>
                <a:solidFill>
                  <a:schemeClr val="tx1"/>
                </a:solidFill>
                <a:effectLst/>
                <a:latin typeface="Arial" panose="020B0604020202020204" pitchFamily="34" charset="0"/>
              </a:rPr>
              <a:t>: A reliable tool for academic and professional use. </a:t>
            </a:r>
          </a:p>
        </p:txBody>
      </p:sp>
      <p:sp>
        <p:nvSpPr>
          <p:cNvPr id="5" name="Slide Number Placeholder 4">
            <a:extLst>
              <a:ext uri="{FF2B5EF4-FFF2-40B4-BE49-F238E27FC236}">
                <a16:creationId xmlns:a16="http://schemas.microsoft.com/office/drawing/2014/main" id="{4838669F-BF32-502B-874E-4ED62AFAB329}"/>
              </a:ext>
            </a:extLst>
          </p:cNvPr>
          <p:cNvSpPr>
            <a:spLocks noGrp="1"/>
          </p:cNvSpPr>
          <p:nvPr>
            <p:ph type="sldNum" sz="quarter" idx="12"/>
          </p:nvPr>
        </p:nvSpPr>
        <p:spPr/>
        <p:txBody>
          <a:bodyPr/>
          <a:lstStyle/>
          <a:p>
            <a:fld id="{E029D773-1844-45BA-A9DB-F13B8AB92FDE}" type="slidenum">
              <a:rPr lang="en-US" smtClean="0"/>
              <a:t>10</a:t>
            </a:fld>
            <a:endParaRPr lang="en-US"/>
          </a:p>
        </p:txBody>
      </p:sp>
    </p:spTree>
    <p:extLst>
      <p:ext uri="{BB962C8B-B14F-4D97-AF65-F5344CB8AC3E}">
        <p14:creationId xmlns:p14="http://schemas.microsoft.com/office/powerpoint/2010/main" val="17544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B824FB-6FAC-28D2-F6C4-0F09E750D29F}"/>
              </a:ext>
            </a:extLst>
          </p:cNvPr>
          <p:cNvSpPr>
            <a:spLocks noGrp="1"/>
          </p:cNvSpPr>
          <p:nvPr>
            <p:ph type="title"/>
          </p:nvPr>
        </p:nvSpPr>
        <p:spPr>
          <a:xfrm>
            <a:off x="457200" y="274638"/>
            <a:ext cx="8229600" cy="1143000"/>
          </a:xfrm>
        </p:spPr>
        <p:txBody>
          <a:bodyPr/>
          <a:lstStyle/>
          <a:p>
            <a:r>
              <a:rPr lang="en-US" b="1" dirty="0"/>
              <a:t>Disadvantages or Limitations</a:t>
            </a:r>
          </a:p>
        </p:txBody>
      </p:sp>
      <p:sp>
        <p:nvSpPr>
          <p:cNvPr id="10" name="TextBox 9">
            <a:extLst>
              <a:ext uri="{FF2B5EF4-FFF2-40B4-BE49-F238E27FC236}">
                <a16:creationId xmlns:a16="http://schemas.microsoft.com/office/drawing/2014/main" id="{0A793E33-B435-B326-F3F8-4137289A5F46}"/>
              </a:ext>
            </a:extLst>
          </p:cNvPr>
          <p:cNvSpPr txBox="1"/>
          <p:nvPr/>
        </p:nvSpPr>
        <p:spPr>
          <a:xfrm>
            <a:off x="914400" y="1447800"/>
            <a:ext cx="7391400" cy="2031325"/>
          </a:xfrm>
          <a:prstGeom prst="rect">
            <a:avLst/>
          </a:prstGeom>
          <a:noFill/>
        </p:spPr>
        <p:txBody>
          <a:bodyPr wrap="square" rtlCol="0">
            <a:spAutoFit/>
          </a:bodyPr>
          <a:lstStyle/>
          <a:p>
            <a:pPr marL="285750" indent="-285750" algn="just">
              <a:buFont typeface="Arial"/>
              <a:buChar char="•"/>
            </a:pPr>
            <a:r>
              <a:rPr lang="en-US" dirty="0">
                <a:latin typeface="Arial"/>
                <a:cs typeface="Arial"/>
              </a:rPr>
              <a:t>Uses lots of memory and hard to use with slow computers</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Real-time computing an issue</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Expensive license </a:t>
            </a:r>
          </a:p>
          <a:p>
            <a:pPr algn="just"/>
            <a:r>
              <a:rPr lang="en-US" dirty="0">
                <a:latin typeface="Arial"/>
                <a:cs typeface="Arial"/>
              </a:rPr>
              <a:t>A free alternative, compatible with MATLAB – Octave</a:t>
            </a:r>
          </a:p>
          <a:p>
            <a:pPr algn="just"/>
            <a:r>
              <a:rPr lang="en-US" dirty="0">
                <a:latin typeface="Arial"/>
                <a:cs typeface="Arial"/>
                <a:hlinkClick r:id="rId2"/>
              </a:rPr>
              <a:t>https://www.gnu.org/software/octave/</a:t>
            </a:r>
            <a:r>
              <a:rPr lang="en-US" dirty="0">
                <a:latin typeface="Arial"/>
                <a:cs typeface="Arial"/>
              </a:rPr>
              <a:t> </a:t>
            </a:r>
          </a:p>
        </p:txBody>
      </p:sp>
      <p:pic>
        <p:nvPicPr>
          <p:cNvPr id="11" name="Picture 10">
            <a:extLst>
              <a:ext uri="{FF2B5EF4-FFF2-40B4-BE49-F238E27FC236}">
                <a16:creationId xmlns:a16="http://schemas.microsoft.com/office/drawing/2014/main" id="{D602920D-8F85-211A-B384-E847AF5257EE}"/>
              </a:ext>
            </a:extLst>
          </p:cNvPr>
          <p:cNvPicPr>
            <a:picLocks noChangeAspect="1"/>
          </p:cNvPicPr>
          <p:nvPr/>
        </p:nvPicPr>
        <p:blipFill>
          <a:blip r:embed="rId3"/>
          <a:stretch>
            <a:fillRect/>
          </a:stretch>
        </p:blipFill>
        <p:spPr>
          <a:xfrm>
            <a:off x="1905000" y="3614927"/>
            <a:ext cx="5562600" cy="3026055"/>
          </a:xfrm>
          <a:prstGeom prst="rect">
            <a:avLst/>
          </a:prstGeom>
        </p:spPr>
      </p:pic>
      <p:pic>
        <p:nvPicPr>
          <p:cNvPr id="12" name="Picture 11">
            <a:extLst>
              <a:ext uri="{FF2B5EF4-FFF2-40B4-BE49-F238E27FC236}">
                <a16:creationId xmlns:a16="http://schemas.microsoft.com/office/drawing/2014/main" id="{287ADD33-F898-008D-15AB-EE3ED95BCABC}"/>
              </a:ext>
            </a:extLst>
          </p:cNvPr>
          <p:cNvPicPr>
            <a:picLocks noChangeAspect="1"/>
          </p:cNvPicPr>
          <p:nvPr/>
        </p:nvPicPr>
        <p:blipFill>
          <a:blip r:embed="rId4"/>
          <a:stretch>
            <a:fillRect/>
          </a:stretch>
        </p:blipFill>
        <p:spPr>
          <a:xfrm>
            <a:off x="6553200" y="2819400"/>
            <a:ext cx="609600" cy="609600"/>
          </a:xfrm>
          <a:prstGeom prst="rect">
            <a:avLst/>
          </a:prstGeom>
        </p:spPr>
      </p:pic>
    </p:spTree>
    <p:extLst>
      <p:ext uri="{BB962C8B-B14F-4D97-AF65-F5344CB8AC3E}">
        <p14:creationId xmlns:p14="http://schemas.microsoft.com/office/powerpoint/2010/main" val="2411992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381000"/>
            <a:ext cx="5917004" cy="523220"/>
          </a:xfrm>
          <a:prstGeom prst="rect">
            <a:avLst/>
          </a:prstGeom>
          <a:noFill/>
        </p:spPr>
        <p:txBody>
          <a:bodyPr wrap="none" rtlCol="0">
            <a:spAutoFit/>
          </a:bodyPr>
          <a:lstStyle/>
          <a:p>
            <a:r>
              <a:rPr lang="en-US" sz="2800" b="1" dirty="0"/>
              <a:t>Introduction to MATLAB programming</a:t>
            </a:r>
          </a:p>
        </p:txBody>
      </p:sp>
      <p:sp>
        <p:nvSpPr>
          <p:cNvPr id="3" name="TextBox 2"/>
          <p:cNvSpPr txBox="1"/>
          <p:nvPr/>
        </p:nvSpPr>
        <p:spPr>
          <a:xfrm>
            <a:off x="508000" y="1190685"/>
            <a:ext cx="9671934" cy="5509200"/>
          </a:xfrm>
          <a:prstGeom prst="rect">
            <a:avLst/>
          </a:prstGeom>
          <a:noFill/>
        </p:spPr>
        <p:txBody>
          <a:bodyPr wrap="square" rtlCol="0">
            <a:spAutoFit/>
          </a:bodyPr>
          <a:lstStyle/>
          <a:p>
            <a:pPr marL="285750" indent="-285750" algn="just">
              <a:buFont typeface="Arial"/>
              <a:buChar char="•"/>
            </a:pPr>
            <a:r>
              <a:rPr lang="en-US" sz="2200" dirty="0">
                <a:latin typeface="Arial"/>
                <a:cs typeface="Arial"/>
              </a:rPr>
              <a:t>In MATLAB, the scripts are written in *.m or .mlx (cf. e.g. *.c in C programming)</a:t>
            </a:r>
          </a:p>
          <a:p>
            <a:pPr marL="285750" indent="-285750" algn="just">
              <a:buFont typeface="Arial"/>
              <a:buChar char="•"/>
            </a:pPr>
            <a:endParaRPr lang="en-US" sz="2200" dirty="0">
              <a:latin typeface="Arial"/>
              <a:cs typeface="Arial"/>
            </a:endParaRPr>
          </a:p>
          <a:p>
            <a:pPr marL="285750" indent="-285750" algn="just">
              <a:buFont typeface="Arial"/>
              <a:buChar char="•"/>
            </a:pPr>
            <a:r>
              <a:rPr lang="en-US" sz="2200" dirty="0">
                <a:latin typeface="Arial"/>
                <a:cs typeface="Arial"/>
              </a:rPr>
              <a:t>These are scripts, not programs, and read by an interpreter (unlike in e.g. C where they are compiled). But documentation in MATLAB refers to scripts as programs. So we’ll follow that. </a:t>
            </a:r>
          </a:p>
          <a:p>
            <a:pPr marL="285750" indent="-285750" algn="just">
              <a:buFont typeface="Arial"/>
              <a:buChar char="•"/>
            </a:pPr>
            <a:endParaRPr lang="en-US" sz="2200" dirty="0">
              <a:latin typeface="Arial"/>
              <a:cs typeface="Arial"/>
            </a:endParaRPr>
          </a:p>
          <a:p>
            <a:pPr marL="285750" indent="-285750" algn="just">
              <a:buFont typeface="Arial"/>
              <a:buChar char="•"/>
            </a:pPr>
            <a:r>
              <a:rPr lang="en-US" sz="2200" dirty="0">
                <a:latin typeface="Arial"/>
                <a:cs typeface="Arial"/>
              </a:rPr>
              <a:t>To create a script, click File, then New, then M-file. A new window will appear called the Editor. To create a new script, simply type the sequence of statements and click Run (or F5). </a:t>
            </a:r>
          </a:p>
          <a:p>
            <a:pPr marL="285750" indent="-285750" algn="just">
              <a:buFont typeface="Arial"/>
              <a:buChar char="•"/>
            </a:pPr>
            <a:endParaRPr lang="en-US" sz="2200" dirty="0">
              <a:latin typeface="Arial"/>
              <a:cs typeface="Arial"/>
            </a:endParaRPr>
          </a:p>
          <a:p>
            <a:pPr marL="285750" indent="-285750" algn="just">
              <a:buFont typeface="Arial"/>
              <a:buChar char="•"/>
            </a:pPr>
            <a:r>
              <a:rPr lang="en-US" sz="2200" dirty="0">
                <a:latin typeface="Arial"/>
                <a:cs typeface="Arial"/>
              </a:rPr>
              <a:t>Save the file using File </a:t>
            </a:r>
            <a:r>
              <a:rPr lang="en-US" sz="2200" dirty="0">
                <a:latin typeface="Arial"/>
                <a:cs typeface="Arial"/>
                <a:sym typeface="Wingdings"/>
              </a:rPr>
              <a:t> Save. Make sure the extension is in *.m format. Rules for filenames are the same as for variable (must start with a letter, and after that there can be letters, digits or underscore, </a:t>
            </a:r>
            <a:r>
              <a:rPr lang="en-US" sz="2200" dirty="0" err="1">
                <a:latin typeface="Arial"/>
                <a:cs typeface="Arial"/>
                <a:sym typeface="Wingdings"/>
              </a:rPr>
              <a:t>etc</a:t>
            </a:r>
            <a:r>
              <a:rPr lang="en-US" sz="2200" dirty="0">
                <a:latin typeface="Arial"/>
                <a:cs typeface="Arial"/>
                <a:sym typeface="Wingdings"/>
              </a:rPr>
              <a:t>). Once saved and closed, the file can be reopened by clicking File  Open and then select the name of the file. </a:t>
            </a:r>
          </a:p>
        </p:txBody>
      </p:sp>
    </p:spTree>
    <p:extLst>
      <p:ext uri="{BB962C8B-B14F-4D97-AF65-F5344CB8AC3E}">
        <p14:creationId xmlns:p14="http://schemas.microsoft.com/office/powerpoint/2010/main" val="226811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0E6C0C-AFF3-AEA1-CAC8-608031C72044}"/>
              </a:ext>
            </a:extLst>
          </p:cNvPr>
          <p:cNvSpPr>
            <a:spLocks noGrp="1"/>
          </p:cNvSpPr>
          <p:nvPr>
            <p:ph type="sldNum" sz="quarter" idx="12"/>
          </p:nvPr>
        </p:nvSpPr>
        <p:spPr/>
        <p:txBody>
          <a:bodyPr/>
          <a:lstStyle/>
          <a:p>
            <a:fld id="{E029D773-1844-45BA-A9DB-F13B8AB92FDE}" type="slidenum">
              <a:rPr lang="en-US" smtClean="0"/>
              <a:t>13</a:t>
            </a:fld>
            <a:endParaRPr lang="en-US"/>
          </a:p>
        </p:txBody>
      </p:sp>
      <p:pic>
        <p:nvPicPr>
          <p:cNvPr id="4" name="Picture 3">
            <a:extLst>
              <a:ext uri="{FF2B5EF4-FFF2-40B4-BE49-F238E27FC236}">
                <a16:creationId xmlns:a16="http://schemas.microsoft.com/office/drawing/2014/main" id="{25748BA4-7CB6-4AA7-3250-930D3536F1E4}"/>
              </a:ext>
            </a:extLst>
          </p:cNvPr>
          <p:cNvPicPr>
            <a:picLocks noChangeAspect="1"/>
          </p:cNvPicPr>
          <p:nvPr/>
        </p:nvPicPr>
        <p:blipFill>
          <a:blip r:embed="rId2"/>
          <a:srcRect t="28003"/>
          <a:stretch>
            <a:fillRect/>
          </a:stretch>
        </p:blipFill>
        <p:spPr>
          <a:xfrm>
            <a:off x="606707" y="894998"/>
            <a:ext cx="10024640" cy="5826477"/>
          </a:xfrm>
          <a:prstGeom prst="rect">
            <a:avLst/>
          </a:prstGeom>
        </p:spPr>
      </p:pic>
      <p:sp>
        <p:nvSpPr>
          <p:cNvPr id="5" name="TextBox 4">
            <a:extLst>
              <a:ext uri="{FF2B5EF4-FFF2-40B4-BE49-F238E27FC236}">
                <a16:creationId xmlns:a16="http://schemas.microsoft.com/office/drawing/2014/main" id="{26083673-6F71-701F-9166-B7DB7F13C233}"/>
              </a:ext>
            </a:extLst>
          </p:cNvPr>
          <p:cNvSpPr txBox="1"/>
          <p:nvPr/>
        </p:nvSpPr>
        <p:spPr>
          <a:xfrm>
            <a:off x="995423" y="104815"/>
            <a:ext cx="2161938" cy="523220"/>
          </a:xfrm>
          <a:prstGeom prst="rect">
            <a:avLst/>
          </a:prstGeom>
          <a:noFill/>
        </p:spPr>
        <p:txBody>
          <a:bodyPr wrap="none" rtlCol="0">
            <a:spAutoFit/>
          </a:bodyPr>
          <a:lstStyle/>
          <a:p>
            <a:r>
              <a:rPr lang="en-US" sz="2800" b="1" dirty="0"/>
              <a:t>Code Snippet</a:t>
            </a:r>
          </a:p>
        </p:txBody>
      </p:sp>
    </p:spTree>
    <p:extLst>
      <p:ext uri="{BB962C8B-B14F-4D97-AF65-F5344CB8AC3E}">
        <p14:creationId xmlns:p14="http://schemas.microsoft.com/office/powerpoint/2010/main" val="1168713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3F6BF6-88E6-2475-781B-5B1CA576560D}"/>
              </a:ext>
            </a:extLst>
          </p:cNvPr>
          <p:cNvSpPr>
            <a:spLocks noGrp="1"/>
          </p:cNvSpPr>
          <p:nvPr>
            <p:ph type="sldNum" sz="quarter" idx="12"/>
          </p:nvPr>
        </p:nvSpPr>
        <p:spPr/>
        <p:txBody>
          <a:bodyPr/>
          <a:lstStyle/>
          <a:p>
            <a:fld id="{E029D773-1844-45BA-A9DB-F13B8AB92FDE}" type="slidenum">
              <a:rPr lang="en-US" smtClean="0"/>
              <a:t>14</a:t>
            </a:fld>
            <a:endParaRPr lang="en-US"/>
          </a:p>
        </p:txBody>
      </p:sp>
      <p:pic>
        <p:nvPicPr>
          <p:cNvPr id="3" name="Picture 2">
            <a:extLst>
              <a:ext uri="{FF2B5EF4-FFF2-40B4-BE49-F238E27FC236}">
                <a16:creationId xmlns:a16="http://schemas.microsoft.com/office/drawing/2014/main" id="{EEA2EC3E-3762-C01E-EE11-E7EF3ACBC207}"/>
              </a:ext>
            </a:extLst>
          </p:cNvPr>
          <p:cNvPicPr>
            <a:picLocks noChangeAspect="1"/>
          </p:cNvPicPr>
          <p:nvPr/>
        </p:nvPicPr>
        <p:blipFill>
          <a:blip r:embed="rId2"/>
          <a:stretch>
            <a:fillRect/>
          </a:stretch>
        </p:blipFill>
        <p:spPr>
          <a:xfrm>
            <a:off x="914400" y="914400"/>
            <a:ext cx="6589542" cy="5635792"/>
          </a:xfrm>
          <a:prstGeom prst="rect">
            <a:avLst/>
          </a:prstGeom>
        </p:spPr>
      </p:pic>
      <p:sp>
        <p:nvSpPr>
          <p:cNvPr id="4" name="TextBox 3">
            <a:extLst>
              <a:ext uri="{FF2B5EF4-FFF2-40B4-BE49-F238E27FC236}">
                <a16:creationId xmlns:a16="http://schemas.microsoft.com/office/drawing/2014/main" id="{389FE7CF-2674-49FE-8832-C7B9E846AAA8}"/>
              </a:ext>
            </a:extLst>
          </p:cNvPr>
          <p:cNvSpPr txBox="1"/>
          <p:nvPr/>
        </p:nvSpPr>
        <p:spPr>
          <a:xfrm>
            <a:off x="416688" y="89704"/>
            <a:ext cx="2161938" cy="523220"/>
          </a:xfrm>
          <a:prstGeom prst="rect">
            <a:avLst/>
          </a:prstGeom>
          <a:noFill/>
        </p:spPr>
        <p:txBody>
          <a:bodyPr wrap="none" rtlCol="0">
            <a:spAutoFit/>
          </a:bodyPr>
          <a:lstStyle/>
          <a:p>
            <a:r>
              <a:rPr lang="en-US" sz="2800" b="1" dirty="0"/>
              <a:t>Code Snippet</a:t>
            </a:r>
          </a:p>
        </p:txBody>
      </p:sp>
    </p:spTree>
    <p:extLst>
      <p:ext uri="{BB962C8B-B14F-4D97-AF65-F5344CB8AC3E}">
        <p14:creationId xmlns:p14="http://schemas.microsoft.com/office/powerpoint/2010/main" val="378648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35EBF7B-9D3F-CFE0-7D73-C43F3BB238F0}"/>
              </a:ext>
            </a:extLst>
          </p:cNvPr>
          <p:cNvSpPr txBox="1"/>
          <p:nvPr/>
        </p:nvSpPr>
        <p:spPr>
          <a:xfrm>
            <a:off x="1750268" y="124114"/>
            <a:ext cx="6137236" cy="861774"/>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Download the </a:t>
            </a:r>
            <a:r>
              <a:rPr lang="en-US" sz="3200" b="1" i="0" dirty="0">
                <a:solidFill>
                  <a:srgbClr val="212121"/>
                </a:solidFill>
                <a:effectLst/>
                <a:latin typeface="Helvetica" panose="020B0604020202020204" pitchFamily="34" charset="0"/>
              </a:rPr>
              <a:t>lab </a:t>
            </a:r>
            <a:r>
              <a:rPr lang="en-US" sz="3200" b="1" dirty="0">
                <a:solidFill>
                  <a:srgbClr val="212121"/>
                </a:solidFill>
                <a:latin typeface="Helvetica" panose="020B0604020202020204" pitchFamily="34" charset="0"/>
              </a:rPr>
              <a:t>t</a:t>
            </a:r>
            <a:r>
              <a:rPr lang="en-US" sz="3200" b="1" i="0" dirty="0">
                <a:solidFill>
                  <a:srgbClr val="212121"/>
                </a:solidFill>
                <a:effectLst/>
                <a:latin typeface="Helvetica" panose="020B0604020202020204" pitchFamily="34" charset="0"/>
              </a:rPr>
              <a:t>utorial file</a:t>
            </a:r>
          </a:p>
          <a:p>
            <a:endParaRPr lang="en-US" dirty="0"/>
          </a:p>
        </p:txBody>
      </p:sp>
      <p:sp>
        <p:nvSpPr>
          <p:cNvPr id="10" name="Slide Number Placeholder 9">
            <a:extLst>
              <a:ext uri="{FF2B5EF4-FFF2-40B4-BE49-F238E27FC236}">
                <a16:creationId xmlns:a16="http://schemas.microsoft.com/office/drawing/2014/main" id="{F11BD9D0-24AF-F670-D357-FFA851336E9C}"/>
              </a:ext>
            </a:extLst>
          </p:cNvPr>
          <p:cNvSpPr>
            <a:spLocks noGrp="1"/>
          </p:cNvSpPr>
          <p:nvPr>
            <p:ph type="sldNum" sz="quarter" idx="12"/>
          </p:nvPr>
        </p:nvSpPr>
        <p:spPr/>
        <p:txBody>
          <a:bodyPr/>
          <a:lstStyle/>
          <a:p>
            <a:fld id="{E029D773-1844-45BA-A9DB-F13B8AB92FDE}" type="slidenum">
              <a:rPr lang="en-US" smtClean="0"/>
              <a:t>15</a:t>
            </a:fld>
            <a:endParaRPr lang="en-US"/>
          </a:p>
        </p:txBody>
      </p:sp>
      <p:sp>
        <p:nvSpPr>
          <p:cNvPr id="4" name="TextBox 3">
            <a:extLst>
              <a:ext uri="{FF2B5EF4-FFF2-40B4-BE49-F238E27FC236}">
                <a16:creationId xmlns:a16="http://schemas.microsoft.com/office/drawing/2014/main" id="{47A646B3-1695-1E6D-44E9-068687C76DB1}"/>
              </a:ext>
            </a:extLst>
          </p:cNvPr>
          <p:cNvSpPr txBox="1"/>
          <p:nvPr/>
        </p:nvSpPr>
        <p:spPr>
          <a:xfrm>
            <a:off x="2172392" y="5999848"/>
            <a:ext cx="4953000" cy="461665"/>
          </a:xfrm>
          <a:prstGeom prst="rect">
            <a:avLst/>
          </a:prstGeom>
          <a:noFill/>
          <a:ln>
            <a:solidFill>
              <a:schemeClr val="tx1"/>
            </a:solidFill>
          </a:ln>
        </p:spPr>
        <p:txBody>
          <a:bodyPr wrap="square">
            <a:spAutoFit/>
          </a:bodyPr>
          <a:lstStyle/>
          <a:p>
            <a:r>
              <a:rPr lang="en-US" sz="2400" dirty="0">
                <a:latin typeface="Arial" panose="020B0604020202020204" pitchFamily="34" charset="0"/>
                <a:cs typeface="Arial" panose="020B0604020202020204" pitchFamily="34" charset="0"/>
              </a:rPr>
              <a:t>https://tinyurl.com/basic-matlab</a:t>
            </a:r>
          </a:p>
        </p:txBody>
      </p:sp>
      <p:pic>
        <p:nvPicPr>
          <p:cNvPr id="5" name="Picture 4" descr="A qr code on a white background&#10;&#10;AI-generated content may be incorrect.">
            <a:extLst>
              <a:ext uri="{FF2B5EF4-FFF2-40B4-BE49-F238E27FC236}">
                <a16:creationId xmlns:a16="http://schemas.microsoft.com/office/drawing/2014/main" id="{44437853-7EC4-885B-1FE2-71B604360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9142" y="1031608"/>
            <a:ext cx="4876800" cy="4876800"/>
          </a:xfrm>
          <a:prstGeom prst="rect">
            <a:avLst/>
          </a:prstGeom>
        </p:spPr>
      </p:pic>
    </p:spTree>
    <p:extLst>
      <p:ext uri="{BB962C8B-B14F-4D97-AF65-F5344CB8AC3E}">
        <p14:creationId xmlns:p14="http://schemas.microsoft.com/office/powerpoint/2010/main" val="2342298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6ED730D-BFE6-CB13-1B6C-3CCAF80E14F3}"/>
              </a:ext>
            </a:extLst>
          </p:cNvPr>
          <p:cNvPicPr>
            <a:picLocks noChangeAspect="1"/>
          </p:cNvPicPr>
          <p:nvPr/>
        </p:nvPicPr>
        <p:blipFill>
          <a:blip r:embed="rId2"/>
          <a:stretch>
            <a:fillRect/>
          </a:stretch>
        </p:blipFill>
        <p:spPr>
          <a:xfrm>
            <a:off x="555583" y="450991"/>
            <a:ext cx="11462795" cy="4943513"/>
          </a:xfrm>
          <a:prstGeom prst="rect">
            <a:avLst/>
          </a:prstGeom>
        </p:spPr>
      </p:pic>
      <p:sp>
        <p:nvSpPr>
          <p:cNvPr id="7" name="TextBox 6">
            <a:extLst>
              <a:ext uri="{FF2B5EF4-FFF2-40B4-BE49-F238E27FC236}">
                <a16:creationId xmlns:a16="http://schemas.microsoft.com/office/drawing/2014/main" id="{2768BBA0-E576-BA77-CB94-A43BCA8E9B95}"/>
              </a:ext>
            </a:extLst>
          </p:cNvPr>
          <p:cNvSpPr txBox="1"/>
          <p:nvPr/>
        </p:nvSpPr>
        <p:spPr>
          <a:xfrm>
            <a:off x="3623982" y="5922988"/>
            <a:ext cx="6096896" cy="369332"/>
          </a:xfrm>
          <a:prstGeom prst="rect">
            <a:avLst/>
          </a:prstGeom>
          <a:noFill/>
        </p:spPr>
        <p:txBody>
          <a:bodyPr wrap="square">
            <a:spAutoFit/>
          </a:bodyPr>
          <a:lstStyle/>
          <a:p>
            <a:r>
              <a:rPr lang="en-US" dirty="0"/>
              <a:t>https://compneuro.neuromatch.io/</a:t>
            </a:r>
          </a:p>
        </p:txBody>
      </p:sp>
      <p:sp>
        <p:nvSpPr>
          <p:cNvPr id="8" name="Slide Number Placeholder 7">
            <a:extLst>
              <a:ext uri="{FF2B5EF4-FFF2-40B4-BE49-F238E27FC236}">
                <a16:creationId xmlns:a16="http://schemas.microsoft.com/office/drawing/2014/main" id="{F17039D3-FF96-A337-05EF-80F0A75A889B}"/>
              </a:ext>
            </a:extLst>
          </p:cNvPr>
          <p:cNvSpPr>
            <a:spLocks noGrp="1"/>
          </p:cNvSpPr>
          <p:nvPr>
            <p:ph type="sldNum" sz="quarter" idx="12"/>
          </p:nvPr>
        </p:nvSpPr>
        <p:spPr/>
        <p:txBody>
          <a:bodyPr/>
          <a:lstStyle/>
          <a:p>
            <a:fld id="{E029D773-1844-45BA-A9DB-F13B8AB92FDE}" type="slidenum">
              <a:rPr lang="en-US" smtClean="0"/>
              <a:t>16</a:t>
            </a:fld>
            <a:endParaRPr lang="en-US"/>
          </a:p>
        </p:txBody>
      </p:sp>
    </p:spTree>
    <p:extLst>
      <p:ext uri="{BB962C8B-B14F-4D97-AF65-F5344CB8AC3E}">
        <p14:creationId xmlns:p14="http://schemas.microsoft.com/office/powerpoint/2010/main" val="3642738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07ED8-28D4-00B7-9A93-4DCE8674A229}"/>
              </a:ext>
            </a:extLst>
          </p:cNvPr>
          <p:cNvPicPr>
            <a:picLocks noChangeAspect="1"/>
          </p:cNvPicPr>
          <p:nvPr/>
        </p:nvPicPr>
        <p:blipFill>
          <a:blip r:embed="rId2"/>
          <a:srcRect l="1561"/>
          <a:stretch>
            <a:fillRect/>
          </a:stretch>
        </p:blipFill>
        <p:spPr>
          <a:xfrm>
            <a:off x="353028" y="388819"/>
            <a:ext cx="11314254" cy="5238295"/>
          </a:xfrm>
          <a:prstGeom prst="rect">
            <a:avLst/>
          </a:prstGeom>
        </p:spPr>
      </p:pic>
      <p:sp>
        <p:nvSpPr>
          <p:cNvPr id="12" name="TextBox 11">
            <a:extLst>
              <a:ext uri="{FF2B5EF4-FFF2-40B4-BE49-F238E27FC236}">
                <a16:creationId xmlns:a16="http://schemas.microsoft.com/office/drawing/2014/main" id="{131D3597-7E9E-0892-1AB5-CA8A457FF9AA}"/>
              </a:ext>
            </a:extLst>
          </p:cNvPr>
          <p:cNvSpPr txBox="1"/>
          <p:nvPr/>
        </p:nvSpPr>
        <p:spPr>
          <a:xfrm>
            <a:off x="3243431" y="5760720"/>
            <a:ext cx="4243892" cy="369332"/>
          </a:xfrm>
          <a:prstGeom prst="rect">
            <a:avLst/>
          </a:prstGeom>
          <a:noFill/>
        </p:spPr>
        <p:txBody>
          <a:bodyPr wrap="square" rtlCol="0">
            <a:spAutoFit/>
          </a:bodyPr>
          <a:lstStyle/>
          <a:p>
            <a:r>
              <a:rPr lang="en-US" dirty="0"/>
              <a:t>https://compneuro.neuromatch.io/</a:t>
            </a:r>
          </a:p>
        </p:txBody>
      </p:sp>
      <p:sp>
        <p:nvSpPr>
          <p:cNvPr id="13" name="Slide Number Placeholder 12">
            <a:extLst>
              <a:ext uri="{FF2B5EF4-FFF2-40B4-BE49-F238E27FC236}">
                <a16:creationId xmlns:a16="http://schemas.microsoft.com/office/drawing/2014/main" id="{96BB8C30-EB3E-5EE1-36B4-3DD35BDF3DA5}"/>
              </a:ext>
            </a:extLst>
          </p:cNvPr>
          <p:cNvSpPr>
            <a:spLocks noGrp="1"/>
          </p:cNvSpPr>
          <p:nvPr>
            <p:ph type="sldNum" sz="quarter" idx="12"/>
          </p:nvPr>
        </p:nvSpPr>
        <p:spPr/>
        <p:txBody>
          <a:bodyPr/>
          <a:lstStyle/>
          <a:p>
            <a:fld id="{E029D773-1844-45BA-A9DB-F13B8AB92FDE}" type="slidenum">
              <a:rPr lang="en-US" smtClean="0"/>
              <a:t>17</a:t>
            </a:fld>
            <a:endParaRPr lang="en-US"/>
          </a:p>
        </p:txBody>
      </p:sp>
    </p:spTree>
    <p:extLst>
      <p:ext uri="{BB962C8B-B14F-4D97-AF65-F5344CB8AC3E}">
        <p14:creationId xmlns:p14="http://schemas.microsoft.com/office/powerpoint/2010/main" val="2991262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621D9-2973-3BDB-014B-9F96FDE3B300}"/>
              </a:ext>
            </a:extLst>
          </p:cNvPr>
          <p:cNvSpPr>
            <a:spLocks noGrp="1"/>
          </p:cNvSpPr>
          <p:nvPr>
            <p:ph type="title"/>
          </p:nvPr>
        </p:nvSpPr>
        <p:spPr>
          <a:xfrm>
            <a:off x="96820" y="-311971"/>
            <a:ext cx="12095180" cy="1325563"/>
          </a:xfrm>
        </p:spPr>
        <p:txBody>
          <a:bodyPr>
            <a:normAutofit/>
          </a:bodyPr>
          <a:lstStyle/>
          <a:p>
            <a:r>
              <a:rPr lang="en-US" sz="3200" b="1" dirty="0">
                <a:latin typeface="Arial" panose="020B0604020202020204" pitchFamily="34" charset="0"/>
                <a:cs typeface="Arial" panose="020B0604020202020204" pitchFamily="34" charset="0"/>
              </a:rPr>
              <a:t>Exercise (Write a MATLAB code for simulation of LIF model)</a:t>
            </a:r>
          </a:p>
        </p:txBody>
      </p:sp>
      <p:sp>
        <p:nvSpPr>
          <p:cNvPr id="3" name="Content Placeholder 2">
            <a:extLst>
              <a:ext uri="{FF2B5EF4-FFF2-40B4-BE49-F238E27FC236}">
                <a16:creationId xmlns:a16="http://schemas.microsoft.com/office/drawing/2014/main" id="{2B3D5C8D-C6E8-F341-2111-FE69EDABF5F8}"/>
              </a:ext>
            </a:extLst>
          </p:cNvPr>
          <p:cNvSpPr>
            <a:spLocks noGrp="1"/>
          </p:cNvSpPr>
          <p:nvPr>
            <p:ph idx="1"/>
          </p:nvPr>
        </p:nvSpPr>
        <p:spPr>
          <a:xfrm>
            <a:off x="816015" y="733727"/>
            <a:ext cx="10167538" cy="4351338"/>
          </a:xfrm>
        </p:spPr>
        <p:txBody>
          <a:bodyPr>
            <a:normAutofit fontScale="25000" lnSpcReduction="20000"/>
          </a:bodyPr>
          <a:lstStyle/>
          <a:p>
            <a:pPr marL="0" indent="0">
              <a:buNone/>
            </a:pPr>
            <a:r>
              <a:rPr lang="en-US" sz="7200" b="1" i="0" dirty="0">
                <a:solidFill>
                  <a:srgbClr val="212121"/>
                </a:solidFill>
                <a:effectLst/>
                <a:latin typeface="Arial" panose="020B0604020202020204" pitchFamily="34" charset="0"/>
                <a:cs typeface="Arial" panose="020B0604020202020204" pitchFamily="34" charset="0"/>
              </a:rPr>
              <a:t>Hint:</a:t>
            </a:r>
          </a:p>
          <a:p>
            <a:r>
              <a:rPr lang="en-US" sz="7200" b="0" i="0" dirty="0">
                <a:solidFill>
                  <a:srgbClr val="212121"/>
                </a:solidFill>
                <a:effectLst/>
                <a:latin typeface="Arial" panose="020B0604020202020204" pitchFamily="34" charset="0"/>
                <a:cs typeface="Arial" panose="020B0604020202020204" pitchFamily="34" charset="0"/>
              </a:rPr>
              <a:t>tau = 0.010; </a:t>
            </a:r>
            <a:r>
              <a:rPr lang="en-US" sz="7200" b="0" i="0" u="none" strike="noStrike" dirty="0">
                <a:solidFill>
                  <a:srgbClr val="008013"/>
                </a:solidFill>
                <a:effectLst/>
                <a:latin typeface="Arial" panose="020B0604020202020204" pitchFamily="34" charset="0"/>
                <a:cs typeface="Arial" panose="020B0604020202020204" pitchFamily="34" charset="0"/>
              </a:rPr>
              <a:t>% Membrane time constant (tau) in seconds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E_L = -0.070; </a:t>
            </a:r>
            <a:r>
              <a:rPr lang="en-US" sz="7200" b="0" i="0" u="none" strike="noStrike" dirty="0">
                <a:solidFill>
                  <a:srgbClr val="008013"/>
                </a:solidFill>
                <a:effectLst/>
                <a:latin typeface="Arial" panose="020B0604020202020204" pitchFamily="34" charset="0"/>
                <a:cs typeface="Arial" panose="020B0604020202020204" pitchFamily="34" charset="0"/>
              </a:rPr>
              <a:t>% Leak potential (also known as resting potential) in volts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Vth = -0.050; </a:t>
            </a:r>
            <a:r>
              <a:rPr lang="en-US" sz="7200" b="0" i="0" u="none" strike="noStrike" dirty="0">
                <a:solidFill>
                  <a:srgbClr val="008013"/>
                </a:solidFill>
                <a:effectLst/>
                <a:latin typeface="Arial" panose="020B0604020202020204" pitchFamily="34" charset="0"/>
                <a:cs typeface="Arial" panose="020B0604020202020204" pitchFamily="34" charset="0"/>
              </a:rPr>
              <a:t>% Threshold potential in volts (the potential at which a spike is generated)</a:t>
            </a:r>
          </a:p>
          <a:p>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err="1">
                <a:solidFill>
                  <a:srgbClr val="212121"/>
                </a:solidFill>
                <a:effectLst/>
                <a:latin typeface="Arial" panose="020B0604020202020204" pitchFamily="34" charset="0"/>
                <a:cs typeface="Arial" panose="020B0604020202020204" pitchFamily="34" charset="0"/>
              </a:rPr>
              <a:t>Vreset</a:t>
            </a:r>
            <a:r>
              <a:rPr lang="en-US" sz="7200" b="0" i="0" dirty="0">
                <a:solidFill>
                  <a:srgbClr val="212121"/>
                </a:solidFill>
                <a:effectLst/>
                <a:latin typeface="Arial" panose="020B0604020202020204" pitchFamily="34" charset="0"/>
                <a:cs typeface="Arial" panose="020B0604020202020204" pitchFamily="34" charset="0"/>
              </a:rPr>
              <a:t> = -0.080; </a:t>
            </a:r>
            <a:r>
              <a:rPr lang="en-US" sz="7200" b="0" i="0" u="none" strike="noStrike" dirty="0">
                <a:solidFill>
                  <a:srgbClr val="008013"/>
                </a:solidFill>
                <a:effectLst/>
                <a:latin typeface="Arial" panose="020B0604020202020204" pitchFamily="34" charset="0"/>
                <a:cs typeface="Arial" panose="020B0604020202020204" pitchFamily="34" charset="0"/>
              </a:rPr>
              <a:t>% Reset potential in volts (the potential after a spike)</a:t>
            </a:r>
            <a:br>
              <a:rPr lang="en-US" sz="7200" b="0" i="0" dirty="0">
                <a:solidFill>
                  <a:srgbClr val="212121"/>
                </a:solidFill>
                <a:effectLst/>
                <a:latin typeface="Arial" panose="020B0604020202020204" pitchFamily="34" charset="0"/>
                <a:cs typeface="Arial" panose="020B0604020202020204" pitchFamily="34" charset="0"/>
              </a:rPr>
            </a:b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Cm = 100e-12; </a:t>
            </a:r>
            <a:r>
              <a:rPr lang="en-US" sz="7200" b="0" i="0" u="none" strike="noStrike" dirty="0">
                <a:solidFill>
                  <a:srgbClr val="008013"/>
                </a:solidFill>
                <a:effectLst/>
                <a:latin typeface="Arial" panose="020B0604020202020204" pitchFamily="34" charset="0"/>
                <a:cs typeface="Arial" panose="020B0604020202020204" pitchFamily="34" charset="0"/>
              </a:rPr>
              <a:t>% Total membrane capacitance in farads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a:solidFill>
                  <a:srgbClr val="212121"/>
                </a:solidFill>
                <a:effectLst/>
                <a:latin typeface="Arial" panose="020B0604020202020204" pitchFamily="34" charset="0"/>
                <a:cs typeface="Arial" panose="020B0604020202020204" pitchFamily="34" charset="0"/>
              </a:rPr>
              <a:t>G_L = Cm / tau; </a:t>
            </a:r>
            <a:r>
              <a:rPr lang="en-US" sz="7200" b="0" i="0" u="none" strike="noStrike" dirty="0">
                <a:solidFill>
                  <a:srgbClr val="008013"/>
                </a:solidFill>
                <a:effectLst/>
                <a:latin typeface="Arial" panose="020B0604020202020204" pitchFamily="34" charset="0"/>
                <a:cs typeface="Arial" panose="020B0604020202020204" pitchFamily="34" charset="0"/>
              </a:rPr>
              <a:t>% Total membrane conductance (leak conductance) in siemens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sz="7200" b="0" i="0" dirty="0">
              <a:solidFill>
                <a:srgbClr val="212121"/>
              </a:solidFill>
              <a:effectLst/>
              <a:latin typeface="Arial" panose="020B0604020202020204" pitchFamily="34" charset="0"/>
              <a:cs typeface="Arial" panose="020B0604020202020204" pitchFamily="34" charset="0"/>
            </a:endParaRPr>
          </a:p>
          <a:p>
            <a:r>
              <a:rPr lang="en-US" sz="7200" b="0" i="0" dirty="0" err="1">
                <a:solidFill>
                  <a:srgbClr val="212121"/>
                </a:solidFill>
                <a:effectLst/>
                <a:latin typeface="Arial" panose="020B0604020202020204" pitchFamily="34" charset="0"/>
                <a:cs typeface="Arial" panose="020B0604020202020204" pitchFamily="34" charset="0"/>
              </a:rPr>
              <a:t>Iapp</a:t>
            </a:r>
            <a:r>
              <a:rPr lang="en-US" sz="7200" b="0" i="0" dirty="0">
                <a:solidFill>
                  <a:srgbClr val="212121"/>
                </a:solidFill>
                <a:effectLst/>
                <a:latin typeface="Arial" panose="020B0604020202020204" pitchFamily="34" charset="0"/>
                <a:cs typeface="Arial" panose="020B0604020202020204" pitchFamily="34" charset="0"/>
              </a:rPr>
              <a:t> = 210e-12; </a:t>
            </a:r>
            <a:r>
              <a:rPr lang="en-US" sz="7200" b="0" i="0" u="none" strike="noStrike" dirty="0">
                <a:solidFill>
                  <a:srgbClr val="008013"/>
                </a:solidFill>
                <a:effectLst/>
                <a:latin typeface="Arial" panose="020B0604020202020204" pitchFamily="34" charset="0"/>
                <a:cs typeface="Arial" panose="020B0604020202020204" pitchFamily="34" charset="0"/>
              </a:rPr>
              <a:t>% Value of applied current steps in amperes</a:t>
            </a:r>
            <a:endParaRPr lang="en-US" sz="7200" b="0" i="0" dirty="0">
              <a:solidFill>
                <a:srgbClr val="212121"/>
              </a:solidFill>
              <a:effectLst/>
              <a:latin typeface="Arial" panose="020B0604020202020204" pitchFamily="34" charset="0"/>
              <a:cs typeface="Arial" panose="020B0604020202020204" pitchFamily="34" charset="0"/>
            </a:endParaRPr>
          </a:p>
          <a:p>
            <a:pPr marL="0" indent="0">
              <a:buNone/>
            </a:pPr>
            <a:endParaRPr lang="nn-NO" sz="7200" b="0" i="0" dirty="0">
              <a:solidFill>
                <a:srgbClr val="212121"/>
              </a:solidFill>
              <a:effectLst/>
              <a:latin typeface="Arial" panose="020B0604020202020204" pitchFamily="34" charset="0"/>
              <a:cs typeface="Arial" panose="020B0604020202020204" pitchFamily="34" charset="0"/>
            </a:endParaRPr>
          </a:p>
          <a:p>
            <a:pPr marL="0" indent="0">
              <a:buNone/>
            </a:pPr>
            <a:endParaRPr lang="en-US" b="0" i="0" dirty="0">
              <a:solidFill>
                <a:srgbClr val="212121"/>
              </a:solidFill>
              <a:effectLst/>
              <a:latin typeface="Menlo"/>
            </a:endParaRPr>
          </a:p>
          <a:p>
            <a:endParaRPr lang="en-US" dirty="0"/>
          </a:p>
          <a:p>
            <a:endParaRPr lang="en-US" dirty="0"/>
          </a:p>
        </p:txBody>
      </p:sp>
      <p:sp>
        <p:nvSpPr>
          <p:cNvPr id="4" name="Slide Number Placeholder 3">
            <a:extLst>
              <a:ext uri="{FF2B5EF4-FFF2-40B4-BE49-F238E27FC236}">
                <a16:creationId xmlns:a16="http://schemas.microsoft.com/office/drawing/2014/main" id="{9EE8CA04-8DA5-76DA-112D-B8FF8E8D7B40}"/>
              </a:ext>
            </a:extLst>
          </p:cNvPr>
          <p:cNvSpPr>
            <a:spLocks noGrp="1"/>
          </p:cNvSpPr>
          <p:nvPr>
            <p:ph type="sldNum" sz="quarter" idx="12"/>
          </p:nvPr>
        </p:nvSpPr>
        <p:spPr/>
        <p:txBody>
          <a:bodyPr/>
          <a:lstStyle/>
          <a:p>
            <a:fld id="{E029D773-1844-45BA-A9DB-F13B8AB92FDE}" type="slidenum">
              <a:rPr lang="en-US" smtClean="0"/>
              <a:t>18</a:t>
            </a:fld>
            <a:endParaRPr lang="en-US"/>
          </a:p>
        </p:txBody>
      </p:sp>
      <p:sp>
        <p:nvSpPr>
          <p:cNvPr id="6" name="TextBox 5">
            <a:extLst>
              <a:ext uri="{FF2B5EF4-FFF2-40B4-BE49-F238E27FC236}">
                <a16:creationId xmlns:a16="http://schemas.microsoft.com/office/drawing/2014/main" id="{B96EFA94-BE2E-1B70-5ACD-12CE4845D894}"/>
              </a:ext>
            </a:extLst>
          </p:cNvPr>
          <p:cNvSpPr txBox="1"/>
          <p:nvPr/>
        </p:nvSpPr>
        <p:spPr>
          <a:xfrm>
            <a:off x="3017969" y="4714222"/>
            <a:ext cx="6156062" cy="369332"/>
          </a:xfrm>
          <a:prstGeom prst="rect">
            <a:avLst/>
          </a:prstGeom>
          <a:noFill/>
        </p:spPr>
        <p:txBody>
          <a:bodyPr wrap="square">
            <a:spAutoFit/>
          </a:bodyPr>
          <a:lstStyle/>
          <a:p>
            <a:endParaRPr lang="en-US" b="0" i="0" dirty="0">
              <a:solidFill>
                <a:srgbClr val="212121"/>
              </a:solidFill>
              <a:effectLst/>
              <a:latin typeface="Menlo"/>
            </a:endParaRPr>
          </a:p>
        </p:txBody>
      </p:sp>
      <p:sp>
        <p:nvSpPr>
          <p:cNvPr id="9" name="TextBox 8">
            <a:extLst>
              <a:ext uri="{FF2B5EF4-FFF2-40B4-BE49-F238E27FC236}">
                <a16:creationId xmlns:a16="http://schemas.microsoft.com/office/drawing/2014/main" id="{07DACCA9-4C5B-ADB8-CAD9-3EEAE66FB1EF}"/>
              </a:ext>
            </a:extLst>
          </p:cNvPr>
          <p:cNvSpPr txBox="1"/>
          <p:nvPr/>
        </p:nvSpPr>
        <p:spPr>
          <a:xfrm>
            <a:off x="725663" y="5291129"/>
            <a:ext cx="11004176" cy="646331"/>
          </a:xfrm>
          <a:prstGeom prst="rect">
            <a:avLst/>
          </a:prstGeom>
          <a:noFill/>
          <a:ln>
            <a:solidFill>
              <a:schemeClr val="tx1"/>
            </a:solidFill>
          </a:ln>
        </p:spPr>
        <p:txBody>
          <a:bodyPr wrap="square" rtlCol="0">
            <a:spAutoFit/>
          </a:bodyPr>
          <a:lstStyle/>
          <a:p>
            <a:r>
              <a:rPr lang="nn-NO" b="0" i="0" dirty="0">
                <a:solidFill>
                  <a:srgbClr val="212121"/>
                </a:solidFill>
                <a:effectLst/>
                <a:latin typeface="Arial" panose="020B0604020202020204" pitchFamily="34" charset="0"/>
                <a:cs typeface="Arial" panose="020B0604020202020204" pitchFamily="34" charset="0"/>
              </a:rPr>
              <a:t>V(i) = V(i-1) + dt * (I(i) + G_L * (E_L - V(i-1))) / Cm; </a:t>
            </a:r>
            <a:r>
              <a:rPr lang="en-US" b="0" i="0" u="none" strike="noStrike" dirty="0">
                <a:solidFill>
                  <a:srgbClr val="008013"/>
                </a:solidFill>
                <a:effectLst/>
                <a:latin typeface="Menlo"/>
              </a:rPr>
              <a:t>% Update membrane potential using Forward Euler method</a:t>
            </a:r>
            <a:endParaRPr lang="en-US" b="0" i="0" dirty="0">
              <a:solidFill>
                <a:srgbClr val="212121"/>
              </a:solidFill>
              <a:effectLst/>
              <a:latin typeface="Menlo"/>
            </a:endParaRPr>
          </a:p>
          <a:p>
            <a:endParaRPr lang="en-US" dirty="0"/>
          </a:p>
        </p:txBody>
      </p:sp>
      <p:pic>
        <p:nvPicPr>
          <p:cNvPr id="11" name="Picture 10">
            <a:extLst>
              <a:ext uri="{FF2B5EF4-FFF2-40B4-BE49-F238E27FC236}">
                <a16:creationId xmlns:a16="http://schemas.microsoft.com/office/drawing/2014/main" id="{CE2A7915-A9B2-3135-E83E-04B03B6384B5}"/>
              </a:ext>
            </a:extLst>
          </p:cNvPr>
          <p:cNvPicPr>
            <a:picLocks noChangeAspect="1"/>
          </p:cNvPicPr>
          <p:nvPr/>
        </p:nvPicPr>
        <p:blipFill>
          <a:blip r:embed="rId2"/>
          <a:stretch>
            <a:fillRect/>
          </a:stretch>
        </p:blipFill>
        <p:spPr>
          <a:xfrm>
            <a:off x="3498935" y="6143525"/>
            <a:ext cx="3966872" cy="637016"/>
          </a:xfrm>
          <a:prstGeom prst="rect">
            <a:avLst/>
          </a:prstGeom>
        </p:spPr>
      </p:pic>
    </p:spTree>
    <p:extLst>
      <p:ext uri="{BB962C8B-B14F-4D97-AF65-F5344CB8AC3E}">
        <p14:creationId xmlns:p14="http://schemas.microsoft.com/office/powerpoint/2010/main" val="331863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143D4-C14C-9E8D-26BB-6D1875BA7A7B}"/>
              </a:ext>
            </a:extLst>
          </p:cNvPr>
          <p:cNvSpPr txBox="1"/>
          <p:nvPr/>
        </p:nvSpPr>
        <p:spPr>
          <a:xfrm>
            <a:off x="3981691" y="3075057"/>
            <a:ext cx="4670385" cy="707886"/>
          </a:xfrm>
          <a:prstGeom prst="rect">
            <a:avLst/>
          </a:prstGeom>
          <a:noFill/>
        </p:spPr>
        <p:txBody>
          <a:bodyPr wrap="square" rtlCol="0">
            <a:spAutoFit/>
          </a:bodyPr>
          <a:lstStyle/>
          <a:p>
            <a:r>
              <a:rPr lang="en-GB" sz="4000" dirty="0">
                <a:latin typeface="ADLaM Display" panose="020F0502020204030204" pitchFamily="2" charset="0"/>
                <a:ea typeface="ADLaM Display" panose="020F0502020204030204" pitchFamily="2" charset="0"/>
                <a:cs typeface="ADLaM Display" panose="020F0502020204030204" pitchFamily="2" charset="0"/>
              </a:rPr>
              <a:t>Thank you!</a:t>
            </a:r>
          </a:p>
        </p:txBody>
      </p:sp>
    </p:spTree>
    <p:extLst>
      <p:ext uri="{BB962C8B-B14F-4D97-AF65-F5344CB8AC3E}">
        <p14:creationId xmlns:p14="http://schemas.microsoft.com/office/powerpoint/2010/main" val="234527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65" y="254269"/>
            <a:ext cx="8229600" cy="1143000"/>
          </a:xfrm>
        </p:spPr>
        <p:txBody>
          <a:bodyPr>
            <a:normAutofit/>
          </a:bodyPr>
          <a:lstStyle/>
          <a:p>
            <a:r>
              <a:rPr lang="en-US" sz="3600" b="1" dirty="0">
                <a:latin typeface="Arial" panose="020B0604020202020204" pitchFamily="34" charset="0"/>
                <a:cs typeface="Arial" panose="020B0604020202020204" pitchFamily="34" charset="0"/>
              </a:rPr>
              <a:t>Aim</a:t>
            </a:r>
          </a:p>
        </p:txBody>
      </p:sp>
      <p:sp>
        <p:nvSpPr>
          <p:cNvPr id="3" name="TextBox 2"/>
          <p:cNvSpPr txBox="1"/>
          <p:nvPr/>
        </p:nvSpPr>
        <p:spPr>
          <a:xfrm>
            <a:off x="407324" y="1757083"/>
            <a:ext cx="9326880" cy="2246769"/>
          </a:xfrm>
          <a:prstGeom prst="rect">
            <a:avLst/>
          </a:prstGeom>
          <a:noFill/>
          <a:ln>
            <a:solidFill>
              <a:schemeClr val="tx1"/>
            </a:solidFill>
          </a:ln>
        </p:spPr>
        <p:txBody>
          <a:bodyPr wrap="square" rtlCol="0">
            <a:spAutoFit/>
          </a:bodyPr>
          <a:lstStyle/>
          <a:p>
            <a:pPr marL="457200" indent="-457200">
              <a:buFont typeface="Arial" panose="020B0604020202020204" pitchFamily="34" charset="0"/>
              <a:buChar char="•"/>
            </a:pPr>
            <a:r>
              <a:rPr lang="en-US" sz="2800" b="1" dirty="0"/>
              <a:t>To understand and manipulate introductory features and functions for programming in MATLAB.</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Simulating a simple neuron model using the Leaky Integrate-and-Fire (LIF) model.</a:t>
            </a:r>
            <a:endParaRPr lang="en-US" sz="2800" dirty="0"/>
          </a:p>
        </p:txBody>
      </p:sp>
      <p:sp>
        <p:nvSpPr>
          <p:cNvPr id="4" name="Slide Number Placeholder 3">
            <a:extLst>
              <a:ext uri="{FF2B5EF4-FFF2-40B4-BE49-F238E27FC236}">
                <a16:creationId xmlns:a16="http://schemas.microsoft.com/office/drawing/2014/main" id="{5E807048-00AF-7DE0-075F-A6B35DA55226}"/>
              </a:ext>
            </a:extLst>
          </p:cNvPr>
          <p:cNvSpPr>
            <a:spLocks noGrp="1"/>
          </p:cNvSpPr>
          <p:nvPr>
            <p:ph type="sldNum" sz="quarter" idx="12"/>
          </p:nvPr>
        </p:nvSpPr>
        <p:spPr/>
        <p:txBody>
          <a:bodyPr/>
          <a:lstStyle/>
          <a:p>
            <a:fld id="{E029D773-1844-45BA-A9DB-F13B8AB92FDE}" type="slidenum">
              <a:rPr lang="en-US" smtClean="0"/>
              <a:t>2</a:t>
            </a:fld>
            <a:endParaRPr lang="en-US"/>
          </a:p>
        </p:txBody>
      </p:sp>
    </p:spTree>
    <p:extLst>
      <p:ext uri="{BB962C8B-B14F-4D97-AF65-F5344CB8AC3E}">
        <p14:creationId xmlns:p14="http://schemas.microsoft.com/office/powerpoint/2010/main" val="244728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sk.man.ac.uk\home$\My Pictures\stud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2605" y="2968273"/>
            <a:ext cx="1026790" cy="2361617"/>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nask.man.ac.uk\home$\My Pictures\profess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75357" y="3640916"/>
            <a:ext cx="1152128" cy="2205904"/>
          </a:xfrm>
          <a:prstGeom prst="rect">
            <a:avLst/>
          </a:prstGeom>
          <a:noFill/>
          <a:extLst>
            <a:ext uri="{909E8E84-426E-40DD-AFC4-6F175D3DCCD1}">
              <a14:hiddenFill xmlns:a14="http://schemas.microsoft.com/office/drawing/2010/main">
                <a:solidFill>
                  <a:srgbClr val="FFFFFF"/>
                </a:solidFill>
              </a14:hiddenFill>
            </a:ext>
          </a:extLst>
        </p:spPr>
      </p:pic>
      <p:sp>
        <p:nvSpPr>
          <p:cNvPr id="8" name="Cloud Callout 7"/>
          <p:cNvSpPr/>
          <p:nvPr/>
        </p:nvSpPr>
        <p:spPr>
          <a:xfrm>
            <a:off x="6221186" y="446643"/>
            <a:ext cx="2917981" cy="1667490"/>
          </a:xfrm>
          <a:prstGeom prst="cloudCallout">
            <a:avLst>
              <a:gd name="adj1" fmla="val -49320"/>
              <a:gd name="adj2" fmla="val 943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Why do I need to learn ‘it’?</a:t>
            </a:r>
          </a:p>
        </p:txBody>
      </p:sp>
      <p:sp>
        <p:nvSpPr>
          <p:cNvPr id="4" name="Cloud Callout 3"/>
          <p:cNvSpPr/>
          <p:nvPr/>
        </p:nvSpPr>
        <p:spPr>
          <a:xfrm>
            <a:off x="2279577" y="810491"/>
            <a:ext cx="3043340" cy="1833744"/>
          </a:xfrm>
          <a:prstGeom prst="cloudCallout">
            <a:avLst>
              <a:gd name="adj1" fmla="val 59161"/>
              <a:gd name="adj2" fmla="val 772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What is </a:t>
            </a:r>
            <a:r>
              <a:rPr lang="en-GB" sz="2800" dirty="0" err="1"/>
              <a:t>Matlab</a:t>
            </a:r>
            <a:r>
              <a:rPr lang="en-GB" sz="2800" dirty="0"/>
              <a:t>?</a:t>
            </a:r>
          </a:p>
        </p:txBody>
      </p:sp>
      <p:sp>
        <p:nvSpPr>
          <p:cNvPr id="10" name="Rectangle 9"/>
          <p:cNvSpPr/>
          <p:nvPr/>
        </p:nvSpPr>
        <p:spPr>
          <a:xfrm>
            <a:off x="6954376" y="2968273"/>
            <a:ext cx="2088232" cy="646331"/>
          </a:xfrm>
          <a:prstGeom prst="rect">
            <a:avLst/>
          </a:prstGeom>
        </p:spPr>
        <p:txBody>
          <a:bodyPr wrap="square">
            <a:spAutoFit/>
          </a:bodyPr>
          <a:lstStyle/>
          <a:p>
            <a:pPr algn="ctr"/>
            <a:r>
              <a:rPr lang="en-GB" dirty="0"/>
              <a:t>Because the course leader said so…</a:t>
            </a:r>
          </a:p>
        </p:txBody>
      </p:sp>
    </p:spTree>
    <p:extLst>
      <p:ext uri="{BB962C8B-B14F-4D97-AF65-F5344CB8AC3E}">
        <p14:creationId xmlns:p14="http://schemas.microsoft.com/office/powerpoint/2010/main" val="74726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DE426-BBCB-C00F-8061-0A2F7E4BBB43}"/>
              </a:ext>
            </a:extLst>
          </p:cNvPr>
          <p:cNvSpPr>
            <a:spLocks noGrp="1"/>
          </p:cNvSpPr>
          <p:nvPr>
            <p:ph type="title"/>
          </p:nvPr>
        </p:nvSpPr>
        <p:spPr>
          <a:xfrm>
            <a:off x="74407" y="18255"/>
            <a:ext cx="10515600" cy="1325563"/>
          </a:xfrm>
        </p:spPr>
        <p:txBody>
          <a:bodyPr/>
          <a:lstStyle/>
          <a:p>
            <a:r>
              <a:rPr lang="en-US" b="1" dirty="0">
                <a:latin typeface="Arial" panose="020B0604020202020204" pitchFamily="34" charset="0"/>
                <a:cs typeface="Arial" panose="020B0604020202020204" pitchFamily="34" charset="0"/>
              </a:rPr>
              <a:t>What is MATLAB?</a:t>
            </a:r>
          </a:p>
        </p:txBody>
      </p:sp>
      <p:sp>
        <p:nvSpPr>
          <p:cNvPr id="4" name="Slide Number Placeholder 3">
            <a:extLst>
              <a:ext uri="{FF2B5EF4-FFF2-40B4-BE49-F238E27FC236}">
                <a16:creationId xmlns:a16="http://schemas.microsoft.com/office/drawing/2014/main" id="{515116D4-0079-259A-DB08-6EBB88A6A958}"/>
              </a:ext>
            </a:extLst>
          </p:cNvPr>
          <p:cNvSpPr>
            <a:spLocks noGrp="1"/>
          </p:cNvSpPr>
          <p:nvPr>
            <p:ph type="sldNum" sz="quarter" idx="12"/>
          </p:nvPr>
        </p:nvSpPr>
        <p:spPr/>
        <p:txBody>
          <a:bodyPr/>
          <a:lstStyle/>
          <a:p>
            <a:fld id="{E029D773-1844-45BA-A9DB-F13B8AB92FDE}" type="slidenum">
              <a:rPr lang="en-US" smtClean="0"/>
              <a:t>4</a:t>
            </a:fld>
            <a:endParaRPr lang="en-US"/>
          </a:p>
        </p:txBody>
      </p:sp>
      <p:sp>
        <p:nvSpPr>
          <p:cNvPr id="8" name="TextBox 7">
            <a:extLst>
              <a:ext uri="{FF2B5EF4-FFF2-40B4-BE49-F238E27FC236}">
                <a16:creationId xmlns:a16="http://schemas.microsoft.com/office/drawing/2014/main" id="{BD527276-9572-C7C0-A620-39C422F5CED4}"/>
              </a:ext>
            </a:extLst>
          </p:cNvPr>
          <p:cNvSpPr txBox="1"/>
          <p:nvPr/>
        </p:nvSpPr>
        <p:spPr>
          <a:xfrm>
            <a:off x="609600" y="1295400"/>
            <a:ext cx="8001000" cy="5078314"/>
          </a:xfrm>
          <a:prstGeom prst="rect">
            <a:avLst/>
          </a:prstGeom>
          <a:noFill/>
        </p:spPr>
        <p:txBody>
          <a:bodyPr wrap="square" rtlCol="0">
            <a:spAutoFit/>
          </a:bodyPr>
          <a:lstStyle/>
          <a:p>
            <a:pPr marL="285750" indent="-285750" algn="just">
              <a:buFont typeface="Arial"/>
              <a:buChar char="•"/>
            </a:pPr>
            <a:r>
              <a:rPr lang="en-US" dirty="0" err="1">
                <a:latin typeface="Arial"/>
                <a:cs typeface="Arial"/>
              </a:rPr>
              <a:t>MATrix</a:t>
            </a:r>
            <a:r>
              <a:rPr lang="en-US" dirty="0">
                <a:latin typeface="Arial"/>
                <a:cs typeface="Arial"/>
              </a:rPr>
              <a:t> </a:t>
            </a:r>
            <a:r>
              <a:rPr lang="en-US" dirty="0" err="1">
                <a:latin typeface="Arial"/>
                <a:cs typeface="Arial"/>
              </a:rPr>
              <a:t>LABoratory</a:t>
            </a:r>
            <a:r>
              <a:rPr lang="en-US" dirty="0">
                <a:latin typeface="Arial"/>
                <a:cs typeface="Arial"/>
              </a:rPr>
              <a:t> program (MATLAB), a high-level programming language and environment, initially written for scientists and engineers (in industry and academia) with interactive access to numerical computation libraries, and use matrix based techniques to solve problems without having to write programs in traditional languages e.g. C and Fortran. </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Now, MATLAB is a commercial (needs license) software package that operates as an interactive programming environment with graphical output, including creation of user interfaces. Used in Windows, UNIX, OSX, </a:t>
            </a:r>
            <a:r>
              <a:rPr lang="en-US" dirty="0" err="1">
                <a:latin typeface="Arial"/>
                <a:cs typeface="Arial"/>
              </a:rPr>
              <a:t>etc</a:t>
            </a:r>
            <a:r>
              <a:rPr lang="en-US" dirty="0">
                <a:latin typeface="Arial"/>
                <a:cs typeface="Arial"/>
              </a:rPr>
              <a:t> environments, and interfacing with C, C++, C#, Fortran, Java, Python, etc. </a:t>
            </a:r>
          </a:p>
          <a:p>
            <a:pPr marL="285750" indent="-285750" algn="just">
              <a:buFont typeface="Arial"/>
              <a:buChar char="•"/>
            </a:pPr>
            <a:endParaRPr lang="en-US" dirty="0">
              <a:latin typeface="Arial"/>
              <a:cs typeface="Arial"/>
            </a:endParaRPr>
          </a:p>
          <a:p>
            <a:pPr marL="285750" indent="-285750" algn="just">
              <a:buFont typeface="Arial"/>
              <a:buChar char="•"/>
            </a:pPr>
            <a:r>
              <a:rPr lang="en-US" dirty="0">
                <a:latin typeface="Arial"/>
                <a:cs typeface="Arial"/>
              </a:rPr>
              <a:t>MATLAB is primarily for numerical computing, and assumes almost every data object to be an array (</a:t>
            </a:r>
            <a:r>
              <a:rPr lang="en-US" dirty="0" err="1">
                <a:latin typeface="Arial"/>
                <a:cs typeface="Arial"/>
              </a:rPr>
              <a:t>ie</a:t>
            </a:r>
            <a:r>
              <a:rPr lang="en-US" dirty="0">
                <a:latin typeface="Arial"/>
                <a:cs typeface="Arial"/>
              </a:rPr>
              <a:t>. a matrix). But </a:t>
            </a:r>
            <a:r>
              <a:rPr lang="en-US" dirty="0" err="1">
                <a:latin typeface="Arial"/>
                <a:cs typeface="Arial"/>
              </a:rPr>
              <a:t>MuPAD</a:t>
            </a:r>
            <a:r>
              <a:rPr lang="en-US" dirty="0">
                <a:latin typeface="Arial"/>
                <a:cs typeface="Arial"/>
              </a:rPr>
              <a:t> allows symbolic computing, and Simulink allows graphical multi-domain simulation and model-based design for dynamic and embedded systems. </a:t>
            </a:r>
          </a:p>
          <a:p>
            <a:pPr algn="just"/>
            <a:r>
              <a:rPr lang="en-US" dirty="0">
                <a:latin typeface="Arial"/>
                <a:cs typeface="Arial"/>
                <a:hlinkClick r:id="rId2"/>
              </a:rPr>
              <a:t>https://uk.mathworks.com/</a:t>
            </a:r>
            <a:r>
              <a:rPr lang="en-US" dirty="0">
                <a:latin typeface="Arial"/>
                <a:cs typeface="Arial"/>
              </a:rPr>
              <a:t> </a:t>
            </a:r>
          </a:p>
          <a:p>
            <a:pPr algn="just"/>
            <a:r>
              <a:rPr lang="en-US" dirty="0">
                <a:latin typeface="Arial"/>
                <a:cs typeface="Arial"/>
                <a:hlinkClick r:id="rId3"/>
              </a:rPr>
              <a:t>https://en.wikipedia.org/wiki/MATLAB</a:t>
            </a:r>
            <a:r>
              <a:rPr lang="en-US" dirty="0">
                <a:latin typeface="Arial"/>
                <a:cs typeface="Arial"/>
              </a:rPr>
              <a:t> </a:t>
            </a:r>
          </a:p>
        </p:txBody>
      </p:sp>
    </p:spTree>
    <p:extLst>
      <p:ext uri="{BB962C8B-B14F-4D97-AF65-F5344CB8AC3E}">
        <p14:creationId xmlns:p14="http://schemas.microsoft.com/office/powerpoint/2010/main" val="153738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ask.man.ac.uk\home$\My Pictures\stud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856" y="980729"/>
            <a:ext cx="864096" cy="1987421"/>
          </a:xfrm>
          <a:prstGeom prst="rect">
            <a:avLst/>
          </a:prstGeom>
          <a:noFill/>
          <a:extLst>
            <a:ext uri="{909E8E84-426E-40DD-AFC4-6F175D3DCCD1}">
              <a14:hiddenFill xmlns:a14="http://schemas.microsoft.com/office/drawing/2010/main">
                <a:solidFill>
                  <a:srgbClr val="FFFFFF"/>
                </a:solidFill>
              </a14:hiddenFill>
            </a:ext>
          </a:extLst>
        </p:spPr>
      </p:pic>
      <p:sp>
        <p:nvSpPr>
          <p:cNvPr id="5" name="Cloud Callout 4"/>
          <p:cNvSpPr/>
          <p:nvPr/>
        </p:nvSpPr>
        <p:spPr>
          <a:xfrm>
            <a:off x="2849716" y="188640"/>
            <a:ext cx="2336040" cy="1584176"/>
          </a:xfrm>
          <a:prstGeom prst="cloudCallout">
            <a:avLst>
              <a:gd name="adj1" fmla="val -67882"/>
              <a:gd name="adj2" fmla="val 311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dirty="0"/>
              <a:t>What is </a:t>
            </a:r>
            <a:r>
              <a:rPr lang="en-GB" sz="2400" b="1" dirty="0" err="1"/>
              <a:t>Matlab</a:t>
            </a:r>
            <a:r>
              <a:rPr lang="en-GB" sz="2400" dirty="0"/>
              <a:t>?</a:t>
            </a:r>
            <a:endParaRPr lang="en-GB" dirty="0"/>
          </a:p>
        </p:txBody>
      </p:sp>
      <p:sp>
        <p:nvSpPr>
          <p:cNvPr id="6" name="TextBox 5"/>
          <p:cNvSpPr txBox="1"/>
          <p:nvPr/>
        </p:nvSpPr>
        <p:spPr>
          <a:xfrm>
            <a:off x="3143673" y="1878737"/>
            <a:ext cx="5525743" cy="369332"/>
          </a:xfrm>
          <a:prstGeom prst="rect">
            <a:avLst/>
          </a:prstGeom>
          <a:noFill/>
        </p:spPr>
        <p:txBody>
          <a:bodyPr wrap="none" rtlCol="0">
            <a:spAutoFit/>
          </a:bodyPr>
          <a:lstStyle/>
          <a:p>
            <a:r>
              <a:rPr lang="en-GB" dirty="0" err="1"/>
              <a:t>Matlab</a:t>
            </a:r>
            <a:r>
              <a:rPr lang="en-GB" dirty="0"/>
              <a:t> is both a program and a programming language ...</a:t>
            </a:r>
          </a:p>
        </p:txBody>
      </p:sp>
      <p:sp>
        <p:nvSpPr>
          <p:cNvPr id="7" name="TextBox 6"/>
          <p:cNvSpPr txBox="1"/>
          <p:nvPr/>
        </p:nvSpPr>
        <p:spPr>
          <a:xfrm>
            <a:off x="3359696" y="2276873"/>
            <a:ext cx="6480720" cy="1200329"/>
          </a:xfrm>
          <a:prstGeom prst="rect">
            <a:avLst/>
          </a:prstGeom>
          <a:noFill/>
        </p:spPr>
        <p:txBody>
          <a:bodyPr wrap="square" rtlCol="0">
            <a:spAutoFit/>
          </a:bodyPr>
          <a:lstStyle/>
          <a:p>
            <a:r>
              <a:rPr lang="en-GB" dirty="0"/>
              <a:t>… it has lots of tools you can just use to analyse data and images. But you can also write code to extend it to do any analysis you like (although unlike a ‘pure’ language, it will only work if the </a:t>
            </a:r>
            <a:r>
              <a:rPr lang="en-GB" dirty="0" err="1"/>
              <a:t>Matlab</a:t>
            </a:r>
            <a:r>
              <a:rPr lang="en-GB" dirty="0"/>
              <a:t> program is installed on the computer).</a:t>
            </a:r>
          </a:p>
        </p:txBody>
      </p:sp>
      <p:grpSp>
        <p:nvGrpSpPr>
          <p:cNvPr id="8" name="Group 7"/>
          <p:cNvGrpSpPr/>
          <p:nvPr/>
        </p:nvGrpSpPr>
        <p:grpSpPr>
          <a:xfrm>
            <a:off x="1775520" y="3838096"/>
            <a:ext cx="1656184" cy="1535120"/>
            <a:chOff x="971600" y="3334040"/>
            <a:chExt cx="1656184" cy="1535120"/>
          </a:xfrm>
        </p:grpSpPr>
        <p:sp>
          <p:nvSpPr>
            <p:cNvPr id="9" name="Rounded Rectangle 8"/>
            <p:cNvSpPr/>
            <p:nvPr/>
          </p:nvSpPr>
          <p:spPr>
            <a:xfrm>
              <a:off x="971600" y="3334040"/>
              <a:ext cx="1656184" cy="15351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grpSp>
          <p:nvGrpSpPr>
            <p:cNvPr id="10" name="Group 9"/>
            <p:cNvGrpSpPr/>
            <p:nvPr/>
          </p:nvGrpSpPr>
          <p:grpSpPr>
            <a:xfrm>
              <a:off x="1052305" y="3356578"/>
              <a:ext cx="1422766" cy="1296558"/>
              <a:chOff x="91153" y="4497949"/>
              <a:chExt cx="1422766" cy="1296558"/>
            </a:xfrm>
          </p:grpSpPr>
          <p:sp>
            <p:nvSpPr>
              <p:cNvPr id="12" name="TextBox 11"/>
              <p:cNvSpPr txBox="1"/>
              <p:nvPr/>
            </p:nvSpPr>
            <p:spPr>
              <a:xfrm>
                <a:off x="91153" y="4497949"/>
                <a:ext cx="1359455" cy="369332"/>
              </a:xfrm>
              <a:prstGeom prst="rect">
                <a:avLst/>
              </a:prstGeom>
              <a:noFill/>
            </p:spPr>
            <p:txBody>
              <a:bodyPr wrap="square" rtlCol="0">
                <a:spAutoFit/>
              </a:bodyPr>
              <a:lstStyle/>
              <a:p>
                <a:pPr algn="ctr"/>
                <a:r>
                  <a:rPr lang="en-GB" dirty="0"/>
                  <a:t>Excel</a:t>
                </a:r>
              </a:p>
            </p:txBody>
          </p:sp>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464" y="4780728"/>
                <a:ext cx="1359455" cy="1013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19" name="AutoShape 2" descr="data:image/jpeg;base64,/9j/4AAQSkZJRgABAQAAAQABAAD/2wCEAAkGBxQSEhUUEhQUFhQXFRUVGBQVEBUVFhUUFBYWGiAUFBQaHCggGB8xHBsXIjEhJik3Oi4uGCAzODMwNygtLi0BCgoKDg0OGxAQGiwkICQtLDUsLCwsLCwsLDcsLC0sLDEsLCwsLCwsLC0sLCwvLSwsLCwsLCwsLCwsLCwsLCwsLP/AABEIAGAAoAMBEQACEQEDEQH/xAAcAAABBQEBAQAAAAAAAAAAAAAAAwQFBgcBAgj/xAA8EAACAQMCAgcFBwMCBwAAAAABAgMABBESIQUxBhMiQVFhgQcyQnGRFCNSU2JyobHB8LLRJDNjgpKi8f/EABoBAQADAQEBAAAAAAAAAAAAAAABAgMEBQb/xAAtEQACAgEDAwIGAQUBAAAAAAAAAQIRAwQSITFBUSJhBRNxgZGh8BQjM8HhFf/aAAwDAQACEQMRAD8A2CLnWrM0VL2h9Nl4dHpjAkuXGVQ+6i/jk/sO+t9Pp3l57FJzUTPbL2r3wOZEhkXw0GM48mHL6V3f0EH0Od6muponRTpzb3uEGYpvynI3/Y3JvlzrjzaWeLnqvJtDLGZZ2OK5y5zG1AOlGwqhcUQ5qCQagPJqSDw1SQI47j6VYgTYEedSmmVpokLTBGR3/wCYrKV3RrGqF6qWCgCgCgCgCgITil+tvDJM/JFLY8cch9cCuiEHkkoLuYylti5eD5+v3e5leWU5d2JY/PuHkBsK+khijCO1HiSyynKxvbWXZHiMr6qcVeC4GRvcI3Nowwy+8Nx6eB7jUThfKJx5KdM1v2ddKzeRmOU5mjAOT8afiP6h3/WvF1WBQe6PR/o9HDkcvS+pdY3y2/8A8rjZ0JjsTD5VnRez3UEigk7j9aiibOtF4GiYoT6o+FTaIo6LbPOm6ug231HCIByqjdlqOLGAcgUsUe6EhQBQBQBQBQGf+1eYrYkDO8sYPyyTv64r0vh6/vL6M4tX/jaMwsY84r3jykqHCwYdh44ceux/kD61CLT6HmS2q1mDELGZ7O5jni8dLL3MG5g/OubNjU1Xk2xZ3H7G4cFuVuIllj3DD1Ujmp8xXgZYvHJxkeximskd0R81q3h/NZ7kabWeBqTmDip4kR0H0SqwyDtWbbRoqZ6WEDvP1qLJoUAqCTtAFAFAFAFAFAFAFAFAUT2hgJbB5lZoGPVzhfeRXxpmQd5VwNu8Ma7dK3v9PVdDmypbeehnY4eYdJDLJE3uTJuj+X6W/Sa97HlU/Z+H1PLyQcH7eRa7TAR/wnB/a+Af50n0q5m2emiqHIwbG9za6hj5H/x3rKUyq6k57N+kBt7z7O5+7uB2fKVf9xt9K83Xx3K/B6Pw6e115NiFeSeydxQCIhwcrt4juNTd9StVyhaoLBQBQBQBQBQBQBQBQBQBQEbxSxSeGSGT3ZFKnbxHP0O9aQk4yUl2KSipKjAYreW0lkhJKsCVYD3X095U7Eb5Hzr6eDhkipHz+RyhJok0clSrAEEEHu2NXkjD5g44exZcN7ynS3zHf6jBrnlImRKWdrkSE/DE59SNI/rXJln0XuXxR6vwiq9IrUqiuuQUYEEbEHxB+lROdkYZUzcOiHGftdqkh98dlx+tef12PrXk5YbJUe/ps3zcal+SZjcMAQcggEHxB76zOg9UAUAUAUAUAUAUAUAUAUAUAUA0NXKFH9o3Rgzp9ohwJoxkr+Yq74+YGfnmu/R6n5fofRnDq9Pv9a+5QLGYOuR6jvB8DXtN2jwZLa6HQbq2Enw7LJ+3Oz+hP0NcuRmkHaotttF9y/8A1CqD9q9on/TXnZJepex0wVY37/xkD0gssx4xzZR/NUWQxcaHXAOItax3ag+/AzL5SKCAR6H/ANRWWR7qZ06PN8tSi+6L/wBA+ICewgbvVBGw8GjGn+1YTVSPZwT340ywVU2CgOZoDtAczQATQHaAKAKAKAKAKAYkHxrQzPBSpsGQdJOEmyuiAPu3y8eRsVJ3T0O30r3NPm+bj911PnNZgeLJXbsOLaaBx2lkTuIGmRD6HSR/NUyqa8MwhPH3tfj/AIPeBTCM/ZySVwTCzbEr3od+Y/kV52dPqdePIpOh/dw62Hgv+o/5/Nce+kWnGyL4hZ5FVWQycSY9ls5jlmgPusBKo8GHZb6jT9Ku5Wej8Om7cGaRVT1QoCP43chI8FwhciMPnGkt8Q8wMn0qmR8fU6dJjc8l1dc15rt92R3BONf8JGznXIG6g6d9cqtoyCe44zk929Z48i2K/p9zq1eja1Uox4i1u57Jq/10rzwMrO86m8uy6AMws1VEfUGd+uAOSBjz25CqqVZJX7f7OjLhWXSYVGXC+Y22qpLb2t/b6i3GL7W6RlMSxTwNjVkFZNQDK2BtswORtipyTt7e6aM9Lg2QeRS9MoyX0qrTX3X1HS9JFXUkqdXKsiR9WXyCZFZlZWA3UhW7vhO1W+clw1yY/wDnSlUsb3RabuvFJ8eba79x7w7iTS79WVA1AknbKn4cgalI3zV4zcuxhqNPHFxut8fx88NeCRq5yhQBQBQDM1oUBcd/0oCM6T8CF9CUOFde1G+OTf7Hka0wZvkzv8mGp0/z4V37GSGJ4pGjkUq6nBB/qPKvXlNSjaPmJwlCTTXJJKiyLpJI5FWHNWHJhXBkdGkGSfCuI6sxS4EyjJ8HX8xPLx8K87NGuV0O2Er6i90Nq5bJkjx0QGL+PHerg/LTWsJWzXR/5kabFKGzjuJHqK2PaPZoCG4jdxR3EbS3UUeFYLC7opYvga8lge7A27zVHG3dm8csViePby2ub8dq/nYYz8KSSeZFuAJHMVyI1Uao2TCiXnuDgA554rN4bbdnXj+I7IQjsuk0+eqfb2rt7jh+jup3keZjI3UnUEVQrwFirAeHabI8Kn5Nttvx+hH4ioQjCMPSt3V9VKrX64Yrc8D1s0nWYlLRNq6vsgQliE0E8u02d+/ypLFfN88fopj12yKx7fSlLi+fVVu69l2C64CHy/WFZusWQShRsyKyhdB5rpZhjPxHepeK+b58jHr3D0ONwprbfW3b582lzXZcDw3KwKvXzLlnVAzAIGdzgIo8zyFaJOuTjySi5XFUvHUf1JQKAKAKAaEVcoeo48/KjZKQ5qhYgek3RiK8XtdiQDsygbjyYfEPKtcWaWPp0OXU6SOdc8PyZlxPhdxZk9auUBx1iHUn/d+E/OtpZVJHh5dLPC+fyNp5VlUdoq67pIOaH+48RXJKdCEqFLPjpc9VKAkwHLPZcfjjPh5d1cmRUrXQ6K4tErwPiiWzS3Mm4ijIVc4LyOcBB9D8t6rimt1mumkoSc32RcfZ7dM1rH1pzM6tcSbe718jEA+Gd8DwWuuL4PUxStFqqxqZl0qhZ+LSolol0z8OCaZGRUTVKw1sWBOPlvQEZb8Nu7S5MUNxGktvwiMvI0JlD9U7HQoLDA2xk527qAlrTpVeXo+4kit+rsIrt9UXW9ZJKGOndhoQaTk/qoBlYccuJ72G860rGeFfajbBNS7N2o1JO2SPfxnGBQD/AIX0lvg1i8kkMwv4pmWJYur6mRYxImH1EunwsT3keNAQnFeK3M9vEk8uLxOIWGqGS06sQO8hwdmPXRkjYg/CaAl36XXkK3Vu7xyTxXtrax3HU6EAuwpDvEGPu5PfvtQHOK9KL63kktetiklS4sUWcwYBjvWdSskYbmCucg7g+VAWLopxO4N1d2lzIkzQdS6zJH1eUnD9h0yQCNHPO+fKgLXQCSxeNTZFCtQSFAFAQnSDgrzDXBKYbgDCyAZVh+XKnJ1+fLO1DLJBvmLpmR8e4rJDJ1d7YxLL+ZE7Qa/1LgFW+lYTa7nmZEk/XDn24K1xC6E406dODlTqLOh8Vbb+lc97XaMYPa7Qm/EWA03O4+GUcj+8dx86ptT5h+DRwjPmP4N+6C8L6i0TU2qSQCR3znJYDAB8AoAHyrvxqonqYIbYKyw1c2Ga8LjE5uAv3xjERbJ/5YbVjHLnQCc3BIWlklZMvJD1Dtk7xZJ049TvQEbddCLKRIkaHsxR9SuHdSYfynIPbT9J2oB5cdG7d5YZjGBJAumMqSulPwEA4K+RoBvw/obZwMzRwgEo0YGtyI0f3liUnEYPfpxQHLfoZaIMCMk9ZFLreV3cvASY9TsSSFycDON6AXn6L2r/AGjXErC5KmYNkhygwpx3EDwoCB6QdA43gjht410m7gnnMjszSpG3a1ucsx05AyaAsnBOBQWissCadbanYszu7csu7EltvE0BJ0AUAUAUAUAUA1v+HxTromjSRfB1BHpnlUNJlZRUupUON+ze1kVVgjWElhqkBJKoNyEUnGTsPLNZSwxZzz0sHwkVi29mklxllkWKEsVVZVMkjIpI1tjSATjOO6sP6XunRgtJJ8pknB0Uv+EjVw6b7TDza0m7O/eYWHu58P610qLj3s61GUV1ssfRXp1b3p6s6oLldntpuy4bwXONX+bVZSTLxyJlqFWLhQBQBQBQBQBQBQBQBQHAaA7QBQBQBQBQBQHMUB2gILpL0Stb4Dr4+2PdlXsyL8nFVlFMpKCl1EOj9he2zCKWZbmDHZkcFJ48cg/MSDz2O1RFSXFlYKcXTdosYq5qdoAoAoAoAoAoAoAoD//Z"/>
          <p:cNvSpPr>
            <a:spLocks noChangeAspect="1" noChangeArrowheads="1"/>
          </p:cNvSpPr>
          <p:nvPr/>
        </p:nvSpPr>
        <p:spPr bwMode="auto">
          <a:xfrm>
            <a:off x="1679575" y="-547688"/>
            <a:ext cx="1905000" cy="11430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grpSp>
        <p:nvGrpSpPr>
          <p:cNvPr id="20" name="Group 19"/>
          <p:cNvGrpSpPr/>
          <p:nvPr/>
        </p:nvGrpSpPr>
        <p:grpSpPr>
          <a:xfrm>
            <a:off x="4069224" y="3838096"/>
            <a:ext cx="1656184" cy="1535120"/>
            <a:chOff x="3707904" y="3442456"/>
            <a:chExt cx="1656184" cy="1535120"/>
          </a:xfrm>
        </p:grpSpPr>
        <p:grpSp>
          <p:nvGrpSpPr>
            <p:cNvPr id="14" name="Group 13"/>
            <p:cNvGrpSpPr/>
            <p:nvPr/>
          </p:nvGrpSpPr>
          <p:grpSpPr>
            <a:xfrm>
              <a:off x="3707904" y="3442456"/>
              <a:ext cx="1656184" cy="1535120"/>
              <a:chOff x="971600" y="3334040"/>
              <a:chExt cx="1656184" cy="1535120"/>
            </a:xfrm>
          </p:grpSpPr>
          <p:sp>
            <p:nvSpPr>
              <p:cNvPr id="15" name="Rounded Rectangle 14"/>
              <p:cNvSpPr/>
              <p:nvPr/>
            </p:nvSpPr>
            <p:spPr>
              <a:xfrm>
                <a:off x="971600" y="3334040"/>
                <a:ext cx="1656184" cy="153512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TextBox 16"/>
              <p:cNvSpPr txBox="1"/>
              <p:nvPr/>
            </p:nvSpPr>
            <p:spPr>
              <a:xfrm>
                <a:off x="1052305" y="3356578"/>
                <a:ext cx="1359455" cy="369332"/>
              </a:xfrm>
              <a:prstGeom prst="rect">
                <a:avLst/>
              </a:prstGeom>
              <a:noFill/>
            </p:spPr>
            <p:txBody>
              <a:bodyPr wrap="square" rtlCol="0">
                <a:spAutoFit/>
              </a:bodyPr>
              <a:lstStyle/>
              <a:p>
                <a:pPr algn="ctr"/>
                <a:r>
                  <a:rPr lang="en-GB" dirty="0"/>
                  <a:t>Photoshop</a:t>
                </a:r>
              </a:p>
            </p:txBody>
          </p:sp>
        </p:grpSp>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8609" y="3811892"/>
              <a:ext cx="152400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23" name="Group 22"/>
          <p:cNvGrpSpPr/>
          <p:nvPr/>
        </p:nvGrpSpPr>
        <p:grpSpPr>
          <a:xfrm>
            <a:off x="8656633" y="3838096"/>
            <a:ext cx="1656184" cy="1535120"/>
            <a:chOff x="971600" y="3334040"/>
            <a:chExt cx="1656184" cy="1535120"/>
          </a:xfrm>
        </p:grpSpPr>
        <p:sp>
          <p:nvSpPr>
            <p:cNvPr id="25" name="Rounded Rectangle 24"/>
            <p:cNvSpPr/>
            <p:nvPr/>
          </p:nvSpPr>
          <p:spPr>
            <a:xfrm>
              <a:off x="971600" y="3334040"/>
              <a:ext cx="1656184" cy="15351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6" name="TextBox 25"/>
            <p:cNvSpPr txBox="1"/>
            <p:nvPr/>
          </p:nvSpPr>
          <p:spPr>
            <a:xfrm>
              <a:off x="1119964" y="3713318"/>
              <a:ext cx="1359455" cy="646331"/>
            </a:xfrm>
            <a:prstGeom prst="rect">
              <a:avLst/>
            </a:prstGeom>
            <a:noFill/>
          </p:spPr>
          <p:txBody>
            <a:bodyPr wrap="square" rtlCol="0">
              <a:spAutoFit/>
            </a:bodyPr>
            <a:lstStyle/>
            <a:p>
              <a:pPr algn="ctr"/>
              <a:r>
                <a:rPr lang="en-GB" dirty="0"/>
                <a:t>Writing your own code</a:t>
              </a:r>
            </a:p>
          </p:txBody>
        </p:sp>
      </p:grpSp>
      <p:grpSp>
        <p:nvGrpSpPr>
          <p:cNvPr id="27" name="Group 26"/>
          <p:cNvGrpSpPr/>
          <p:nvPr/>
        </p:nvGrpSpPr>
        <p:grpSpPr>
          <a:xfrm>
            <a:off x="6362928" y="3838096"/>
            <a:ext cx="1656184" cy="1535120"/>
            <a:chOff x="971600" y="3334040"/>
            <a:chExt cx="1656184" cy="1535120"/>
          </a:xfrm>
        </p:grpSpPr>
        <p:sp>
          <p:nvSpPr>
            <p:cNvPr id="28" name="Rounded Rectangle 27"/>
            <p:cNvSpPr/>
            <p:nvPr/>
          </p:nvSpPr>
          <p:spPr>
            <a:xfrm>
              <a:off x="971600" y="3334040"/>
              <a:ext cx="1656184" cy="153512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9" name="TextBox 28"/>
            <p:cNvSpPr txBox="1"/>
            <p:nvPr/>
          </p:nvSpPr>
          <p:spPr>
            <a:xfrm>
              <a:off x="1119964" y="3713318"/>
              <a:ext cx="1359455" cy="923330"/>
            </a:xfrm>
            <a:prstGeom prst="rect">
              <a:avLst/>
            </a:prstGeom>
            <a:noFill/>
          </p:spPr>
          <p:txBody>
            <a:bodyPr wrap="square" rtlCol="0">
              <a:spAutoFit/>
            </a:bodyPr>
            <a:lstStyle/>
            <a:p>
              <a:pPr algn="ctr"/>
              <a:r>
                <a:rPr lang="en-GB" dirty="0"/>
                <a:t>Using other people’s code</a:t>
              </a:r>
            </a:p>
          </p:txBody>
        </p:sp>
      </p:grpSp>
      <p:sp>
        <p:nvSpPr>
          <p:cNvPr id="21" name="Rectangle 20"/>
          <p:cNvSpPr/>
          <p:nvPr/>
        </p:nvSpPr>
        <p:spPr>
          <a:xfrm>
            <a:off x="3584575" y="4327137"/>
            <a:ext cx="413896" cy="646331"/>
          </a:xfrm>
          <a:prstGeom prst="rect">
            <a:avLst/>
          </a:prstGeom>
        </p:spPr>
        <p:txBody>
          <a:bodyPr wrap="none">
            <a:spAutoFit/>
          </a:bodyPr>
          <a:lstStyle/>
          <a:p>
            <a:r>
              <a:rPr lang="en-GB" sz="3600" dirty="0"/>
              <a:t>+</a:t>
            </a:r>
          </a:p>
        </p:txBody>
      </p:sp>
      <p:sp>
        <p:nvSpPr>
          <p:cNvPr id="31" name="Rectangle 30"/>
          <p:cNvSpPr/>
          <p:nvPr/>
        </p:nvSpPr>
        <p:spPr>
          <a:xfrm>
            <a:off x="5848399" y="4327137"/>
            <a:ext cx="413896" cy="646331"/>
          </a:xfrm>
          <a:prstGeom prst="rect">
            <a:avLst/>
          </a:prstGeom>
        </p:spPr>
        <p:txBody>
          <a:bodyPr wrap="none">
            <a:spAutoFit/>
          </a:bodyPr>
          <a:lstStyle/>
          <a:p>
            <a:r>
              <a:rPr lang="en-GB" sz="3600" dirty="0"/>
              <a:t>+</a:t>
            </a:r>
          </a:p>
        </p:txBody>
      </p:sp>
      <p:sp>
        <p:nvSpPr>
          <p:cNvPr id="32" name="Rectangle 31"/>
          <p:cNvSpPr/>
          <p:nvPr/>
        </p:nvSpPr>
        <p:spPr>
          <a:xfrm>
            <a:off x="8112224" y="4327137"/>
            <a:ext cx="413896" cy="646331"/>
          </a:xfrm>
          <a:prstGeom prst="rect">
            <a:avLst/>
          </a:prstGeom>
        </p:spPr>
        <p:txBody>
          <a:bodyPr wrap="none">
            <a:spAutoFit/>
          </a:bodyPr>
          <a:lstStyle/>
          <a:p>
            <a:r>
              <a:rPr lang="en-GB" sz="3600" dirty="0"/>
              <a:t>+</a:t>
            </a:r>
          </a:p>
        </p:txBody>
      </p:sp>
      <p:sp>
        <p:nvSpPr>
          <p:cNvPr id="30" name="Rectangle 29"/>
          <p:cNvSpPr/>
          <p:nvPr/>
        </p:nvSpPr>
        <p:spPr>
          <a:xfrm>
            <a:off x="2189717" y="5877273"/>
            <a:ext cx="442359" cy="646331"/>
          </a:xfrm>
          <a:prstGeom prst="rect">
            <a:avLst/>
          </a:prstGeom>
        </p:spPr>
        <p:txBody>
          <a:bodyPr wrap="square">
            <a:spAutoFit/>
          </a:bodyPr>
          <a:lstStyle/>
          <a:p>
            <a:r>
              <a:rPr lang="en-GB" sz="3600" dirty="0"/>
              <a:t>=</a:t>
            </a:r>
          </a:p>
        </p:txBody>
      </p:sp>
      <p:sp>
        <p:nvSpPr>
          <p:cNvPr id="33" name="TextBox 32"/>
          <p:cNvSpPr txBox="1"/>
          <p:nvPr/>
        </p:nvSpPr>
        <p:spPr>
          <a:xfrm>
            <a:off x="2770531" y="6007127"/>
            <a:ext cx="4254434" cy="369332"/>
          </a:xfrm>
          <a:prstGeom prst="rect">
            <a:avLst/>
          </a:prstGeom>
          <a:noFill/>
        </p:spPr>
        <p:txBody>
          <a:bodyPr wrap="none" rtlCol="0">
            <a:spAutoFit/>
          </a:bodyPr>
          <a:lstStyle/>
          <a:p>
            <a:r>
              <a:rPr lang="en-GB" dirty="0"/>
              <a:t>A really powerful tool for imaging research!</a:t>
            </a:r>
          </a:p>
        </p:txBody>
      </p:sp>
    </p:spTree>
    <p:extLst>
      <p:ext uri="{BB962C8B-B14F-4D97-AF65-F5344CB8AC3E}">
        <p14:creationId xmlns:p14="http://schemas.microsoft.com/office/powerpoint/2010/main" val="239812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sk.man.ac.uk\home$\My Pictures\stud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332657"/>
            <a:ext cx="864096" cy="1987421"/>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2849716" y="188640"/>
            <a:ext cx="3174277" cy="1008112"/>
          </a:xfrm>
          <a:prstGeom prst="cloudCallout">
            <a:avLst>
              <a:gd name="adj1" fmla="val -60518"/>
              <a:gd name="adj2" fmla="val 5313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is a computer program?</a:t>
            </a:r>
          </a:p>
        </p:txBody>
      </p:sp>
      <p:sp>
        <p:nvSpPr>
          <p:cNvPr id="12" name="TextBox 11"/>
          <p:cNvSpPr txBox="1"/>
          <p:nvPr/>
        </p:nvSpPr>
        <p:spPr>
          <a:xfrm>
            <a:off x="4743402" y="1196753"/>
            <a:ext cx="4520950" cy="584775"/>
          </a:xfrm>
          <a:prstGeom prst="rect">
            <a:avLst/>
          </a:prstGeom>
          <a:noFill/>
        </p:spPr>
        <p:txBody>
          <a:bodyPr wrap="square" rtlCol="0">
            <a:spAutoFit/>
          </a:bodyPr>
          <a:lstStyle/>
          <a:p>
            <a:r>
              <a:rPr lang="en-GB" sz="3200" dirty="0"/>
              <a:t>In medical imaging…</a:t>
            </a:r>
          </a:p>
        </p:txBody>
      </p:sp>
      <p:grpSp>
        <p:nvGrpSpPr>
          <p:cNvPr id="8" name="Group 7"/>
          <p:cNvGrpSpPr/>
          <p:nvPr/>
        </p:nvGrpSpPr>
        <p:grpSpPr>
          <a:xfrm>
            <a:off x="1775520" y="2339218"/>
            <a:ext cx="2774230" cy="3178014"/>
            <a:chOff x="251520" y="2339218"/>
            <a:chExt cx="2774230" cy="3178014"/>
          </a:xfrm>
        </p:grpSpPr>
        <p:sp>
          <p:nvSpPr>
            <p:cNvPr id="2" name="Rounded Rectangle 1"/>
            <p:cNvSpPr/>
            <p:nvPr/>
          </p:nvSpPr>
          <p:spPr>
            <a:xfrm>
              <a:off x="251520" y="2339218"/>
              <a:ext cx="2774230" cy="3178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Oval 5"/>
            <p:cNvSpPr/>
            <p:nvPr/>
          </p:nvSpPr>
          <p:spPr>
            <a:xfrm>
              <a:off x="358050" y="2825919"/>
              <a:ext cx="2448272" cy="743136"/>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tx1"/>
                  </a:solidFill>
                </a:rPr>
                <a:t>Image(s)</a:t>
              </a:r>
            </a:p>
          </p:txBody>
        </p:sp>
        <p:sp>
          <p:nvSpPr>
            <p:cNvPr id="22" name="Oval 21"/>
            <p:cNvSpPr/>
            <p:nvPr/>
          </p:nvSpPr>
          <p:spPr>
            <a:xfrm>
              <a:off x="307758" y="3636942"/>
              <a:ext cx="2448272" cy="74313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solidFill>
                    <a:schemeClr val="tx1"/>
                  </a:solidFill>
                </a:rPr>
                <a:t>Lab results</a:t>
              </a:r>
            </a:p>
          </p:txBody>
        </p:sp>
        <p:sp>
          <p:nvSpPr>
            <p:cNvPr id="23" name="Oval 22"/>
            <p:cNvSpPr/>
            <p:nvPr/>
          </p:nvSpPr>
          <p:spPr>
            <a:xfrm>
              <a:off x="448805" y="4497592"/>
              <a:ext cx="2448272" cy="74313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solidFill>
                    <a:schemeClr val="tx1"/>
                  </a:solidFill>
                </a:rPr>
                <a:t>Patient data</a:t>
              </a:r>
            </a:p>
          </p:txBody>
        </p:sp>
        <p:sp>
          <p:nvSpPr>
            <p:cNvPr id="24" name="TextBox 23"/>
            <p:cNvSpPr txBox="1"/>
            <p:nvPr/>
          </p:nvSpPr>
          <p:spPr>
            <a:xfrm>
              <a:off x="1179630" y="2369536"/>
              <a:ext cx="800081" cy="369332"/>
            </a:xfrm>
            <a:prstGeom prst="rect">
              <a:avLst/>
            </a:prstGeom>
            <a:noFill/>
          </p:spPr>
          <p:txBody>
            <a:bodyPr wrap="square" rtlCol="0">
              <a:spAutoFit/>
            </a:bodyPr>
            <a:lstStyle/>
            <a:p>
              <a:pPr algn="ctr"/>
              <a:r>
                <a:rPr lang="en-GB" b="1" dirty="0"/>
                <a:t>DATA</a:t>
              </a:r>
            </a:p>
          </p:txBody>
        </p:sp>
      </p:grpSp>
      <p:grpSp>
        <p:nvGrpSpPr>
          <p:cNvPr id="7" name="Group 6"/>
          <p:cNvGrpSpPr/>
          <p:nvPr/>
        </p:nvGrpSpPr>
        <p:grpSpPr>
          <a:xfrm>
            <a:off x="4657270" y="2776097"/>
            <a:ext cx="3130426" cy="2304256"/>
            <a:chOff x="3025750" y="2564904"/>
            <a:chExt cx="3130426" cy="2304256"/>
          </a:xfrm>
        </p:grpSpPr>
        <p:pic>
          <p:nvPicPr>
            <p:cNvPr id="7170" name="Picture 2" descr="http://bundabergcomputers.com.au/wp-content/uploads/2013/12/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50" y="2896598"/>
              <a:ext cx="2586933" cy="1612522"/>
            </a:xfrm>
            <a:prstGeom prst="rect">
              <a:avLst/>
            </a:prstGeom>
            <a:noFill/>
            <a:extLst>
              <a:ext uri="{909E8E84-426E-40DD-AFC4-6F175D3DCCD1}">
                <a14:hiddenFill xmlns:a14="http://schemas.microsoft.com/office/drawing/2010/main">
                  <a:solidFill>
                    <a:srgbClr val="FFFFFF"/>
                  </a:solidFill>
                </a14:hiddenFill>
              </a:ext>
            </a:extLst>
          </p:spPr>
        </p:pic>
        <p:sp>
          <p:nvSpPr>
            <p:cNvPr id="5" name="Pentagon 4"/>
            <p:cNvSpPr/>
            <p:nvPr/>
          </p:nvSpPr>
          <p:spPr>
            <a:xfrm>
              <a:off x="3025750" y="2564904"/>
              <a:ext cx="3130426" cy="2304256"/>
            </a:xfrm>
            <a:prstGeom prst="homePlate">
              <a:avLst>
                <a:gd name="adj" fmla="val 308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092403" y="4365104"/>
              <a:ext cx="2520280" cy="338554"/>
            </a:xfrm>
            <a:prstGeom prst="rect">
              <a:avLst/>
            </a:prstGeom>
            <a:noFill/>
          </p:spPr>
          <p:txBody>
            <a:bodyPr wrap="square" rtlCol="0">
              <a:spAutoFit/>
            </a:bodyPr>
            <a:lstStyle/>
            <a:p>
              <a:r>
                <a:rPr lang="en-GB" sz="1600" dirty="0"/>
                <a:t>Do something clever…</a:t>
              </a:r>
            </a:p>
          </p:txBody>
        </p:sp>
        <p:sp>
          <p:nvSpPr>
            <p:cNvPr id="25" name="TextBox 24"/>
            <p:cNvSpPr txBox="1"/>
            <p:nvPr/>
          </p:nvSpPr>
          <p:spPr>
            <a:xfrm>
              <a:off x="3546650" y="2619460"/>
              <a:ext cx="1493894" cy="369332"/>
            </a:xfrm>
            <a:prstGeom prst="rect">
              <a:avLst/>
            </a:prstGeom>
            <a:noFill/>
          </p:spPr>
          <p:txBody>
            <a:bodyPr wrap="square" rtlCol="0">
              <a:spAutoFit/>
            </a:bodyPr>
            <a:lstStyle/>
            <a:p>
              <a:pPr algn="ctr"/>
              <a:r>
                <a:rPr lang="en-GB" b="1" dirty="0"/>
                <a:t>PROGRAM</a:t>
              </a:r>
            </a:p>
          </p:txBody>
        </p:sp>
      </p:grpSp>
      <p:grpSp>
        <p:nvGrpSpPr>
          <p:cNvPr id="9" name="Group 8"/>
          <p:cNvGrpSpPr/>
          <p:nvPr/>
        </p:nvGrpSpPr>
        <p:grpSpPr>
          <a:xfrm>
            <a:off x="7849132" y="2658583"/>
            <a:ext cx="2517317" cy="2539284"/>
            <a:chOff x="6325131" y="2447390"/>
            <a:chExt cx="2517317" cy="2539284"/>
          </a:xfrm>
        </p:grpSpPr>
        <p:sp>
          <p:nvSpPr>
            <p:cNvPr id="15" name="Rounded Rectangle 14"/>
            <p:cNvSpPr/>
            <p:nvPr/>
          </p:nvSpPr>
          <p:spPr>
            <a:xfrm>
              <a:off x="6325131" y="2447390"/>
              <a:ext cx="2517317" cy="2539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6629683" y="3501008"/>
              <a:ext cx="1908212" cy="646331"/>
            </a:xfrm>
            <a:prstGeom prst="rect">
              <a:avLst/>
            </a:prstGeom>
            <a:noFill/>
          </p:spPr>
          <p:txBody>
            <a:bodyPr wrap="square" rtlCol="0">
              <a:spAutoFit/>
            </a:bodyPr>
            <a:lstStyle/>
            <a:p>
              <a:pPr algn="ctr"/>
              <a:r>
                <a:rPr lang="en-GB" dirty="0"/>
                <a:t>Hopefully clinically useful!</a:t>
              </a:r>
            </a:p>
          </p:txBody>
        </p:sp>
        <p:sp>
          <p:nvSpPr>
            <p:cNvPr id="26" name="TextBox 25"/>
            <p:cNvSpPr txBox="1"/>
            <p:nvPr/>
          </p:nvSpPr>
          <p:spPr>
            <a:xfrm>
              <a:off x="6899713" y="2711932"/>
              <a:ext cx="1368152" cy="369332"/>
            </a:xfrm>
            <a:prstGeom prst="rect">
              <a:avLst/>
            </a:prstGeom>
            <a:noFill/>
          </p:spPr>
          <p:txBody>
            <a:bodyPr wrap="square" rtlCol="0">
              <a:spAutoFit/>
            </a:bodyPr>
            <a:lstStyle/>
            <a:p>
              <a:pPr algn="ctr"/>
              <a:r>
                <a:rPr lang="en-GB" b="1" dirty="0"/>
                <a:t>RESULT</a:t>
              </a:r>
            </a:p>
          </p:txBody>
        </p:sp>
      </p:grpSp>
    </p:spTree>
    <p:extLst>
      <p:ext uri="{BB962C8B-B14F-4D97-AF65-F5344CB8AC3E}">
        <p14:creationId xmlns:p14="http://schemas.microsoft.com/office/powerpoint/2010/main" val="3257740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ask.man.ac.uk\home$\My Pictures\stud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332657"/>
            <a:ext cx="864096" cy="1987421"/>
          </a:xfrm>
          <a:prstGeom prst="rect">
            <a:avLst/>
          </a:prstGeom>
          <a:noFill/>
          <a:extLst>
            <a:ext uri="{909E8E84-426E-40DD-AFC4-6F175D3DCCD1}">
              <a14:hiddenFill xmlns:a14="http://schemas.microsoft.com/office/drawing/2010/main">
                <a:solidFill>
                  <a:srgbClr val="FFFFFF"/>
                </a:solidFill>
              </a14:hiddenFill>
            </a:ext>
          </a:extLst>
        </p:spPr>
      </p:pic>
      <p:sp>
        <p:nvSpPr>
          <p:cNvPr id="11" name="Cloud Callout 10"/>
          <p:cNvSpPr/>
          <p:nvPr/>
        </p:nvSpPr>
        <p:spPr>
          <a:xfrm>
            <a:off x="2849716" y="188640"/>
            <a:ext cx="3174277" cy="1008112"/>
          </a:xfrm>
          <a:prstGeom prst="cloudCallout">
            <a:avLst>
              <a:gd name="adj1" fmla="val -60387"/>
              <a:gd name="adj2" fmla="val -3220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What is a computer program?</a:t>
            </a:r>
          </a:p>
        </p:txBody>
      </p:sp>
      <p:sp>
        <p:nvSpPr>
          <p:cNvPr id="12" name="TextBox 11"/>
          <p:cNvSpPr txBox="1"/>
          <p:nvPr/>
        </p:nvSpPr>
        <p:spPr>
          <a:xfrm>
            <a:off x="4743402" y="1196753"/>
            <a:ext cx="4520950" cy="584775"/>
          </a:xfrm>
          <a:prstGeom prst="rect">
            <a:avLst/>
          </a:prstGeom>
          <a:noFill/>
        </p:spPr>
        <p:txBody>
          <a:bodyPr wrap="square" rtlCol="0">
            <a:spAutoFit/>
          </a:bodyPr>
          <a:lstStyle/>
          <a:p>
            <a:r>
              <a:rPr lang="en-GB" sz="3200" dirty="0"/>
              <a:t>In medical imaging…</a:t>
            </a:r>
          </a:p>
        </p:txBody>
      </p:sp>
      <p:grpSp>
        <p:nvGrpSpPr>
          <p:cNvPr id="8" name="Group 7"/>
          <p:cNvGrpSpPr/>
          <p:nvPr/>
        </p:nvGrpSpPr>
        <p:grpSpPr>
          <a:xfrm>
            <a:off x="1775520" y="2339218"/>
            <a:ext cx="2774230" cy="3178014"/>
            <a:chOff x="251520" y="2339218"/>
            <a:chExt cx="2774230" cy="3178014"/>
          </a:xfrm>
        </p:grpSpPr>
        <p:sp>
          <p:nvSpPr>
            <p:cNvPr id="2" name="Rounded Rectangle 1"/>
            <p:cNvSpPr/>
            <p:nvPr/>
          </p:nvSpPr>
          <p:spPr>
            <a:xfrm>
              <a:off x="251520" y="2339218"/>
              <a:ext cx="2774230" cy="317801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1179630" y="2369536"/>
              <a:ext cx="967449" cy="369332"/>
            </a:xfrm>
            <a:prstGeom prst="rect">
              <a:avLst/>
            </a:prstGeom>
            <a:noFill/>
          </p:spPr>
          <p:txBody>
            <a:bodyPr wrap="square" rtlCol="0">
              <a:spAutoFit/>
            </a:bodyPr>
            <a:lstStyle/>
            <a:p>
              <a:pPr algn="ctr"/>
              <a:r>
                <a:rPr lang="en-GB" b="1" dirty="0"/>
                <a:t>DATA</a:t>
              </a:r>
            </a:p>
          </p:txBody>
        </p:sp>
      </p:grpSp>
      <p:grpSp>
        <p:nvGrpSpPr>
          <p:cNvPr id="7" name="Group 6"/>
          <p:cNvGrpSpPr/>
          <p:nvPr/>
        </p:nvGrpSpPr>
        <p:grpSpPr>
          <a:xfrm>
            <a:off x="4657270" y="2776097"/>
            <a:ext cx="3130426" cy="2446531"/>
            <a:chOff x="3025750" y="2564903"/>
            <a:chExt cx="3130426" cy="2446531"/>
          </a:xfrm>
        </p:grpSpPr>
        <p:pic>
          <p:nvPicPr>
            <p:cNvPr id="7170" name="Picture 2" descr="http://bundabergcomputers.com.au/wp-content/uploads/2013/12/comp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5750" y="2896598"/>
              <a:ext cx="2586933" cy="1612522"/>
            </a:xfrm>
            <a:prstGeom prst="rect">
              <a:avLst/>
            </a:prstGeom>
            <a:noFill/>
            <a:extLst>
              <a:ext uri="{909E8E84-426E-40DD-AFC4-6F175D3DCCD1}">
                <a14:hiddenFill xmlns:a14="http://schemas.microsoft.com/office/drawing/2010/main">
                  <a:solidFill>
                    <a:srgbClr val="FFFFFF"/>
                  </a:solidFill>
                </a14:hiddenFill>
              </a:ext>
            </a:extLst>
          </p:spPr>
        </p:pic>
        <p:sp>
          <p:nvSpPr>
            <p:cNvPr id="5" name="Pentagon 4"/>
            <p:cNvSpPr/>
            <p:nvPr/>
          </p:nvSpPr>
          <p:spPr>
            <a:xfrm>
              <a:off x="3025750" y="2564903"/>
              <a:ext cx="3130426" cy="2446531"/>
            </a:xfrm>
            <a:prstGeom prst="homePlate">
              <a:avLst>
                <a:gd name="adj" fmla="val 3082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3092403" y="4365104"/>
              <a:ext cx="2520280" cy="584775"/>
            </a:xfrm>
            <a:prstGeom prst="rect">
              <a:avLst/>
            </a:prstGeom>
            <a:noFill/>
          </p:spPr>
          <p:txBody>
            <a:bodyPr wrap="square" rtlCol="0">
              <a:spAutoFit/>
            </a:bodyPr>
            <a:lstStyle/>
            <a:p>
              <a:r>
                <a:rPr lang="en-GB" sz="1600" dirty="0"/>
                <a:t>Measure volume of grey/white matter…</a:t>
              </a:r>
            </a:p>
          </p:txBody>
        </p:sp>
        <p:sp>
          <p:nvSpPr>
            <p:cNvPr id="25" name="TextBox 24"/>
            <p:cNvSpPr txBox="1"/>
            <p:nvPr/>
          </p:nvSpPr>
          <p:spPr>
            <a:xfrm>
              <a:off x="3546650" y="2619460"/>
              <a:ext cx="1565902" cy="369332"/>
            </a:xfrm>
            <a:prstGeom prst="rect">
              <a:avLst/>
            </a:prstGeom>
            <a:noFill/>
          </p:spPr>
          <p:txBody>
            <a:bodyPr wrap="square" rtlCol="0">
              <a:spAutoFit/>
            </a:bodyPr>
            <a:lstStyle/>
            <a:p>
              <a:pPr algn="ctr"/>
              <a:r>
                <a:rPr lang="en-GB" b="1" dirty="0"/>
                <a:t>PROGRAM</a:t>
              </a:r>
            </a:p>
          </p:txBody>
        </p:sp>
      </p:grpSp>
      <p:grpSp>
        <p:nvGrpSpPr>
          <p:cNvPr id="9" name="Group 8"/>
          <p:cNvGrpSpPr/>
          <p:nvPr/>
        </p:nvGrpSpPr>
        <p:grpSpPr>
          <a:xfrm>
            <a:off x="7849132" y="2658583"/>
            <a:ext cx="2517317" cy="2539284"/>
            <a:chOff x="6325131" y="2447390"/>
            <a:chExt cx="2517317" cy="2539284"/>
          </a:xfrm>
        </p:grpSpPr>
        <p:sp>
          <p:nvSpPr>
            <p:cNvPr id="15" name="Rounded Rectangle 14"/>
            <p:cNvSpPr/>
            <p:nvPr/>
          </p:nvSpPr>
          <p:spPr>
            <a:xfrm>
              <a:off x="6325131" y="2447390"/>
              <a:ext cx="2517317" cy="25392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6629683" y="3217807"/>
              <a:ext cx="1908212" cy="1200329"/>
            </a:xfrm>
            <a:prstGeom prst="rect">
              <a:avLst/>
            </a:prstGeom>
            <a:noFill/>
          </p:spPr>
          <p:txBody>
            <a:bodyPr wrap="square" rtlCol="0">
              <a:spAutoFit/>
            </a:bodyPr>
            <a:lstStyle/>
            <a:p>
              <a:pPr algn="ctr"/>
              <a:r>
                <a:rPr lang="en-GB" dirty="0"/>
                <a:t>Predict whether the patient has Alzheimer’s Disease</a:t>
              </a:r>
            </a:p>
          </p:txBody>
        </p:sp>
        <p:sp>
          <p:nvSpPr>
            <p:cNvPr id="26" name="TextBox 25"/>
            <p:cNvSpPr txBox="1"/>
            <p:nvPr/>
          </p:nvSpPr>
          <p:spPr>
            <a:xfrm>
              <a:off x="6899713" y="2711932"/>
              <a:ext cx="1368152" cy="369332"/>
            </a:xfrm>
            <a:prstGeom prst="rect">
              <a:avLst/>
            </a:prstGeom>
            <a:noFill/>
          </p:spPr>
          <p:txBody>
            <a:bodyPr wrap="square" rtlCol="0">
              <a:spAutoFit/>
            </a:bodyPr>
            <a:lstStyle/>
            <a:p>
              <a:pPr algn="ctr"/>
              <a:r>
                <a:rPr lang="en-GB" b="1" dirty="0"/>
                <a:t>RESULT</a:t>
              </a:r>
            </a:p>
          </p:txBody>
        </p:sp>
      </p:grpSp>
      <p:grpSp>
        <p:nvGrpSpPr>
          <p:cNvPr id="20" name="Group 19"/>
          <p:cNvGrpSpPr/>
          <p:nvPr/>
        </p:nvGrpSpPr>
        <p:grpSpPr>
          <a:xfrm>
            <a:off x="2000640" y="2780928"/>
            <a:ext cx="2323991" cy="1301666"/>
            <a:chOff x="1403648" y="3017954"/>
            <a:chExt cx="2880320" cy="1620000"/>
          </a:xfrm>
        </p:grpSpPr>
        <p:pic>
          <p:nvPicPr>
            <p:cNvPr id="21" name="Picture 4" descr="http://www.mr-tip.com/exam_gifs/brain_mri_transversal_t1_00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968" y="3017954"/>
              <a:ext cx="1620000" cy="162000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ttp://upload.wikimedia.org/wikipedia/en/a/ae/Sagittal_brain_MRI.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648" y="3017954"/>
              <a:ext cx="1434686" cy="1620000"/>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TextBox 27"/>
          <p:cNvSpPr txBox="1"/>
          <p:nvPr/>
        </p:nvSpPr>
        <p:spPr>
          <a:xfrm>
            <a:off x="1885998" y="4347880"/>
            <a:ext cx="2520280" cy="338554"/>
          </a:xfrm>
          <a:prstGeom prst="rect">
            <a:avLst/>
          </a:prstGeom>
          <a:noFill/>
        </p:spPr>
        <p:txBody>
          <a:bodyPr wrap="square" rtlCol="0">
            <a:spAutoFit/>
          </a:bodyPr>
          <a:lstStyle/>
          <a:p>
            <a:r>
              <a:rPr lang="en-GB" sz="1600" dirty="0"/>
              <a:t>MR images of the brain</a:t>
            </a:r>
          </a:p>
        </p:txBody>
      </p:sp>
    </p:spTree>
    <p:extLst>
      <p:ext uri="{BB962C8B-B14F-4D97-AF65-F5344CB8AC3E}">
        <p14:creationId xmlns:p14="http://schemas.microsoft.com/office/powerpoint/2010/main" val="49419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b="1" dirty="0"/>
              <a:t>Why?</a:t>
            </a:r>
          </a:p>
        </p:txBody>
      </p:sp>
      <p:sp>
        <p:nvSpPr>
          <p:cNvPr id="3" name="TextBox 2"/>
          <p:cNvSpPr txBox="1"/>
          <p:nvPr/>
        </p:nvSpPr>
        <p:spPr>
          <a:xfrm>
            <a:off x="1938759" y="1321476"/>
            <a:ext cx="8414795" cy="1938992"/>
          </a:xfrm>
          <a:prstGeom prst="rect">
            <a:avLst/>
          </a:prstGeom>
          <a:noFill/>
        </p:spPr>
        <p:txBody>
          <a:bodyPr wrap="square" rtlCol="0">
            <a:spAutoFit/>
          </a:bodyPr>
          <a:lstStyle/>
          <a:p>
            <a:pPr marL="285750" indent="-285750" algn="just">
              <a:buFont typeface="Arial"/>
              <a:buChar char="•"/>
            </a:pPr>
            <a:r>
              <a:rPr lang="en-US" sz="2000" dirty="0">
                <a:latin typeface="Arial"/>
                <a:cs typeface="Arial"/>
              </a:rPr>
              <a:t>Built-in operations to handle arrays/matrices. E.g. 2 arrays together needs only 1 command cf. a for or while loop (as in C)</a:t>
            </a:r>
          </a:p>
          <a:p>
            <a:pPr marL="285750" indent="-285750" algn="just">
              <a:buFont typeface="Arial"/>
              <a:buChar char="•"/>
            </a:pPr>
            <a:r>
              <a:rPr lang="en-US" sz="2000" dirty="0">
                <a:latin typeface="Arial"/>
                <a:cs typeface="Arial"/>
              </a:rPr>
              <a:t>Easy to prototype! Much lesser lines of codes!</a:t>
            </a:r>
          </a:p>
          <a:p>
            <a:pPr marL="285750" indent="-285750" algn="just">
              <a:buFont typeface="Arial"/>
              <a:buChar char="•"/>
            </a:pPr>
            <a:r>
              <a:rPr lang="en-US" sz="2000" dirty="0">
                <a:latin typeface="Arial"/>
                <a:cs typeface="Arial"/>
              </a:rPr>
              <a:t>Graphical output optimized for interaction – very user friendly</a:t>
            </a:r>
          </a:p>
          <a:p>
            <a:pPr marL="285750" indent="-285750" algn="just">
              <a:buFont typeface="Arial"/>
              <a:buChar char="•"/>
            </a:pPr>
            <a:r>
              <a:rPr lang="en-US" sz="2000" dirty="0">
                <a:latin typeface="Arial"/>
                <a:cs typeface="Arial"/>
              </a:rPr>
              <a:t>Additional toolboxes could be included e.g. Statistics Toolbox for more specialized statistical manipulation of data (</a:t>
            </a:r>
            <a:r>
              <a:rPr lang="en-US" sz="2000" dirty="0" err="1">
                <a:latin typeface="Arial"/>
                <a:cs typeface="Arial"/>
              </a:rPr>
              <a:t>Anova</a:t>
            </a:r>
            <a:r>
              <a:rPr lang="en-US" sz="2000" dirty="0">
                <a:latin typeface="Arial"/>
                <a:cs typeface="Arial"/>
              </a:rPr>
              <a:t>, data fitting, </a:t>
            </a:r>
            <a:r>
              <a:rPr lang="en-US" sz="2000" dirty="0" err="1">
                <a:latin typeface="Arial"/>
                <a:cs typeface="Arial"/>
              </a:rPr>
              <a:t>etc</a:t>
            </a:r>
            <a:r>
              <a:rPr lang="en-US" sz="2000" dirty="0">
                <a:latin typeface="Arial"/>
                <a:cs typeface="Arial"/>
              </a:rPr>
              <a:t>)</a:t>
            </a:r>
          </a:p>
        </p:txBody>
      </p:sp>
      <p:pic>
        <p:nvPicPr>
          <p:cNvPr id="4" name="Picture 3"/>
          <p:cNvPicPr>
            <a:picLocks noChangeAspect="1"/>
          </p:cNvPicPr>
          <p:nvPr/>
        </p:nvPicPr>
        <p:blipFill>
          <a:blip r:embed="rId2"/>
          <a:stretch>
            <a:fillRect/>
          </a:stretch>
        </p:blipFill>
        <p:spPr>
          <a:xfrm>
            <a:off x="8839201" y="228600"/>
            <a:ext cx="1217097" cy="1093866"/>
          </a:xfrm>
          <a:prstGeom prst="rect">
            <a:avLst/>
          </a:prstGeom>
        </p:spPr>
      </p:pic>
      <p:pic>
        <p:nvPicPr>
          <p:cNvPr id="5" name="Picture 4"/>
          <p:cNvPicPr>
            <a:picLocks noChangeAspect="1"/>
          </p:cNvPicPr>
          <p:nvPr/>
        </p:nvPicPr>
        <p:blipFill>
          <a:blip r:embed="rId3"/>
          <a:stretch>
            <a:fillRect/>
          </a:stretch>
        </p:blipFill>
        <p:spPr>
          <a:xfrm>
            <a:off x="3359552" y="3590082"/>
            <a:ext cx="5334000" cy="3009900"/>
          </a:xfrm>
          <a:prstGeom prst="rect">
            <a:avLst/>
          </a:prstGeom>
        </p:spPr>
      </p:pic>
    </p:spTree>
    <p:extLst>
      <p:ext uri="{BB962C8B-B14F-4D97-AF65-F5344CB8AC3E}">
        <p14:creationId xmlns:p14="http://schemas.microsoft.com/office/powerpoint/2010/main" val="386032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1430-1D71-6D19-9549-6CBD107FB809}"/>
              </a:ext>
            </a:extLst>
          </p:cNvPr>
          <p:cNvSpPr>
            <a:spLocks noGrp="1"/>
          </p:cNvSpPr>
          <p:nvPr>
            <p:ph type="title"/>
          </p:nvPr>
        </p:nvSpPr>
        <p:spPr>
          <a:xfrm>
            <a:off x="279017" y="-97453"/>
            <a:ext cx="10515600" cy="1011854"/>
          </a:xfrm>
        </p:spPr>
        <p:txBody>
          <a:bodyPr>
            <a:normAutofit/>
          </a:bodyPr>
          <a:lstStyle/>
          <a:p>
            <a:r>
              <a:rPr lang="en-US" sz="3000" b="1" dirty="0">
                <a:latin typeface="Arial" panose="020B0604020202020204" pitchFamily="34" charset="0"/>
                <a:cs typeface="Arial" panose="020B0604020202020204" pitchFamily="34" charset="0"/>
              </a:rPr>
              <a:t>MATLAB environment</a:t>
            </a:r>
          </a:p>
        </p:txBody>
      </p:sp>
      <p:pic>
        <p:nvPicPr>
          <p:cNvPr id="4" name="Content Placeholder 3">
            <a:extLst>
              <a:ext uri="{FF2B5EF4-FFF2-40B4-BE49-F238E27FC236}">
                <a16:creationId xmlns:a16="http://schemas.microsoft.com/office/drawing/2014/main" id="{5B3FA561-DEF3-79AA-76A9-501AB7228369}"/>
              </a:ext>
            </a:extLst>
          </p:cNvPr>
          <p:cNvPicPr>
            <a:picLocks noGrp="1" noChangeAspect="1"/>
          </p:cNvPicPr>
          <p:nvPr>
            <p:ph idx="1"/>
          </p:nvPr>
        </p:nvPicPr>
        <p:blipFill>
          <a:blip r:embed="rId2"/>
          <a:stretch>
            <a:fillRect/>
          </a:stretch>
        </p:blipFill>
        <p:spPr>
          <a:xfrm>
            <a:off x="1881714" y="1025694"/>
            <a:ext cx="7846201" cy="5533071"/>
          </a:xfrm>
          <a:prstGeom prst="rect">
            <a:avLst/>
          </a:prstGeom>
        </p:spPr>
      </p:pic>
      <p:sp>
        <p:nvSpPr>
          <p:cNvPr id="5" name="Slide Number Placeholder 4">
            <a:extLst>
              <a:ext uri="{FF2B5EF4-FFF2-40B4-BE49-F238E27FC236}">
                <a16:creationId xmlns:a16="http://schemas.microsoft.com/office/drawing/2014/main" id="{EB439E1A-D2DE-100D-4918-38E28D9FB4FC}"/>
              </a:ext>
            </a:extLst>
          </p:cNvPr>
          <p:cNvSpPr>
            <a:spLocks noGrp="1"/>
          </p:cNvSpPr>
          <p:nvPr>
            <p:ph type="sldNum" sz="quarter" idx="12"/>
          </p:nvPr>
        </p:nvSpPr>
        <p:spPr/>
        <p:txBody>
          <a:bodyPr/>
          <a:lstStyle/>
          <a:p>
            <a:fld id="{E029D773-1844-45BA-A9DB-F13B8AB92FDE}" type="slidenum">
              <a:rPr lang="en-US" smtClean="0"/>
              <a:t>9</a:t>
            </a:fld>
            <a:endParaRPr lang="en-US"/>
          </a:p>
        </p:txBody>
      </p:sp>
    </p:spTree>
    <p:extLst>
      <p:ext uri="{BB962C8B-B14F-4D97-AF65-F5344CB8AC3E}">
        <p14:creationId xmlns:p14="http://schemas.microsoft.com/office/powerpoint/2010/main" val="3249772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980</Words>
  <Application>Microsoft Office PowerPoint</Application>
  <PresentationFormat>Widescreen</PresentationFormat>
  <Paragraphs>115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ADLaM Display</vt:lpstr>
      <vt:lpstr>Arial</vt:lpstr>
      <vt:lpstr>Calibri</vt:lpstr>
      <vt:lpstr>Calibri Light</vt:lpstr>
      <vt:lpstr>Cambria</vt:lpstr>
      <vt:lpstr>Helvetica</vt:lpstr>
      <vt:lpstr>Menlo</vt:lpstr>
      <vt:lpstr>Office Theme</vt:lpstr>
      <vt:lpstr>Introduction to MATLAB</vt:lpstr>
      <vt:lpstr>Aim</vt:lpstr>
      <vt:lpstr>PowerPoint Presentation</vt:lpstr>
      <vt:lpstr>What is MATLAB?</vt:lpstr>
      <vt:lpstr>PowerPoint Presentation</vt:lpstr>
      <vt:lpstr>PowerPoint Presentation</vt:lpstr>
      <vt:lpstr>PowerPoint Presentation</vt:lpstr>
      <vt:lpstr>Why?</vt:lpstr>
      <vt:lpstr>MATLAB environment</vt:lpstr>
      <vt:lpstr>Advantages</vt:lpstr>
      <vt:lpstr>Disadvantages or Limitations</vt:lpstr>
      <vt:lpstr>PowerPoint Presentation</vt:lpstr>
      <vt:lpstr>PowerPoint Presentation</vt:lpstr>
      <vt:lpstr>PowerPoint Presentation</vt:lpstr>
      <vt:lpstr>PowerPoint Presentation</vt:lpstr>
      <vt:lpstr>PowerPoint Presentation</vt:lpstr>
      <vt:lpstr>PowerPoint Presentation</vt:lpstr>
      <vt:lpstr>Exercise (Write a MATLAB code for simulation of LIF model)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Amin Azimi</dc:creator>
  <cp:lastModifiedBy>Islam, M M Manjurul</cp:lastModifiedBy>
  <cp:revision>23</cp:revision>
  <dcterms:created xsi:type="dcterms:W3CDTF">2024-08-24T14:51:07Z</dcterms:created>
  <dcterms:modified xsi:type="dcterms:W3CDTF">2025-08-25T11:38:03Z</dcterms:modified>
</cp:coreProperties>
</file>