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87" r:id="rId3"/>
    <p:sldId id="288" r:id="rId4"/>
    <p:sldId id="257" r:id="rId5"/>
    <p:sldId id="258" r:id="rId6"/>
    <p:sldId id="259" r:id="rId7"/>
    <p:sldId id="285" r:id="rId8"/>
    <p:sldId id="261" r:id="rId9"/>
    <p:sldId id="286" r:id="rId10"/>
    <p:sldId id="263" r:id="rId11"/>
    <p:sldId id="279" r:id="rId12"/>
  </p:sldIdLst>
  <p:sldSz cx="9144000" cy="5143500" type="screen16x9"/>
  <p:notesSz cx="6858000" cy="9144000"/>
  <p:embeddedFontLst>
    <p:embeddedFont>
      <p:font typeface="Varela Round" panose="020B0604020202020204" charset="-79"/>
      <p:regular r:id="rId14"/>
    </p:embeddedFont>
    <p:embeddedFont>
      <p:font typeface="MS Mincho" panose="02020609040205080304" pitchFamily="49" charset="-128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S Gothic" panose="020B0609070205080204" pitchFamily="49" charset="-128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2503814-D5CD-42C7-8AE4-0F6253C4EC68}">
  <a:tblStyle styleId="{32503814-D5CD-42C7-8AE4-0F6253C4EC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80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6565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1" name="Shape 11"/>
            <p:cNvSpPr/>
            <p:nvPr/>
          </p:nvSpPr>
          <p:spPr>
            <a:xfrm>
              <a:off x="428433" y="583382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388375" y="548150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3" name="Shape 13"/>
          <p:cNvGrpSpPr/>
          <p:nvPr/>
        </p:nvGrpSpPr>
        <p:grpSpPr>
          <a:xfrm>
            <a:off x="7590820" y="3227709"/>
            <a:ext cx="1171804" cy="1387410"/>
            <a:chOff x="1384300" y="1439863"/>
            <a:chExt cx="1433400" cy="1697138"/>
          </a:xfrm>
        </p:grpSpPr>
        <p:sp>
          <p:nvSpPr>
            <p:cNvPr id="14" name="Shape 14"/>
            <p:cNvSpPr/>
            <p:nvPr/>
          </p:nvSpPr>
          <p:spPr>
            <a:xfrm>
              <a:off x="2805113" y="2438401"/>
              <a:ext cx="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805113" y="24638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84300" y="1439863"/>
              <a:ext cx="14271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798763" y="2463801"/>
              <a:ext cx="63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733550" y="2768601"/>
              <a:ext cx="1077900" cy="36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693863" y="2152651"/>
              <a:ext cx="155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055813" y="1498601"/>
              <a:ext cx="690600" cy="5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984375" y="2120901"/>
              <a:ext cx="777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255838" y="2457451"/>
              <a:ext cx="355500" cy="2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139950" y="2787651"/>
              <a:ext cx="1350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403350" y="1620838"/>
              <a:ext cx="271500" cy="10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424113" y="1633538"/>
              <a:ext cx="303300" cy="20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933575" y="2438401"/>
              <a:ext cx="1413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965325" y="2463801"/>
              <a:ext cx="840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384300" y="1439863"/>
              <a:ext cx="14334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20875" y="2139951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752600" y="2016126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1pPr>
            <a:lvl2pPr lvl="1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2pPr>
            <a:lvl3pPr lvl="2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3pPr>
            <a:lvl4pPr lvl="3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4pPr>
            <a:lvl5pPr lvl="4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5pPr>
            <a:lvl6pPr lvl="5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6pPr>
            <a:lvl7pPr lvl="6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7pPr>
            <a:lvl8pPr lvl="7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8pPr>
            <a:lvl9pPr lvl="8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" name="Shape 47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48" name="Shape 48"/>
            <p:cNvSpPr/>
            <p:nvPr/>
          </p:nvSpPr>
          <p:spPr>
            <a:xfrm>
              <a:off x="428433" y="583382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49" name="Shape 49"/>
            <p:cNvSpPr/>
            <p:nvPr/>
          </p:nvSpPr>
          <p:spPr>
            <a:xfrm>
              <a:off x="388375" y="548150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0" name="Shape 50"/>
          <p:cNvGrpSpPr/>
          <p:nvPr/>
        </p:nvGrpSpPr>
        <p:grpSpPr>
          <a:xfrm>
            <a:off x="7651743" y="3237540"/>
            <a:ext cx="1194349" cy="1381259"/>
            <a:chOff x="3895725" y="1433513"/>
            <a:chExt cx="1490700" cy="1723988"/>
          </a:xfrm>
        </p:grpSpPr>
        <p:sp>
          <p:nvSpPr>
            <p:cNvPr id="51" name="Shape 51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4224338" y="2781301"/>
              <a:ext cx="909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102225" y="1601788"/>
              <a:ext cx="219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62488" y="1557338"/>
              <a:ext cx="368400" cy="34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3927475" y="1479551"/>
              <a:ext cx="355500" cy="37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3914775" y="1433513"/>
              <a:ext cx="212700" cy="30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30763" y="1498601"/>
              <a:ext cx="225300" cy="2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205288" y="2819401"/>
              <a:ext cx="115800" cy="21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018088" y="2638426"/>
              <a:ext cx="1032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056063" y="2093913"/>
              <a:ext cx="949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4346575" y="2470151"/>
              <a:ext cx="1032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662488" y="2463801"/>
              <a:ext cx="355500" cy="31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095750" y="214630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4579938" y="2192338"/>
              <a:ext cx="1668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4767263" y="2093913"/>
              <a:ext cx="1095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59325" y="2159001"/>
              <a:ext cx="906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4005263" y="1990726"/>
              <a:ext cx="1032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4005263" y="2062163"/>
              <a:ext cx="1032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037013" y="2139951"/>
              <a:ext cx="651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314825" y="2165351"/>
              <a:ext cx="2001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4321175" y="2457451"/>
              <a:ext cx="1620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4352925" y="2489201"/>
              <a:ext cx="840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586288" y="2087563"/>
              <a:ext cx="1221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1pPr>
            <a:lvl2pPr lvl="1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2pPr>
            <a:lvl3pPr lvl="2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3pPr>
            <a:lvl4pPr lvl="3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4pPr>
            <a:lvl5pPr lvl="4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5pPr>
            <a:lvl6pPr lvl="5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6pPr>
            <a:lvl7pPr lvl="6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7pPr>
            <a:lvl8pPr lvl="7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8pPr>
            <a:lvl9pPr lvl="8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D9EEB"/>
              </a:buClr>
              <a:buNone/>
              <a:defRPr>
                <a:solidFill>
                  <a:srgbClr val="6D9EEB"/>
                </a:solidFill>
              </a:defRPr>
            </a:lvl1pPr>
            <a:lvl2pPr lvl="1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2pPr>
            <a:lvl3pPr lvl="2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3pPr>
            <a:lvl4pPr lvl="3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4pPr>
            <a:lvl5pPr lvl="4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5pPr>
            <a:lvl6pPr lvl="5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6pPr>
            <a:lvl7pPr lvl="6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7pPr>
            <a:lvl8pPr lvl="7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8pPr>
            <a:lvl9pPr lvl="8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28433" y="888182"/>
            <a:ext cx="7165225" cy="3994205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x="388375" y="852950"/>
            <a:ext cx="7165225" cy="3994205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134" name="Shape 134"/>
            <p:cNvSpPr/>
            <p:nvPr/>
          </p:nvSpPr>
          <p:spPr>
            <a:xfrm>
              <a:off x="2674938" y="3643313"/>
              <a:ext cx="525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727325" y="368141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727325" y="3681413"/>
              <a:ext cx="12600" cy="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700213" y="4303713"/>
              <a:ext cx="742800" cy="35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649413" y="5224463"/>
              <a:ext cx="838200" cy="2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636713" y="4316413"/>
              <a:ext cx="928800" cy="3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390775" y="3694113"/>
              <a:ext cx="349200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43038" y="3668713"/>
              <a:ext cx="368400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2527300" y="3805238"/>
              <a:ext cx="2778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352550" y="3805238"/>
              <a:ext cx="315900" cy="3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836738" y="4608513"/>
              <a:ext cx="509700" cy="11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681163" y="5237163"/>
              <a:ext cx="2652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217738" y="5249863"/>
              <a:ext cx="238200" cy="109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405063" y="4310063"/>
              <a:ext cx="1095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662113" y="4329113"/>
              <a:ext cx="651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411413" y="3843338"/>
              <a:ext cx="906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733550" y="3779838"/>
              <a:ext cx="77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727200" y="3830638"/>
              <a:ext cx="507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217738" y="4284663"/>
              <a:ext cx="1221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28433" y="888182"/>
            <a:ext cx="7165225" cy="3994205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71" name="Shape 171"/>
          <p:cNvSpPr/>
          <p:nvPr/>
        </p:nvSpPr>
        <p:spPr>
          <a:xfrm>
            <a:off x="388375" y="852950"/>
            <a:ext cx="7165225" cy="3994205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2" name="Shape 172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173" name="Shape 173"/>
            <p:cNvSpPr/>
            <p:nvPr/>
          </p:nvSpPr>
          <p:spPr>
            <a:xfrm>
              <a:off x="2805113" y="2438401"/>
              <a:ext cx="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805113" y="24638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384300" y="1439863"/>
              <a:ext cx="14271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798763" y="2463801"/>
              <a:ext cx="63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733550" y="2768601"/>
              <a:ext cx="1077900" cy="36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93863" y="2152651"/>
              <a:ext cx="155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2055813" y="1498601"/>
              <a:ext cx="690600" cy="5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984375" y="2120901"/>
              <a:ext cx="777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255838" y="2457451"/>
              <a:ext cx="355500" cy="2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2139950" y="2787651"/>
              <a:ext cx="1350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403350" y="1620838"/>
              <a:ext cx="271500" cy="10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424113" y="1633538"/>
              <a:ext cx="303300" cy="20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933575" y="2438401"/>
              <a:ext cx="1413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965325" y="2463801"/>
              <a:ext cx="840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384300" y="1439863"/>
              <a:ext cx="14334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920875" y="2139951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752600" y="2016126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(Dog)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331" name="Shape 331"/>
            <p:cNvSpPr/>
            <p:nvPr/>
          </p:nvSpPr>
          <p:spPr>
            <a:xfrm>
              <a:off x="2805113" y="2438401"/>
              <a:ext cx="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805113" y="24638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384300" y="1439863"/>
              <a:ext cx="14271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798763" y="2463801"/>
              <a:ext cx="63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733550" y="2768601"/>
              <a:ext cx="1077900" cy="36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693863" y="2152651"/>
              <a:ext cx="155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055813" y="1498601"/>
              <a:ext cx="690600" cy="5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984375" y="2120901"/>
              <a:ext cx="777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255838" y="2457451"/>
              <a:ext cx="355500" cy="2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139950" y="2787651"/>
              <a:ext cx="1350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403350" y="1620838"/>
              <a:ext cx="271500" cy="10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424113" y="1633538"/>
              <a:ext cx="303300" cy="20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933575" y="2438401"/>
              <a:ext cx="1413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965325" y="2463801"/>
              <a:ext cx="840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384300" y="1439863"/>
              <a:ext cx="14334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920875" y="2139951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752600" y="2016126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mster)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4" name="Shape 394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395" name="Shape 395"/>
            <p:cNvSpPr/>
            <p:nvPr/>
          </p:nvSpPr>
          <p:spPr>
            <a:xfrm>
              <a:off x="2674938" y="3643313"/>
              <a:ext cx="525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2727325" y="368141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727325" y="3681413"/>
              <a:ext cx="12600" cy="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700213" y="4303713"/>
              <a:ext cx="742800" cy="35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649413" y="5224463"/>
              <a:ext cx="838200" cy="2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636713" y="4316413"/>
              <a:ext cx="928800" cy="3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390775" y="3694113"/>
              <a:ext cx="349200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443038" y="3668713"/>
              <a:ext cx="368400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527300" y="3805238"/>
              <a:ext cx="2778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352550" y="3805238"/>
              <a:ext cx="315900" cy="3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836738" y="4608513"/>
              <a:ext cx="509700" cy="11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681163" y="5237163"/>
              <a:ext cx="2652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217738" y="5249863"/>
              <a:ext cx="238200" cy="109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405063" y="4310063"/>
              <a:ext cx="1095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662113" y="4329113"/>
              <a:ext cx="651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411413" y="3843338"/>
              <a:ext cx="906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733550" y="3779838"/>
              <a:ext cx="77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727200" y="3830638"/>
              <a:ext cx="507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2217738" y="4284663"/>
              <a:ext cx="1221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B1CD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1CDF4"/>
              </a:buClr>
              <a:buSzPct val="100000"/>
              <a:buFont typeface="Didact Gothic"/>
              <a:buChar char="●"/>
              <a:defRPr sz="3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B1CDF4"/>
              </a:buClr>
              <a:buSzPct val="100000"/>
              <a:buFont typeface="Didact Gothic"/>
              <a:buChar char="○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B1CDF4"/>
              </a:buClr>
              <a:buSzPct val="100000"/>
              <a:buFont typeface="Didact Gothic"/>
              <a:buChar char="■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●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○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■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●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○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■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Protocol design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How to process a message 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23574" y="987574"/>
            <a:ext cx="6568705" cy="3709676"/>
          </a:xfrm>
        </p:spPr>
        <p:txBody>
          <a:bodyPr/>
          <a:lstStyle/>
          <a:p>
            <a:r>
              <a:rPr lang="vi-VN" dirty="0" smtClean="0"/>
              <a:t> Phân biệt loại message bằng mã lệnh (header)</a:t>
            </a:r>
          </a:p>
          <a:p>
            <a:r>
              <a:rPr lang="vi-VN" dirty="0" smtClean="0"/>
              <a:t>Tùy vào các mã lệnh khác nhau đọc dữ liệu theo khuôn dạng đã quy định(bảng message format)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 idx="4294967295"/>
          </p:nvPr>
        </p:nvSpPr>
        <p:spPr>
          <a:xfrm>
            <a:off x="533400" y="13547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/>
              <a:t>Thanks!</a:t>
            </a:r>
          </a:p>
        </p:txBody>
      </p:sp>
      <p:sp>
        <p:nvSpPr>
          <p:cNvPr id="650" name="Shape 650"/>
          <p:cNvSpPr txBox="1">
            <a:spLocks noGrp="1"/>
          </p:cNvSpPr>
          <p:nvPr>
            <p:ph type="subTitle" idx="4294967295"/>
          </p:nvPr>
        </p:nvSpPr>
        <p:spPr>
          <a:xfrm>
            <a:off x="685800" y="2532221"/>
            <a:ext cx="6593700" cy="210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Any questions</a:t>
            </a:r>
            <a:r>
              <a:rPr lang="en" sz="2400" b="1" dirty="0" smtClean="0"/>
              <a:t>?</a:t>
            </a:r>
            <a:endParaRPr lang="e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smtClean="0"/>
              <a:t>Use case </a:t>
            </a:r>
            <a:endParaRPr lang="en" dirty="0"/>
          </a:p>
        </p:txBody>
      </p:sp>
      <p:sp>
        <p:nvSpPr>
          <p:cNvPr id="480" name="Shape 480"/>
          <p:cNvSpPr txBox="1">
            <a:spLocks noGrp="1"/>
          </p:cNvSpPr>
          <p:nvPr>
            <p:ph type="body" idx="2"/>
          </p:nvPr>
        </p:nvSpPr>
        <p:spPr>
          <a:xfrm>
            <a:off x="467544" y="987574"/>
            <a:ext cx="3045900" cy="27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vi-VN" sz="1200" dirty="0" smtClean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t="17038" r="17939" b="31999"/>
          <a:stretch/>
        </p:blipFill>
        <p:spPr>
          <a:xfrm>
            <a:off x="1115616" y="1851670"/>
            <a:ext cx="5036820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smtClean="0"/>
              <a:t>Use case </a:t>
            </a:r>
            <a:endParaRPr lang="en" dirty="0"/>
          </a:p>
        </p:txBody>
      </p:sp>
      <p:sp>
        <p:nvSpPr>
          <p:cNvPr id="480" name="Shape 480"/>
          <p:cNvSpPr txBox="1">
            <a:spLocks noGrp="1"/>
          </p:cNvSpPr>
          <p:nvPr>
            <p:ph type="body" idx="2"/>
          </p:nvPr>
        </p:nvSpPr>
        <p:spPr>
          <a:xfrm>
            <a:off x="533400" y="1220350"/>
            <a:ext cx="3045900" cy="27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 smtClean="0">
                <a:latin typeface="Varela Round" panose="020B0604020202020204" charset="-79"/>
                <a:cs typeface="Varela Round" panose="020B0604020202020204" charset="-79"/>
              </a:rPr>
              <a:t>Mời người </a:t>
            </a:r>
            <a:r>
              <a:rPr lang="vi-VN" sz="2800" b="1" dirty="0" smtClean="0">
                <a:latin typeface="Varela Round" panose="020B0604020202020204" charset="-79"/>
                <a:cs typeface="Varela Round" panose="020B0604020202020204" charset="-79"/>
              </a:rPr>
              <a:t>chơi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" t="14259" r="7814" b="31852"/>
          <a:stretch/>
        </p:blipFill>
        <p:spPr>
          <a:xfrm>
            <a:off x="899592" y="1851670"/>
            <a:ext cx="5953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smtClean="0"/>
              <a:t>Use case </a:t>
            </a:r>
            <a:endParaRPr lang="en" dirty="0"/>
          </a:p>
        </p:txBody>
      </p:sp>
      <p:sp>
        <p:nvSpPr>
          <p:cNvPr id="480" name="Shape 480"/>
          <p:cNvSpPr txBox="1">
            <a:spLocks noGrp="1"/>
          </p:cNvSpPr>
          <p:nvPr>
            <p:ph type="body" idx="2"/>
          </p:nvPr>
        </p:nvSpPr>
        <p:spPr>
          <a:xfrm>
            <a:off x="467544" y="987574"/>
            <a:ext cx="3045900" cy="27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vi-VN" sz="2800" b="1" dirty="0" smtClean="0">
                <a:latin typeface="Varela Round" panose="020B0604020202020204" charset="-79"/>
                <a:cs typeface="Varela Round" panose="020B0604020202020204" charset="-79"/>
              </a:rPr>
              <a:t>Chơi game</a:t>
            </a:r>
            <a:endParaRPr lang="vi-VN" sz="2800" b="1" dirty="0">
              <a:latin typeface="Varela Round" panose="020B0604020202020204" charset="-79"/>
              <a:cs typeface="Varela Round" panose="020B0604020202020204" charset="-79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vi-VN" sz="1200" dirty="0" smtClean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2815" r="4926" b="14963"/>
          <a:stretch/>
        </p:blipFill>
        <p:spPr>
          <a:xfrm>
            <a:off x="755576" y="1563638"/>
            <a:ext cx="618744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ctrTitle" idx="4294967295"/>
          </p:nvPr>
        </p:nvSpPr>
        <p:spPr>
          <a:xfrm>
            <a:off x="539552" y="41151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sz="6000" dirty="0" smtClean="0"/>
              <a:t>Message design</a:t>
            </a:r>
            <a:endParaRPr lang="en" sz="6000" dirty="0"/>
          </a:p>
        </p:txBody>
      </p:sp>
      <p:sp>
        <p:nvSpPr>
          <p:cNvPr id="488" name="Shape 488"/>
          <p:cNvSpPr txBox="1">
            <a:spLocks noGrp="1"/>
          </p:cNvSpPr>
          <p:nvPr>
            <p:ph type="subTitle" idx="4294967295"/>
          </p:nvPr>
        </p:nvSpPr>
        <p:spPr>
          <a:xfrm>
            <a:off x="685800" y="2532221"/>
            <a:ext cx="6593700" cy="210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vi-VN" sz="2400" dirty="0" smtClean="0"/>
              <a:t>Message formats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/>
              <a:t>Message sequences in communication </a:t>
            </a:r>
            <a:endParaRPr lang="en-US" sz="2400" dirty="0" smtClean="0"/>
          </a:p>
          <a:p>
            <a:pPr marL="342900" indent="-342900">
              <a:spcBef>
                <a:spcPts val="0"/>
              </a:spcBef>
            </a:pPr>
            <a:r>
              <a:rPr lang="en-US" sz="2400" dirty="0" smtClean="0"/>
              <a:t>How </a:t>
            </a:r>
            <a:r>
              <a:rPr lang="en-US" sz="2400" dirty="0"/>
              <a:t>to process a message 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ctrTitle"/>
          </p:nvPr>
        </p:nvSpPr>
        <p:spPr>
          <a:xfrm>
            <a:off x="827584" y="699542"/>
            <a:ext cx="5707400" cy="7920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sz="3600" dirty="0" smtClean="0"/>
              <a:t>Message format(client)</a:t>
            </a:r>
            <a:endParaRPr lang="en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7942"/>
              </p:ext>
            </p:extLst>
          </p:nvPr>
        </p:nvGraphicFramePr>
        <p:xfrm>
          <a:off x="971600" y="1491630"/>
          <a:ext cx="5559013" cy="2699004"/>
        </p:xfrm>
        <a:graphic>
          <a:graphicData uri="http://schemas.openxmlformats.org/drawingml/2006/table">
            <a:tbl>
              <a:tblPr firstRow="1" firstCol="1" bandRow="1"/>
              <a:tblGrid>
                <a:gridCol w="555024"/>
                <a:gridCol w="1214399"/>
                <a:gridCol w="1286486"/>
                <a:gridCol w="702904"/>
                <a:gridCol w="1800200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Data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Nhiệm vụ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Ví dụ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Giải</a:t>
                      </a:r>
                      <a:r>
                        <a:rPr lang="vi-VN" sz="11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thích ví dụ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Yêu cầu lấy danh sách người chơi rảnh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Yêu</a:t>
                      </a:r>
                      <a:r>
                        <a:rPr lang="vi-VN" sz="11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cầu hiện danh sách người chơi rỗi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 Dịnhdanh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Mời người chơi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102  </a:t>
                      </a: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jk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Gửi</a:t>
                      </a:r>
                      <a:r>
                        <a:rPr lang="vi-VN" sz="11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yêu cầu mời người chơi jk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 điểm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Gửi điểm muốn đánh cho 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104 2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Client</a:t>
                      </a:r>
                      <a:r>
                        <a:rPr lang="vi-VN" sz="11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đánh 2 điểm trong vòng này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Thoát game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Thoát</a:t>
                      </a:r>
                      <a:r>
                        <a:rPr lang="vi-VN" sz="11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khỏi game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</a:t>
                      </a:r>
                      <a:r>
                        <a:rPr lang="vi-VN" sz="11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xxx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Nhận lời mời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106 xxx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Nhận</a:t>
                      </a:r>
                      <a:r>
                        <a:rPr lang="vi-VN" sz="11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lời mời của người chơi xxx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 Dịnhdanh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Gửi định danh của bản thân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107 mk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Yêu</a:t>
                      </a:r>
                      <a:r>
                        <a:rPr lang="vi-VN" sz="11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cầu đặt mk là định danh của bản thân</a:t>
                      </a:r>
                      <a:endParaRPr lang="vi-VN" sz="11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ctrTitle"/>
          </p:nvPr>
        </p:nvSpPr>
        <p:spPr>
          <a:xfrm>
            <a:off x="827584" y="-236562"/>
            <a:ext cx="5707400" cy="7920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sz="3200" dirty="0" smtClean="0"/>
              <a:t>Message format(server)</a:t>
            </a:r>
            <a:endParaRPr lang="e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87864"/>
              </p:ext>
            </p:extLst>
          </p:nvPr>
        </p:nvGraphicFramePr>
        <p:xfrm>
          <a:off x="899592" y="771550"/>
          <a:ext cx="5904656" cy="3409393"/>
        </p:xfrm>
        <a:graphic>
          <a:graphicData uri="http://schemas.openxmlformats.org/drawingml/2006/table">
            <a:tbl>
              <a:tblPr firstRow="1" firstCol="1" bandRow="1"/>
              <a:tblGrid>
                <a:gridCol w="432048"/>
                <a:gridCol w="864096"/>
                <a:gridCol w="1224136"/>
                <a:gridCol w="1080120"/>
                <a:gridCol w="2304256"/>
              </a:tblGrid>
              <a:tr h="274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Data format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Nhiệm vụ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Ví dụ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Giải thích ví dụ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56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201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 length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User1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User2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....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Trả lại danh sách người chơi đang rảnh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201 3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Hanhtuyen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Tuyen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Hanh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Trả lại danh sách người chơi có 3 người :Hanhtuyen, Tuyen, Hanh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516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202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 black/white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số_cột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Đưa ra nước đi của đối phương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202 white 3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Thông báo đối phương đánh ra số điểm từ 0-99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Số điểm còn lại nhỏ hơn 60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205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 win/lose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Trả lại kết quả của vòng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205 win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Thông báo bạn đã thắng vòng này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836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204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Header vongthang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Kết thúc trò chơi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104 3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Đối phương đã thắng 3 vòng (kết hợp với số vòng thắng của mình để thông báo kết quả chung cuộc)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424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206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Thông báo lỗi xảy ra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206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Đã có lỗi xảy ra yêu cầu của client không thành công</a:t>
                      </a: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207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Nhận</a:t>
                      </a:r>
                      <a:r>
                        <a:rPr lang="vi-VN" sz="9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định danh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207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Định</a:t>
                      </a:r>
                      <a:r>
                        <a:rPr lang="vi-VN" sz="9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danh đã được xác nhận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208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Thông</a:t>
                      </a:r>
                      <a:r>
                        <a:rPr lang="vi-VN" sz="9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báo đến lượt của người chơi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208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Người</a:t>
                      </a:r>
                      <a:r>
                        <a:rPr lang="vi-VN" sz="9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chơi đã đến lượt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209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b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Bắt</a:t>
                      </a:r>
                      <a:r>
                        <a:rPr lang="vi-VN" sz="900" b="0" baseline="0" dirty="0" smtClean="0">
                          <a:solidFill>
                            <a:srgbClr val="31849B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đầu trò chơi</a:t>
                      </a: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900" b="0" dirty="0">
                        <a:solidFill>
                          <a:srgbClr val="31849B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54002" marR="54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3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sz="2800" dirty="0" smtClean="0"/>
              <a:t>State machine</a:t>
            </a:r>
            <a:endParaRPr lang="en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52351"/>
              </p:ext>
            </p:extLst>
          </p:nvPr>
        </p:nvGraphicFramePr>
        <p:xfrm>
          <a:off x="611558" y="1436142"/>
          <a:ext cx="6480721" cy="3151831"/>
        </p:xfrm>
        <a:graphic>
          <a:graphicData uri="http://schemas.openxmlformats.org/drawingml/2006/table">
            <a:tbl>
              <a:tblPr firstRow="1" firstCol="1" bandRow="1"/>
              <a:tblGrid>
                <a:gridCol w="1619656"/>
                <a:gridCol w="1620355"/>
                <a:gridCol w="1620355"/>
                <a:gridCol w="1620355"/>
              </a:tblGrid>
              <a:tr h="28653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 dirty="0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Current state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Transcation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Next state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3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Receive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Send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8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New(bắt đầu vào)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107(gửi định danh)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Wait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Wait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206(lỗi)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Wait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8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Wait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207(nhận định danh)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Free( đang rỗi 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Free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102(mời người chơi)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Free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5730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 dirty="0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             </a:t>
                      </a:r>
                      <a:r>
                        <a:rPr lang="vi-VN" sz="1100" b="1" dirty="0" smtClean="0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    Free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209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(bắt</a:t>
                      </a:r>
                      <a:r>
                        <a:rPr lang="vi-VN" sz="1100" baseline="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 đầu chơi</a:t>
                      </a:r>
                      <a:r>
                        <a:rPr lang="vi-VN" sz="110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)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Playing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Playing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105(thoát game)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Free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8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Playing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204(kết thúc trò chơi)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Free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 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sz="2800" dirty="0" smtClean="0"/>
              <a:t>State machine</a:t>
            </a:r>
            <a:endParaRPr lang="en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46954"/>
              </p:ext>
            </p:extLst>
          </p:nvPr>
        </p:nvGraphicFramePr>
        <p:xfrm>
          <a:off x="611558" y="1436142"/>
          <a:ext cx="6480721" cy="1146120"/>
        </p:xfrm>
        <a:graphic>
          <a:graphicData uri="http://schemas.openxmlformats.org/drawingml/2006/table">
            <a:tbl>
              <a:tblPr firstRow="1" firstCol="1" bandRow="1"/>
              <a:tblGrid>
                <a:gridCol w="1619656"/>
                <a:gridCol w="1620355"/>
                <a:gridCol w="1620355"/>
                <a:gridCol w="1620355"/>
              </a:tblGrid>
              <a:tr h="28653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 dirty="0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Current state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Transcation</a:t>
                      </a:r>
                      <a:endParaRPr lang="vi-VN" sz="110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 dirty="0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Next state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3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Arial"/>
                          <a:ea typeface="MS Mincho"/>
                          <a:cs typeface="Times New Roman"/>
                        </a:rPr>
                        <a:t>Receive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  <a:latin typeface="Arial"/>
                          <a:ea typeface="MS Mincho"/>
                          <a:cs typeface="Times New Roman"/>
                        </a:rPr>
                        <a:t>Send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8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 dirty="0" smtClean="0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Play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104(chọn</a:t>
                      </a:r>
                      <a:r>
                        <a:rPr lang="vi-VN" sz="1100" baseline="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 điểm</a:t>
                      </a:r>
                      <a:r>
                        <a:rPr lang="vi-VN" sz="110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)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Waitturn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b="1" dirty="0" smtClean="0">
                          <a:effectLst/>
                          <a:latin typeface="Times New Roman"/>
                          <a:ea typeface="MS Gothic"/>
                          <a:cs typeface="Times New Roman"/>
                        </a:rPr>
                        <a:t>Waitturn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208(đến</a:t>
                      </a:r>
                      <a:r>
                        <a:rPr lang="vi-VN" sz="1100" baseline="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 lượt</a:t>
                      </a:r>
                      <a:r>
                        <a:rPr lang="vi-VN" sz="110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)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  <a:latin typeface="Arial"/>
                          <a:ea typeface="MS Mincho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effectLst/>
                          <a:latin typeface="Arial"/>
                          <a:ea typeface="MS Mincho"/>
                          <a:cs typeface="Times New Roman"/>
                        </a:rPr>
                        <a:t>Play</a:t>
                      </a:r>
                      <a:endParaRPr lang="vi-VN" sz="1100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8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b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430</Words>
  <Application>Microsoft Office PowerPoint</Application>
  <PresentationFormat>On-screen Show (16:9)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Varela Round</vt:lpstr>
      <vt:lpstr>MS Mincho</vt:lpstr>
      <vt:lpstr>Didact Gothic</vt:lpstr>
      <vt:lpstr>Calibri</vt:lpstr>
      <vt:lpstr>MS Gothic</vt:lpstr>
      <vt:lpstr>Times New Roman</vt:lpstr>
      <vt:lpstr>Crab template</vt:lpstr>
      <vt:lpstr>Protocol design</vt:lpstr>
      <vt:lpstr>Use case </vt:lpstr>
      <vt:lpstr>Use case </vt:lpstr>
      <vt:lpstr>Use case </vt:lpstr>
      <vt:lpstr>Message design</vt:lpstr>
      <vt:lpstr>Message format(client)</vt:lpstr>
      <vt:lpstr>Message format(server)</vt:lpstr>
      <vt:lpstr>State machine</vt:lpstr>
      <vt:lpstr>State machine</vt:lpstr>
      <vt:lpstr>How to process a message 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</dc:title>
  <cp:lastModifiedBy>pham tuyen</cp:lastModifiedBy>
  <cp:revision>18</cp:revision>
  <dcterms:modified xsi:type="dcterms:W3CDTF">2017-11-08T04:12:10Z</dcterms:modified>
</cp:coreProperties>
</file>