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Fira Sans Bold" panose="020B0604020202020204" charset="0"/>
      <p:regular r:id="rId13"/>
    </p:embeddedFont>
    <p:embeddedFont>
      <p:font typeface="Poppins" panose="00000500000000000000" pitchFamily="2" charset="0"/>
      <p:regular r:id="rId14"/>
      <p:bold r:id="rId15"/>
      <p:boldItalic r:id="rId16"/>
    </p:embeddedFont>
    <p:embeddedFont>
      <p:font typeface="Poppins Bold" panose="00000800000000000000" charset="0"/>
      <p:regular r:id="rId17"/>
    </p:embeddedFont>
    <p:embeddedFont>
      <p:font typeface="Poppins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2" autoAdjust="0"/>
  </p:normalViewPr>
  <p:slideViewPr>
    <p:cSldViewPr>
      <p:cViewPr varScale="1">
        <p:scale>
          <a:sx n="52" d="100"/>
          <a:sy n="52" d="100"/>
        </p:scale>
        <p:origin x="98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5F5BB-2929-4FEF-981F-39F1F1B2A2D3}" type="datetimeFigureOut">
              <a:rPr lang="en-US" smtClean="0"/>
              <a:t>9/29/2025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3A892-4013-4BCE-A37D-D561C87819B9}" type="slidenum">
              <a:rPr lang="en-US" smtClean="0"/>
              <a:t>‹#›</a:t>
            </a:fld>
            <a:endParaRPr lang="en-US"/>
          </a:p>
        </p:txBody>
      </p:sp>
    </p:spTree>
    <p:extLst>
      <p:ext uri="{BB962C8B-B14F-4D97-AF65-F5344CB8AC3E}">
        <p14:creationId xmlns:p14="http://schemas.microsoft.com/office/powerpoint/2010/main" val="2343213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3A892-4013-4BCE-A37D-D561C87819B9}" type="slidenum">
              <a:rPr lang="en-US" smtClean="0"/>
              <a:t>2</a:t>
            </a:fld>
            <a:endParaRPr lang="en-US"/>
          </a:p>
        </p:txBody>
      </p:sp>
    </p:spTree>
    <p:extLst>
      <p:ext uri="{BB962C8B-B14F-4D97-AF65-F5344CB8AC3E}">
        <p14:creationId xmlns:p14="http://schemas.microsoft.com/office/powerpoint/2010/main" val="410004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3A892-4013-4BCE-A37D-D561C87819B9}" type="slidenum">
              <a:rPr lang="en-US" smtClean="0"/>
              <a:t>8</a:t>
            </a:fld>
            <a:endParaRPr lang="en-US"/>
          </a:p>
        </p:txBody>
      </p:sp>
    </p:spTree>
    <p:extLst>
      <p:ext uri="{BB962C8B-B14F-4D97-AF65-F5344CB8AC3E}">
        <p14:creationId xmlns:p14="http://schemas.microsoft.com/office/powerpoint/2010/main" val="194491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3A892-4013-4BCE-A37D-D561C87819B9}" type="slidenum">
              <a:rPr lang="en-US" smtClean="0"/>
              <a:t>10</a:t>
            </a:fld>
            <a:endParaRPr lang="en-US"/>
          </a:p>
        </p:txBody>
      </p:sp>
    </p:spTree>
    <p:extLst>
      <p:ext uri="{BB962C8B-B14F-4D97-AF65-F5344CB8AC3E}">
        <p14:creationId xmlns:p14="http://schemas.microsoft.com/office/powerpoint/2010/main" val="5578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1813756" y="0"/>
            <a:ext cx="6474244" cy="10321258"/>
          </a:xfrm>
          <a:custGeom>
            <a:avLst/>
            <a:gdLst/>
            <a:ahLst/>
            <a:cxnLst/>
            <a:rect l="l" t="t" r="r" b="b"/>
            <a:pathLst>
              <a:path w="6474244" h="10321258">
                <a:moveTo>
                  <a:pt x="0" y="0"/>
                </a:moveTo>
                <a:lnTo>
                  <a:pt x="6474244" y="0"/>
                </a:lnTo>
                <a:lnTo>
                  <a:pt x="6474244" y="10321258"/>
                </a:lnTo>
                <a:lnTo>
                  <a:pt x="0" y="103212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0" y="0"/>
            <a:ext cx="945283" cy="7097955"/>
            <a:chOff x="0" y="0"/>
            <a:chExt cx="248964" cy="1869420"/>
          </a:xfrm>
        </p:grpSpPr>
        <p:sp>
          <p:nvSpPr>
            <p:cNvPr id="5" name="Freeform 5"/>
            <p:cNvSpPr/>
            <p:nvPr/>
          </p:nvSpPr>
          <p:spPr>
            <a:xfrm>
              <a:off x="0" y="0"/>
              <a:ext cx="248964" cy="1869420"/>
            </a:xfrm>
            <a:custGeom>
              <a:avLst/>
              <a:gdLst/>
              <a:ahLst/>
              <a:cxnLst/>
              <a:rect l="l" t="t" r="r" b="b"/>
              <a:pathLst>
                <a:path w="248964" h="1869420">
                  <a:moveTo>
                    <a:pt x="0" y="0"/>
                  </a:moveTo>
                  <a:lnTo>
                    <a:pt x="248964" y="0"/>
                  </a:lnTo>
                  <a:lnTo>
                    <a:pt x="248964" y="1869420"/>
                  </a:lnTo>
                  <a:lnTo>
                    <a:pt x="0" y="1869420"/>
                  </a:lnTo>
                  <a:close/>
                </a:path>
              </a:pathLst>
            </a:custGeom>
            <a:solidFill>
              <a:srgbClr val="1B9461"/>
            </a:solidFill>
          </p:spPr>
        </p:sp>
        <p:sp>
          <p:nvSpPr>
            <p:cNvPr id="6" name="TextBox 6"/>
            <p:cNvSpPr txBox="1"/>
            <p:nvPr/>
          </p:nvSpPr>
          <p:spPr>
            <a:xfrm>
              <a:off x="0" y="-19050"/>
              <a:ext cx="248964" cy="1888470"/>
            </a:xfrm>
            <a:prstGeom prst="rect">
              <a:avLst/>
            </a:prstGeom>
          </p:spPr>
          <p:txBody>
            <a:bodyPr lIns="50800" tIns="50800" rIns="50800" bIns="50800" rtlCol="0" anchor="ctr"/>
            <a:lstStyle/>
            <a:p>
              <a:pPr algn="ctr">
                <a:lnSpc>
                  <a:spcPts val="2279"/>
                </a:lnSpc>
              </a:pPr>
              <a:endParaRPr/>
            </a:p>
          </p:txBody>
        </p:sp>
      </p:grpSp>
      <p:grpSp>
        <p:nvGrpSpPr>
          <p:cNvPr id="7" name="Group 7"/>
          <p:cNvGrpSpPr/>
          <p:nvPr/>
        </p:nvGrpSpPr>
        <p:grpSpPr>
          <a:xfrm>
            <a:off x="0" y="7097955"/>
            <a:ext cx="945283" cy="3189045"/>
            <a:chOff x="0" y="0"/>
            <a:chExt cx="248964" cy="839913"/>
          </a:xfrm>
        </p:grpSpPr>
        <p:sp>
          <p:nvSpPr>
            <p:cNvPr id="8" name="Freeform 8"/>
            <p:cNvSpPr/>
            <p:nvPr/>
          </p:nvSpPr>
          <p:spPr>
            <a:xfrm>
              <a:off x="0" y="0"/>
              <a:ext cx="248964" cy="839913"/>
            </a:xfrm>
            <a:custGeom>
              <a:avLst/>
              <a:gdLst/>
              <a:ahLst/>
              <a:cxnLst/>
              <a:rect l="l" t="t" r="r" b="b"/>
              <a:pathLst>
                <a:path w="248964" h="839913">
                  <a:moveTo>
                    <a:pt x="0" y="0"/>
                  </a:moveTo>
                  <a:lnTo>
                    <a:pt x="248964" y="0"/>
                  </a:lnTo>
                  <a:lnTo>
                    <a:pt x="248964" y="839913"/>
                  </a:lnTo>
                  <a:lnTo>
                    <a:pt x="0" y="839913"/>
                  </a:lnTo>
                  <a:close/>
                </a:path>
              </a:pathLst>
            </a:custGeom>
            <a:solidFill>
              <a:srgbClr val="222222"/>
            </a:solidFill>
          </p:spPr>
        </p:sp>
        <p:sp>
          <p:nvSpPr>
            <p:cNvPr id="9" name="TextBox 9"/>
            <p:cNvSpPr txBox="1"/>
            <p:nvPr/>
          </p:nvSpPr>
          <p:spPr>
            <a:xfrm>
              <a:off x="0" y="-19050"/>
              <a:ext cx="248964" cy="858963"/>
            </a:xfrm>
            <a:prstGeom prst="rect">
              <a:avLst/>
            </a:prstGeom>
          </p:spPr>
          <p:txBody>
            <a:bodyPr lIns="50800" tIns="50800" rIns="50800" bIns="50800" rtlCol="0" anchor="ctr"/>
            <a:lstStyle/>
            <a:p>
              <a:pPr algn="ctr">
                <a:lnSpc>
                  <a:spcPts val="2279"/>
                </a:lnSpc>
              </a:pPr>
              <a:endParaRPr/>
            </a:p>
          </p:txBody>
        </p:sp>
      </p:grpSp>
      <p:sp>
        <p:nvSpPr>
          <p:cNvPr id="10" name="Freeform 10"/>
          <p:cNvSpPr/>
          <p:nvPr/>
        </p:nvSpPr>
        <p:spPr>
          <a:xfrm>
            <a:off x="15334998" y="8512390"/>
            <a:ext cx="919202" cy="745910"/>
          </a:xfrm>
          <a:custGeom>
            <a:avLst/>
            <a:gdLst/>
            <a:ahLst/>
            <a:cxnLst/>
            <a:rect l="l" t="t" r="r" b="b"/>
            <a:pathLst>
              <a:path w="919202" h="745910">
                <a:moveTo>
                  <a:pt x="0" y="0"/>
                </a:moveTo>
                <a:lnTo>
                  <a:pt x="919201" y="0"/>
                </a:lnTo>
                <a:lnTo>
                  <a:pt x="919201" y="745910"/>
                </a:lnTo>
                <a:lnTo>
                  <a:pt x="0" y="7459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1410824" y="3705773"/>
            <a:ext cx="10761850" cy="2769989"/>
          </a:xfrm>
          <a:prstGeom prst="rect">
            <a:avLst/>
          </a:prstGeom>
        </p:spPr>
        <p:txBody>
          <a:bodyPr lIns="0" tIns="0" rIns="0" bIns="0" rtlCol="0" anchor="t">
            <a:spAutoFit/>
          </a:bodyPr>
          <a:lstStyle/>
          <a:p>
            <a:endParaRPr lang="en-US" dirty="0"/>
          </a:p>
          <a:p>
            <a:r>
              <a:rPr lang="en-US" sz="5400" dirty="0">
                <a:latin typeface="Poppins" panose="00000500000000000000" pitchFamily="2" charset="0"/>
                <a:cs typeface="Poppins" panose="00000500000000000000" pitchFamily="2" charset="0"/>
              </a:rPr>
              <a:t> </a:t>
            </a:r>
            <a:r>
              <a:rPr lang="en-US" sz="5400" b="1" dirty="0">
                <a:latin typeface="Poppins" panose="00000500000000000000" pitchFamily="2" charset="0"/>
                <a:cs typeface="Poppins" panose="00000500000000000000" pitchFamily="2" charset="0"/>
              </a:rPr>
              <a:t>Business Performance Analysis for a Local Hardware Store </a:t>
            </a:r>
            <a:endParaRPr lang="en-US" sz="19900" b="1" dirty="0">
              <a:solidFill>
                <a:srgbClr val="222222"/>
              </a:solidFill>
              <a:latin typeface="Poppins" panose="00000500000000000000" pitchFamily="2" charset="0"/>
              <a:ea typeface="Poppins Bold"/>
              <a:cs typeface="Poppins" panose="00000500000000000000" pitchFamily="2" charset="0"/>
              <a:sym typeface="Poppins Bold"/>
            </a:endParaRPr>
          </a:p>
        </p:txBody>
      </p:sp>
      <p:sp>
        <p:nvSpPr>
          <p:cNvPr id="12" name="TextBox 12"/>
          <p:cNvSpPr txBox="1"/>
          <p:nvPr/>
        </p:nvSpPr>
        <p:spPr>
          <a:xfrm>
            <a:off x="1410824" y="7614774"/>
            <a:ext cx="11070203" cy="461665"/>
          </a:xfrm>
          <a:prstGeom prst="rect">
            <a:avLst/>
          </a:prstGeom>
        </p:spPr>
        <p:txBody>
          <a:bodyPr lIns="0" tIns="0" rIns="0" bIns="0" rtlCol="0" anchor="t">
            <a:spAutoFit/>
          </a:bodyPr>
          <a:lstStyle/>
          <a:p>
            <a:pPr algn="l">
              <a:lnSpc>
                <a:spcPts val="3600"/>
              </a:lnSpc>
            </a:pPr>
            <a:r>
              <a:rPr lang="en-US" sz="3000" i="1" dirty="0">
                <a:solidFill>
                  <a:srgbClr val="1B9461"/>
                </a:solidFill>
                <a:latin typeface="Poppins Italics"/>
                <a:ea typeface="Poppins Italics"/>
                <a:cs typeface="Poppins Italics"/>
                <a:sym typeface="Poppins Italics"/>
              </a:rPr>
              <a:t>by Manjusha Pundkar [23F1001645]</a:t>
            </a:r>
          </a:p>
        </p:txBody>
      </p:sp>
      <p:grpSp>
        <p:nvGrpSpPr>
          <p:cNvPr id="13" name="Group 13"/>
          <p:cNvGrpSpPr/>
          <p:nvPr/>
        </p:nvGrpSpPr>
        <p:grpSpPr>
          <a:xfrm>
            <a:off x="1410824" y="2186451"/>
            <a:ext cx="8187353" cy="1145317"/>
            <a:chOff x="0" y="0"/>
            <a:chExt cx="10916471" cy="1527090"/>
          </a:xfrm>
        </p:grpSpPr>
        <p:sp>
          <p:nvSpPr>
            <p:cNvPr id="14" name="TextBox 14"/>
            <p:cNvSpPr txBox="1"/>
            <p:nvPr/>
          </p:nvSpPr>
          <p:spPr>
            <a:xfrm>
              <a:off x="2093873" y="423820"/>
              <a:ext cx="8822598" cy="669925"/>
            </a:xfrm>
            <a:prstGeom prst="rect">
              <a:avLst/>
            </a:prstGeom>
          </p:spPr>
          <p:txBody>
            <a:bodyPr lIns="0" tIns="0" rIns="0" bIns="0" rtlCol="0" anchor="t">
              <a:spAutoFit/>
            </a:bodyPr>
            <a:lstStyle/>
            <a:p>
              <a:pPr algn="l">
                <a:lnSpc>
                  <a:spcPts val="3960"/>
                </a:lnSpc>
              </a:pPr>
              <a:r>
                <a:rPr lang="en-US" sz="3300" b="1" dirty="0">
                  <a:solidFill>
                    <a:srgbClr val="222222"/>
                  </a:solidFill>
                  <a:latin typeface="Fira Sans Bold"/>
                  <a:ea typeface="Fira Sans Bold"/>
                  <a:cs typeface="Fira Sans Bold"/>
                  <a:sym typeface="Fira Sans Bold"/>
                </a:rPr>
                <a:t>BDM Capstone Project [May 2025]</a:t>
              </a:r>
            </a:p>
          </p:txBody>
        </p:sp>
        <p:sp>
          <p:nvSpPr>
            <p:cNvPr id="15" name="Freeform 15"/>
            <p:cNvSpPr/>
            <p:nvPr/>
          </p:nvSpPr>
          <p:spPr>
            <a:xfrm>
              <a:off x="0" y="-49620"/>
              <a:ext cx="1626329" cy="1626329"/>
            </a:xfrm>
            <a:custGeom>
              <a:avLst/>
              <a:gdLst/>
              <a:ahLst/>
              <a:cxnLst/>
              <a:rect l="l" t="t" r="r" b="b"/>
              <a:pathLst>
                <a:path w="1626329" h="1626329">
                  <a:moveTo>
                    <a:pt x="0" y="0"/>
                  </a:moveTo>
                  <a:lnTo>
                    <a:pt x="1626329" y="0"/>
                  </a:lnTo>
                  <a:lnTo>
                    <a:pt x="1626329" y="1626329"/>
                  </a:lnTo>
                  <a:lnTo>
                    <a:pt x="0" y="1626329"/>
                  </a:lnTo>
                  <a:lnTo>
                    <a:pt x="0" y="0"/>
                  </a:lnTo>
                  <a:close/>
                </a:path>
              </a:pathLst>
            </a:custGeom>
            <a:blipFill>
              <a:blip r:embed="rId7"/>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31955" y="-289546"/>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t="-9222" b="-9222"/>
            </a:stretch>
          </a:blipFill>
        </p:spPr>
        <p:txBody>
          <a:bodyPr/>
          <a:lstStyle/>
          <a:p>
            <a:endParaRPr lang="en-US" dirty="0"/>
          </a:p>
        </p:txBody>
      </p:sp>
      <p:grpSp>
        <p:nvGrpSpPr>
          <p:cNvPr id="3" name="Group 3"/>
          <p:cNvGrpSpPr/>
          <p:nvPr/>
        </p:nvGrpSpPr>
        <p:grpSpPr>
          <a:xfrm>
            <a:off x="-754699"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5" name="TextBox 5"/>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8313373"/>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8" name="TextBox 8"/>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9483104"/>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1" name="TextBox 11"/>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2" name="AutoShape 12"/>
          <p:cNvSpPr/>
          <p:nvPr/>
        </p:nvSpPr>
        <p:spPr>
          <a:xfrm>
            <a:off x="514350" y="2142480"/>
            <a:ext cx="903745" cy="0"/>
          </a:xfrm>
          <a:prstGeom prst="line">
            <a:avLst/>
          </a:prstGeom>
          <a:ln w="161925" cap="flat">
            <a:solidFill>
              <a:srgbClr val="1B9461"/>
            </a:solidFill>
            <a:prstDash val="solid"/>
            <a:headEnd type="none" w="sm" len="sm"/>
            <a:tailEnd type="none" w="sm" len="sm"/>
          </a:ln>
        </p:spPr>
      </p:sp>
      <p:sp>
        <p:nvSpPr>
          <p:cNvPr id="13" name="TextBox 13"/>
          <p:cNvSpPr txBox="1"/>
          <p:nvPr/>
        </p:nvSpPr>
        <p:spPr>
          <a:xfrm>
            <a:off x="514350" y="981075"/>
            <a:ext cx="11698974" cy="847725"/>
          </a:xfrm>
          <a:prstGeom prst="rect">
            <a:avLst/>
          </a:prstGeom>
        </p:spPr>
        <p:txBody>
          <a:bodyPr lIns="0" tIns="0" rIns="0" bIns="0" rtlCol="0" anchor="t">
            <a:spAutoFit/>
          </a:bodyPr>
          <a:lstStyle/>
          <a:p>
            <a:pPr algn="l">
              <a:lnSpc>
                <a:spcPts val="6302"/>
              </a:lnSpc>
            </a:pPr>
            <a:r>
              <a:rPr lang="en-US" sz="5252" b="1">
                <a:solidFill>
                  <a:srgbClr val="1B9461"/>
                </a:solidFill>
                <a:latin typeface="Poppins Bold"/>
                <a:ea typeface="Poppins Bold"/>
                <a:cs typeface="Poppins Bold"/>
                <a:sym typeface="Poppins Bold"/>
              </a:rPr>
              <a:t>Recommendations</a:t>
            </a:r>
          </a:p>
        </p:txBody>
      </p:sp>
      <p:grpSp>
        <p:nvGrpSpPr>
          <p:cNvPr id="14" name="Group 14"/>
          <p:cNvGrpSpPr/>
          <p:nvPr/>
        </p:nvGrpSpPr>
        <p:grpSpPr>
          <a:xfrm>
            <a:off x="514350" y="2532127"/>
            <a:ext cx="17290330" cy="710897"/>
            <a:chOff x="0" y="0"/>
            <a:chExt cx="23053773" cy="947863"/>
          </a:xfrm>
        </p:grpSpPr>
        <p:grpSp>
          <p:nvGrpSpPr>
            <p:cNvPr id="15" name="Group 15"/>
            <p:cNvGrpSpPr/>
            <p:nvPr/>
          </p:nvGrpSpPr>
          <p:grpSpPr>
            <a:xfrm>
              <a:off x="0" y="0"/>
              <a:ext cx="947863" cy="94786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1</a:t>
                </a:r>
              </a:p>
            </p:txBody>
          </p:sp>
        </p:grpSp>
        <p:sp>
          <p:nvSpPr>
            <p:cNvPr id="18" name="TextBox 18"/>
            <p:cNvSpPr txBox="1"/>
            <p:nvPr/>
          </p:nvSpPr>
          <p:spPr>
            <a:xfrm>
              <a:off x="1204993" y="99281"/>
              <a:ext cx="21848780" cy="752771"/>
            </a:xfrm>
            <a:prstGeom prst="rect">
              <a:avLst/>
            </a:prstGeom>
          </p:spPr>
          <p:txBody>
            <a:bodyPr lIns="0" tIns="0" rIns="0" bIns="0" rtlCol="0" anchor="t">
              <a:spAutoFit/>
            </a:bodyPr>
            <a:lstStyle/>
            <a:p>
              <a:pPr>
                <a:lnSpc>
                  <a:spcPts val="2160"/>
                </a:lnSpc>
              </a:pPr>
              <a:r>
                <a:rPr lang="en-US" b="1" dirty="0">
                  <a:latin typeface="Poppins" panose="00000500000000000000" pitchFamily="2" charset="0"/>
                  <a:cs typeface="Poppins" panose="00000500000000000000" pitchFamily="2" charset="0"/>
                </a:rPr>
                <a:t>Keep more focus on Class A products</a:t>
              </a:r>
              <a:r>
                <a:rPr lang="en-US" dirty="0">
                  <a:latin typeface="Poppins" panose="00000500000000000000" pitchFamily="2" charset="0"/>
                  <a:cs typeface="Poppins" panose="00000500000000000000" pitchFamily="2" charset="0"/>
                </a:rPr>
                <a:t> – Items like cement, tile adhesive, steel rods, and wire rolls are the shop’s main revenue drivers. These should always be available in stock, as running out of them directly affects sales and customer trust.</a:t>
              </a:r>
              <a:endParaRPr lang="en-US" dirty="0">
                <a:solidFill>
                  <a:srgbClr val="000000"/>
                </a:solidFill>
                <a:latin typeface="Poppins" panose="00000500000000000000" pitchFamily="2" charset="0"/>
                <a:cs typeface="Poppins" panose="00000500000000000000" pitchFamily="2" charset="0"/>
                <a:sym typeface="Poppins"/>
              </a:endParaRPr>
            </a:p>
          </p:txBody>
        </p:sp>
      </p:grpSp>
      <p:grpSp>
        <p:nvGrpSpPr>
          <p:cNvPr id="19" name="Group 19"/>
          <p:cNvGrpSpPr/>
          <p:nvPr/>
        </p:nvGrpSpPr>
        <p:grpSpPr>
          <a:xfrm>
            <a:off x="514350" y="3471624"/>
            <a:ext cx="17290330" cy="710897"/>
            <a:chOff x="0" y="0"/>
            <a:chExt cx="23053773" cy="947863"/>
          </a:xfrm>
        </p:grpSpPr>
        <p:grpSp>
          <p:nvGrpSpPr>
            <p:cNvPr id="20" name="Group 20"/>
            <p:cNvGrpSpPr/>
            <p:nvPr/>
          </p:nvGrpSpPr>
          <p:grpSpPr>
            <a:xfrm>
              <a:off x="0" y="0"/>
              <a:ext cx="947863" cy="947863"/>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2222"/>
              </a:solidFill>
            </p:spPr>
          </p:sp>
          <p:sp>
            <p:nvSpPr>
              <p:cNvPr id="22" name="TextBox 22"/>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2</a:t>
                </a:r>
              </a:p>
            </p:txBody>
          </p:sp>
        </p:grpSp>
        <p:sp>
          <p:nvSpPr>
            <p:cNvPr id="23" name="TextBox 23"/>
            <p:cNvSpPr txBox="1"/>
            <p:nvPr/>
          </p:nvSpPr>
          <p:spPr>
            <a:xfrm>
              <a:off x="1204993" y="99281"/>
              <a:ext cx="21848780" cy="743367"/>
            </a:xfrm>
            <a:prstGeom prst="rect">
              <a:avLst/>
            </a:prstGeom>
          </p:spPr>
          <p:txBody>
            <a:bodyPr lIns="0" tIns="0" rIns="0" bIns="0" rtlCol="0" anchor="t">
              <a:spAutoFit/>
            </a:bodyPr>
            <a:lstStyle/>
            <a:p>
              <a:pPr>
                <a:lnSpc>
                  <a:spcPts val="2160"/>
                </a:lnSpc>
              </a:pPr>
              <a:r>
                <a:rPr lang="en-US" b="1" dirty="0">
                  <a:latin typeface="Poppins" panose="00000500000000000000" pitchFamily="2" charset="0"/>
                  <a:cs typeface="Poppins" panose="00000500000000000000" pitchFamily="2" charset="0"/>
                </a:rPr>
                <a:t>Create bundle offers for commonly bought items</a:t>
              </a:r>
              <a:r>
                <a:rPr lang="en-US" dirty="0">
                  <a:latin typeface="Poppins" panose="00000500000000000000" pitchFamily="2" charset="0"/>
                  <a:cs typeface="Poppins" panose="00000500000000000000" pitchFamily="2" charset="0"/>
                </a:rPr>
                <a:t> – Since customers often purchase cement with putty, and paint with brush, the shop can introduce combo packs or small discounts when these are bought together. This will increase average billing value and attract repeat buyers.</a:t>
              </a:r>
              <a:endParaRPr lang="en-US" sz="1800" dirty="0">
                <a:solidFill>
                  <a:srgbClr val="000000"/>
                </a:solidFill>
                <a:latin typeface="Poppins" panose="00000500000000000000" pitchFamily="2" charset="0"/>
                <a:ea typeface="Poppins"/>
                <a:cs typeface="Poppins" panose="00000500000000000000" pitchFamily="2" charset="0"/>
                <a:sym typeface="Poppins"/>
              </a:endParaRPr>
            </a:p>
          </p:txBody>
        </p:sp>
      </p:grpSp>
      <p:grpSp>
        <p:nvGrpSpPr>
          <p:cNvPr id="24" name="Group 24"/>
          <p:cNvGrpSpPr/>
          <p:nvPr/>
        </p:nvGrpSpPr>
        <p:grpSpPr>
          <a:xfrm>
            <a:off x="514350" y="4411121"/>
            <a:ext cx="17290330" cy="914946"/>
            <a:chOff x="0" y="0"/>
            <a:chExt cx="23053773" cy="1219929"/>
          </a:xfrm>
        </p:grpSpPr>
        <p:grpSp>
          <p:nvGrpSpPr>
            <p:cNvPr id="25" name="Group 25"/>
            <p:cNvGrpSpPr/>
            <p:nvPr/>
          </p:nvGrpSpPr>
          <p:grpSpPr>
            <a:xfrm>
              <a:off x="0" y="0"/>
              <a:ext cx="947863" cy="947863"/>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id="27" name="TextBox 27"/>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3</a:t>
                </a:r>
              </a:p>
            </p:txBody>
          </p:sp>
        </p:grpSp>
        <p:sp>
          <p:nvSpPr>
            <p:cNvPr id="28" name="TextBox 28"/>
            <p:cNvSpPr txBox="1"/>
            <p:nvPr/>
          </p:nvSpPr>
          <p:spPr>
            <a:xfrm>
              <a:off x="1204993" y="99281"/>
              <a:ext cx="21848780" cy="1120648"/>
            </a:xfrm>
            <a:prstGeom prst="rect">
              <a:avLst/>
            </a:prstGeom>
          </p:spPr>
          <p:txBody>
            <a:bodyPr lIns="0" tIns="0" rIns="0" bIns="0" rtlCol="0" anchor="t">
              <a:spAutoFit/>
            </a:bodyPr>
            <a:lstStyle/>
            <a:p>
              <a:pPr>
                <a:lnSpc>
                  <a:spcPts val="2160"/>
                </a:lnSpc>
              </a:pPr>
              <a:r>
                <a:rPr lang="en-US" b="1" dirty="0">
                  <a:latin typeface="Poppins" panose="00000500000000000000" pitchFamily="2" charset="0"/>
                  <a:cs typeface="Poppins" panose="00000500000000000000" pitchFamily="2" charset="0"/>
                </a:rPr>
                <a:t>Introduce a simple contractor loyalty plan</a:t>
              </a:r>
              <a:r>
                <a:rPr lang="en-US" dirty="0">
                  <a:latin typeface="Poppins" panose="00000500000000000000" pitchFamily="2" charset="0"/>
                  <a:cs typeface="Poppins" panose="00000500000000000000" pitchFamily="2" charset="0"/>
                </a:rPr>
                <a:t> – Contractors generate more than half of the revenue, but most of their purchases are on credit. Giving them small loyalty rewards like discounts, free delivery, or priority service can keep them engaged while encouraging them to pay faster, especially if paired with UPI/cash discounts.</a:t>
              </a:r>
              <a:endParaRPr lang="en-US" sz="1800" dirty="0">
                <a:solidFill>
                  <a:srgbClr val="000000"/>
                </a:solidFill>
                <a:latin typeface="Poppins" panose="00000500000000000000" pitchFamily="2" charset="0"/>
                <a:ea typeface="Poppins"/>
                <a:cs typeface="Poppins" panose="00000500000000000000" pitchFamily="2" charset="0"/>
                <a:sym typeface="Poppins"/>
              </a:endParaRPr>
            </a:p>
          </p:txBody>
        </p:sp>
      </p:grpSp>
      <p:grpSp>
        <p:nvGrpSpPr>
          <p:cNvPr id="29" name="Group 29"/>
          <p:cNvGrpSpPr/>
          <p:nvPr/>
        </p:nvGrpSpPr>
        <p:grpSpPr>
          <a:xfrm>
            <a:off x="514350" y="5350618"/>
            <a:ext cx="17290330" cy="914946"/>
            <a:chOff x="0" y="0"/>
            <a:chExt cx="23053773" cy="1219928"/>
          </a:xfrm>
        </p:grpSpPr>
        <p:grpSp>
          <p:nvGrpSpPr>
            <p:cNvPr id="30" name="Group 30"/>
            <p:cNvGrpSpPr/>
            <p:nvPr/>
          </p:nvGrpSpPr>
          <p:grpSpPr>
            <a:xfrm>
              <a:off x="0" y="0"/>
              <a:ext cx="947863" cy="94786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2" name="TextBox 32"/>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4</a:t>
                </a:r>
              </a:p>
            </p:txBody>
          </p:sp>
        </p:grpSp>
        <p:sp>
          <p:nvSpPr>
            <p:cNvPr id="33" name="TextBox 33"/>
            <p:cNvSpPr txBox="1"/>
            <p:nvPr/>
          </p:nvSpPr>
          <p:spPr>
            <a:xfrm>
              <a:off x="1204993" y="99281"/>
              <a:ext cx="21848780" cy="1120647"/>
            </a:xfrm>
            <a:prstGeom prst="rect">
              <a:avLst/>
            </a:prstGeom>
          </p:spPr>
          <p:txBody>
            <a:bodyPr lIns="0" tIns="0" rIns="0" bIns="0" rtlCol="0" anchor="t">
              <a:spAutoFit/>
            </a:bodyPr>
            <a:lstStyle/>
            <a:p>
              <a:pPr>
                <a:lnSpc>
                  <a:spcPts val="2160"/>
                </a:lnSpc>
              </a:pPr>
              <a:r>
                <a:rPr lang="en-US" b="1" dirty="0">
                  <a:latin typeface="Poppins" panose="00000500000000000000" pitchFamily="2" charset="0"/>
                  <a:cs typeface="Poppins" panose="00000500000000000000" pitchFamily="2" charset="0"/>
                </a:rPr>
                <a:t>Plan inventory based on seasons</a:t>
              </a:r>
              <a:r>
                <a:rPr lang="en-US" dirty="0">
                  <a:latin typeface="Poppins" panose="00000500000000000000" pitchFamily="2" charset="0"/>
                  <a:cs typeface="Poppins" panose="00000500000000000000" pitchFamily="2" charset="0"/>
                </a:rPr>
                <a:t> – Sales are higher in monsoon and festival months (Jun–Jul) and dip in Jan–Feb. So, the shop should increase stock before peak months and run clearance or discount offers in low-demand months. This will help balance cash flow and avoid excess unsold stock.</a:t>
              </a:r>
              <a:endParaRPr lang="en-US" sz="1800" dirty="0">
                <a:solidFill>
                  <a:srgbClr val="000000"/>
                </a:solidFill>
                <a:latin typeface="Poppins" panose="00000500000000000000" pitchFamily="2" charset="0"/>
                <a:ea typeface="Poppins"/>
                <a:cs typeface="Poppins" panose="00000500000000000000" pitchFamily="2" charset="0"/>
                <a:sym typeface="Poppins"/>
              </a:endParaRPr>
            </a:p>
          </p:txBody>
        </p:sp>
      </p:grpSp>
      <p:grpSp>
        <p:nvGrpSpPr>
          <p:cNvPr id="34" name="Group 34"/>
          <p:cNvGrpSpPr/>
          <p:nvPr/>
        </p:nvGrpSpPr>
        <p:grpSpPr>
          <a:xfrm>
            <a:off x="514350" y="6290115"/>
            <a:ext cx="17290330" cy="905457"/>
            <a:chOff x="0" y="0"/>
            <a:chExt cx="23053773" cy="1207277"/>
          </a:xfrm>
        </p:grpSpPr>
        <p:grpSp>
          <p:nvGrpSpPr>
            <p:cNvPr id="35" name="Group 35"/>
            <p:cNvGrpSpPr/>
            <p:nvPr/>
          </p:nvGrpSpPr>
          <p:grpSpPr>
            <a:xfrm>
              <a:off x="0" y="0"/>
              <a:ext cx="947863" cy="94786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id="37" name="TextBox 37"/>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5</a:t>
                </a:r>
              </a:p>
            </p:txBody>
          </p:sp>
        </p:grpSp>
        <p:sp>
          <p:nvSpPr>
            <p:cNvPr id="38" name="TextBox 38"/>
            <p:cNvSpPr txBox="1"/>
            <p:nvPr/>
          </p:nvSpPr>
          <p:spPr>
            <a:xfrm>
              <a:off x="1204993" y="99281"/>
              <a:ext cx="21848780" cy="1107996"/>
            </a:xfrm>
            <a:prstGeom prst="rect">
              <a:avLst/>
            </a:prstGeom>
          </p:spPr>
          <p:txBody>
            <a:bodyPr lIns="0" tIns="0" rIns="0" bIns="0" rtlCol="0" anchor="t">
              <a:spAutoFit/>
            </a:bodyPr>
            <a:lstStyle/>
            <a:p>
              <a:r>
                <a:rPr lang="en-US" b="1" dirty="0">
                  <a:latin typeface="Poppins" panose="00000500000000000000" pitchFamily="2" charset="0"/>
                  <a:cs typeface="Poppins" panose="00000500000000000000" pitchFamily="2" charset="0"/>
                </a:rPr>
                <a:t>Manage slow-moving products smartly</a:t>
              </a:r>
              <a:r>
                <a:rPr lang="en-US" dirty="0">
                  <a:latin typeface="Poppins" panose="00000500000000000000" pitchFamily="2" charset="0"/>
                  <a:cs typeface="Poppins" panose="00000500000000000000" pitchFamily="2" charset="0"/>
                </a:rPr>
                <a:t> – Items like paint brushes and nail packs don’t contribute much to revenue. Instead of letting them occupy space, they can be bundled with bigger purchases or even discontinued if they don’t improve. This will free up money and storage for better-selling items.</a:t>
              </a:r>
            </a:p>
          </p:txBody>
        </p:sp>
      </p:grpSp>
      <p:grpSp>
        <p:nvGrpSpPr>
          <p:cNvPr id="39" name="Group 39"/>
          <p:cNvGrpSpPr/>
          <p:nvPr/>
        </p:nvGrpSpPr>
        <p:grpSpPr>
          <a:xfrm>
            <a:off x="514350" y="7229612"/>
            <a:ext cx="17290329" cy="710897"/>
            <a:chOff x="0" y="0"/>
            <a:chExt cx="23053780" cy="947863"/>
          </a:xfrm>
        </p:grpSpPr>
        <p:grpSp>
          <p:nvGrpSpPr>
            <p:cNvPr id="40" name="Group 40"/>
            <p:cNvGrpSpPr/>
            <p:nvPr/>
          </p:nvGrpSpPr>
          <p:grpSpPr>
            <a:xfrm>
              <a:off x="0" y="0"/>
              <a:ext cx="947863" cy="947863"/>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2" name="TextBox 42"/>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6</a:t>
                </a:r>
              </a:p>
            </p:txBody>
          </p:sp>
        </p:grpSp>
        <p:sp>
          <p:nvSpPr>
            <p:cNvPr id="43" name="TextBox 43"/>
            <p:cNvSpPr txBox="1"/>
            <p:nvPr/>
          </p:nvSpPr>
          <p:spPr>
            <a:xfrm>
              <a:off x="1204992" y="353231"/>
              <a:ext cx="21848788" cy="368305"/>
            </a:xfrm>
            <a:prstGeom prst="rect">
              <a:avLst/>
            </a:prstGeom>
          </p:spPr>
          <p:txBody>
            <a:bodyPr lIns="0" tIns="0" rIns="0" bIns="0" rtlCol="0" anchor="t">
              <a:spAutoFit/>
            </a:bodyPr>
            <a:lstStyle/>
            <a:p>
              <a:pPr>
                <a:lnSpc>
                  <a:spcPts val="2160"/>
                </a:lnSpc>
              </a:pPr>
              <a:r>
                <a:rPr lang="en-US" b="1" dirty="0">
                  <a:latin typeface="Poppins" panose="00000500000000000000" pitchFamily="2" charset="0"/>
                  <a:cs typeface="Poppins" panose="00000500000000000000" pitchFamily="2" charset="0"/>
                </a:rPr>
                <a:t>Growth Plan -</a:t>
              </a:r>
              <a:r>
                <a:rPr lang="en-US" dirty="0">
                  <a:latin typeface="Poppins" panose="00000500000000000000" pitchFamily="2" charset="0"/>
                  <a:cs typeface="Poppins" panose="00000500000000000000" pitchFamily="2" charset="0"/>
                </a:rPr>
                <a:t> Expand high-demand product categories based on forecast trends.</a:t>
              </a:r>
              <a:endParaRPr lang="en-US" sz="1800" dirty="0">
                <a:solidFill>
                  <a:srgbClr val="000000"/>
                </a:solidFill>
                <a:latin typeface="Poppins" panose="00000500000000000000" pitchFamily="2" charset="0"/>
                <a:ea typeface="Poppins"/>
                <a:cs typeface="Poppins" panose="00000500000000000000" pitchFamily="2" charset="0"/>
                <a:sym typeface="Poppins"/>
              </a:endParaRPr>
            </a:p>
          </p:txBody>
        </p:sp>
      </p:grpSp>
      <p:grpSp>
        <p:nvGrpSpPr>
          <p:cNvPr id="44" name="Group 44"/>
          <p:cNvGrpSpPr/>
          <p:nvPr/>
        </p:nvGrpSpPr>
        <p:grpSpPr>
          <a:xfrm>
            <a:off x="514350" y="8302458"/>
            <a:ext cx="17290329" cy="710897"/>
            <a:chOff x="0" y="59469"/>
            <a:chExt cx="23053772" cy="947863"/>
          </a:xfrm>
        </p:grpSpPr>
        <p:grpSp>
          <p:nvGrpSpPr>
            <p:cNvPr id="45" name="Group 45"/>
            <p:cNvGrpSpPr/>
            <p:nvPr/>
          </p:nvGrpSpPr>
          <p:grpSpPr>
            <a:xfrm>
              <a:off x="0" y="59469"/>
              <a:ext cx="947863" cy="947863"/>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id="47" name="TextBox 47"/>
              <p:cNvSpPr txBox="1"/>
              <p:nvPr/>
            </p:nvSpPr>
            <p:spPr>
              <a:xfrm>
                <a:off x="76200" y="57150"/>
                <a:ext cx="660400" cy="679450"/>
              </a:xfrm>
              <a:prstGeom prst="rect">
                <a:avLst/>
              </a:prstGeom>
            </p:spPr>
            <p:txBody>
              <a:bodyPr lIns="50800" tIns="50800" rIns="50800" bIns="50800" rtlCol="0" anchor="ctr"/>
              <a:lstStyle/>
              <a:p>
                <a:pPr algn="ctr">
                  <a:lnSpc>
                    <a:spcPts val="2399"/>
                  </a:lnSpc>
                </a:pPr>
                <a:r>
                  <a:rPr lang="en-US" sz="1999" b="1">
                    <a:solidFill>
                      <a:srgbClr val="FFFFFF"/>
                    </a:solidFill>
                    <a:latin typeface="Poppins Bold"/>
                    <a:ea typeface="Poppins Bold"/>
                    <a:cs typeface="Poppins Bold"/>
                    <a:sym typeface="Poppins Bold"/>
                  </a:rPr>
                  <a:t>7</a:t>
                </a:r>
              </a:p>
            </p:txBody>
          </p:sp>
        </p:grpSp>
        <p:sp>
          <p:nvSpPr>
            <p:cNvPr id="48" name="TextBox 48"/>
            <p:cNvSpPr txBox="1"/>
            <p:nvPr/>
          </p:nvSpPr>
          <p:spPr>
            <a:xfrm>
              <a:off x="1204992" y="328388"/>
              <a:ext cx="21848780" cy="368305"/>
            </a:xfrm>
            <a:prstGeom prst="rect">
              <a:avLst/>
            </a:prstGeom>
          </p:spPr>
          <p:txBody>
            <a:bodyPr lIns="0" tIns="0" rIns="0" bIns="0" rtlCol="0" anchor="t">
              <a:spAutoFit/>
            </a:bodyPr>
            <a:lstStyle/>
            <a:p>
              <a:pPr>
                <a:lnSpc>
                  <a:spcPts val="2160"/>
                </a:lnSpc>
              </a:pPr>
              <a:r>
                <a:rPr lang="en-US" b="1" dirty="0">
                  <a:latin typeface="Poppins" panose="00000500000000000000" pitchFamily="2" charset="0"/>
                  <a:cs typeface="Poppins" panose="00000500000000000000" pitchFamily="2" charset="0"/>
                </a:rPr>
                <a:t>Financial Discipline -</a:t>
              </a:r>
              <a:r>
                <a:rPr lang="en-US" dirty="0">
                  <a:latin typeface="Poppins" panose="00000500000000000000" pitchFamily="2" charset="0"/>
                  <a:cs typeface="Poppins" panose="00000500000000000000" pitchFamily="2" charset="0"/>
                </a:rPr>
                <a:t> Reduce long credit cycles; encourage UPI/cash.</a:t>
              </a:r>
              <a:endParaRPr lang="en-US" sz="1800" dirty="0">
                <a:solidFill>
                  <a:srgbClr val="000000"/>
                </a:solidFill>
                <a:latin typeface="Poppins" panose="00000500000000000000" pitchFamily="2" charset="0"/>
                <a:ea typeface="Poppins"/>
                <a:cs typeface="Poppins" panose="00000500000000000000" pitchFamily="2" charset="0"/>
                <a:sym typeface="Poppins"/>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24581" y="-72331"/>
            <a:ext cx="18288000" cy="10330267"/>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t="-9222" b="-9222"/>
            </a:stretch>
          </a:blipFill>
        </p:spPr>
        <p:txBody>
          <a:bodyPr/>
          <a:lstStyle/>
          <a:p>
            <a:endParaRPr lang="en-US" dirty="0"/>
          </a:p>
        </p:txBody>
      </p:sp>
      <p:grpSp>
        <p:nvGrpSpPr>
          <p:cNvPr id="3" name="Group 3"/>
          <p:cNvGrpSpPr/>
          <p:nvPr/>
        </p:nvGrpSpPr>
        <p:grpSpPr>
          <a:xfrm>
            <a:off x="-754699"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5" name="TextBox 5"/>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8313373"/>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8" name="TextBox 8"/>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9483104"/>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1" name="TextBox 11"/>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2" name="AutoShape 12"/>
          <p:cNvSpPr/>
          <p:nvPr/>
        </p:nvSpPr>
        <p:spPr>
          <a:xfrm>
            <a:off x="514350" y="2142480"/>
            <a:ext cx="903745" cy="0"/>
          </a:xfrm>
          <a:prstGeom prst="line">
            <a:avLst/>
          </a:prstGeom>
          <a:ln w="161925" cap="flat">
            <a:solidFill>
              <a:srgbClr val="1B9461"/>
            </a:solidFill>
            <a:prstDash val="solid"/>
            <a:headEnd type="none" w="sm" len="sm"/>
            <a:tailEnd type="none" w="sm" len="sm"/>
          </a:ln>
        </p:spPr>
      </p:sp>
      <p:sp>
        <p:nvSpPr>
          <p:cNvPr id="18" name="TextBox 18"/>
          <p:cNvSpPr txBox="1"/>
          <p:nvPr/>
        </p:nvSpPr>
        <p:spPr>
          <a:xfrm>
            <a:off x="514350" y="981075"/>
            <a:ext cx="11698974" cy="847725"/>
          </a:xfrm>
          <a:prstGeom prst="rect">
            <a:avLst/>
          </a:prstGeom>
        </p:spPr>
        <p:txBody>
          <a:bodyPr lIns="0" tIns="0" rIns="0" bIns="0" rtlCol="0" anchor="t">
            <a:spAutoFit/>
          </a:bodyPr>
          <a:lstStyle/>
          <a:p>
            <a:pPr algn="l">
              <a:lnSpc>
                <a:spcPts val="6302"/>
              </a:lnSpc>
            </a:pPr>
            <a:r>
              <a:rPr lang="en-US" sz="5252" b="1">
                <a:solidFill>
                  <a:srgbClr val="1B9461"/>
                </a:solidFill>
                <a:latin typeface="Poppins Bold"/>
                <a:ea typeface="Poppins Bold"/>
                <a:cs typeface="Poppins Bold"/>
                <a:sym typeface="Poppins Bold"/>
              </a:rPr>
              <a:t>The Business and The Problems</a:t>
            </a:r>
          </a:p>
        </p:txBody>
      </p:sp>
      <p:grpSp>
        <p:nvGrpSpPr>
          <p:cNvPr id="19" name="Group 19"/>
          <p:cNvGrpSpPr/>
          <p:nvPr/>
        </p:nvGrpSpPr>
        <p:grpSpPr>
          <a:xfrm>
            <a:off x="514350" y="3410143"/>
            <a:ext cx="10657975" cy="2581326"/>
            <a:chOff x="0" y="-19049"/>
            <a:chExt cx="14210633" cy="3441769"/>
          </a:xfrm>
        </p:grpSpPr>
        <p:sp>
          <p:nvSpPr>
            <p:cNvPr id="20" name="TextBox 20"/>
            <p:cNvSpPr txBox="1"/>
            <p:nvPr/>
          </p:nvSpPr>
          <p:spPr>
            <a:xfrm>
              <a:off x="0" y="-19049"/>
              <a:ext cx="14210633" cy="385833"/>
            </a:xfrm>
            <a:prstGeom prst="rect">
              <a:avLst/>
            </a:prstGeom>
          </p:spPr>
          <p:txBody>
            <a:bodyPr lIns="0" tIns="0" rIns="0" bIns="0" rtlCol="0" anchor="t">
              <a:spAutoFit/>
            </a:bodyPr>
            <a:lstStyle/>
            <a:p>
              <a:pPr marL="410209" lvl="1" indent="-205105" algn="l">
                <a:lnSpc>
                  <a:spcPts val="2279"/>
                </a:lnSpc>
                <a:buFont typeface="Arial"/>
                <a:buChar char="•"/>
              </a:pPr>
              <a:r>
                <a:rPr lang="en-US" sz="1899" b="1" dirty="0">
                  <a:solidFill>
                    <a:srgbClr val="222222"/>
                  </a:solidFill>
                  <a:latin typeface="Poppins Bold"/>
                  <a:ea typeface="Poppins Bold"/>
                  <a:cs typeface="Poppins Bold"/>
                  <a:sym typeface="Poppins Bold"/>
                </a:rPr>
                <a:t>Name of the Business:</a:t>
              </a:r>
              <a:r>
                <a:rPr lang="en-US" sz="1899" dirty="0">
                  <a:solidFill>
                    <a:srgbClr val="222222"/>
                  </a:solidFill>
                  <a:latin typeface="Poppins"/>
                  <a:ea typeface="Poppins"/>
                  <a:cs typeface="Poppins"/>
                  <a:sym typeface="Poppins"/>
                </a:rPr>
                <a:t> Shree </a:t>
              </a:r>
              <a:r>
                <a:rPr lang="en-US" sz="1899" dirty="0" err="1">
                  <a:solidFill>
                    <a:srgbClr val="222222"/>
                  </a:solidFill>
                  <a:latin typeface="Poppins"/>
                  <a:ea typeface="Poppins"/>
                  <a:cs typeface="Poppins"/>
                  <a:sym typeface="Poppins"/>
                </a:rPr>
                <a:t>Dattakrupa</a:t>
              </a:r>
              <a:r>
                <a:rPr lang="en-US" sz="1899" dirty="0">
                  <a:solidFill>
                    <a:srgbClr val="222222"/>
                  </a:solidFill>
                  <a:latin typeface="Poppins"/>
                  <a:ea typeface="Poppins"/>
                  <a:cs typeface="Poppins"/>
                  <a:sym typeface="Poppins"/>
                </a:rPr>
                <a:t> Traders</a:t>
              </a:r>
            </a:p>
          </p:txBody>
        </p:sp>
        <p:sp>
          <p:nvSpPr>
            <p:cNvPr id="21" name="TextBox 21"/>
            <p:cNvSpPr txBox="1"/>
            <p:nvPr/>
          </p:nvSpPr>
          <p:spPr>
            <a:xfrm>
              <a:off x="0" y="548118"/>
              <a:ext cx="14210633" cy="779103"/>
            </a:xfrm>
            <a:prstGeom prst="rect">
              <a:avLst/>
            </a:prstGeom>
          </p:spPr>
          <p:txBody>
            <a:bodyPr lIns="0" tIns="0" rIns="0" bIns="0" rtlCol="0" anchor="t">
              <a:spAutoFit/>
            </a:bodyPr>
            <a:lstStyle/>
            <a:p>
              <a:pPr marL="410209" lvl="1" indent="-205105" algn="l">
                <a:lnSpc>
                  <a:spcPts val="2279"/>
                </a:lnSpc>
                <a:buFont typeface="Arial"/>
                <a:buChar char="•"/>
              </a:pPr>
              <a:r>
                <a:rPr lang="en-US" sz="1899" b="1" dirty="0">
                  <a:solidFill>
                    <a:srgbClr val="222222"/>
                  </a:solidFill>
                  <a:latin typeface="Poppins Bold"/>
                  <a:ea typeface="Poppins Bold"/>
                  <a:cs typeface="Poppins Bold"/>
                  <a:sym typeface="Poppins Bold"/>
                </a:rPr>
                <a:t>Type of Business:</a:t>
              </a:r>
              <a:r>
                <a:rPr lang="en-US" sz="1899" dirty="0">
                  <a:solidFill>
                    <a:srgbClr val="222222"/>
                  </a:solidFill>
                  <a:latin typeface="Poppins"/>
                  <a:ea typeface="Poppins"/>
                  <a:cs typeface="Poppins"/>
                  <a:sym typeface="Poppins"/>
                </a:rPr>
                <a:t> B2C Retail shop, </a:t>
              </a:r>
              <a:r>
                <a:rPr lang="en-US" sz="1899" dirty="0" err="1">
                  <a:solidFill>
                    <a:srgbClr val="222222"/>
                  </a:solidFill>
                  <a:latin typeface="Poppins"/>
                  <a:ea typeface="Poppins"/>
                  <a:cs typeface="Poppins"/>
                  <a:sym typeface="Poppins"/>
                </a:rPr>
                <a:t>specialising</a:t>
              </a:r>
              <a:r>
                <a:rPr lang="en-US" sz="1899" dirty="0">
                  <a:solidFill>
                    <a:srgbClr val="222222"/>
                  </a:solidFill>
                  <a:latin typeface="Poppins"/>
                  <a:ea typeface="Poppins"/>
                  <a:cs typeface="Poppins"/>
                  <a:sym typeface="Poppins"/>
                </a:rPr>
                <a:t> in Farming and construction related materials</a:t>
              </a:r>
            </a:p>
          </p:txBody>
        </p:sp>
        <p:sp>
          <p:nvSpPr>
            <p:cNvPr id="22" name="TextBox 22"/>
            <p:cNvSpPr txBox="1"/>
            <p:nvPr/>
          </p:nvSpPr>
          <p:spPr>
            <a:xfrm>
              <a:off x="0" y="1500618"/>
              <a:ext cx="14210633" cy="385833"/>
            </a:xfrm>
            <a:prstGeom prst="rect">
              <a:avLst/>
            </a:prstGeom>
          </p:spPr>
          <p:txBody>
            <a:bodyPr lIns="0" tIns="0" rIns="0" bIns="0" rtlCol="0" anchor="t">
              <a:spAutoFit/>
            </a:bodyPr>
            <a:lstStyle/>
            <a:p>
              <a:pPr marL="410209" lvl="1" indent="-205105" algn="l">
                <a:lnSpc>
                  <a:spcPts val="2279"/>
                </a:lnSpc>
                <a:buFont typeface="Arial"/>
                <a:buChar char="•"/>
              </a:pPr>
              <a:r>
                <a:rPr lang="en-US" sz="1899" b="1" dirty="0">
                  <a:solidFill>
                    <a:srgbClr val="222222"/>
                  </a:solidFill>
                  <a:latin typeface="Poppins Bold"/>
                  <a:ea typeface="Poppins Bold"/>
                  <a:cs typeface="Poppins Bold"/>
                  <a:sym typeface="Poppins Bold"/>
                </a:rPr>
                <a:t>Location:</a:t>
              </a:r>
              <a:r>
                <a:rPr lang="en-US" sz="1899" dirty="0">
                  <a:solidFill>
                    <a:srgbClr val="222222"/>
                  </a:solidFill>
                  <a:latin typeface="Poppins"/>
                  <a:ea typeface="Poppins"/>
                  <a:cs typeface="Poppins"/>
                  <a:sym typeface="Poppins"/>
                </a:rPr>
                <a:t> </a:t>
              </a:r>
              <a:r>
                <a:rPr lang="en-US" sz="1899" dirty="0" err="1">
                  <a:solidFill>
                    <a:srgbClr val="222222"/>
                  </a:solidFill>
                  <a:latin typeface="Poppins"/>
                  <a:ea typeface="Poppins"/>
                  <a:cs typeface="Poppins"/>
                  <a:sym typeface="Poppins"/>
                </a:rPr>
                <a:t>Hingoli</a:t>
              </a:r>
              <a:r>
                <a:rPr lang="en-US" sz="1899" dirty="0">
                  <a:solidFill>
                    <a:srgbClr val="222222"/>
                  </a:solidFill>
                  <a:latin typeface="Poppins"/>
                  <a:ea typeface="Poppins"/>
                  <a:cs typeface="Poppins"/>
                  <a:sym typeface="Poppins"/>
                </a:rPr>
                <a:t>, Maharashtra, India</a:t>
              </a:r>
            </a:p>
          </p:txBody>
        </p:sp>
        <p:sp>
          <p:nvSpPr>
            <p:cNvPr id="23" name="TextBox 23"/>
            <p:cNvSpPr txBox="1"/>
            <p:nvPr/>
          </p:nvSpPr>
          <p:spPr>
            <a:xfrm>
              <a:off x="0" y="2072118"/>
              <a:ext cx="14210633" cy="400050"/>
            </a:xfrm>
            <a:prstGeom prst="rect">
              <a:avLst/>
            </a:prstGeom>
          </p:spPr>
          <p:txBody>
            <a:bodyPr lIns="0" tIns="0" rIns="0" bIns="0" rtlCol="0" anchor="t">
              <a:spAutoFit/>
            </a:bodyPr>
            <a:lstStyle/>
            <a:p>
              <a:pPr marL="410209" lvl="1" indent="-205105" algn="l">
                <a:lnSpc>
                  <a:spcPts val="2279"/>
                </a:lnSpc>
                <a:buFont typeface="Arial"/>
                <a:buChar char="•"/>
              </a:pPr>
              <a:r>
                <a:rPr lang="en-US" sz="1899" b="1" dirty="0">
                  <a:solidFill>
                    <a:srgbClr val="222222"/>
                  </a:solidFill>
                  <a:latin typeface="Poppins Bold"/>
                  <a:ea typeface="Poppins Bold"/>
                  <a:cs typeface="Poppins Bold"/>
                  <a:sym typeface="Poppins Bold"/>
                </a:rPr>
                <a:t>Founder: </a:t>
              </a:r>
              <a:r>
                <a:rPr lang="en-US" sz="1899" dirty="0">
                  <a:solidFill>
                    <a:srgbClr val="222222"/>
                  </a:solidFill>
                  <a:latin typeface="Poppins"/>
                  <a:ea typeface="Poppins"/>
                  <a:cs typeface="Poppins"/>
                  <a:sym typeface="Poppins"/>
                </a:rPr>
                <a:t>Mr. Dattatraya Kale</a:t>
              </a:r>
            </a:p>
          </p:txBody>
        </p:sp>
        <p:sp>
          <p:nvSpPr>
            <p:cNvPr id="24" name="TextBox 24"/>
            <p:cNvSpPr txBox="1"/>
            <p:nvPr/>
          </p:nvSpPr>
          <p:spPr>
            <a:xfrm>
              <a:off x="0" y="2643617"/>
              <a:ext cx="14210633" cy="779103"/>
            </a:xfrm>
            <a:prstGeom prst="rect">
              <a:avLst/>
            </a:prstGeom>
          </p:spPr>
          <p:txBody>
            <a:bodyPr lIns="0" tIns="0" rIns="0" bIns="0" rtlCol="0" anchor="t">
              <a:spAutoFit/>
            </a:bodyPr>
            <a:lstStyle/>
            <a:p>
              <a:pPr marL="410209" lvl="1" indent="-205105" algn="l">
                <a:lnSpc>
                  <a:spcPts val="2279"/>
                </a:lnSpc>
                <a:buFont typeface="Arial"/>
                <a:buChar char="•"/>
              </a:pPr>
              <a:r>
                <a:rPr lang="en-US" sz="1899" b="1" dirty="0">
                  <a:solidFill>
                    <a:srgbClr val="222222"/>
                  </a:solidFill>
                  <a:latin typeface="Poppins Bold"/>
                  <a:ea typeface="Poppins Bold"/>
                  <a:cs typeface="Poppins Bold"/>
                  <a:sym typeface="Poppins Bold"/>
                </a:rPr>
                <a:t>Background: </a:t>
              </a:r>
              <a:r>
                <a:rPr lang="en-US" sz="1899" dirty="0">
                  <a:solidFill>
                    <a:srgbClr val="222222"/>
                  </a:solidFill>
                  <a:latin typeface="Poppins"/>
                  <a:ea typeface="Poppins"/>
                  <a:cs typeface="Poppins"/>
                  <a:sym typeface="Poppins"/>
                </a:rPr>
                <a:t>The shop was founded in 2013 by the founder, after working in Tata Motors for a while.</a:t>
              </a:r>
            </a:p>
          </p:txBody>
        </p:sp>
      </p:grpSp>
      <p:sp>
        <p:nvSpPr>
          <p:cNvPr id="25" name="TextBox 25"/>
          <p:cNvSpPr txBox="1"/>
          <p:nvPr/>
        </p:nvSpPr>
        <p:spPr>
          <a:xfrm>
            <a:off x="514350" y="2805305"/>
            <a:ext cx="3316999" cy="390525"/>
          </a:xfrm>
          <a:prstGeom prst="rect">
            <a:avLst/>
          </a:prstGeom>
        </p:spPr>
        <p:txBody>
          <a:bodyPr lIns="0" tIns="0" rIns="0" bIns="0" rtlCol="0" anchor="t">
            <a:spAutoFit/>
          </a:bodyPr>
          <a:lstStyle/>
          <a:p>
            <a:pPr algn="l">
              <a:lnSpc>
                <a:spcPts val="2999"/>
              </a:lnSpc>
            </a:pPr>
            <a:r>
              <a:rPr lang="en-US" sz="2499" b="1" dirty="0">
                <a:solidFill>
                  <a:srgbClr val="1B9461"/>
                </a:solidFill>
                <a:latin typeface="Poppins Bold"/>
                <a:ea typeface="Poppins Bold"/>
                <a:cs typeface="Poppins Bold"/>
                <a:sym typeface="Poppins Bold"/>
              </a:rPr>
              <a:t>About the Business</a:t>
            </a:r>
          </a:p>
        </p:txBody>
      </p:sp>
      <p:sp>
        <p:nvSpPr>
          <p:cNvPr id="29" name="TextBox 29"/>
          <p:cNvSpPr txBox="1"/>
          <p:nvPr/>
        </p:nvSpPr>
        <p:spPr>
          <a:xfrm>
            <a:off x="514350" y="6295478"/>
            <a:ext cx="3316999"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Problems</a:t>
            </a:r>
          </a:p>
        </p:txBody>
      </p:sp>
      <p:grpSp>
        <p:nvGrpSpPr>
          <p:cNvPr id="30" name="Group 30"/>
          <p:cNvGrpSpPr/>
          <p:nvPr/>
        </p:nvGrpSpPr>
        <p:grpSpPr>
          <a:xfrm>
            <a:off x="514350" y="6686003"/>
            <a:ext cx="11508642" cy="3235373"/>
            <a:chOff x="0" y="-19049"/>
            <a:chExt cx="15344857" cy="2145542"/>
          </a:xfrm>
        </p:grpSpPr>
        <p:sp>
          <p:nvSpPr>
            <p:cNvPr id="31" name="TextBox 31"/>
            <p:cNvSpPr txBox="1"/>
            <p:nvPr/>
          </p:nvSpPr>
          <p:spPr>
            <a:xfrm>
              <a:off x="0" y="-19049"/>
              <a:ext cx="15344857" cy="2145542"/>
            </a:xfrm>
            <a:prstGeom prst="rect">
              <a:avLst/>
            </a:prstGeom>
          </p:spPr>
          <p:txBody>
            <a:bodyPr lIns="0" tIns="0" rIns="0" bIns="0" rtlCol="0" anchor="t">
              <a:spAutoFit/>
            </a:bodyPr>
            <a:lstStyle/>
            <a:p>
              <a:pPr marL="410209" lvl="1" indent="-205105">
                <a:lnSpc>
                  <a:spcPts val="2279"/>
                </a:lnSpc>
                <a:buFont typeface="Arial"/>
                <a:buChar char="•"/>
              </a:pPr>
              <a:r>
                <a:rPr lang="en-US" b="1" dirty="0">
                  <a:latin typeface="Poppins" panose="00000500000000000000" pitchFamily="2" charset="0"/>
                  <a:cs typeface="Poppins" panose="00000500000000000000" pitchFamily="2" charset="0"/>
                </a:rPr>
                <a:t>Manual Inventory Tracking</a:t>
              </a:r>
              <a:r>
                <a:rPr lang="en-US" dirty="0">
                  <a:latin typeface="Poppins" panose="00000500000000000000" pitchFamily="2" charset="0"/>
                  <a:cs typeface="Poppins" panose="00000500000000000000" pitchFamily="2" charset="0"/>
                </a:rPr>
                <a:t> – Stock is tracked through memory and handwritten notes, which often leads to stockouts of fast-moving items and overstocking of slow-moving ones.</a:t>
              </a:r>
            </a:p>
            <a:p>
              <a:pPr marL="410209" lvl="1" indent="-205105">
                <a:lnSpc>
                  <a:spcPts val="2279"/>
                </a:lnSpc>
                <a:buFont typeface="Arial"/>
                <a:buChar char="•"/>
              </a:pPr>
              <a:endParaRPr lang="en-US" dirty="0">
                <a:latin typeface="Poppins" panose="00000500000000000000" pitchFamily="2" charset="0"/>
                <a:cs typeface="Poppins" panose="00000500000000000000" pitchFamily="2" charset="0"/>
              </a:endParaRPr>
            </a:p>
            <a:p>
              <a:pPr marL="410209" lvl="1" indent="-205105">
                <a:lnSpc>
                  <a:spcPts val="2279"/>
                </a:lnSpc>
                <a:buFont typeface="Arial"/>
                <a:buChar char="•"/>
              </a:pP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No Structured Sales Analysis</a:t>
              </a:r>
              <a:r>
                <a:rPr lang="en-US" dirty="0">
                  <a:latin typeface="Poppins" panose="00000500000000000000" pitchFamily="2" charset="0"/>
                  <a:cs typeface="Poppins" panose="00000500000000000000" pitchFamily="2" charset="0"/>
                </a:rPr>
                <a:t> – The shop owner has no insights into which products or categories drive the most revenue, making business decisions based on assumptions.</a:t>
              </a:r>
            </a:p>
            <a:p>
              <a:pPr marL="410209" lvl="1" indent="-205105">
                <a:lnSpc>
                  <a:spcPts val="2279"/>
                </a:lnSpc>
                <a:buFont typeface="Arial"/>
                <a:buChar char="•"/>
              </a:pPr>
              <a:endParaRPr lang="en-US" dirty="0">
                <a:latin typeface="Poppins" panose="00000500000000000000" pitchFamily="2" charset="0"/>
                <a:cs typeface="Poppins" panose="00000500000000000000" pitchFamily="2" charset="0"/>
              </a:endParaRPr>
            </a:p>
            <a:p>
              <a:pPr marL="410209" lvl="1" indent="-205105">
                <a:lnSpc>
                  <a:spcPts val="2279"/>
                </a:lnSpc>
                <a:buFont typeface="Arial"/>
                <a:buChar char="•"/>
              </a:pP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Lack of Customer Retention Strategy</a:t>
              </a:r>
              <a:r>
                <a:rPr lang="en-US" dirty="0">
                  <a:latin typeface="Poppins" panose="00000500000000000000" pitchFamily="2" charset="0"/>
                  <a:cs typeface="Poppins" panose="00000500000000000000" pitchFamily="2" charset="0"/>
                </a:rPr>
                <a:t> – There is no system to track loyal customers or offer them incentives, leading to missed opportunities for repeat business.</a:t>
              </a:r>
            </a:p>
            <a:p>
              <a:pPr marL="410209" lvl="1" indent="-205105">
                <a:lnSpc>
                  <a:spcPts val="2279"/>
                </a:lnSpc>
                <a:buFont typeface="Arial"/>
                <a:buChar char="•"/>
              </a:pPr>
              <a:endParaRPr lang="en-US" dirty="0">
                <a:latin typeface="Poppins" panose="00000500000000000000" pitchFamily="2" charset="0"/>
                <a:cs typeface="Poppins" panose="00000500000000000000" pitchFamily="2" charset="0"/>
              </a:endParaRPr>
            </a:p>
            <a:p>
              <a:pPr marL="410209" lvl="1" indent="-205105">
                <a:lnSpc>
                  <a:spcPts val="2279"/>
                </a:lnSpc>
                <a:buFont typeface="Arial"/>
                <a:buChar char="•"/>
              </a:pPr>
              <a:r>
                <a:rPr lang="en-US" dirty="0">
                  <a:solidFill>
                    <a:srgbClr val="222222"/>
                  </a:solidFill>
                  <a:latin typeface="Poppins" panose="00000500000000000000" pitchFamily="2" charset="0"/>
                  <a:ea typeface="Poppins"/>
                  <a:cs typeface="Poppins" panose="00000500000000000000" pitchFamily="2" charset="0"/>
                  <a:sym typeface="Poppins"/>
                </a:rPr>
                <a:t> </a:t>
              </a:r>
              <a:r>
                <a:rPr lang="en-US" b="1" dirty="0">
                  <a:latin typeface="Poppins" panose="00000500000000000000" pitchFamily="2" charset="0"/>
                  <a:cs typeface="Poppins" panose="00000500000000000000" pitchFamily="2" charset="0"/>
                </a:rPr>
                <a:t>Pricing by Intuition</a:t>
              </a:r>
              <a:r>
                <a:rPr lang="en-US" dirty="0">
                  <a:latin typeface="Poppins" panose="00000500000000000000" pitchFamily="2" charset="0"/>
                  <a:cs typeface="Poppins" panose="00000500000000000000" pitchFamily="2" charset="0"/>
                </a:rPr>
                <a:t> – Product prices are set based on guesswork instead of data or competitor benchmarking, which results in inconsistent profit margins.</a:t>
              </a:r>
              <a:endParaRPr lang="en-US" dirty="0">
                <a:solidFill>
                  <a:srgbClr val="222222"/>
                </a:solidFill>
                <a:latin typeface="Poppins" panose="00000500000000000000" pitchFamily="2" charset="0"/>
                <a:ea typeface="Poppins"/>
                <a:cs typeface="Poppins" panose="00000500000000000000" pitchFamily="2" charset="0"/>
                <a:sym typeface="Poppins"/>
              </a:endParaRPr>
            </a:p>
          </p:txBody>
        </p:sp>
        <p:sp>
          <p:nvSpPr>
            <p:cNvPr id="32" name="TextBox 32"/>
            <p:cNvSpPr txBox="1"/>
            <p:nvPr/>
          </p:nvSpPr>
          <p:spPr>
            <a:xfrm>
              <a:off x="0" y="548118"/>
              <a:ext cx="15344857" cy="191899"/>
            </a:xfrm>
            <a:prstGeom prst="rect">
              <a:avLst/>
            </a:prstGeom>
          </p:spPr>
          <p:txBody>
            <a:bodyPr lIns="0" tIns="0" rIns="0" bIns="0" rtlCol="0" anchor="t">
              <a:spAutoFit/>
            </a:bodyPr>
            <a:lstStyle/>
            <a:p>
              <a:pPr marL="410209" lvl="1" indent="-205105" algn="l">
                <a:lnSpc>
                  <a:spcPts val="2279"/>
                </a:lnSpc>
                <a:buFont typeface="Arial"/>
                <a:buChar char="•"/>
              </a:pPr>
              <a:endParaRPr lang="en-US" sz="1899" dirty="0">
                <a:solidFill>
                  <a:srgbClr val="222222"/>
                </a:solidFill>
                <a:latin typeface="Poppins"/>
                <a:ea typeface="Poppins"/>
                <a:cs typeface="Poppins"/>
                <a:sym typeface="Poppins"/>
              </a:endParaRPr>
            </a:p>
          </p:txBody>
        </p:sp>
      </p:grpSp>
      <p:pic>
        <p:nvPicPr>
          <p:cNvPr id="27" name="Picture 26">
            <a:extLst>
              <a:ext uri="{FF2B5EF4-FFF2-40B4-BE49-F238E27FC236}">
                <a16:creationId xmlns:a16="http://schemas.microsoft.com/office/drawing/2014/main" id="{2A92F53F-9D7B-9919-2BA0-3CE07B17F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9505" y="506514"/>
            <a:ext cx="5867400" cy="9172575"/>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878" y="22653"/>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sp>
      <p:grpSp>
        <p:nvGrpSpPr>
          <p:cNvPr id="3" name="Group 3"/>
          <p:cNvGrpSpPr/>
          <p:nvPr/>
        </p:nvGrpSpPr>
        <p:grpSpPr>
          <a:xfrm>
            <a:off x="-754699"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5" name="TextBox 5"/>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8313373"/>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8" name="TextBox 8"/>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9483104"/>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1" name="TextBox 11"/>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2" name="AutoShape 12"/>
          <p:cNvSpPr/>
          <p:nvPr/>
        </p:nvSpPr>
        <p:spPr>
          <a:xfrm>
            <a:off x="514350" y="2142480"/>
            <a:ext cx="903745" cy="0"/>
          </a:xfrm>
          <a:prstGeom prst="line">
            <a:avLst/>
          </a:prstGeom>
          <a:ln w="161925" cap="flat">
            <a:solidFill>
              <a:srgbClr val="1B9461"/>
            </a:solidFill>
            <a:prstDash val="solid"/>
            <a:headEnd type="none" w="sm" len="sm"/>
            <a:tailEnd type="none" w="sm" len="sm"/>
          </a:ln>
        </p:spPr>
      </p:sp>
      <p:sp>
        <p:nvSpPr>
          <p:cNvPr id="13" name="Freeform 13"/>
          <p:cNvSpPr/>
          <p:nvPr/>
        </p:nvSpPr>
        <p:spPr>
          <a:xfrm>
            <a:off x="1183258" y="4395980"/>
            <a:ext cx="2385957" cy="2385957"/>
          </a:xfrm>
          <a:custGeom>
            <a:avLst/>
            <a:gdLst/>
            <a:ahLst/>
            <a:cxnLst/>
            <a:rect l="l" t="t" r="r" b="b"/>
            <a:pathLst>
              <a:path w="2385957" h="2385957">
                <a:moveTo>
                  <a:pt x="0" y="0"/>
                </a:moveTo>
                <a:lnTo>
                  <a:pt x="2385958" y="0"/>
                </a:lnTo>
                <a:lnTo>
                  <a:pt x="2385958" y="2385957"/>
                </a:lnTo>
                <a:lnTo>
                  <a:pt x="0" y="2385957"/>
                </a:lnTo>
                <a:lnTo>
                  <a:pt x="0" y="0"/>
                </a:lnTo>
                <a:close/>
              </a:path>
            </a:pathLst>
          </a:custGeom>
          <a:blipFill>
            <a:blip r:embed="rId3">
              <a:alphaModFix amt="36000"/>
              <a:extLst>
                <a:ext uri="{96DAC541-7B7A-43D3-8B79-37D633B846F1}">
                  <asvg:svgBlip xmlns:asvg="http://schemas.microsoft.com/office/drawing/2016/SVG/main" r:embed="rId4"/>
                </a:ext>
              </a:extLst>
            </a:blip>
            <a:stretch>
              <a:fillRect/>
            </a:stretch>
          </a:blipFill>
        </p:spPr>
      </p:sp>
      <p:grpSp>
        <p:nvGrpSpPr>
          <p:cNvPr id="14" name="Group 14"/>
          <p:cNvGrpSpPr/>
          <p:nvPr/>
        </p:nvGrpSpPr>
        <p:grpSpPr>
          <a:xfrm>
            <a:off x="1395967" y="4608688"/>
            <a:ext cx="1960540" cy="1960540"/>
            <a:chOff x="0" y="0"/>
            <a:chExt cx="812800" cy="812800"/>
          </a:xfrm>
        </p:grpSpPr>
        <p:sp>
          <p:nvSpPr>
            <p:cNvPr id="15" name="Freeform 15"/>
            <p:cNvSpPr/>
            <p:nvPr/>
          </p:nvSpPr>
          <p:spPr>
            <a:xfrm>
              <a:off x="65427" y="65427"/>
              <a:ext cx="681946" cy="681946"/>
            </a:xfrm>
            <a:custGeom>
              <a:avLst/>
              <a:gdLst/>
              <a:ahLst/>
              <a:cxnLst/>
              <a:rect l="l" t="t" r="r" b="b"/>
              <a:pathLst>
                <a:path w="681946" h="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p:spPr>
        </p:sp>
        <p:sp>
          <p:nvSpPr>
            <p:cNvPr id="16" name="TextBox 16"/>
            <p:cNvSpPr txBox="1"/>
            <p:nvPr/>
          </p:nvSpPr>
          <p:spPr>
            <a:xfrm>
              <a:off x="139700" y="63500"/>
              <a:ext cx="533400" cy="609600"/>
            </a:xfrm>
            <a:prstGeom prst="rect">
              <a:avLst/>
            </a:prstGeom>
          </p:spPr>
          <p:txBody>
            <a:bodyPr lIns="50800" tIns="50800" rIns="50800" bIns="50800" rtlCol="0" anchor="ctr"/>
            <a:lstStyle/>
            <a:p>
              <a:pPr algn="ctr">
                <a:lnSpc>
                  <a:spcPts val="4199"/>
                </a:lnSpc>
              </a:pPr>
              <a:endParaRPr/>
            </a:p>
          </p:txBody>
        </p:sp>
      </p:grpSp>
      <p:sp>
        <p:nvSpPr>
          <p:cNvPr id="17" name="Freeform 17"/>
          <p:cNvSpPr/>
          <p:nvPr/>
        </p:nvSpPr>
        <p:spPr>
          <a:xfrm>
            <a:off x="1875360" y="5088082"/>
            <a:ext cx="1001754" cy="1001754"/>
          </a:xfrm>
          <a:custGeom>
            <a:avLst/>
            <a:gdLst/>
            <a:ahLst/>
            <a:cxnLst/>
            <a:rect l="l" t="t" r="r" b="b"/>
            <a:pathLst>
              <a:path w="1001754" h="1001754">
                <a:moveTo>
                  <a:pt x="0" y="0"/>
                </a:moveTo>
                <a:lnTo>
                  <a:pt x="1001754" y="0"/>
                </a:lnTo>
                <a:lnTo>
                  <a:pt x="1001754" y="1001753"/>
                </a:lnTo>
                <a:lnTo>
                  <a:pt x="0" y="1001753"/>
                </a:lnTo>
                <a:lnTo>
                  <a:pt x="0" y="0"/>
                </a:lnTo>
                <a:close/>
              </a:path>
            </a:pathLst>
          </a:custGeom>
          <a:blipFill>
            <a:blip r:embed="rId5"/>
            <a:stretch>
              <a:fillRect/>
            </a:stretch>
          </a:blipFill>
        </p:spPr>
      </p:sp>
      <p:sp>
        <p:nvSpPr>
          <p:cNvPr id="18" name="Freeform 18"/>
          <p:cNvSpPr/>
          <p:nvPr/>
        </p:nvSpPr>
        <p:spPr>
          <a:xfrm>
            <a:off x="4567140" y="4395980"/>
            <a:ext cx="2385957" cy="2385957"/>
          </a:xfrm>
          <a:custGeom>
            <a:avLst/>
            <a:gdLst/>
            <a:ahLst/>
            <a:cxnLst/>
            <a:rect l="l" t="t" r="r" b="b"/>
            <a:pathLst>
              <a:path w="2385957" h="2385957">
                <a:moveTo>
                  <a:pt x="0" y="0"/>
                </a:moveTo>
                <a:lnTo>
                  <a:pt x="2385957" y="0"/>
                </a:lnTo>
                <a:lnTo>
                  <a:pt x="2385957" y="2385957"/>
                </a:lnTo>
                <a:lnTo>
                  <a:pt x="0" y="2385957"/>
                </a:lnTo>
                <a:lnTo>
                  <a:pt x="0" y="0"/>
                </a:lnTo>
                <a:close/>
              </a:path>
            </a:pathLst>
          </a:custGeom>
          <a:blipFill>
            <a:blip r:embed="rId3">
              <a:alphaModFix amt="36000"/>
              <a:extLst>
                <a:ext uri="{96DAC541-7B7A-43D3-8B79-37D633B846F1}">
                  <asvg:svgBlip xmlns:asvg="http://schemas.microsoft.com/office/drawing/2016/SVG/main" r:embed="rId4"/>
                </a:ext>
              </a:extLst>
            </a:blip>
            <a:stretch>
              <a:fillRect/>
            </a:stretch>
          </a:blipFill>
        </p:spPr>
      </p:sp>
      <p:grpSp>
        <p:nvGrpSpPr>
          <p:cNvPr id="19" name="Group 19"/>
          <p:cNvGrpSpPr/>
          <p:nvPr/>
        </p:nvGrpSpPr>
        <p:grpSpPr>
          <a:xfrm>
            <a:off x="4779848" y="4608688"/>
            <a:ext cx="1960540" cy="1960540"/>
            <a:chOff x="0" y="0"/>
            <a:chExt cx="812800" cy="812800"/>
          </a:xfrm>
        </p:grpSpPr>
        <p:sp>
          <p:nvSpPr>
            <p:cNvPr id="20" name="Freeform 20"/>
            <p:cNvSpPr/>
            <p:nvPr/>
          </p:nvSpPr>
          <p:spPr>
            <a:xfrm>
              <a:off x="65427" y="65427"/>
              <a:ext cx="681946" cy="681946"/>
            </a:xfrm>
            <a:custGeom>
              <a:avLst/>
              <a:gdLst/>
              <a:ahLst/>
              <a:cxnLst/>
              <a:rect l="l" t="t" r="r" b="b"/>
              <a:pathLst>
                <a:path w="681946" h="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p:spPr>
        </p:sp>
        <p:sp>
          <p:nvSpPr>
            <p:cNvPr id="21" name="TextBox 21"/>
            <p:cNvSpPr txBox="1"/>
            <p:nvPr/>
          </p:nvSpPr>
          <p:spPr>
            <a:xfrm>
              <a:off x="139700" y="63500"/>
              <a:ext cx="533400" cy="609600"/>
            </a:xfrm>
            <a:prstGeom prst="rect">
              <a:avLst/>
            </a:prstGeom>
          </p:spPr>
          <p:txBody>
            <a:bodyPr lIns="50800" tIns="50800" rIns="50800" bIns="50800" rtlCol="0" anchor="ctr"/>
            <a:lstStyle/>
            <a:p>
              <a:pPr algn="ctr">
                <a:lnSpc>
                  <a:spcPts val="4199"/>
                </a:lnSpc>
              </a:pPr>
              <a:endParaRPr/>
            </a:p>
          </p:txBody>
        </p:sp>
      </p:grpSp>
      <p:sp>
        <p:nvSpPr>
          <p:cNvPr id="22" name="Freeform 22"/>
          <p:cNvSpPr/>
          <p:nvPr/>
        </p:nvSpPr>
        <p:spPr>
          <a:xfrm>
            <a:off x="7951021" y="4395980"/>
            <a:ext cx="2385957" cy="2385957"/>
          </a:xfrm>
          <a:custGeom>
            <a:avLst/>
            <a:gdLst/>
            <a:ahLst/>
            <a:cxnLst/>
            <a:rect l="l" t="t" r="r" b="b"/>
            <a:pathLst>
              <a:path w="2385957" h="2385957">
                <a:moveTo>
                  <a:pt x="0" y="0"/>
                </a:moveTo>
                <a:lnTo>
                  <a:pt x="2385958" y="0"/>
                </a:lnTo>
                <a:lnTo>
                  <a:pt x="2385958" y="2385957"/>
                </a:lnTo>
                <a:lnTo>
                  <a:pt x="0" y="2385957"/>
                </a:lnTo>
                <a:lnTo>
                  <a:pt x="0" y="0"/>
                </a:lnTo>
                <a:close/>
              </a:path>
            </a:pathLst>
          </a:custGeom>
          <a:blipFill>
            <a:blip r:embed="rId3">
              <a:alphaModFix amt="36000"/>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8163730" y="4608688"/>
            <a:ext cx="1960540" cy="1960540"/>
            <a:chOff x="0" y="0"/>
            <a:chExt cx="812800" cy="812800"/>
          </a:xfrm>
        </p:grpSpPr>
        <p:sp>
          <p:nvSpPr>
            <p:cNvPr id="24" name="Freeform 24"/>
            <p:cNvSpPr/>
            <p:nvPr/>
          </p:nvSpPr>
          <p:spPr>
            <a:xfrm>
              <a:off x="65427" y="65427"/>
              <a:ext cx="681946" cy="681946"/>
            </a:xfrm>
            <a:custGeom>
              <a:avLst/>
              <a:gdLst/>
              <a:ahLst/>
              <a:cxnLst/>
              <a:rect l="l" t="t" r="r" b="b"/>
              <a:pathLst>
                <a:path w="681946" h="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p:spPr>
        </p:sp>
        <p:sp>
          <p:nvSpPr>
            <p:cNvPr id="25" name="TextBox 25"/>
            <p:cNvSpPr txBox="1"/>
            <p:nvPr/>
          </p:nvSpPr>
          <p:spPr>
            <a:xfrm>
              <a:off x="139700" y="63500"/>
              <a:ext cx="533400" cy="609600"/>
            </a:xfrm>
            <a:prstGeom prst="rect">
              <a:avLst/>
            </a:prstGeom>
          </p:spPr>
          <p:txBody>
            <a:bodyPr lIns="50800" tIns="50800" rIns="50800" bIns="50800" rtlCol="0" anchor="ctr"/>
            <a:lstStyle/>
            <a:p>
              <a:pPr algn="ctr">
                <a:lnSpc>
                  <a:spcPts val="4199"/>
                </a:lnSpc>
              </a:pPr>
              <a:endParaRPr/>
            </a:p>
          </p:txBody>
        </p:sp>
      </p:grpSp>
      <p:sp>
        <p:nvSpPr>
          <p:cNvPr id="26" name="Freeform 26"/>
          <p:cNvSpPr/>
          <p:nvPr/>
        </p:nvSpPr>
        <p:spPr>
          <a:xfrm>
            <a:off x="11334903" y="4395980"/>
            <a:ext cx="2385957" cy="2385957"/>
          </a:xfrm>
          <a:custGeom>
            <a:avLst/>
            <a:gdLst/>
            <a:ahLst/>
            <a:cxnLst/>
            <a:rect l="l" t="t" r="r" b="b"/>
            <a:pathLst>
              <a:path w="2385957" h="2385957">
                <a:moveTo>
                  <a:pt x="0" y="0"/>
                </a:moveTo>
                <a:lnTo>
                  <a:pt x="2385957" y="0"/>
                </a:lnTo>
                <a:lnTo>
                  <a:pt x="2385957" y="2385957"/>
                </a:lnTo>
                <a:lnTo>
                  <a:pt x="0" y="2385957"/>
                </a:lnTo>
                <a:lnTo>
                  <a:pt x="0" y="0"/>
                </a:lnTo>
                <a:close/>
              </a:path>
            </a:pathLst>
          </a:custGeom>
          <a:blipFill>
            <a:blip r:embed="rId3">
              <a:alphaModFix amt="36000"/>
              <a:extLst>
                <a:ext uri="{96DAC541-7B7A-43D3-8B79-37D633B846F1}">
                  <asvg:svgBlip xmlns:asvg="http://schemas.microsoft.com/office/drawing/2016/SVG/main" r:embed="rId4"/>
                </a:ext>
              </a:extLst>
            </a:blip>
            <a:stretch>
              <a:fillRect/>
            </a:stretch>
          </a:blipFill>
        </p:spPr>
      </p:sp>
      <p:grpSp>
        <p:nvGrpSpPr>
          <p:cNvPr id="27" name="Group 27"/>
          <p:cNvGrpSpPr/>
          <p:nvPr/>
        </p:nvGrpSpPr>
        <p:grpSpPr>
          <a:xfrm>
            <a:off x="11547611" y="4608688"/>
            <a:ext cx="1960540" cy="1960540"/>
            <a:chOff x="0" y="0"/>
            <a:chExt cx="812800" cy="812800"/>
          </a:xfrm>
        </p:grpSpPr>
        <p:sp>
          <p:nvSpPr>
            <p:cNvPr id="28" name="Freeform 28"/>
            <p:cNvSpPr/>
            <p:nvPr/>
          </p:nvSpPr>
          <p:spPr>
            <a:xfrm>
              <a:off x="65427" y="65427"/>
              <a:ext cx="681946" cy="681946"/>
            </a:xfrm>
            <a:custGeom>
              <a:avLst/>
              <a:gdLst/>
              <a:ahLst/>
              <a:cxnLst/>
              <a:rect l="l" t="t" r="r" b="b"/>
              <a:pathLst>
                <a:path w="681946" h="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p:spPr>
        </p:sp>
        <p:sp>
          <p:nvSpPr>
            <p:cNvPr id="29" name="TextBox 29"/>
            <p:cNvSpPr txBox="1"/>
            <p:nvPr/>
          </p:nvSpPr>
          <p:spPr>
            <a:xfrm>
              <a:off x="139700" y="63500"/>
              <a:ext cx="533400" cy="609600"/>
            </a:xfrm>
            <a:prstGeom prst="rect">
              <a:avLst/>
            </a:prstGeom>
          </p:spPr>
          <p:txBody>
            <a:bodyPr lIns="50800" tIns="50800" rIns="50800" bIns="50800" rtlCol="0" anchor="ctr"/>
            <a:lstStyle/>
            <a:p>
              <a:pPr algn="ctr">
                <a:lnSpc>
                  <a:spcPts val="4199"/>
                </a:lnSpc>
              </a:pPr>
              <a:endParaRPr/>
            </a:p>
          </p:txBody>
        </p:sp>
      </p:grpSp>
      <p:sp>
        <p:nvSpPr>
          <p:cNvPr id="30" name="Freeform 30"/>
          <p:cNvSpPr/>
          <p:nvPr/>
        </p:nvSpPr>
        <p:spPr>
          <a:xfrm>
            <a:off x="14718784" y="4395980"/>
            <a:ext cx="2385957" cy="2385957"/>
          </a:xfrm>
          <a:custGeom>
            <a:avLst/>
            <a:gdLst/>
            <a:ahLst/>
            <a:cxnLst/>
            <a:rect l="l" t="t" r="r" b="b"/>
            <a:pathLst>
              <a:path w="2385957" h="2385957">
                <a:moveTo>
                  <a:pt x="0" y="0"/>
                </a:moveTo>
                <a:lnTo>
                  <a:pt x="2385958" y="0"/>
                </a:lnTo>
                <a:lnTo>
                  <a:pt x="2385958" y="2385957"/>
                </a:lnTo>
                <a:lnTo>
                  <a:pt x="0" y="2385957"/>
                </a:lnTo>
                <a:lnTo>
                  <a:pt x="0" y="0"/>
                </a:lnTo>
                <a:close/>
              </a:path>
            </a:pathLst>
          </a:custGeom>
          <a:blipFill>
            <a:blip r:embed="rId3">
              <a:alphaModFix amt="36000"/>
              <a:extLst>
                <a:ext uri="{96DAC541-7B7A-43D3-8B79-37D633B846F1}">
                  <asvg:svgBlip xmlns:asvg="http://schemas.microsoft.com/office/drawing/2016/SVG/main" r:embed="rId4"/>
                </a:ext>
              </a:extLst>
            </a:blip>
            <a:stretch>
              <a:fillRect/>
            </a:stretch>
          </a:blipFill>
        </p:spPr>
      </p:sp>
      <p:grpSp>
        <p:nvGrpSpPr>
          <p:cNvPr id="31" name="Group 31"/>
          <p:cNvGrpSpPr/>
          <p:nvPr/>
        </p:nvGrpSpPr>
        <p:grpSpPr>
          <a:xfrm>
            <a:off x="14931493" y="4608688"/>
            <a:ext cx="1960540" cy="1960540"/>
            <a:chOff x="0" y="0"/>
            <a:chExt cx="812800" cy="812800"/>
          </a:xfrm>
        </p:grpSpPr>
        <p:sp>
          <p:nvSpPr>
            <p:cNvPr id="32" name="Freeform 32"/>
            <p:cNvSpPr/>
            <p:nvPr/>
          </p:nvSpPr>
          <p:spPr>
            <a:xfrm>
              <a:off x="65427" y="65427"/>
              <a:ext cx="681946" cy="681946"/>
            </a:xfrm>
            <a:custGeom>
              <a:avLst/>
              <a:gdLst/>
              <a:ahLst/>
              <a:cxnLst/>
              <a:rect l="l" t="t" r="r" b="b"/>
              <a:pathLst>
                <a:path w="681946" h="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p:spPr>
        </p:sp>
        <p:sp>
          <p:nvSpPr>
            <p:cNvPr id="33" name="TextBox 33"/>
            <p:cNvSpPr txBox="1"/>
            <p:nvPr/>
          </p:nvSpPr>
          <p:spPr>
            <a:xfrm>
              <a:off x="139700" y="63500"/>
              <a:ext cx="533400" cy="609600"/>
            </a:xfrm>
            <a:prstGeom prst="rect">
              <a:avLst/>
            </a:prstGeom>
          </p:spPr>
          <p:txBody>
            <a:bodyPr lIns="50800" tIns="50800" rIns="50800" bIns="50800" rtlCol="0" anchor="ctr"/>
            <a:lstStyle/>
            <a:p>
              <a:pPr algn="ctr">
                <a:lnSpc>
                  <a:spcPts val="4199"/>
                </a:lnSpc>
              </a:pPr>
              <a:endParaRPr/>
            </a:p>
          </p:txBody>
        </p:sp>
      </p:grpSp>
      <p:sp>
        <p:nvSpPr>
          <p:cNvPr id="34" name="Freeform 34"/>
          <p:cNvSpPr/>
          <p:nvPr/>
        </p:nvSpPr>
        <p:spPr>
          <a:xfrm>
            <a:off x="5337313" y="5166153"/>
            <a:ext cx="845611" cy="845611"/>
          </a:xfrm>
          <a:custGeom>
            <a:avLst/>
            <a:gdLst/>
            <a:ahLst/>
            <a:cxnLst/>
            <a:rect l="l" t="t" r="r" b="b"/>
            <a:pathLst>
              <a:path w="845611" h="845611">
                <a:moveTo>
                  <a:pt x="0" y="0"/>
                </a:moveTo>
                <a:lnTo>
                  <a:pt x="845611" y="0"/>
                </a:lnTo>
                <a:lnTo>
                  <a:pt x="845611" y="845611"/>
                </a:lnTo>
                <a:lnTo>
                  <a:pt x="0" y="845611"/>
                </a:lnTo>
                <a:lnTo>
                  <a:pt x="0" y="0"/>
                </a:lnTo>
                <a:close/>
              </a:path>
            </a:pathLst>
          </a:custGeom>
          <a:blipFill>
            <a:blip r:embed="rId6"/>
            <a:stretch>
              <a:fillRect/>
            </a:stretch>
          </a:blipFill>
        </p:spPr>
      </p:sp>
      <p:sp>
        <p:nvSpPr>
          <p:cNvPr id="35" name="Freeform 35"/>
          <p:cNvSpPr/>
          <p:nvPr/>
        </p:nvSpPr>
        <p:spPr>
          <a:xfrm>
            <a:off x="8709585" y="5136353"/>
            <a:ext cx="868829" cy="875411"/>
          </a:xfrm>
          <a:custGeom>
            <a:avLst/>
            <a:gdLst/>
            <a:ahLst/>
            <a:cxnLst/>
            <a:rect l="l" t="t" r="r" b="b"/>
            <a:pathLst>
              <a:path w="868829" h="875411">
                <a:moveTo>
                  <a:pt x="0" y="0"/>
                </a:moveTo>
                <a:lnTo>
                  <a:pt x="868830" y="0"/>
                </a:lnTo>
                <a:lnTo>
                  <a:pt x="868830" y="875411"/>
                </a:lnTo>
                <a:lnTo>
                  <a:pt x="0" y="875411"/>
                </a:lnTo>
                <a:lnTo>
                  <a:pt x="0" y="0"/>
                </a:lnTo>
                <a:close/>
              </a:path>
            </a:pathLst>
          </a:custGeom>
          <a:blipFill>
            <a:blip r:embed="rId7"/>
            <a:stretch>
              <a:fillRect/>
            </a:stretch>
          </a:blipFill>
        </p:spPr>
      </p:sp>
      <p:sp>
        <p:nvSpPr>
          <p:cNvPr id="36" name="Freeform 36"/>
          <p:cNvSpPr/>
          <p:nvPr/>
        </p:nvSpPr>
        <p:spPr>
          <a:xfrm>
            <a:off x="12090176" y="5151253"/>
            <a:ext cx="875411" cy="875411"/>
          </a:xfrm>
          <a:custGeom>
            <a:avLst/>
            <a:gdLst/>
            <a:ahLst/>
            <a:cxnLst/>
            <a:rect l="l" t="t" r="r" b="b"/>
            <a:pathLst>
              <a:path w="875411" h="875411">
                <a:moveTo>
                  <a:pt x="0" y="0"/>
                </a:moveTo>
                <a:lnTo>
                  <a:pt x="875411" y="0"/>
                </a:lnTo>
                <a:lnTo>
                  <a:pt x="875411" y="875411"/>
                </a:lnTo>
                <a:lnTo>
                  <a:pt x="0" y="875411"/>
                </a:lnTo>
                <a:lnTo>
                  <a:pt x="0" y="0"/>
                </a:lnTo>
                <a:close/>
              </a:path>
            </a:pathLst>
          </a:custGeom>
          <a:blipFill>
            <a:blip r:embed="rId8"/>
            <a:stretch>
              <a:fillRect/>
            </a:stretch>
          </a:blipFill>
        </p:spPr>
      </p:sp>
      <p:sp>
        <p:nvSpPr>
          <p:cNvPr id="38" name="TextBox 38"/>
          <p:cNvSpPr txBox="1"/>
          <p:nvPr/>
        </p:nvSpPr>
        <p:spPr>
          <a:xfrm>
            <a:off x="514350" y="981075"/>
            <a:ext cx="11698974" cy="847725"/>
          </a:xfrm>
          <a:prstGeom prst="rect">
            <a:avLst/>
          </a:prstGeom>
        </p:spPr>
        <p:txBody>
          <a:bodyPr lIns="0" tIns="0" rIns="0" bIns="0" rtlCol="0" anchor="t">
            <a:spAutoFit/>
          </a:bodyPr>
          <a:lstStyle/>
          <a:p>
            <a:pPr algn="l">
              <a:lnSpc>
                <a:spcPts val="6302"/>
              </a:lnSpc>
            </a:pPr>
            <a:r>
              <a:rPr lang="en-US" sz="5252" b="1">
                <a:solidFill>
                  <a:srgbClr val="1B9461"/>
                </a:solidFill>
                <a:latin typeface="Poppins Bold"/>
                <a:ea typeface="Poppins Bold"/>
                <a:cs typeface="Poppins Bold"/>
                <a:sym typeface="Poppins Bold"/>
              </a:rPr>
              <a:t>Data Cleaning and Preprocessing</a:t>
            </a:r>
          </a:p>
        </p:txBody>
      </p:sp>
      <p:sp>
        <p:nvSpPr>
          <p:cNvPr id="39" name="TextBox 39"/>
          <p:cNvSpPr txBox="1"/>
          <p:nvPr/>
        </p:nvSpPr>
        <p:spPr>
          <a:xfrm>
            <a:off x="514350" y="2805305"/>
            <a:ext cx="16744950" cy="590550"/>
          </a:xfrm>
          <a:prstGeom prst="rect">
            <a:avLst/>
          </a:prstGeom>
        </p:spPr>
        <p:txBody>
          <a:bodyPr lIns="0" tIns="0" rIns="0" bIns="0" rtlCol="0" anchor="t">
            <a:spAutoFit/>
          </a:bodyPr>
          <a:lstStyle/>
          <a:p>
            <a:pPr algn="l">
              <a:lnSpc>
                <a:spcPts val="2279"/>
              </a:lnSpc>
            </a:pPr>
            <a:r>
              <a:rPr lang="en-US" sz="1899">
                <a:solidFill>
                  <a:srgbClr val="222222"/>
                </a:solidFill>
                <a:latin typeface="Poppins"/>
                <a:ea typeface="Poppins"/>
                <a:cs typeface="Poppins"/>
                <a:sym typeface="Poppins"/>
              </a:rPr>
              <a:t>Before going ahead with the analysis part it was necessary to </a:t>
            </a:r>
            <a:r>
              <a:rPr lang="en-US" sz="1899" b="1">
                <a:solidFill>
                  <a:srgbClr val="222222"/>
                </a:solidFill>
                <a:latin typeface="Poppins Bold"/>
                <a:ea typeface="Poppins Bold"/>
                <a:cs typeface="Poppins Bold"/>
                <a:sym typeface="Poppins Bold"/>
              </a:rPr>
              <a:t>clean and preprocess the data</a:t>
            </a:r>
            <a:r>
              <a:rPr lang="en-US" sz="1899">
                <a:solidFill>
                  <a:srgbClr val="222222"/>
                </a:solidFill>
                <a:latin typeface="Poppins"/>
                <a:ea typeface="Poppins"/>
                <a:cs typeface="Poppins"/>
                <a:sym typeface="Poppins"/>
              </a:rPr>
              <a:t>. A series of preprocessing operations were carried out on the dataset making the data eligible for the data analysis operations.</a:t>
            </a:r>
          </a:p>
        </p:txBody>
      </p:sp>
      <p:sp>
        <p:nvSpPr>
          <p:cNvPr id="40" name="TextBox 40"/>
          <p:cNvSpPr txBox="1"/>
          <p:nvPr/>
        </p:nvSpPr>
        <p:spPr>
          <a:xfrm>
            <a:off x="14719446" y="7730400"/>
            <a:ext cx="2384634" cy="431400"/>
          </a:xfrm>
          <a:prstGeom prst="rect">
            <a:avLst/>
          </a:prstGeom>
        </p:spPr>
        <p:txBody>
          <a:bodyPr lIns="0" tIns="0" rIns="0" bIns="0" rtlCol="0" anchor="t">
            <a:spAutoFit/>
          </a:bodyPr>
          <a:lstStyle/>
          <a:p>
            <a:pPr algn="ctr">
              <a:lnSpc>
                <a:spcPts val="1667"/>
              </a:lnSpc>
            </a:pPr>
            <a:r>
              <a:rPr lang="en-US" sz="1389" dirty="0">
                <a:solidFill>
                  <a:srgbClr val="2A2E3A"/>
                </a:solidFill>
                <a:latin typeface="Poppins"/>
                <a:cs typeface="Poppins"/>
                <a:sym typeface="Poppins"/>
              </a:rPr>
              <a:t>Data was further </a:t>
            </a:r>
            <a:r>
              <a:rPr lang="en-US" sz="1389" dirty="0" err="1">
                <a:solidFill>
                  <a:srgbClr val="2A2E3A"/>
                </a:solidFill>
                <a:latin typeface="Poppins"/>
                <a:cs typeface="Poppins"/>
                <a:sym typeface="Poppins"/>
              </a:rPr>
              <a:t>orginised</a:t>
            </a:r>
            <a:r>
              <a:rPr lang="en-US" sz="1389" dirty="0">
                <a:solidFill>
                  <a:srgbClr val="2A2E3A"/>
                </a:solidFill>
                <a:latin typeface="Poppins"/>
                <a:cs typeface="Poppins"/>
                <a:sym typeface="Poppins"/>
              </a:rPr>
              <a:t> for analysis.</a:t>
            </a:r>
          </a:p>
        </p:txBody>
      </p:sp>
      <p:sp>
        <p:nvSpPr>
          <p:cNvPr id="41" name="TextBox 41"/>
          <p:cNvSpPr txBox="1"/>
          <p:nvPr/>
        </p:nvSpPr>
        <p:spPr>
          <a:xfrm>
            <a:off x="14643841" y="6986473"/>
            <a:ext cx="2535844" cy="610360"/>
          </a:xfrm>
          <a:prstGeom prst="rect">
            <a:avLst/>
          </a:prstGeom>
        </p:spPr>
        <p:txBody>
          <a:bodyPr lIns="0" tIns="0" rIns="0" bIns="0" rtlCol="0" anchor="t">
            <a:spAutoFit/>
          </a:bodyPr>
          <a:lstStyle/>
          <a:p>
            <a:pPr marL="0" lvl="0" indent="0" algn="ctr">
              <a:lnSpc>
                <a:spcPts val="2399"/>
              </a:lnSpc>
            </a:pPr>
            <a:r>
              <a:rPr lang="en-US" sz="1999" b="1" dirty="0">
                <a:solidFill>
                  <a:srgbClr val="1B9461"/>
                </a:solidFill>
                <a:latin typeface="Poppins Bold"/>
                <a:ea typeface="Poppins Bold"/>
                <a:cs typeface="Poppins Bold"/>
                <a:sym typeface="Poppins Bold"/>
              </a:rPr>
              <a:t>Data </a:t>
            </a:r>
          </a:p>
          <a:p>
            <a:pPr marL="0" lvl="0" indent="0" algn="ctr">
              <a:lnSpc>
                <a:spcPts val="2399"/>
              </a:lnSpc>
            </a:pPr>
            <a:r>
              <a:rPr lang="en-US" sz="1999" b="1" dirty="0">
                <a:solidFill>
                  <a:srgbClr val="1B9461"/>
                </a:solidFill>
                <a:latin typeface="Poppins Bold"/>
                <a:ea typeface="Poppins Bold"/>
                <a:cs typeface="Poppins Bold"/>
                <a:sym typeface="Poppins Bold"/>
              </a:rPr>
              <a:t>Organization</a:t>
            </a:r>
          </a:p>
        </p:txBody>
      </p:sp>
      <p:sp>
        <p:nvSpPr>
          <p:cNvPr id="42" name="TextBox 42"/>
          <p:cNvSpPr txBox="1"/>
          <p:nvPr/>
        </p:nvSpPr>
        <p:spPr>
          <a:xfrm>
            <a:off x="11335564" y="7733212"/>
            <a:ext cx="2384634" cy="857176"/>
          </a:xfrm>
          <a:prstGeom prst="rect">
            <a:avLst/>
          </a:prstGeom>
        </p:spPr>
        <p:txBody>
          <a:bodyPr lIns="0" tIns="0" rIns="0" bIns="0" rtlCol="0" anchor="t">
            <a:spAutoFit/>
          </a:bodyPr>
          <a:lstStyle/>
          <a:p>
            <a:pPr marL="0" lvl="0" indent="0" algn="ctr">
              <a:lnSpc>
                <a:spcPts val="1667"/>
              </a:lnSpc>
            </a:pPr>
            <a:r>
              <a:rPr lang="en-US" sz="1389" dirty="0">
                <a:solidFill>
                  <a:srgbClr val="2A2E3A"/>
                </a:solidFill>
                <a:latin typeface="Poppins"/>
                <a:ea typeface="Poppins"/>
                <a:cs typeface="Poppins"/>
                <a:sym typeface="Poppins"/>
              </a:rPr>
              <a:t>The quantities were </a:t>
            </a:r>
            <a:r>
              <a:rPr lang="en-US" sz="1389" dirty="0" err="1">
                <a:solidFill>
                  <a:srgbClr val="2A2E3A"/>
                </a:solidFill>
                <a:latin typeface="Poppins"/>
                <a:ea typeface="Poppins"/>
                <a:cs typeface="Poppins"/>
                <a:sym typeface="Poppins"/>
              </a:rPr>
              <a:t>standardised</a:t>
            </a:r>
            <a:r>
              <a:rPr lang="en-US" sz="1389" dirty="0">
                <a:solidFill>
                  <a:srgbClr val="2A2E3A"/>
                </a:solidFill>
                <a:latin typeface="Poppins"/>
                <a:ea typeface="Poppins"/>
                <a:cs typeface="Poppins"/>
                <a:sym typeface="Poppins"/>
              </a:rPr>
              <a:t> to a common level of measurement.</a:t>
            </a:r>
          </a:p>
        </p:txBody>
      </p:sp>
      <p:sp>
        <p:nvSpPr>
          <p:cNvPr id="43" name="TextBox 43"/>
          <p:cNvSpPr txBox="1"/>
          <p:nvPr/>
        </p:nvSpPr>
        <p:spPr>
          <a:xfrm>
            <a:off x="11259959" y="6986473"/>
            <a:ext cx="2535844" cy="609600"/>
          </a:xfrm>
          <a:prstGeom prst="rect">
            <a:avLst/>
          </a:prstGeom>
        </p:spPr>
        <p:txBody>
          <a:bodyPr lIns="0" tIns="0" rIns="0" bIns="0" rtlCol="0" anchor="t">
            <a:spAutoFit/>
          </a:bodyPr>
          <a:lstStyle/>
          <a:p>
            <a:pPr marL="0" lvl="0" indent="0" algn="ctr">
              <a:lnSpc>
                <a:spcPts val="2399"/>
              </a:lnSpc>
            </a:pPr>
            <a:r>
              <a:rPr lang="en-US" sz="1999" b="1" dirty="0">
                <a:solidFill>
                  <a:srgbClr val="1B9461"/>
                </a:solidFill>
                <a:latin typeface="Poppins Bold"/>
                <a:ea typeface="Poppins Bold"/>
                <a:cs typeface="Poppins Bold"/>
                <a:sym typeface="Poppins Bold"/>
              </a:rPr>
              <a:t>Quantity </a:t>
            </a:r>
            <a:r>
              <a:rPr lang="en-US" sz="1999" b="1" dirty="0" err="1">
                <a:solidFill>
                  <a:srgbClr val="1B9461"/>
                </a:solidFill>
                <a:latin typeface="Poppins Bold"/>
                <a:ea typeface="Poppins Bold"/>
                <a:cs typeface="Poppins Bold"/>
                <a:sym typeface="Poppins Bold"/>
              </a:rPr>
              <a:t>Standardisation</a:t>
            </a:r>
            <a:endParaRPr lang="en-US" sz="1999" b="1" dirty="0">
              <a:solidFill>
                <a:srgbClr val="1B9461"/>
              </a:solidFill>
              <a:latin typeface="Poppins Bold"/>
              <a:ea typeface="Poppins Bold"/>
              <a:cs typeface="Poppins Bold"/>
              <a:sym typeface="Poppins Bold"/>
            </a:endParaRPr>
          </a:p>
        </p:txBody>
      </p:sp>
      <p:sp>
        <p:nvSpPr>
          <p:cNvPr id="44" name="TextBox 44"/>
          <p:cNvSpPr txBox="1"/>
          <p:nvPr/>
        </p:nvSpPr>
        <p:spPr>
          <a:xfrm>
            <a:off x="7950805" y="7733212"/>
            <a:ext cx="2384634" cy="438113"/>
          </a:xfrm>
          <a:prstGeom prst="rect">
            <a:avLst/>
          </a:prstGeom>
        </p:spPr>
        <p:txBody>
          <a:bodyPr lIns="0" tIns="0" rIns="0" bIns="0" rtlCol="0" anchor="t">
            <a:spAutoFit/>
          </a:bodyPr>
          <a:lstStyle/>
          <a:p>
            <a:pPr lvl="0" algn="ctr">
              <a:lnSpc>
                <a:spcPts val="1667"/>
              </a:lnSpc>
            </a:pPr>
            <a:r>
              <a:rPr lang="en-US" sz="1389" dirty="0">
                <a:solidFill>
                  <a:srgbClr val="2A2E3A"/>
                </a:solidFill>
                <a:latin typeface="Poppins"/>
                <a:ea typeface="Poppins"/>
                <a:cs typeface="Poppins"/>
                <a:sym typeface="Poppins"/>
              </a:rPr>
              <a:t>46 SKUs were classified into 6 major categories.</a:t>
            </a:r>
          </a:p>
        </p:txBody>
      </p:sp>
      <p:sp>
        <p:nvSpPr>
          <p:cNvPr id="45" name="TextBox 45"/>
          <p:cNvSpPr txBox="1"/>
          <p:nvPr/>
        </p:nvSpPr>
        <p:spPr>
          <a:xfrm>
            <a:off x="7876391" y="6993162"/>
            <a:ext cx="2535844" cy="609600"/>
          </a:xfrm>
          <a:prstGeom prst="rect">
            <a:avLst/>
          </a:prstGeom>
        </p:spPr>
        <p:txBody>
          <a:bodyPr lIns="0" tIns="0" rIns="0" bIns="0" rtlCol="0" anchor="t">
            <a:spAutoFit/>
          </a:bodyPr>
          <a:lstStyle/>
          <a:p>
            <a:pPr marL="0" lvl="0" indent="0" algn="ctr">
              <a:lnSpc>
                <a:spcPts val="2399"/>
              </a:lnSpc>
            </a:pPr>
            <a:r>
              <a:rPr lang="en-US" sz="1999" b="1">
                <a:solidFill>
                  <a:srgbClr val="1B9461"/>
                </a:solidFill>
                <a:latin typeface="Poppins Bold"/>
                <a:ea typeface="Poppins Bold"/>
                <a:cs typeface="Poppins Bold"/>
                <a:sym typeface="Poppins Bold"/>
              </a:rPr>
              <a:t>Category Classification</a:t>
            </a:r>
          </a:p>
        </p:txBody>
      </p:sp>
      <p:sp>
        <p:nvSpPr>
          <p:cNvPr id="46" name="TextBox 46"/>
          <p:cNvSpPr txBox="1"/>
          <p:nvPr/>
        </p:nvSpPr>
        <p:spPr>
          <a:xfrm>
            <a:off x="4567801" y="7733212"/>
            <a:ext cx="2384634" cy="647645"/>
          </a:xfrm>
          <a:prstGeom prst="rect">
            <a:avLst/>
          </a:prstGeom>
        </p:spPr>
        <p:txBody>
          <a:bodyPr lIns="0" tIns="0" rIns="0" bIns="0" rtlCol="0" anchor="t">
            <a:spAutoFit/>
          </a:bodyPr>
          <a:lstStyle/>
          <a:p>
            <a:pPr marL="0" lvl="0" indent="0" algn="ctr">
              <a:lnSpc>
                <a:spcPts val="1667"/>
              </a:lnSpc>
            </a:pPr>
            <a:r>
              <a:rPr lang="en-US" sz="1389">
                <a:solidFill>
                  <a:srgbClr val="2A2E3A"/>
                </a:solidFill>
                <a:latin typeface="Poppins"/>
                <a:ea typeface="Poppins"/>
                <a:cs typeface="Poppins"/>
                <a:sym typeface="Poppins"/>
              </a:rPr>
              <a:t>SKUs were clustered into similar types of SKUs using OpenRefine</a:t>
            </a:r>
          </a:p>
        </p:txBody>
      </p:sp>
      <p:sp>
        <p:nvSpPr>
          <p:cNvPr id="47" name="TextBox 47"/>
          <p:cNvSpPr txBox="1"/>
          <p:nvPr/>
        </p:nvSpPr>
        <p:spPr>
          <a:xfrm>
            <a:off x="4492197" y="6986473"/>
            <a:ext cx="2535844" cy="609600"/>
          </a:xfrm>
          <a:prstGeom prst="rect">
            <a:avLst/>
          </a:prstGeom>
        </p:spPr>
        <p:txBody>
          <a:bodyPr lIns="0" tIns="0" rIns="0" bIns="0" rtlCol="0" anchor="t">
            <a:spAutoFit/>
          </a:bodyPr>
          <a:lstStyle/>
          <a:p>
            <a:pPr algn="ctr">
              <a:lnSpc>
                <a:spcPts val="2399"/>
              </a:lnSpc>
            </a:pPr>
            <a:r>
              <a:rPr lang="en-US" sz="1999" b="1">
                <a:solidFill>
                  <a:srgbClr val="1B9461"/>
                </a:solidFill>
                <a:latin typeface="Poppins Bold"/>
                <a:ea typeface="Poppins Bold"/>
                <a:cs typeface="Poppins Bold"/>
                <a:sym typeface="Poppins Bold"/>
              </a:rPr>
              <a:t>SKU </a:t>
            </a:r>
          </a:p>
          <a:p>
            <a:pPr marL="0" lvl="0" indent="0" algn="ctr">
              <a:lnSpc>
                <a:spcPts val="2399"/>
              </a:lnSpc>
            </a:pPr>
            <a:r>
              <a:rPr lang="en-US" sz="1999" b="1">
                <a:solidFill>
                  <a:srgbClr val="1B9461"/>
                </a:solidFill>
                <a:latin typeface="Poppins Bold"/>
                <a:ea typeface="Poppins Bold"/>
                <a:cs typeface="Poppins Bold"/>
                <a:sym typeface="Poppins Bold"/>
              </a:rPr>
              <a:t>Clustering</a:t>
            </a:r>
          </a:p>
        </p:txBody>
      </p:sp>
      <p:sp>
        <p:nvSpPr>
          <p:cNvPr id="48" name="TextBox 48"/>
          <p:cNvSpPr txBox="1"/>
          <p:nvPr/>
        </p:nvSpPr>
        <p:spPr>
          <a:xfrm>
            <a:off x="1183920" y="7733212"/>
            <a:ext cx="2384634" cy="647645"/>
          </a:xfrm>
          <a:prstGeom prst="rect">
            <a:avLst/>
          </a:prstGeom>
        </p:spPr>
        <p:txBody>
          <a:bodyPr lIns="0" tIns="0" rIns="0" bIns="0" rtlCol="0" anchor="t">
            <a:spAutoFit/>
          </a:bodyPr>
          <a:lstStyle/>
          <a:p>
            <a:pPr marL="0" lvl="0" indent="0" algn="ctr">
              <a:lnSpc>
                <a:spcPts val="1667"/>
              </a:lnSpc>
            </a:pPr>
            <a:r>
              <a:rPr lang="en-US" sz="1389">
                <a:solidFill>
                  <a:srgbClr val="2A2E3A"/>
                </a:solidFill>
                <a:latin typeface="Poppins"/>
                <a:ea typeface="Poppins"/>
                <a:cs typeface="Poppins"/>
                <a:sym typeface="Poppins"/>
              </a:rPr>
              <a:t>Duplicate bills, incorrect spellings, etc errors were rectified</a:t>
            </a:r>
          </a:p>
        </p:txBody>
      </p:sp>
      <p:sp>
        <p:nvSpPr>
          <p:cNvPr id="49" name="TextBox 49"/>
          <p:cNvSpPr txBox="1"/>
          <p:nvPr/>
        </p:nvSpPr>
        <p:spPr>
          <a:xfrm>
            <a:off x="1108315" y="6986473"/>
            <a:ext cx="2535844" cy="609600"/>
          </a:xfrm>
          <a:prstGeom prst="rect">
            <a:avLst/>
          </a:prstGeom>
        </p:spPr>
        <p:txBody>
          <a:bodyPr lIns="0" tIns="0" rIns="0" bIns="0" rtlCol="0" anchor="t">
            <a:spAutoFit/>
          </a:bodyPr>
          <a:lstStyle/>
          <a:p>
            <a:pPr algn="ctr">
              <a:lnSpc>
                <a:spcPts val="2399"/>
              </a:lnSpc>
            </a:pPr>
            <a:r>
              <a:rPr lang="en-US" sz="1999" b="1">
                <a:solidFill>
                  <a:srgbClr val="1B9461"/>
                </a:solidFill>
                <a:latin typeface="Poppins Bold"/>
                <a:ea typeface="Poppins Bold"/>
                <a:cs typeface="Poppins Bold"/>
                <a:sym typeface="Poppins Bold"/>
              </a:rPr>
              <a:t>Data </a:t>
            </a:r>
          </a:p>
          <a:p>
            <a:pPr marL="0" lvl="0" indent="0" algn="ctr">
              <a:lnSpc>
                <a:spcPts val="2399"/>
              </a:lnSpc>
            </a:pPr>
            <a:r>
              <a:rPr lang="en-US" sz="1999" b="1">
                <a:solidFill>
                  <a:srgbClr val="1B9461"/>
                </a:solidFill>
                <a:latin typeface="Poppins Bold"/>
                <a:ea typeface="Poppins Bold"/>
                <a:cs typeface="Poppins Bold"/>
                <a:sym typeface="Poppins Bold"/>
              </a:rPr>
              <a:t>Cleaning</a:t>
            </a:r>
          </a:p>
        </p:txBody>
      </p:sp>
      <p:pic>
        <p:nvPicPr>
          <p:cNvPr id="51" name="Graphic 50" descr="Bar graph with upward trend with solid fill">
            <a:extLst>
              <a:ext uri="{FF2B5EF4-FFF2-40B4-BE49-F238E27FC236}">
                <a16:creationId xmlns:a16="http://schemas.microsoft.com/office/drawing/2014/main" id="{C2EA1623-AAB9-F9B9-E2C1-BA7111A3BD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452193" y="5129388"/>
            <a:ext cx="914400" cy="91440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sp>
      <p:grpSp>
        <p:nvGrpSpPr>
          <p:cNvPr id="3" name="Group 3"/>
          <p:cNvGrpSpPr/>
          <p:nvPr/>
        </p:nvGrpSpPr>
        <p:grpSpPr>
          <a:xfrm>
            <a:off x="-754699"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5" name="TextBox 5"/>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8313373"/>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8" name="TextBox 8"/>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9483104"/>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1" name="TextBox 11"/>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2" name="AutoShape 12"/>
          <p:cNvSpPr/>
          <p:nvPr/>
        </p:nvSpPr>
        <p:spPr>
          <a:xfrm>
            <a:off x="514350" y="2142480"/>
            <a:ext cx="903745" cy="0"/>
          </a:xfrm>
          <a:prstGeom prst="line">
            <a:avLst/>
          </a:prstGeom>
          <a:ln w="161925" cap="flat">
            <a:solidFill>
              <a:srgbClr val="1B9461"/>
            </a:solidFill>
            <a:prstDash val="solid"/>
            <a:headEnd type="none" w="sm" len="sm"/>
            <a:tailEnd type="none" w="sm" len="sm"/>
          </a:ln>
        </p:spPr>
      </p:sp>
      <p:sp>
        <p:nvSpPr>
          <p:cNvPr id="13" name="AutoShape 13"/>
          <p:cNvSpPr/>
          <p:nvPr/>
        </p:nvSpPr>
        <p:spPr>
          <a:xfrm>
            <a:off x="2900114" y="7429048"/>
            <a:ext cx="11952649" cy="0"/>
          </a:xfrm>
          <a:prstGeom prst="line">
            <a:avLst/>
          </a:prstGeom>
          <a:ln w="76200" cap="rnd">
            <a:solidFill>
              <a:srgbClr val="222222"/>
            </a:solidFill>
            <a:prstDash val="solid"/>
            <a:headEnd type="none" w="sm" len="sm"/>
            <a:tailEnd type="none" w="sm" len="sm"/>
          </a:ln>
        </p:spPr>
      </p:sp>
      <p:sp>
        <p:nvSpPr>
          <p:cNvPr id="14" name="Freeform 14"/>
          <p:cNvSpPr/>
          <p:nvPr/>
        </p:nvSpPr>
        <p:spPr>
          <a:xfrm rot="-9317080">
            <a:off x="1914118" y="5109423"/>
            <a:ext cx="2129669" cy="1964379"/>
          </a:xfrm>
          <a:custGeom>
            <a:avLst/>
            <a:gdLst/>
            <a:ahLst/>
            <a:cxnLst/>
            <a:rect l="l" t="t" r="r" b="b"/>
            <a:pathLst>
              <a:path w="2129669" h="1964379">
                <a:moveTo>
                  <a:pt x="0" y="0"/>
                </a:moveTo>
                <a:lnTo>
                  <a:pt x="2129668" y="0"/>
                </a:lnTo>
                <a:lnTo>
                  <a:pt x="2129668" y="1964379"/>
                </a:lnTo>
                <a:lnTo>
                  <a:pt x="0" y="1964379"/>
                </a:lnTo>
                <a:lnTo>
                  <a:pt x="0" y="0"/>
                </a:lnTo>
                <a:close/>
              </a:path>
            </a:pathLst>
          </a:custGeom>
          <a:blipFill>
            <a:blip r:embed="rId3">
              <a:extLst>
                <a:ext uri="{96DAC541-7B7A-43D3-8B79-37D633B846F1}">
                  <asvg:svgBlip xmlns:asvg="http://schemas.microsoft.com/office/drawing/2016/SVG/main" r:embed="rId4"/>
                </a:ext>
              </a:extLst>
            </a:blip>
            <a:stretch>
              <a:fillRect r="-10143" b="-23684"/>
            </a:stretch>
          </a:blipFill>
        </p:spPr>
      </p:sp>
      <p:grpSp>
        <p:nvGrpSpPr>
          <p:cNvPr id="15" name="Group 15"/>
          <p:cNvGrpSpPr/>
          <p:nvPr/>
        </p:nvGrpSpPr>
        <p:grpSpPr>
          <a:xfrm>
            <a:off x="2735712" y="7264646"/>
            <a:ext cx="328804" cy="32880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w="38100" cap="sq">
              <a:solidFill>
                <a:srgbClr val="222222"/>
              </a:solidFill>
              <a:prstDash val="solid"/>
              <a:miter/>
            </a:ln>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2279"/>
                </a:lnSpc>
              </a:pPr>
              <a:endParaRPr/>
            </a:p>
          </p:txBody>
        </p:sp>
      </p:grpSp>
      <p:sp>
        <p:nvSpPr>
          <p:cNvPr id="18" name="Freeform 18"/>
          <p:cNvSpPr/>
          <p:nvPr/>
        </p:nvSpPr>
        <p:spPr>
          <a:xfrm rot="-9317080">
            <a:off x="4708303" y="5036550"/>
            <a:ext cx="2338601" cy="1994975"/>
          </a:xfrm>
          <a:custGeom>
            <a:avLst/>
            <a:gdLst/>
            <a:ahLst/>
            <a:cxnLst/>
            <a:rect l="l" t="t" r="r" b="b"/>
            <a:pathLst>
              <a:path w="2338601" h="1994975">
                <a:moveTo>
                  <a:pt x="0" y="0"/>
                </a:moveTo>
                <a:lnTo>
                  <a:pt x="2338601" y="0"/>
                </a:lnTo>
                <a:lnTo>
                  <a:pt x="2338601" y="1994975"/>
                </a:lnTo>
                <a:lnTo>
                  <a:pt x="0" y="1994975"/>
                </a:lnTo>
                <a:lnTo>
                  <a:pt x="0" y="0"/>
                </a:lnTo>
                <a:close/>
              </a:path>
            </a:pathLst>
          </a:custGeom>
          <a:blipFill>
            <a:blip r:embed="rId3">
              <a:extLst>
                <a:ext uri="{96DAC541-7B7A-43D3-8B79-37D633B846F1}">
                  <asvg:svgBlip xmlns:asvg="http://schemas.microsoft.com/office/drawing/2016/SVG/main" r:embed="rId4"/>
                </a:ext>
              </a:extLst>
            </a:blip>
            <a:stretch>
              <a:fillRect r="-303" b="-21787"/>
            </a:stretch>
          </a:blipFill>
        </p:spPr>
      </p:sp>
      <p:grpSp>
        <p:nvGrpSpPr>
          <p:cNvPr id="19" name="Group 19"/>
          <p:cNvGrpSpPr/>
          <p:nvPr/>
        </p:nvGrpSpPr>
        <p:grpSpPr>
          <a:xfrm>
            <a:off x="5722864" y="7264646"/>
            <a:ext cx="328804" cy="32880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w="38100" cap="sq">
              <a:solidFill>
                <a:srgbClr val="222222"/>
              </a:solidFill>
              <a:prstDash val="solid"/>
              <a:miter/>
            </a:ln>
          </p:spPr>
        </p:sp>
        <p:sp>
          <p:nvSpPr>
            <p:cNvPr id="21" name="TextBox 21"/>
            <p:cNvSpPr txBox="1"/>
            <p:nvPr/>
          </p:nvSpPr>
          <p:spPr>
            <a:xfrm>
              <a:off x="76200" y="57150"/>
              <a:ext cx="660400" cy="679450"/>
            </a:xfrm>
            <a:prstGeom prst="rect">
              <a:avLst/>
            </a:prstGeom>
          </p:spPr>
          <p:txBody>
            <a:bodyPr lIns="50800" tIns="50800" rIns="50800" bIns="50800" rtlCol="0" anchor="ctr"/>
            <a:lstStyle/>
            <a:p>
              <a:pPr algn="ctr">
                <a:lnSpc>
                  <a:spcPts val="2279"/>
                </a:lnSpc>
              </a:pPr>
              <a:endParaRPr/>
            </a:p>
          </p:txBody>
        </p:sp>
      </p:grpSp>
      <p:sp>
        <p:nvSpPr>
          <p:cNvPr id="22" name="Freeform 22"/>
          <p:cNvSpPr/>
          <p:nvPr/>
        </p:nvSpPr>
        <p:spPr>
          <a:xfrm rot="-9317080">
            <a:off x="8029511" y="5104201"/>
            <a:ext cx="2148660" cy="1965691"/>
          </a:xfrm>
          <a:custGeom>
            <a:avLst/>
            <a:gdLst/>
            <a:ahLst/>
            <a:cxnLst/>
            <a:rect l="l" t="t" r="r" b="b"/>
            <a:pathLst>
              <a:path w="2148660" h="1965691">
                <a:moveTo>
                  <a:pt x="0" y="0"/>
                </a:moveTo>
                <a:lnTo>
                  <a:pt x="2148660" y="0"/>
                </a:lnTo>
                <a:lnTo>
                  <a:pt x="2148660" y="1965691"/>
                </a:lnTo>
                <a:lnTo>
                  <a:pt x="0" y="1965691"/>
                </a:lnTo>
                <a:lnTo>
                  <a:pt x="0" y="0"/>
                </a:lnTo>
                <a:close/>
              </a:path>
            </a:pathLst>
          </a:custGeom>
          <a:blipFill>
            <a:blip r:embed="rId3">
              <a:extLst>
                <a:ext uri="{96DAC541-7B7A-43D3-8B79-37D633B846F1}">
                  <asvg:svgBlip xmlns:asvg="http://schemas.microsoft.com/office/drawing/2016/SVG/main" r:embed="rId4"/>
                </a:ext>
              </a:extLst>
            </a:blip>
            <a:stretch>
              <a:fillRect r="-9170" b="-23602"/>
            </a:stretch>
          </a:blipFill>
        </p:spPr>
      </p:sp>
      <p:grpSp>
        <p:nvGrpSpPr>
          <p:cNvPr id="23" name="Group 23"/>
          <p:cNvGrpSpPr/>
          <p:nvPr/>
        </p:nvGrpSpPr>
        <p:grpSpPr>
          <a:xfrm>
            <a:off x="8868952" y="7264646"/>
            <a:ext cx="328804" cy="32880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w="38100" cap="sq">
              <a:solidFill>
                <a:srgbClr val="222222"/>
              </a:solidFill>
              <a:prstDash val="solid"/>
              <a:miter/>
            </a:ln>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279"/>
                </a:lnSpc>
              </a:pPr>
              <a:endParaRPr/>
            </a:p>
          </p:txBody>
        </p:sp>
      </p:grpSp>
      <p:sp>
        <p:nvSpPr>
          <p:cNvPr id="26" name="Freeform 26"/>
          <p:cNvSpPr/>
          <p:nvPr/>
        </p:nvSpPr>
        <p:spPr>
          <a:xfrm rot="-9317080">
            <a:off x="11001446" y="5040919"/>
            <a:ext cx="2177149" cy="2025768"/>
          </a:xfrm>
          <a:custGeom>
            <a:avLst/>
            <a:gdLst/>
            <a:ahLst/>
            <a:cxnLst/>
            <a:rect l="l" t="t" r="r" b="b"/>
            <a:pathLst>
              <a:path w="2177149" h="2025768">
                <a:moveTo>
                  <a:pt x="0" y="0"/>
                </a:moveTo>
                <a:lnTo>
                  <a:pt x="2177149" y="0"/>
                </a:lnTo>
                <a:lnTo>
                  <a:pt x="2177149" y="2025769"/>
                </a:lnTo>
                <a:lnTo>
                  <a:pt x="0" y="2025769"/>
                </a:lnTo>
                <a:lnTo>
                  <a:pt x="0" y="0"/>
                </a:lnTo>
                <a:close/>
              </a:path>
            </a:pathLst>
          </a:custGeom>
          <a:blipFill>
            <a:blip r:embed="rId3">
              <a:extLst>
                <a:ext uri="{96DAC541-7B7A-43D3-8B79-37D633B846F1}">
                  <asvg:svgBlip xmlns:asvg="http://schemas.microsoft.com/office/drawing/2016/SVG/main" r:embed="rId4"/>
                </a:ext>
              </a:extLst>
            </a:blip>
            <a:stretch>
              <a:fillRect r="-7741" b="-19936"/>
            </a:stretch>
          </a:blipFill>
        </p:spPr>
      </p:sp>
      <p:grpSp>
        <p:nvGrpSpPr>
          <p:cNvPr id="27" name="Group 27"/>
          <p:cNvGrpSpPr/>
          <p:nvPr/>
        </p:nvGrpSpPr>
        <p:grpSpPr>
          <a:xfrm>
            <a:off x="11855512" y="7264646"/>
            <a:ext cx="328804" cy="328804"/>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w="38100" cap="sq">
              <a:solidFill>
                <a:srgbClr val="222222"/>
              </a:solidFill>
              <a:prstDash val="solid"/>
              <a:miter/>
            </a:ln>
          </p:spPr>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2279"/>
                </a:lnSpc>
              </a:pPr>
              <a:endParaRPr/>
            </a:p>
          </p:txBody>
        </p:sp>
      </p:grpSp>
      <p:sp>
        <p:nvSpPr>
          <p:cNvPr id="30" name="Freeform 30"/>
          <p:cNvSpPr/>
          <p:nvPr/>
        </p:nvSpPr>
        <p:spPr>
          <a:xfrm rot="-9317080">
            <a:off x="13670153" y="5020791"/>
            <a:ext cx="2189751" cy="1975768"/>
          </a:xfrm>
          <a:custGeom>
            <a:avLst/>
            <a:gdLst/>
            <a:ahLst/>
            <a:cxnLst/>
            <a:rect l="l" t="t" r="r" b="b"/>
            <a:pathLst>
              <a:path w="2189751" h="1975768">
                <a:moveTo>
                  <a:pt x="0" y="0"/>
                </a:moveTo>
                <a:lnTo>
                  <a:pt x="2189750" y="0"/>
                </a:lnTo>
                <a:lnTo>
                  <a:pt x="2189750" y="1975768"/>
                </a:lnTo>
                <a:lnTo>
                  <a:pt x="0" y="1975768"/>
                </a:lnTo>
                <a:lnTo>
                  <a:pt x="0" y="0"/>
                </a:lnTo>
                <a:close/>
              </a:path>
            </a:pathLst>
          </a:custGeom>
          <a:blipFill>
            <a:blip r:embed="rId3">
              <a:extLst>
                <a:ext uri="{96DAC541-7B7A-43D3-8B79-37D633B846F1}">
                  <asvg:svgBlip xmlns:asvg="http://schemas.microsoft.com/office/drawing/2016/SVG/main" r:embed="rId4"/>
                </a:ext>
              </a:extLst>
            </a:blip>
            <a:stretch>
              <a:fillRect l="-7121" b="-22971"/>
            </a:stretch>
          </a:blipFill>
        </p:spPr>
      </p:sp>
      <p:grpSp>
        <p:nvGrpSpPr>
          <p:cNvPr id="31" name="Group 31"/>
          <p:cNvGrpSpPr/>
          <p:nvPr/>
        </p:nvGrpSpPr>
        <p:grpSpPr>
          <a:xfrm>
            <a:off x="14688360" y="7264646"/>
            <a:ext cx="328804" cy="32880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w="38100" cap="sq">
              <a:solidFill>
                <a:srgbClr val="222222"/>
              </a:solidFill>
              <a:prstDash val="solid"/>
              <a:miter/>
            </a:ln>
          </p:spPr>
        </p:sp>
        <p:sp>
          <p:nvSpPr>
            <p:cNvPr id="33" name="TextBox 33"/>
            <p:cNvSpPr txBox="1"/>
            <p:nvPr/>
          </p:nvSpPr>
          <p:spPr>
            <a:xfrm>
              <a:off x="76200" y="57150"/>
              <a:ext cx="660400" cy="679450"/>
            </a:xfrm>
            <a:prstGeom prst="rect">
              <a:avLst/>
            </a:prstGeom>
          </p:spPr>
          <p:txBody>
            <a:bodyPr lIns="50800" tIns="50800" rIns="50800" bIns="50800" rtlCol="0" anchor="ctr"/>
            <a:lstStyle/>
            <a:p>
              <a:pPr algn="ctr">
                <a:lnSpc>
                  <a:spcPts val="2279"/>
                </a:lnSpc>
              </a:pPr>
              <a:endParaRPr/>
            </a:p>
          </p:txBody>
        </p:sp>
      </p:grpSp>
      <p:sp>
        <p:nvSpPr>
          <p:cNvPr id="34" name="Freeform 34"/>
          <p:cNvSpPr/>
          <p:nvPr/>
        </p:nvSpPr>
        <p:spPr>
          <a:xfrm>
            <a:off x="2474989" y="5522286"/>
            <a:ext cx="850250" cy="850250"/>
          </a:xfrm>
          <a:custGeom>
            <a:avLst/>
            <a:gdLst/>
            <a:ahLst/>
            <a:cxnLst/>
            <a:rect l="l" t="t" r="r" b="b"/>
            <a:pathLst>
              <a:path w="850250" h="850250">
                <a:moveTo>
                  <a:pt x="0" y="0"/>
                </a:moveTo>
                <a:lnTo>
                  <a:pt x="850250" y="0"/>
                </a:lnTo>
                <a:lnTo>
                  <a:pt x="850250" y="850250"/>
                </a:lnTo>
                <a:lnTo>
                  <a:pt x="0" y="850250"/>
                </a:lnTo>
                <a:lnTo>
                  <a:pt x="0" y="0"/>
                </a:lnTo>
                <a:close/>
              </a:path>
            </a:pathLst>
          </a:custGeom>
          <a:blipFill>
            <a:blip r:embed="rId5"/>
            <a:stretch>
              <a:fillRect/>
            </a:stretch>
          </a:blipFill>
        </p:spPr>
      </p:sp>
      <p:sp>
        <p:nvSpPr>
          <p:cNvPr id="35" name="Freeform 35"/>
          <p:cNvSpPr/>
          <p:nvPr/>
        </p:nvSpPr>
        <p:spPr>
          <a:xfrm>
            <a:off x="5440808" y="5541692"/>
            <a:ext cx="892916" cy="811437"/>
          </a:xfrm>
          <a:custGeom>
            <a:avLst/>
            <a:gdLst/>
            <a:ahLst/>
            <a:cxnLst/>
            <a:rect l="l" t="t" r="r" b="b"/>
            <a:pathLst>
              <a:path w="892916" h="811437">
                <a:moveTo>
                  <a:pt x="0" y="0"/>
                </a:moveTo>
                <a:lnTo>
                  <a:pt x="892916" y="0"/>
                </a:lnTo>
                <a:lnTo>
                  <a:pt x="892916" y="811438"/>
                </a:lnTo>
                <a:lnTo>
                  <a:pt x="0" y="811438"/>
                </a:lnTo>
                <a:lnTo>
                  <a:pt x="0" y="0"/>
                </a:lnTo>
                <a:close/>
              </a:path>
            </a:pathLst>
          </a:custGeom>
          <a:blipFill>
            <a:blip r:embed="rId6"/>
            <a:stretch>
              <a:fillRect/>
            </a:stretch>
          </a:blipFill>
        </p:spPr>
      </p:sp>
      <p:sp>
        <p:nvSpPr>
          <p:cNvPr id="36" name="Freeform 36"/>
          <p:cNvSpPr/>
          <p:nvPr/>
        </p:nvSpPr>
        <p:spPr>
          <a:xfrm>
            <a:off x="8610455" y="5611327"/>
            <a:ext cx="845799" cy="803509"/>
          </a:xfrm>
          <a:custGeom>
            <a:avLst/>
            <a:gdLst/>
            <a:ahLst/>
            <a:cxnLst/>
            <a:rect l="l" t="t" r="r" b="b"/>
            <a:pathLst>
              <a:path w="845799" h="803509">
                <a:moveTo>
                  <a:pt x="0" y="0"/>
                </a:moveTo>
                <a:lnTo>
                  <a:pt x="845798" y="0"/>
                </a:lnTo>
                <a:lnTo>
                  <a:pt x="845798" y="803509"/>
                </a:lnTo>
                <a:lnTo>
                  <a:pt x="0" y="803509"/>
                </a:lnTo>
                <a:lnTo>
                  <a:pt x="0" y="0"/>
                </a:lnTo>
                <a:close/>
              </a:path>
            </a:pathLst>
          </a:custGeom>
          <a:blipFill>
            <a:blip r:embed="rId7"/>
            <a:stretch>
              <a:fillRect/>
            </a:stretch>
          </a:blipFill>
        </p:spPr>
      </p:sp>
      <p:sp>
        <p:nvSpPr>
          <p:cNvPr id="38" name="Freeform 38"/>
          <p:cNvSpPr/>
          <p:nvPr/>
        </p:nvSpPr>
        <p:spPr>
          <a:xfrm>
            <a:off x="14454964" y="5535718"/>
            <a:ext cx="795596" cy="823385"/>
          </a:xfrm>
          <a:custGeom>
            <a:avLst/>
            <a:gdLst/>
            <a:ahLst/>
            <a:cxnLst/>
            <a:rect l="l" t="t" r="r" b="b"/>
            <a:pathLst>
              <a:path w="795596" h="823385">
                <a:moveTo>
                  <a:pt x="0" y="0"/>
                </a:moveTo>
                <a:lnTo>
                  <a:pt x="795596" y="0"/>
                </a:lnTo>
                <a:lnTo>
                  <a:pt x="795596" y="823386"/>
                </a:lnTo>
                <a:lnTo>
                  <a:pt x="0" y="823386"/>
                </a:lnTo>
                <a:lnTo>
                  <a:pt x="0" y="0"/>
                </a:lnTo>
                <a:close/>
              </a:path>
            </a:pathLst>
          </a:custGeom>
          <a:blipFill>
            <a:blip r:embed="rId8"/>
            <a:stretch>
              <a:fillRect/>
            </a:stretch>
          </a:blipFill>
        </p:spPr>
      </p:sp>
      <p:sp>
        <p:nvSpPr>
          <p:cNvPr id="39" name="TextBox 39"/>
          <p:cNvSpPr txBox="1"/>
          <p:nvPr/>
        </p:nvSpPr>
        <p:spPr>
          <a:xfrm>
            <a:off x="514350" y="981075"/>
            <a:ext cx="11698974" cy="847725"/>
          </a:xfrm>
          <a:prstGeom prst="rect">
            <a:avLst/>
          </a:prstGeom>
        </p:spPr>
        <p:txBody>
          <a:bodyPr lIns="0" tIns="0" rIns="0" bIns="0" rtlCol="0" anchor="t">
            <a:spAutoFit/>
          </a:bodyPr>
          <a:lstStyle/>
          <a:p>
            <a:pPr algn="l">
              <a:lnSpc>
                <a:spcPts val="6302"/>
              </a:lnSpc>
            </a:pPr>
            <a:r>
              <a:rPr lang="en-US" sz="5252" b="1" dirty="0">
                <a:solidFill>
                  <a:srgbClr val="1B9461"/>
                </a:solidFill>
                <a:latin typeface="Poppins Bold"/>
                <a:ea typeface="Poppins Bold"/>
                <a:cs typeface="Poppins Bold"/>
                <a:sym typeface="Poppins Bold"/>
              </a:rPr>
              <a:t>Objective and the Methods</a:t>
            </a:r>
          </a:p>
        </p:txBody>
      </p:sp>
      <p:sp>
        <p:nvSpPr>
          <p:cNvPr id="40" name="TextBox 40"/>
          <p:cNvSpPr txBox="1"/>
          <p:nvPr/>
        </p:nvSpPr>
        <p:spPr>
          <a:xfrm>
            <a:off x="1707797" y="8420177"/>
            <a:ext cx="2384634" cy="647645"/>
          </a:xfrm>
          <a:prstGeom prst="rect">
            <a:avLst/>
          </a:prstGeom>
        </p:spPr>
        <p:txBody>
          <a:bodyPr lIns="0" tIns="0" rIns="0" bIns="0" rtlCol="0" anchor="t">
            <a:spAutoFit/>
          </a:bodyPr>
          <a:lstStyle/>
          <a:p>
            <a:pPr marL="0" lvl="0" indent="0" algn="ctr">
              <a:lnSpc>
                <a:spcPts val="1667"/>
              </a:lnSpc>
            </a:pPr>
            <a:r>
              <a:rPr lang="en-US" sz="1389">
                <a:solidFill>
                  <a:srgbClr val="2A2E3A"/>
                </a:solidFill>
                <a:latin typeface="Poppins"/>
                <a:ea typeface="Poppins"/>
                <a:cs typeface="Poppins"/>
                <a:sym typeface="Poppins"/>
              </a:rPr>
              <a:t>To understand the influence of each category on total sales</a:t>
            </a:r>
          </a:p>
        </p:txBody>
      </p:sp>
      <p:sp>
        <p:nvSpPr>
          <p:cNvPr id="41" name="TextBox 41"/>
          <p:cNvSpPr txBox="1"/>
          <p:nvPr/>
        </p:nvSpPr>
        <p:spPr>
          <a:xfrm>
            <a:off x="1632192" y="7673439"/>
            <a:ext cx="2535844" cy="609600"/>
          </a:xfrm>
          <a:prstGeom prst="rect">
            <a:avLst/>
          </a:prstGeom>
        </p:spPr>
        <p:txBody>
          <a:bodyPr lIns="0" tIns="0" rIns="0" bIns="0" rtlCol="0" anchor="t">
            <a:spAutoFit/>
          </a:bodyPr>
          <a:lstStyle/>
          <a:p>
            <a:pPr marL="0" lvl="0" indent="0" algn="ctr">
              <a:lnSpc>
                <a:spcPts val="2399"/>
              </a:lnSpc>
            </a:pPr>
            <a:r>
              <a:rPr lang="en-US" sz="1999" b="1">
                <a:solidFill>
                  <a:srgbClr val="2A2E3A"/>
                </a:solidFill>
                <a:latin typeface="Poppins Bold"/>
                <a:ea typeface="Poppins Bold"/>
                <a:cs typeface="Poppins Bold"/>
                <a:sym typeface="Poppins Bold"/>
              </a:rPr>
              <a:t>Categorical Sales Influence</a:t>
            </a:r>
          </a:p>
        </p:txBody>
      </p:sp>
      <p:sp>
        <p:nvSpPr>
          <p:cNvPr id="42" name="TextBox 42"/>
          <p:cNvSpPr txBox="1"/>
          <p:nvPr/>
        </p:nvSpPr>
        <p:spPr>
          <a:xfrm>
            <a:off x="4685287" y="8420177"/>
            <a:ext cx="2384634" cy="1066708"/>
          </a:xfrm>
          <a:prstGeom prst="rect">
            <a:avLst/>
          </a:prstGeom>
        </p:spPr>
        <p:txBody>
          <a:bodyPr lIns="0" tIns="0" rIns="0" bIns="0" rtlCol="0" anchor="t">
            <a:spAutoFit/>
          </a:bodyPr>
          <a:lstStyle/>
          <a:p>
            <a:pPr marL="0" lvl="0" indent="0" algn="ctr">
              <a:lnSpc>
                <a:spcPts val="1667"/>
              </a:lnSpc>
            </a:pPr>
            <a:r>
              <a:rPr lang="en-US" sz="1389">
                <a:solidFill>
                  <a:srgbClr val="2A2E3A"/>
                </a:solidFill>
                <a:latin typeface="Poppins"/>
                <a:ea typeface="Poppins"/>
                <a:cs typeface="Poppins"/>
                <a:sym typeface="Poppins"/>
              </a:rPr>
              <a:t>To identify which SKUs are the drivers of business, contributing the most towards the growth of the business.</a:t>
            </a:r>
          </a:p>
        </p:txBody>
      </p:sp>
      <p:sp>
        <p:nvSpPr>
          <p:cNvPr id="43" name="TextBox 43"/>
          <p:cNvSpPr txBox="1"/>
          <p:nvPr/>
        </p:nvSpPr>
        <p:spPr>
          <a:xfrm>
            <a:off x="7841037" y="8420177"/>
            <a:ext cx="2384634" cy="1066708"/>
          </a:xfrm>
          <a:prstGeom prst="rect">
            <a:avLst/>
          </a:prstGeom>
        </p:spPr>
        <p:txBody>
          <a:bodyPr lIns="0" tIns="0" rIns="0" bIns="0" rtlCol="0" anchor="t">
            <a:spAutoFit/>
          </a:bodyPr>
          <a:lstStyle/>
          <a:p>
            <a:pPr marL="0" lvl="0" indent="0" algn="ctr">
              <a:lnSpc>
                <a:spcPts val="1667"/>
              </a:lnSpc>
            </a:pPr>
            <a:r>
              <a:rPr lang="en-US" sz="1389">
                <a:solidFill>
                  <a:srgbClr val="2A2E3A"/>
                </a:solidFill>
                <a:latin typeface="Poppins"/>
                <a:ea typeface="Poppins"/>
                <a:cs typeface="Poppins"/>
                <a:sym typeface="Poppins"/>
              </a:rPr>
              <a:t>To identify products that are frequently bought together, helping us understand customer behavior.</a:t>
            </a:r>
          </a:p>
        </p:txBody>
      </p:sp>
      <p:sp>
        <p:nvSpPr>
          <p:cNvPr id="44" name="TextBox 44"/>
          <p:cNvSpPr txBox="1"/>
          <p:nvPr/>
        </p:nvSpPr>
        <p:spPr>
          <a:xfrm>
            <a:off x="10827597" y="8420177"/>
            <a:ext cx="2384634" cy="649409"/>
          </a:xfrm>
          <a:prstGeom prst="rect">
            <a:avLst/>
          </a:prstGeom>
        </p:spPr>
        <p:txBody>
          <a:bodyPr lIns="0" tIns="0" rIns="0" bIns="0" rtlCol="0" anchor="t">
            <a:spAutoFit/>
          </a:bodyPr>
          <a:lstStyle/>
          <a:p>
            <a:pPr marL="0" lvl="0" indent="0" algn="ctr">
              <a:lnSpc>
                <a:spcPts val="1667"/>
              </a:lnSpc>
            </a:pPr>
            <a:r>
              <a:rPr lang="en-US" sz="1389" dirty="0">
                <a:solidFill>
                  <a:srgbClr val="2A2E3A"/>
                </a:solidFill>
                <a:latin typeface="Poppins"/>
                <a:ea typeface="Poppins"/>
                <a:cs typeface="Poppins"/>
                <a:sym typeface="Poppins"/>
              </a:rPr>
              <a:t>Understand customer insights and try to identify possible solutions.</a:t>
            </a:r>
          </a:p>
        </p:txBody>
      </p:sp>
      <p:sp>
        <p:nvSpPr>
          <p:cNvPr id="45" name="TextBox 45"/>
          <p:cNvSpPr txBox="1"/>
          <p:nvPr/>
        </p:nvSpPr>
        <p:spPr>
          <a:xfrm>
            <a:off x="13660445" y="8420177"/>
            <a:ext cx="2384634" cy="1066708"/>
          </a:xfrm>
          <a:prstGeom prst="rect">
            <a:avLst/>
          </a:prstGeom>
        </p:spPr>
        <p:txBody>
          <a:bodyPr lIns="0" tIns="0" rIns="0" bIns="0" rtlCol="0" anchor="t">
            <a:spAutoFit/>
          </a:bodyPr>
          <a:lstStyle/>
          <a:p>
            <a:pPr marL="0" lvl="0" indent="0" algn="ctr">
              <a:lnSpc>
                <a:spcPts val="1667"/>
              </a:lnSpc>
            </a:pPr>
            <a:r>
              <a:rPr lang="en-US" sz="1389">
                <a:solidFill>
                  <a:srgbClr val="2A2E3A"/>
                </a:solidFill>
                <a:latin typeface="Poppins"/>
                <a:ea typeface="Poppins"/>
                <a:cs typeface="Poppins"/>
                <a:sym typeface="Poppins"/>
              </a:rPr>
              <a:t>Create a model, capable of predicting the future sales values the business can experience in the following months.</a:t>
            </a:r>
          </a:p>
        </p:txBody>
      </p:sp>
      <p:sp>
        <p:nvSpPr>
          <p:cNvPr id="46" name="TextBox 46"/>
          <p:cNvSpPr txBox="1"/>
          <p:nvPr/>
        </p:nvSpPr>
        <p:spPr>
          <a:xfrm>
            <a:off x="514350" y="2805305"/>
            <a:ext cx="16744950" cy="590550"/>
          </a:xfrm>
          <a:prstGeom prst="rect">
            <a:avLst/>
          </a:prstGeom>
        </p:spPr>
        <p:txBody>
          <a:bodyPr lIns="0" tIns="0" rIns="0" bIns="0" rtlCol="0" anchor="t">
            <a:spAutoFit/>
          </a:bodyPr>
          <a:lstStyle/>
          <a:p>
            <a:pPr algn="l">
              <a:lnSpc>
                <a:spcPts val="2279"/>
              </a:lnSpc>
            </a:pPr>
            <a:r>
              <a:rPr lang="en-US" sz="1899" b="1" dirty="0">
                <a:solidFill>
                  <a:srgbClr val="1B9461"/>
                </a:solidFill>
                <a:latin typeface="Poppins Bold"/>
                <a:ea typeface="Poppins Bold"/>
                <a:cs typeface="Poppins Bold"/>
                <a:sym typeface="Poppins Bold"/>
              </a:rPr>
              <a:t>Objective: </a:t>
            </a:r>
            <a:r>
              <a:rPr lang="en-US" sz="1899" dirty="0">
                <a:solidFill>
                  <a:srgbClr val="222222"/>
                </a:solidFill>
                <a:latin typeface="Poppins"/>
                <a:ea typeface="Poppins"/>
                <a:cs typeface="Poppins"/>
                <a:sym typeface="Poppins"/>
              </a:rPr>
              <a:t>The aim of the project is to </a:t>
            </a:r>
            <a:r>
              <a:rPr lang="en-US" sz="1899" dirty="0" err="1">
                <a:solidFill>
                  <a:srgbClr val="222222"/>
                </a:solidFill>
                <a:latin typeface="Poppins"/>
                <a:ea typeface="Poppins"/>
                <a:cs typeface="Poppins"/>
                <a:sym typeface="Poppins"/>
              </a:rPr>
              <a:t>analyse</a:t>
            </a:r>
            <a:r>
              <a:rPr lang="en-US" sz="1899" dirty="0">
                <a:solidFill>
                  <a:srgbClr val="222222"/>
                </a:solidFill>
                <a:latin typeface="Poppins"/>
                <a:ea typeface="Poppins"/>
                <a:cs typeface="Poppins"/>
                <a:sym typeface="Poppins"/>
              </a:rPr>
              <a:t> the extracted data and draw out actionable insights that may help the business to boost up their sales and build a strong brand image in the market.</a:t>
            </a:r>
          </a:p>
        </p:txBody>
      </p:sp>
      <p:sp>
        <p:nvSpPr>
          <p:cNvPr id="47" name="TextBox 47"/>
          <p:cNvSpPr txBox="1"/>
          <p:nvPr/>
        </p:nvSpPr>
        <p:spPr>
          <a:xfrm>
            <a:off x="514350" y="3611783"/>
            <a:ext cx="16744950" cy="590550"/>
          </a:xfrm>
          <a:prstGeom prst="rect">
            <a:avLst/>
          </a:prstGeom>
        </p:spPr>
        <p:txBody>
          <a:bodyPr lIns="0" tIns="0" rIns="0" bIns="0" rtlCol="0" anchor="t">
            <a:spAutoFit/>
          </a:bodyPr>
          <a:lstStyle/>
          <a:p>
            <a:pPr algn="l">
              <a:lnSpc>
                <a:spcPts val="2279"/>
              </a:lnSpc>
            </a:pPr>
            <a:r>
              <a:rPr lang="en-US" sz="1899" b="1" dirty="0">
                <a:solidFill>
                  <a:srgbClr val="1B9461"/>
                </a:solidFill>
                <a:latin typeface="Poppins Bold"/>
                <a:ea typeface="Poppins Bold"/>
                <a:cs typeface="Poppins Bold"/>
                <a:sym typeface="Poppins Bold"/>
              </a:rPr>
              <a:t>Methods of Analysis: </a:t>
            </a:r>
            <a:r>
              <a:rPr lang="en-US" sz="1899" dirty="0">
                <a:solidFill>
                  <a:srgbClr val="222222"/>
                </a:solidFill>
                <a:latin typeface="Poppins"/>
                <a:ea typeface="Poppins"/>
                <a:cs typeface="Poppins"/>
                <a:sym typeface="Poppins"/>
              </a:rPr>
              <a:t>After a rigorous data cleaning and preprocessing operation, 5 methods of analysis were deployed on the preprocessed dataset to uncover categorical sales influence, product performance, customer </a:t>
            </a:r>
            <a:r>
              <a:rPr lang="en-US" sz="1899" dirty="0" err="1">
                <a:solidFill>
                  <a:srgbClr val="222222"/>
                </a:solidFill>
                <a:latin typeface="Poppins"/>
                <a:ea typeface="Poppins"/>
                <a:cs typeface="Poppins"/>
                <a:sym typeface="Poppins"/>
              </a:rPr>
              <a:t>behaviour</a:t>
            </a:r>
            <a:r>
              <a:rPr lang="en-US" sz="1899" dirty="0">
                <a:solidFill>
                  <a:srgbClr val="222222"/>
                </a:solidFill>
                <a:latin typeface="Poppins"/>
                <a:ea typeface="Poppins"/>
                <a:cs typeface="Poppins"/>
                <a:sym typeface="Poppins"/>
              </a:rPr>
              <a:t> and future sales trends.</a:t>
            </a:r>
          </a:p>
        </p:txBody>
      </p:sp>
      <p:sp>
        <p:nvSpPr>
          <p:cNvPr id="48" name="TextBox 48"/>
          <p:cNvSpPr txBox="1"/>
          <p:nvPr/>
        </p:nvSpPr>
        <p:spPr>
          <a:xfrm>
            <a:off x="4609682" y="7673439"/>
            <a:ext cx="2535844" cy="609600"/>
          </a:xfrm>
          <a:prstGeom prst="rect">
            <a:avLst/>
          </a:prstGeom>
        </p:spPr>
        <p:txBody>
          <a:bodyPr lIns="0" tIns="0" rIns="0" bIns="0" rtlCol="0" anchor="t">
            <a:spAutoFit/>
          </a:bodyPr>
          <a:lstStyle/>
          <a:p>
            <a:pPr marL="0" lvl="0" indent="0" algn="ctr">
              <a:lnSpc>
                <a:spcPts val="2399"/>
              </a:lnSpc>
            </a:pPr>
            <a:r>
              <a:rPr lang="en-US" sz="1999" b="1">
                <a:solidFill>
                  <a:srgbClr val="2A2E3A"/>
                </a:solidFill>
                <a:latin typeface="Poppins Bold"/>
                <a:ea typeface="Poppins Bold"/>
                <a:cs typeface="Poppins Bold"/>
                <a:sym typeface="Poppins Bold"/>
              </a:rPr>
              <a:t>SKU Performance Classification</a:t>
            </a:r>
          </a:p>
        </p:txBody>
      </p:sp>
      <p:sp>
        <p:nvSpPr>
          <p:cNvPr id="49" name="TextBox 49"/>
          <p:cNvSpPr txBox="1"/>
          <p:nvPr/>
        </p:nvSpPr>
        <p:spPr>
          <a:xfrm>
            <a:off x="7765432" y="7673439"/>
            <a:ext cx="2535844" cy="609600"/>
          </a:xfrm>
          <a:prstGeom prst="rect">
            <a:avLst/>
          </a:prstGeom>
        </p:spPr>
        <p:txBody>
          <a:bodyPr lIns="0" tIns="0" rIns="0" bIns="0" rtlCol="0" anchor="t">
            <a:spAutoFit/>
          </a:bodyPr>
          <a:lstStyle/>
          <a:p>
            <a:pPr marL="0" lvl="0" indent="0" algn="ctr">
              <a:lnSpc>
                <a:spcPts val="2399"/>
              </a:lnSpc>
            </a:pPr>
            <a:r>
              <a:rPr lang="en-US" sz="1999" b="1">
                <a:solidFill>
                  <a:srgbClr val="2A2E3A"/>
                </a:solidFill>
                <a:latin typeface="Poppins Bold"/>
                <a:ea typeface="Poppins Bold"/>
                <a:cs typeface="Poppins Bold"/>
                <a:sym typeface="Poppins Bold"/>
              </a:rPr>
              <a:t>Market Basket Analysis</a:t>
            </a:r>
          </a:p>
        </p:txBody>
      </p:sp>
      <p:sp>
        <p:nvSpPr>
          <p:cNvPr id="50" name="TextBox 50"/>
          <p:cNvSpPr txBox="1"/>
          <p:nvPr/>
        </p:nvSpPr>
        <p:spPr>
          <a:xfrm>
            <a:off x="10753117" y="7673439"/>
            <a:ext cx="2535844" cy="610360"/>
          </a:xfrm>
          <a:prstGeom prst="rect">
            <a:avLst/>
          </a:prstGeom>
        </p:spPr>
        <p:txBody>
          <a:bodyPr lIns="0" tIns="0" rIns="0" bIns="0" rtlCol="0" anchor="t">
            <a:spAutoFit/>
          </a:bodyPr>
          <a:lstStyle/>
          <a:p>
            <a:pPr marL="0" lvl="0" indent="0" algn="ctr">
              <a:lnSpc>
                <a:spcPts val="2399"/>
              </a:lnSpc>
            </a:pPr>
            <a:r>
              <a:rPr lang="en-US" sz="1999" b="1" dirty="0">
                <a:solidFill>
                  <a:srgbClr val="2A2E3A"/>
                </a:solidFill>
                <a:latin typeface="Poppins Bold"/>
                <a:ea typeface="Poppins Bold"/>
                <a:cs typeface="Poppins Bold"/>
                <a:sym typeface="Poppins Bold"/>
              </a:rPr>
              <a:t>Customer </a:t>
            </a:r>
          </a:p>
          <a:p>
            <a:pPr marL="0" lvl="0" indent="0" algn="ctr">
              <a:lnSpc>
                <a:spcPts val="2399"/>
              </a:lnSpc>
            </a:pPr>
            <a:r>
              <a:rPr lang="en-US" sz="1999" b="1" dirty="0">
                <a:solidFill>
                  <a:srgbClr val="2A2E3A"/>
                </a:solidFill>
                <a:latin typeface="Poppins Bold"/>
                <a:ea typeface="Poppins Bold"/>
                <a:cs typeface="Poppins Bold"/>
                <a:sym typeface="Poppins Bold"/>
              </a:rPr>
              <a:t>Insights</a:t>
            </a:r>
          </a:p>
        </p:txBody>
      </p:sp>
      <p:sp>
        <p:nvSpPr>
          <p:cNvPr id="51" name="TextBox 51"/>
          <p:cNvSpPr txBox="1"/>
          <p:nvPr/>
        </p:nvSpPr>
        <p:spPr>
          <a:xfrm>
            <a:off x="13584840" y="7673439"/>
            <a:ext cx="2535844" cy="609600"/>
          </a:xfrm>
          <a:prstGeom prst="rect">
            <a:avLst/>
          </a:prstGeom>
        </p:spPr>
        <p:txBody>
          <a:bodyPr lIns="0" tIns="0" rIns="0" bIns="0" rtlCol="0" anchor="t">
            <a:spAutoFit/>
          </a:bodyPr>
          <a:lstStyle/>
          <a:p>
            <a:pPr marL="0" lvl="0" indent="0" algn="ctr">
              <a:lnSpc>
                <a:spcPts val="2399"/>
              </a:lnSpc>
            </a:pPr>
            <a:r>
              <a:rPr lang="en-US" sz="1999" b="1">
                <a:solidFill>
                  <a:srgbClr val="2A2E3A"/>
                </a:solidFill>
                <a:latin typeface="Poppins Bold"/>
                <a:ea typeface="Poppins Bold"/>
                <a:cs typeface="Poppins Bold"/>
                <a:sym typeface="Poppins Bold"/>
              </a:rPr>
              <a:t>ARIMA Sales Forecasting</a:t>
            </a:r>
          </a:p>
        </p:txBody>
      </p:sp>
      <p:pic>
        <p:nvPicPr>
          <p:cNvPr id="53" name="Graphic 52" descr="Call center with solid fill">
            <a:extLst>
              <a:ext uri="{FF2B5EF4-FFF2-40B4-BE49-F238E27FC236}">
                <a16:creationId xmlns:a16="http://schemas.microsoft.com/office/drawing/2014/main" id="{B78A8F12-9862-51ED-A63D-FAB865ADB9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562713" y="5511423"/>
            <a:ext cx="914400" cy="91440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dirty="0"/>
          </a:p>
        </p:txBody>
      </p:sp>
      <p:grpSp>
        <p:nvGrpSpPr>
          <p:cNvPr id="3" name="Group 3"/>
          <p:cNvGrpSpPr/>
          <p:nvPr/>
        </p:nvGrpSpPr>
        <p:grpSpPr>
          <a:xfrm>
            <a:off x="0" y="0"/>
            <a:ext cx="9144000" cy="10287000"/>
            <a:chOff x="0" y="0"/>
            <a:chExt cx="2408296" cy="2709333"/>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FFF"/>
            </a:solidFill>
          </p:spPr>
        </p:sp>
        <p:sp>
          <p:nvSpPr>
            <p:cNvPr id="5" name="TextBox 5"/>
            <p:cNvSpPr txBox="1"/>
            <p:nvPr/>
          </p:nvSpPr>
          <p:spPr>
            <a:xfrm>
              <a:off x="0" y="-19050"/>
              <a:ext cx="2408296" cy="2728383"/>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0"/>
            <a:ext cx="1028700" cy="1771441"/>
            <a:chOff x="0" y="0"/>
            <a:chExt cx="270933" cy="466552"/>
          </a:xfrm>
        </p:grpSpPr>
        <p:sp>
          <p:nvSpPr>
            <p:cNvPr id="7" name="Freeform 7"/>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8" name="TextBox 8"/>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8313373"/>
            <a:ext cx="1028700" cy="1169731"/>
            <a:chOff x="0" y="0"/>
            <a:chExt cx="270933" cy="308077"/>
          </a:xfrm>
        </p:grpSpPr>
        <p:sp>
          <p:nvSpPr>
            <p:cNvPr id="10" name="Freeform 10"/>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11" name="TextBox 11"/>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12" name="Group 12"/>
          <p:cNvGrpSpPr/>
          <p:nvPr/>
        </p:nvGrpSpPr>
        <p:grpSpPr>
          <a:xfrm>
            <a:off x="-754699" y="9483104"/>
            <a:ext cx="1028700" cy="1028700"/>
            <a:chOff x="0" y="0"/>
            <a:chExt cx="270933" cy="270933"/>
          </a:xfrm>
        </p:grpSpPr>
        <p:sp>
          <p:nvSpPr>
            <p:cNvPr id="13" name="Freeform 13"/>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4" name="TextBox 14"/>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8" name="TextBox 18"/>
          <p:cNvSpPr txBox="1"/>
          <p:nvPr/>
        </p:nvSpPr>
        <p:spPr>
          <a:xfrm>
            <a:off x="537983" y="981075"/>
            <a:ext cx="7335365" cy="1647825"/>
          </a:xfrm>
          <a:prstGeom prst="rect">
            <a:avLst/>
          </a:prstGeom>
        </p:spPr>
        <p:txBody>
          <a:bodyPr lIns="0" tIns="0" rIns="0" bIns="0" rtlCol="0" anchor="t">
            <a:spAutoFit/>
          </a:bodyPr>
          <a:lstStyle/>
          <a:p>
            <a:pPr algn="l">
              <a:lnSpc>
                <a:spcPts val="6300"/>
              </a:lnSpc>
            </a:pPr>
            <a:r>
              <a:rPr lang="en-US" sz="5250" b="1">
                <a:solidFill>
                  <a:srgbClr val="1B9461"/>
                </a:solidFill>
                <a:latin typeface="Poppins Bold"/>
                <a:ea typeface="Poppins Bold"/>
                <a:cs typeface="Poppins Bold"/>
                <a:sym typeface="Poppins Bold"/>
              </a:rPr>
              <a:t>Categorical Influence on Sales</a:t>
            </a:r>
          </a:p>
        </p:txBody>
      </p:sp>
      <p:sp>
        <p:nvSpPr>
          <p:cNvPr id="19" name="TextBox 19"/>
          <p:cNvSpPr txBox="1"/>
          <p:nvPr/>
        </p:nvSpPr>
        <p:spPr>
          <a:xfrm>
            <a:off x="537983" y="580921"/>
            <a:ext cx="1658500" cy="304800"/>
          </a:xfrm>
          <a:prstGeom prst="rect">
            <a:avLst/>
          </a:prstGeom>
        </p:spPr>
        <p:txBody>
          <a:bodyPr lIns="0" tIns="0" rIns="0" bIns="0" rtlCol="0" anchor="t">
            <a:spAutoFit/>
          </a:bodyPr>
          <a:lstStyle/>
          <a:p>
            <a:pPr algn="l">
              <a:lnSpc>
                <a:spcPts val="2279"/>
              </a:lnSpc>
            </a:pPr>
            <a:r>
              <a:rPr lang="en-US" sz="1899" b="1" spc="180">
                <a:solidFill>
                  <a:srgbClr val="1B9461"/>
                </a:solidFill>
                <a:latin typeface="Poppins Bold"/>
                <a:ea typeface="Poppins Bold"/>
                <a:cs typeface="Poppins Bold"/>
                <a:sym typeface="Poppins Bold"/>
              </a:rPr>
              <a:t>ANALYSIS 1</a:t>
            </a:r>
          </a:p>
        </p:txBody>
      </p:sp>
      <p:sp>
        <p:nvSpPr>
          <p:cNvPr id="20" name="TextBox 20"/>
          <p:cNvSpPr txBox="1"/>
          <p:nvPr/>
        </p:nvSpPr>
        <p:spPr>
          <a:xfrm>
            <a:off x="537983" y="3664600"/>
            <a:ext cx="8270735" cy="558358"/>
          </a:xfrm>
          <a:prstGeom prst="rect">
            <a:avLst/>
          </a:prstGeom>
        </p:spPr>
        <p:txBody>
          <a:bodyPr lIns="0" tIns="0" rIns="0" bIns="0" rtlCol="0" anchor="t">
            <a:spAutoFit/>
          </a:bodyPr>
          <a:lstStyle/>
          <a:p>
            <a:pPr>
              <a:lnSpc>
                <a:spcPts val="2160"/>
              </a:lnSpc>
            </a:pPr>
            <a:r>
              <a:rPr lang="en-US" dirty="0">
                <a:latin typeface="Poppins" panose="00000500000000000000" pitchFamily="2" charset="0"/>
                <a:cs typeface="Poppins" panose="00000500000000000000" pitchFamily="2" charset="0"/>
              </a:rPr>
              <a:t>Compared revenue by product category and also calculated revenue per SKU to see which categories are actually strong.</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1" name="TextBox 21"/>
          <p:cNvSpPr txBox="1"/>
          <p:nvPr/>
        </p:nvSpPr>
        <p:spPr>
          <a:xfrm>
            <a:off x="537983" y="3150250"/>
            <a:ext cx="3316999"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Explanation</a:t>
            </a:r>
          </a:p>
        </p:txBody>
      </p:sp>
      <p:sp>
        <p:nvSpPr>
          <p:cNvPr id="22" name="TextBox 22"/>
          <p:cNvSpPr txBox="1"/>
          <p:nvPr/>
        </p:nvSpPr>
        <p:spPr>
          <a:xfrm>
            <a:off x="537983" y="4541875"/>
            <a:ext cx="8270735" cy="1661993"/>
          </a:xfrm>
          <a:prstGeom prst="rect">
            <a:avLst/>
          </a:prstGeom>
        </p:spPr>
        <p:txBody>
          <a:bodyPr lIns="0" tIns="0" rIns="0" bIns="0" rtlCol="0" anchor="t">
            <a:spAutoFit/>
          </a:bodyPr>
          <a:lstStyle/>
          <a:p>
            <a:r>
              <a:rPr lang="en-US" dirty="0">
                <a:latin typeface="Poppins" panose="00000500000000000000" pitchFamily="2" charset="0"/>
                <a:cs typeface="Poppins" panose="00000500000000000000" pitchFamily="2" charset="0"/>
              </a:rPr>
              <a:t>This analysis was done to understand how much each product category contributes to the shop’s revenue. Instead of only looking at total sales, I also calculated </a:t>
            </a:r>
            <a:r>
              <a:rPr lang="en-US" b="1" dirty="0">
                <a:latin typeface="Poppins" panose="00000500000000000000" pitchFamily="2" charset="0"/>
                <a:cs typeface="Poppins" panose="00000500000000000000" pitchFamily="2" charset="0"/>
              </a:rPr>
              <a:t>revenue per SKU (sales density)</a:t>
            </a:r>
            <a:r>
              <a:rPr lang="en-US" dirty="0">
                <a:latin typeface="Poppins" panose="00000500000000000000" pitchFamily="2" charset="0"/>
                <a:cs typeface="Poppins" panose="00000500000000000000" pitchFamily="2" charset="0"/>
              </a:rPr>
              <a:t> so that categories with fewer products but higher value (like Building Materials) are not overshadowed by larger categories (like Paint). This gave a fairer picture of which categories are truly the most important for the business.</a:t>
            </a:r>
          </a:p>
        </p:txBody>
      </p:sp>
      <p:sp>
        <p:nvSpPr>
          <p:cNvPr id="23" name="TextBox 23"/>
          <p:cNvSpPr txBox="1"/>
          <p:nvPr/>
        </p:nvSpPr>
        <p:spPr>
          <a:xfrm>
            <a:off x="537983" y="7588052"/>
            <a:ext cx="8270735" cy="558358"/>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Building Materials = highest revenue and revenue per SKU (cement, tile adhesive).</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4" name="TextBox 24"/>
          <p:cNvSpPr txBox="1"/>
          <p:nvPr/>
        </p:nvSpPr>
        <p:spPr>
          <a:xfrm>
            <a:off x="537983" y="7038552"/>
            <a:ext cx="3667682" cy="390525"/>
          </a:xfrm>
          <a:prstGeom prst="rect">
            <a:avLst/>
          </a:prstGeom>
        </p:spPr>
        <p:txBody>
          <a:bodyPr lIns="0" tIns="0" rIns="0" bIns="0" rtlCol="0" anchor="t">
            <a:spAutoFit/>
          </a:bodyPr>
          <a:lstStyle/>
          <a:p>
            <a:pPr algn="l">
              <a:lnSpc>
                <a:spcPts val="2999"/>
              </a:lnSpc>
            </a:pPr>
            <a:r>
              <a:rPr lang="en-US" sz="2499" b="1" dirty="0">
                <a:solidFill>
                  <a:srgbClr val="1B9461"/>
                </a:solidFill>
                <a:latin typeface="Poppins Bold"/>
                <a:ea typeface="Poppins Bold"/>
                <a:cs typeface="Poppins Bold"/>
                <a:sym typeface="Poppins Bold"/>
              </a:rPr>
              <a:t>Results and Findings</a:t>
            </a:r>
          </a:p>
        </p:txBody>
      </p:sp>
      <p:sp>
        <p:nvSpPr>
          <p:cNvPr id="27" name="TextBox 27"/>
          <p:cNvSpPr txBox="1"/>
          <p:nvPr/>
        </p:nvSpPr>
        <p:spPr>
          <a:xfrm>
            <a:off x="510942" y="8414371"/>
            <a:ext cx="8270735" cy="276229"/>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Paint &amp; Hardware = medium influence.</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8" name="TextBox 28"/>
          <p:cNvSpPr txBox="1"/>
          <p:nvPr/>
        </p:nvSpPr>
        <p:spPr>
          <a:xfrm>
            <a:off x="510943" y="8958561"/>
            <a:ext cx="8270735" cy="276229"/>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Plumbing &amp; Electrical = low revenue, bought occasionally.</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pic>
        <p:nvPicPr>
          <p:cNvPr id="30" name="Picture 29">
            <a:extLst>
              <a:ext uri="{FF2B5EF4-FFF2-40B4-BE49-F238E27FC236}">
                <a16:creationId xmlns:a16="http://schemas.microsoft.com/office/drawing/2014/main" id="{6AD6C2A3-4A8F-5943-8048-299B6279D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418" y="266700"/>
            <a:ext cx="8343582" cy="4664725"/>
          </a:xfrm>
          <a:prstGeom prst="rect">
            <a:avLst/>
          </a:prstGeom>
        </p:spPr>
      </p:pic>
      <p:pic>
        <p:nvPicPr>
          <p:cNvPr id="32" name="Picture 31">
            <a:extLst>
              <a:ext uri="{FF2B5EF4-FFF2-40B4-BE49-F238E27FC236}">
                <a16:creationId xmlns:a16="http://schemas.microsoft.com/office/drawing/2014/main" id="{670FD42B-D356-723B-40C2-44FA07A09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9996" y="5003754"/>
            <a:ext cx="5792008" cy="5214967"/>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8964332" y="0"/>
            <a:ext cx="9416506" cy="10287000"/>
            <a:chOff x="0" y="0"/>
            <a:chExt cx="2480067" cy="2709333"/>
          </a:xfrm>
        </p:grpSpPr>
        <p:sp>
          <p:nvSpPr>
            <p:cNvPr id="4" name="Freeform 4"/>
            <p:cNvSpPr/>
            <p:nvPr/>
          </p:nvSpPr>
          <p:spPr>
            <a:xfrm>
              <a:off x="0" y="0"/>
              <a:ext cx="2480067" cy="2709333"/>
            </a:xfrm>
            <a:custGeom>
              <a:avLst/>
              <a:gdLst/>
              <a:ahLst/>
              <a:cxnLst/>
              <a:rect l="l" t="t" r="r" b="b"/>
              <a:pathLst>
                <a:path w="2480067" h="2709333">
                  <a:moveTo>
                    <a:pt x="0" y="0"/>
                  </a:moveTo>
                  <a:lnTo>
                    <a:pt x="2480067" y="0"/>
                  </a:lnTo>
                  <a:lnTo>
                    <a:pt x="2480067" y="2709333"/>
                  </a:lnTo>
                  <a:lnTo>
                    <a:pt x="0" y="2709333"/>
                  </a:lnTo>
                  <a:close/>
                </a:path>
              </a:pathLst>
            </a:custGeom>
            <a:solidFill>
              <a:srgbClr val="FFFFFF"/>
            </a:solidFill>
          </p:spPr>
        </p:sp>
        <p:sp>
          <p:nvSpPr>
            <p:cNvPr id="5" name="TextBox 5"/>
            <p:cNvSpPr txBox="1"/>
            <p:nvPr/>
          </p:nvSpPr>
          <p:spPr>
            <a:xfrm>
              <a:off x="0" y="-19050"/>
              <a:ext cx="2480067" cy="2728383"/>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16276" y="-100598"/>
            <a:ext cx="1165297" cy="1869822"/>
            <a:chOff x="-35976" y="-19050"/>
            <a:chExt cx="306909" cy="492463"/>
          </a:xfrm>
        </p:grpSpPr>
        <p:sp>
          <p:nvSpPr>
            <p:cNvPr id="7" name="Freeform 7"/>
            <p:cNvSpPr/>
            <p:nvPr/>
          </p:nvSpPr>
          <p:spPr>
            <a:xfrm>
              <a:off x="-35976" y="6861"/>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8" name="TextBox 8"/>
            <p:cNvSpPr txBox="1"/>
            <p:nvPr/>
          </p:nvSpPr>
          <p:spPr>
            <a:xfrm>
              <a:off x="0" y="-19050"/>
              <a:ext cx="270933" cy="485602"/>
            </a:xfrm>
            <a:prstGeom prst="rect">
              <a:avLst/>
            </a:prstGeom>
          </p:spPr>
          <p:txBody>
            <a:bodyPr lIns="50800" tIns="50800" rIns="50800" bIns="50800" rtlCol="0" anchor="ctr"/>
            <a:lstStyle/>
            <a:p>
              <a:pPr algn="ctr">
                <a:lnSpc>
                  <a:spcPts val="2279"/>
                </a:lnSpc>
              </a:pPr>
              <a:endParaRPr dirty="0"/>
            </a:p>
          </p:txBody>
        </p:sp>
      </p:grpSp>
      <p:grpSp>
        <p:nvGrpSpPr>
          <p:cNvPr id="9" name="Group 9"/>
          <p:cNvGrpSpPr/>
          <p:nvPr/>
        </p:nvGrpSpPr>
        <p:grpSpPr>
          <a:xfrm>
            <a:off x="-711360" y="8149838"/>
            <a:ext cx="1028700" cy="1169731"/>
            <a:chOff x="0" y="0"/>
            <a:chExt cx="270933" cy="308077"/>
          </a:xfrm>
        </p:grpSpPr>
        <p:sp>
          <p:nvSpPr>
            <p:cNvPr id="10" name="Freeform 10"/>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11" name="TextBox 11"/>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12" name="Group 12"/>
          <p:cNvGrpSpPr/>
          <p:nvPr/>
        </p:nvGrpSpPr>
        <p:grpSpPr>
          <a:xfrm>
            <a:off x="-716276" y="9265583"/>
            <a:ext cx="1028700" cy="1028700"/>
            <a:chOff x="0" y="0"/>
            <a:chExt cx="270933" cy="270933"/>
          </a:xfrm>
        </p:grpSpPr>
        <p:sp>
          <p:nvSpPr>
            <p:cNvPr id="13" name="Freeform 13"/>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4" name="TextBox 14"/>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8" name="TextBox 18"/>
          <p:cNvSpPr txBox="1"/>
          <p:nvPr/>
        </p:nvSpPr>
        <p:spPr>
          <a:xfrm>
            <a:off x="9210675" y="1007125"/>
            <a:ext cx="7335365" cy="1647825"/>
          </a:xfrm>
          <a:prstGeom prst="rect">
            <a:avLst/>
          </a:prstGeom>
        </p:spPr>
        <p:txBody>
          <a:bodyPr lIns="0" tIns="0" rIns="0" bIns="0" rtlCol="0" anchor="t">
            <a:spAutoFit/>
          </a:bodyPr>
          <a:lstStyle/>
          <a:p>
            <a:pPr algn="l">
              <a:lnSpc>
                <a:spcPts val="6300"/>
              </a:lnSpc>
            </a:pPr>
            <a:r>
              <a:rPr lang="en-US" sz="5250" b="1">
                <a:solidFill>
                  <a:srgbClr val="1B9461"/>
                </a:solidFill>
                <a:latin typeface="Poppins Bold"/>
                <a:ea typeface="Poppins Bold"/>
                <a:cs typeface="Poppins Bold"/>
                <a:sym typeface="Poppins Bold"/>
              </a:rPr>
              <a:t>SKU Performance Classification</a:t>
            </a:r>
          </a:p>
        </p:txBody>
      </p:sp>
      <p:sp>
        <p:nvSpPr>
          <p:cNvPr id="19" name="TextBox 19"/>
          <p:cNvSpPr txBox="1"/>
          <p:nvPr/>
        </p:nvSpPr>
        <p:spPr>
          <a:xfrm>
            <a:off x="9210675" y="606970"/>
            <a:ext cx="1658500" cy="304800"/>
          </a:xfrm>
          <a:prstGeom prst="rect">
            <a:avLst/>
          </a:prstGeom>
        </p:spPr>
        <p:txBody>
          <a:bodyPr lIns="0" tIns="0" rIns="0" bIns="0" rtlCol="0" anchor="t">
            <a:spAutoFit/>
          </a:bodyPr>
          <a:lstStyle/>
          <a:p>
            <a:pPr algn="l">
              <a:lnSpc>
                <a:spcPts val="2279"/>
              </a:lnSpc>
            </a:pPr>
            <a:r>
              <a:rPr lang="en-US" sz="1899" b="1" spc="180">
                <a:solidFill>
                  <a:srgbClr val="1B9461"/>
                </a:solidFill>
                <a:latin typeface="Poppins Bold"/>
                <a:ea typeface="Poppins Bold"/>
                <a:cs typeface="Poppins Bold"/>
                <a:sym typeface="Poppins Bold"/>
              </a:rPr>
              <a:t>ANALYSIS 2</a:t>
            </a:r>
          </a:p>
        </p:txBody>
      </p:sp>
      <p:sp>
        <p:nvSpPr>
          <p:cNvPr id="20" name="TextBox 20"/>
          <p:cNvSpPr txBox="1"/>
          <p:nvPr/>
        </p:nvSpPr>
        <p:spPr>
          <a:xfrm>
            <a:off x="9210675" y="3664600"/>
            <a:ext cx="8508240" cy="558358"/>
          </a:xfrm>
          <a:prstGeom prst="rect">
            <a:avLst/>
          </a:prstGeom>
        </p:spPr>
        <p:txBody>
          <a:bodyPr lIns="0" tIns="0" rIns="0" bIns="0" rtlCol="0" anchor="t">
            <a:spAutoFit/>
          </a:bodyPr>
          <a:lstStyle/>
          <a:p>
            <a:pPr algn="l">
              <a:lnSpc>
                <a:spcPts val="2160"/>
              </a:lnSpc>
            </a:pPr>
            <a:r>
              <a:rPr lang="en-US" sz="1800" b="1" dirty="0">
                <a:solidFill>
                  <a:srgbClr val="222222"/>
                </a:solidFill>
                <a:latin typeface="Poppins Bold"/>
                <a:ea typeface="Poppins Bold"/>
                <a:cs typeface="Poppins Bold"/>
                <a:sym typeface="Poppins Bold"/>
              </a:rPr>
              <a:t>ABC Analysis</a:t>
            </a:r>
            <a:r>
              <a:rPr lang="en-US" sz="1800" dirty="0">
                <a:solidFill>
                  <a:srgbClr val="222222"/>
                </a:solidFill>
                <a:latin typeface="Poppins"/>
                <a:ea typeface="Poppins"/>
                <a:cs typeface="Poppins"/>
                <a:sym typeface="Poppins"/>
              </a:rPr>
              <a:t> was used to classify 46 SKUs into 3 classes based on sales and quantity: </a:t>
            </a:r>
            <a:r>
              <a:rPr lang="en-US" sz="1800" i="1" dirty="0">
                <a:solidFill>
                  <a:srgbClr val="004AAD"/>
                </a:solidFill>
                <a:latin typeface="Poppins Italics"/>
                <a:ea typeface="Poppins Italics"/>
                <a:cs typeface="Poppins Italics"/>
                <a:sym typeface="Poppins Italics"/>
              </a:rPr>
              <a:t>Good Performers</a:t>
            </a:r>
            <a:r>
              <a:rPr lang="en-US" sz="1800" dirty="0">
                <a:solidFill>
                  <a:srgbClr val="222222"/>
                </a:solidFill>
                <a:latin typeface="Poppins"/>
                <a:ea typeface="Poppins"/>
                <a:cs typeface="Poppins"/>
                <a:sym typeface="Poppins"/>
              </a:rPr>
              <a:t>, </a:t>
            </a:r>
            <a:r>
              <a:rPr lang="en-US" sz="1800" i="1" dirty="0">
                <a:solidFill>
                  <a:srgbClr val="FF914D"/>
                </a:solidFill>
                <a:latin typeface="Poppins Italics"/>
                <a:ea typeface="Poppins Italics"/>
                <a:cs typeface="Poppins Italics"/>
                <a:sym typeface="Poppins Italics"/>
              </a:rPr>
              <a:t>Medium Performers</a:t>
            </a:r>
            <a:r>
              <a:rPr lang="en-US" sz="1800" dirty="0">
                <a:solidFill>
                  <a:srgbClr val="222222"/>
                </a:solidFill>
                <a:latin typeface="Poppins"/>
                <a:ea typeface="Poppins"/>
                <a:cs typeface="Poppins"/>
                <a:sym typeface="Poppins"/>
              </a:rPr>
              <a:t>, and </a:t>
            </a:r>
            <a:r>
              <a:rPr lang="en-US" sz="1800" i="1" dirty="0">
                <a:solidFill>
                  <a:srgbClr val="00BF63"/>
                </a:solidFill>
                <a:latin typeface="Poppins Italics"/>
                <a:ea typeface="Poppins Italics"/>
                <a:cs typeface="Poppins Italics"/>
                <a:sym typeface="Poppins Italics"/>
              </a:rPr>
              <a:t>Poor Performers</a:t>
            </a:r>
            <a:r>
              <a:rPr lang="en-US" sz="1800" dirty="0">
                <a:solidFill>
                  <a:srgbClr val="222222"/>
                </a:solidFill>
                <a:latin typeface="Poppins"/>
                <a:ea typeface="Poppins"/>
                <a:cs typeface="Poppins"/>
                <a:sym typeface="Poppins"/>
              </a:rPr>
              <a:t>.</a:t>
            </a:r>
          </a:p>
        </p:txBody>
      </p:sp>
      <p:sp>
        <p:nvSpPr>
          <p:cNvPr id="21" name="TextBox 21"/>
          <p:cNvSpPr txBox="1"/>
          <p:nvPr/>
        </p:nvSpPr>
        <p:spPr>
          <a:xfrm>
            <a:off x="9210675" y="3150250"/>
            <a:ext cx="3412251"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Explanation</a:t>
            </a:r>
          </a:p>
        </p:txBody>
      </p:sp>
      <p:sp>
        <p:nvSpPr>
          <p:cNvPr id="22" name="TextBox 22"/>
          <p:cNvSpPr txBox="1"/>
          <p:nvPr/>
        </p:nvSpPr>
        <p:spPr>
          <a:xfrm>
            <a:off x="9210675" y="4340875"/>
            <a:ext cx="8508240" cy="553998"/>
          </a:xfrm>
          <a:prstGeom prst="rect">
            <a:avLst/>
          </a:prstGeom>
        </p:spPr>
        <p:txBody>
          <a:bodyPr lIns="0" tIns="0" rIns="0" bIns="0" rtlCol="0" anchor="t">
            <a:spAutoFit/>
          </a:bodyPr>
          <a:lstStyle/>
          <a:p>
            <a:r>
              <a:rPr lang="en-US" dirty="0">
                <a:latin typeface="Poppins" panose="00000500000000000000" pitchFamily="2" charset="0"/>
                <a:cs typeface="Poppins" panose="00000500000000000000" pitchFamily="2" charset="0"/>
              </a:rPr>
              <a:t>Used ABC analysis (70-20-10 rule) to classify products based on revenue contribution.</a:t>
            </a:r>
          </a:p>
        </p:txBody>
      </p:sp>
      <p:sp>
        <p:nvSpPr>
          <p:cNvPr id="24" name="TextBox 24"/>
          <p:cNvSpPr txBox="1"/>
          <p:nvPr/>
        </p:nvSpPr>
        <p:spPr>
          <a:xfrm>
            <a:off x="9210675" y="5778277"/>
            <a:ext cx="3773005" cy="390525"/>
          </a:xfrm>
          <a:prstGeom prst="rect">
            <a:avLst/>
          </a:prstGeom>
        </p:spPr>
        <p:txBody>
          <a:bodyPr lIns="0" tIns="0" rIns="0" bIns="0" rtlCol="0" anchor="t">
            <a:spAutoFit/>
          </a:bodyPr>
          <a:lstStyle/>
          <a:p>
            <a:pPr algn="l">
              <a:lnSpc>
                <a:spcPts val="2999"/>
              </a:lnSpc>
            </a:pPr>
            <a:r>
              <a:rPr lang="en-US" sz="2499" b="1" dirty="0">
                <a:solidFill>
                  <a:srgbClr val="1B9461"/>
                </a:solidFill>
                <a:latin typeface="Poppins Bold"/>
                <a:ea typeface="Poppins Bold"/>
                <a:cs typeface="Poppins Bold"/>
                <a:sym typeface="Poppins Bold"/>
              </a:rPr>
              <a:t>Results and Findings</a:t>
            </a:r>
          </a:p>
        </p:txBody>
      </p:sp>
      <p:sp>
        <p:nvSpPr>
          <p:cNvPr id="25" name="TextBox 25"/>
          <p:cNvSpPr txBox="1"/>
          <p:nvPr/>
        </p:nvSpPr>
        <p:spPr>
          <a:xfrm>
            <a:off x="9245911" y="6455584"/>
            <a:ext cx="8706807" cy="275396"/>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Class A: Cement, Tile Adhesive, Steel Rod, Wire Roll → top 70% of sales.</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6" name="TextBox 26"/>
          <p:cNvSpPr txBox="1"/>
          <p:nvPr/>
        </p:nvSpPr>
        <p:spPr>
          <a:xfrm>
            <a:off x="9225115" y="7197755"/>
            <a:ext cx="8508240" cy="275396"/>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Class B: Wall Primer, Putty, Paint, PVC Pipe → moderate (20%).</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7" name="TextBox 27"/>
          <p:cNvSpPr txBox="1"/>
          <p:nvPr/>
        </p:nvSpPr>
        <p:spPr>
          <a:xfrm>
            <a:off x="9225115" y="7939926"/>
            <a:ext cx="8508240" cy="553228"/>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Class C: Paint Brush, Nail Pack → very low (10%).</a:t>
            </a:r>
          </a:p>
          <a:p>
            <a:pPr marL="388620" lvl="1" indent="-194310" algn="l">
              <a:lnSpc>
                <a:spcPts val="2160"/>
              </a:lnSpc>
              <a:buFont typeface="Arial"/>
              <a:buChar char="•"/>
            </a:pPr>
            <a:endParaRPr lang="en-US" sz="1800" dirty="0">
              <a:solidFill>
                <a:srgbClr val="222222"/>
              </a:solidFill>
              <a:latin typeface="Poppins"/>
              <a:ea typeface="Poppins"/>
              <a:cs typeface="Poppins"/>
              <a:sym typeface="Poppins"/>
            </a:endParaRPr>
          </a:p>
        </p:txBody>
      </p:sp>
      <p:pic>
        <p:nvPicPr>
          <p:cNvPr id="16" name="Picture 15">
            <a:extLst>
              <a:ext uri="{FF2B5EF4-FFF2-40B4-BE49-F238E27FC236}">
                <a16:creationId xmlns:a16="http://schemas.microsoft.com/office/drawing/2014/main" id="{1EDDC9A1-E547-E3F0-C89A-D60C81015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396" y="1155025"/>
            <a:ext cx="6705601" cy="7904619"/>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9620886" cy="10287000"/>
            <a:chOff x="0" y="0"/>
            <a:chExt cx="2533896" cy="2709333"/>
          </a:xfrm>
        </p:grpSpPr>
        <p:sp>
          <p:nvSpPr>
            <p:cNvPr id="4" name="Freeform 4"/>
            <p:cNvSpPr/>
            <p:nvPr/>
          </p:nvSpPr>
          <p:spPr>
            <a:xfrm>
              <a:off x="0" y="0"/>
              <a:ext cx="2533896" cy="2709333"/>
            </a:xfrm>
            <a:custGeom>
              <a:avLst/>
              <a:gdLst/>
              <a:ahLst/>
              <a:cxnLst/>
              <a:rect l="l" t="t" r="r" b="b"/>
              <a:pathLst>
                <a:path w="2533896" h="2709333">
                  <a:moveTo>
                    <a:pt x="0" y="0"/>
                  </a:moveTo>
                  <a:lnTo>
                    <a:pt x="2533896" y="0"/>
                  </a:lnTo>
                  <a:lnTo>
                    <a:pt x="2533896" y="2709333"/>
                  </a:lnTo>
                  <a:lnTo>
                    <a:pt x="0" y="2709333"/>
                  </a:lnTo>
                  <a:close/>
                </a:path>
              </a:pathLst>
            </a:custGeom>
            <a:solidFill>
              <a:srgbClr val="FFFFFF"/>
            </a:solidFill>
          </p:spPr>
        </p:sp>
        <p:sp>
          <p:nvSpPr>
            <p:cNvPr id="5" name="TextBox 5"/>
            <p:cNvSpPr txBox="1"/>
            <p:nvPr/>
          </p:nvSpPr>
          <p:spPr>
            <a:xfrm>
              <a:off x="0" y="-19050"/>
              <a:ext cx="2533896" cy="2728383"/>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0"/>
            <a:ext cx="1028700" cy="1771441"/>
            <a:chOff x="0" y="0"/>
            <a:chExt cx="270933" cy="466552"/>
          </a:xfrm>
        </p:grpSpPr>
        <p:sp>
          <p:nvSpPr>
            <p:cNvPr id="7" name="Freeform 7"/>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8" name="TextBox 8"/>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8313373"/>
            <a:ext cx="1028700" cy="1169731"/>
            <a:chOff x="0" y="0"/>
            <a:chExt cx="270933" cy="308077"/>
          </a:xfrm>
        </p:grpSpPr>
        <p:sp>
          <p:nvSpPr>
            <p:cNvPr id="10" name="Freeform 10"/>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11" name="TextBox 11"/>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12" name="Group 12"/>
          <p:cNvGrpSpPr/>
          <p:nvPr/>
        </p:nvGrpSpPr>
        <p:grpSpPr>
          <a:xfrm>
            <a:off x="-754699" y="9483104"/>
            <a:ext cx="1028700" cy="1028700"/>
            <a:chOff x="0" y="0"/>
            <a:chExt cx="270933" cy="270933"/>
          </a:xfrm>
        </p:grpSpPr>
        <p:sp>
          <p:nvSpPr>
            <p:cNvPr id="13" name="Freeform 13"/>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4" name="TextBox 14"/>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6" name="TextBox 16"/>
          <p:cNvSpPr txBox="1"/>
          <p:nvPr/>
        </p:nvSpPr>
        <p:spPr>
          <a:xfrm>
            <a:off x="537983" y="981075"/>
            <a:ext cx="7335365" cy="1647825"/>
          </a:xfrm>
          <a:prstGeom prst="rect">
            <a:avLst/>
          </a:prstGeom>
        </p:spPr>
        <p:txBody>
          <a:bodyPr lIns="0" tIns="0" rIns="0" bIns="0" rtlCol="0" anchor="t">
            <a:spAutoFit/>
          </a:bodyPr>
          <a:lstStyle/>
          <a:p>
            <a:pPr algn="l">
              <a:lnSpc>
                <a:spcPts val="6300"/>
              </a:lnSpc>
            </a:pPr>
            <a:r>
              <a:rPr lang="en-US" sz="5250" b="1">
                <a:solidFill>
                  <a:srgbClr val="1B9461"/>
                </a:solidFill>
                <a:latin typeface="Poppins Bold"/>
                <a:ea typeface="Poppins Bold"/>
                <a:cs typeface="Poppins Bold"/>
                <a:sym typeface="Poppins Bold"/>
              </a:rPr>
              <a:t>Market Basket Analysis</a:t>
            </a:r>
          </a:p>
        </p:txBody>
      </p:sp>
      <p:sp>
        <p:nvSpPr>
          <p:cNvPr id="17" name="TextBox 17"/>
          <p:cNvSpPr txBox="1"/>
          <p:nvPr/>
        </p:nvSpPr>
        <p:spPr>
          <a:xfrm>
            <a:off x="537983" y="580921"/>
            <a:ext cx="1658500" cy="304800"/>
          </a:xfrm>
          <a:prstGeom prst="rect">
            <a:avLst/>
          </a:prstGeom>
        </p:spPr>
        <p:txBody>
          <a:bodyPr lIns="0" tIns="0" rIns="0" bIns="0" rtlCol="0" anchor="t">
            <a:spAutoFit/>
          </a:bodyPr>
          <a:lstStyle/>
          <a:p>
            <a:pPr algn="l">
              <a:lnSpc>
                <a:spcPts val="2279"/>
              </a:lnSpc>
            </a:pPr>
            <a:r>
              <a:rPr lang="en-US" sz="1899" b="1" spc="180">
                <a:solidFill>
                  <a:srgbClr val="1B9461"/>
                </a:solidFill>
                <a:latin typeface="Poppins Bold"/>
                <a:ea typeface="Poppins Bold"/>
                <a:cs typeface="Poppins Bold"/>
                <a:sym typeface="Poppins Bold"/>
              </a:rPr>
              <a:t>ANALYSIS 3</a:t>
            </a:r>
          </a:p>
        </p:txBody>
      </p:sp>
      <p:sp>
        <p:nvSpPr>
          <p:cNvPr id="18" name="TextBox 18"/>
          <p:cNvSpPr txBox="1"/>
          <p:nvPr/>
        </p:nvSpPr>
        <p:spPr>
          <a:xfrm>
            <a:off x="537983" y="3664600"/>
            <a:ext cx="8270735" cy="1404744"/>
          </a:xfrm>
          <a:prstGeom prst="rect">
            <a:avLst/>
          </a:prstGeom>
        </p:spPr>
        <p:txBody>
          <a:bodyPr lIns="0" tIns="0" rIns="0" bIns="0" rtlCol="0" anchor="t">
            <a:spAutoFit/>
          </a:bodyPr>
          <a:lstStyle/>
          <a:p>
            <a:pPr>
              <a:lnSpc>
                <a:spcPts val="2160"/>
              </a:lnSpc>
            </a:pPr>
            <a:r>
              <a:rPr lang="en-US" dirty="0">
                <a:latin typeface="Poppins" panose="00000500000000000000" pitchFamily="2" charset="0"/>
                <a:cs typeface="Poppins" panose="00000500000000000000" pitchFamily="2" charset="0"/>
              </a:rPr>
              <a:t>This method was used to find which products are frequently purchased together. The </a:t>
            </a:r>
            <a:r>
              <a:rPr lang="en-US" b="1" dirty="0" err="1">
                <a:latin typeface="Poppins" panose="00000500000000000000" pitchFamily="2" charset="0"/>
                <a:cs typeface="Poppins" panose="00000500000000000000" pitchFamily="2" charset="0"/>
              </a:rPr>
              <a:t>Apriori</a:t>
            </a:r>
            <a:r>
              <a:rPr lang="en-US" b="1" dirty="0">
                <a:latin typeface="Poppins" panose="00000500000000000000" pitchFamily="2" charset="0"/>
                <a:cs typeface="Poppins" panose="00000500000000000000" pitchFamily="2" charset="0"/>
              </a:rPr>
              <a:t> algorithm</a:t>
            </a:r>
            <a:r>
              <a:rPr lang="en-US" dirty="0">
                <a:latin typeface="Poppins" panose="00000500000000000000" pitchFamily="2" charset="0"/>
                <a:cs typeface="Poppins" panose="00000500000000000000" pitchFamily="2" charset="0"/>
              </a:rPr>
              <a:t> was applied with a minimum support of 2% and confidence greater than 0.2. It helped identify strong associations between products, showing common combos that customers usually buy in the same transaction.</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19" name="TextBox 19"/>
          <p:cNvSpPr txBox="1"/>
          <p:nvPr/>
        </p:nvSpPr>
        <p:spPr>
          <a:xfrm>
            <a:off x="537983" y="3150250"/>
            <a:ext cx="3316999"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Explanation</a:t>
            </a:r>
          </a:p>
        </p:txBody>
      </p:sp>
      <p:sp>
        <p:nvSpPr>
          <p:cNvPr id="21" name="TextBox 21"/>
          <p:cNvSpPr txBox="1"/>
          <p:nvPr/>
        </p:nvSpPr>
        <p:spPr>
          <a:xfrm>
            <a:off x="537983" y="6645925"/>
            <a:ext cx="8270735" cy="276229"/>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Cement + Putty = frequent construction combo.</a:t>
            </a:r>
            <a:r>
              <a:rPr lang="en-US" sz="1800" dirty="0">
                <a:solidFill>
                  <a:srgbClr val="222222"/>
                </a:solidFill>
                <a:latin typeface="Poppins" panose="00000500000000000000" pitchFamily="2" charset="0"/>
                <a:ea typeface="Poppins"/>
                <a:cs typeface="Poppins" panose="00000500000000000000" pitchFamily="2" charset="0"/>
                <a:sym typeface="Poppins"/>
              </a:rPr>
              <a:t>  </a:t>
            </a:r>
          </a:p>
        </p:txBody>
      </p:sp>
      <p:sp>
        <p:nvSpPr>
          <p:cNvPr id="22" name="TextBox 22"/>
          <p:cNvSpPr txBox="1"/>
          <p:nvPr/>
        </p:nvSpPr>
        <p:spPr>
          <a:xfrm>
            <a:off x="537983" y="6131575"/>
            <a:ext cx="3667682"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Results and Findings</a:t>
            </a:r>
          </a:p>
        </p:txBody>
      </p:sp>
      <p:sp>
        <p:nvSpPr>
          <p:cNvPr id="23" name="TextBox 23"/>
          <p:cNvSpPr txBox="1"/>
          <p:nvPr/>
        </p:nvSpPr>
        <p:spPr>
          <a:xfrm>
            <a:off x="537983" y="7360300"/>
            <a:ext cx="8270735" cy="276229"/>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Paint + Brush = renovation combo.</a:t>
            </a:r>
            <a:r>
              <a:rPr lang="en-US" sz="1800" dirty="0">
                <a:solidFill>
                  <a:srgbClr val="222222"/>
                </a:solidFill>
                <a:latin typeface="Poppins" panose="00000500000000000000" pitchFamily="2" charset="0"/>
                <a:ea typeface="Poppins"/>
                <a:cs typeface="Poppins" panose="00000500000000000000" pitchFamily="2" charset="0"/>
                <a:sym typeface="Poppins"/>
              </a:rPr>
              <a:t> </a:t>
            </a:r>
          </a:p>
        </p:txBody>
      </p:sp>
      <p:sp>
        <p:nvSpPr>
          <p:cNvPr id="24" name="TextBox 24"/>
          <p:cNvSpPr txBox="1"/>
          <p:nvPr/>
        </p:nvSpPr>
        <p:spPr>
          <a:xfrm>
            <a:off x="537983" y="8074675"/>
            <a:ext cx="8270735" cy="840486"/>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Cement + Sand + Nails = contractor bundle.</a:t>
            </a:r>
          </a:p>
          <a:p>
            <a:pPr marL="194310" lvl="1" algn="l">
              <a:lnSpc>
                <a:spcPts val="2160"/>
              </a:lnSpc>
            </a:pPr>
            <a:endParaRPr lang="en-US" sz="1800" dirty="0">
              <a:solidFill>
                <a:srgbClr val="222222"/>
              </a:solidFill>
              <a:latin typeface="Poppins"/>
              <a:ea typeface="Poppins"/>
              <a:cs typeface="Poppins"/>
              <a:sym typeface="Poppins"/>
            </a:endParaRPr>
          </a:p>
          <a:p>
            <a:pPr marL="388620" lvl="1" indent="-194310" algn="l">
              <a:lnSpc>
                <a:spcPts val="2160"/>
              </a:lnSpc>
              <a:buFont typeface="Arial"/>
              <a:buChar char="•"/>
            </a:pPr>
            <a:r>
              <a:rPr lang="en-US" sz="1800" dirty="0">
                <a:solidFill>
                  <a:srgbClr val="222222"/>
                </a:solidFill>
                <a:latin typeface="Poppins"/>
                <a:ea typeface="Poppins"/>
                <a:cs typeface="Poppins"/>
                <a:sym typeface="Poppins"/>
              </a:rPr>
              <a:t>PVC Pipes + Wall Primer = DIY Bundle</a:t>
            </a:r>
          </a:p>
        </p:txBody>
      </p:sp>
      <p:pic>
        <p:nvPicPr>
          <p:cNvPr id="26" name="Picture 25">
            <a:extLst>
              <a:ext uri="{FF2B5EF4-FFF2-40B4-BE49-F238E27FC236}">
                <a16:creationId xmlns:a16="http://schemas.microsoft.com/office/drawing/2014/main" id="{F0DC5759-C7FD-50ED-AF73-E0FC98FA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1" y="342900"/>
            <a:ext cx="8305800" cy="9448799"/>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grpSp>
        <p:nvGrpSpPr>
          <p:cNvPr id="3" name="Group 3"/>
          <p:cNvGrpSpPr/>
          <p:nvPr/>
        </p:nvGrpSpPr>
        <p:grpSpPr>
          <a:xfrm>
            <a:off x="8964332" y="0"/>
            <a:ext cx="9416506" cy="10287000"/>
            <a:chOff x="0" y="0"/>
            <a:chExt cx="2480067" cy="2709333"/>
          </a:xfrm>
        </p:grpSpPr>
        <p:sp>
          <p:nvSpPr>
            <p:cNvPr id="4" name="Freeform 4"/>
            <p:cNvSpPr/>
            <p:nvPr/>
          </p:nvSpPr>
          <p:spPr>
            <a:xfrm>
              <a:off x="0" y="0"/>
              <a:ext cx="2480067" cy="2709333"/>
            </a:xfrm>
            <a:custGeom>
              <a:avLst/>
              <a:gdLst/>
              <a:ahLst/>
              <a:cxnLst/>
              <a:rect l="l" t="t" r="r" b="b"/>
              <a:pathLst>
                <a:path w="2480067" h="2709333">
                  <a:moveTo>
                    <a:pt x="0" y="0"/>
                  </a:moveTo>
                  <a:lnTo>
                    <a:pt x="2480067" y="0"/>
                  </a:lnTo>
                  <a:lnTo>
                    <a:pt x="2480067" y="2709333"/>
                  </a:lnTo>
                  <a:lnTo>
                    <a:pt x="0" y="2709333"/>
                  </a:lnTo>
                  <a:close/>
                </a:path>
              </a:pathLst>
            </a:custGeom>
            <a:solidFill>
              <a:srgbClr val="FFFFFF"/>
            </a:solidFill>
          </p:spPr>
          <p:txBody>
            <a:bodyPr/>
            <a:lstStyle/>
            <a:p>
              <a:endParaRPr lang="en-US" dirty="0"/>
            </a:p>
          </p:txBody>
        </p:sp>
        <p:sp>
          <p:nvSpPr>
            <p:cNvPr id="5" name="TextBox 5"/>
            <p:cNvSpPr txBox="1"/>
            <p:nvPr/>
          </p:nvSpPr>
          <p:spPr>
            <a:xfrm>
              <a:off x="0" y="-19050"/>
              <a:ext cx="2480067" cy="2728383"/>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29776" y="0"/>
            <a:ext cx="1028700" cy="1771441"/>
            <a:chOff x="0" y="0"/>
            <a:chExt cx="270933" cy="466552"/>
          </a:xfrm>
        </p:grpSpPr>
        <p:sp>
          <p:nvSpPr>
            <p:cNvPr id="7" name="Freeform 7"/>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8" name="TextBox 8"/>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sp>
        <p:nvSpPr>
          <p:cNvPr id="17" name="TextBox 17"/>
          <p:cNvSpPr txBox="1"/>
          <p:nvPr/>
        </p:nvSpPr>
        <p:spPr>
          <a:xfrm>
            <a:off x="9210675" y="1007125"/>
            <a:ext cx="7335365" cy="1615827"/>
          </a:xfrm>
          <a:prstGeom prst="rect">
            <a:avLst/>
          </a:prstGeom>
        </p:spPr>
        <p:txBody>
          <a:bodyPr lIns="0" tIns="0" rIns="0" bIns="0" rtlCol="0" anchor="t">
            <a:spAutoFit/>
          </a:bodyPr>
          <a:lstStyle/>
          <a:p>
            <a:pPr algn="l">
              <a:lnSpc>
                <a:spcPts val="6300"/>
              </a:lnSpc>
            </a:pPr>
            <a:r>
              <a:rPr lang="en-US" sz="5250" b="1" dirty="0">
                <a:solidFill>
                  <a:srgbClr val="1B9461"/>
                </a:solidFill>
                <a:latin typeface="Poppins Bold"/>
                <a:ea typeface="Poppins Bold"/>
                <a:cs typeface="Poppins Bold"/>
                <a:sym typeface="Poppins Bold"/>
              </a:rPr>
              <a:t>Customer</a:t>
            </a:r>
          </a:p>
          <a:p>
            <a:pPr algn="l">
              <a:lnSpc>
                <a:spcPts val="6300"/>
              </a:lnSpc>
            </a:pPr>
            <a:r>
              <a:rPr lang="en-US" sz="5250" b="1" dirty="0">
                <a:solidFill>
                  <a:srgbClr val="1B9461"/>
                </a:solidFill>
                <a:latin typeface="Poppins Bold"/>
                <a:ea typeface="Poppins Bold"/>
                <a:cs typeface="Poppins Bold"/>
                <a:sym typeface="Poppins Bold"/>
              </a:rPr>
              <a:t>Insights</a:t>
            </a:r>
          </a:p>
        </p:txBody>
      </p:sp>
      <p:sp>
        <p:nvSpPr>
          <p:cNvPr id="18" name="TextBox 18"/>
          <p:cNvSpPr txBox="1"/>
          <p:nvPr/>
        </p:nvSpPr>
        <p:spPr>
          <a:xfrm>
            <a:off x="9210675" y="606970"/>
            <a:ext cx="1658500" cy="304800"/>
          </a:xfrm>
          <a:prstGeom prst="rect">
            <a:avLst/>
          </a:prstGeom>
        </p:spPr>
        <p:txBody>
          <a:bodyPr lIns="0" tIns="0" rIns="0" bIns="0" rtlCol="0" anchor="t">
            <a:spAutoFit/>
          </a:bodyPr>
          <a:lstStyle/>
          <a:p>
            <a:pPr algn="l">
              <a:lnSpc>
                <a:spcPts val="2279"/>
              </a:lnSpc>
            </a:pPr>
            <a:r>
              <a:rPr lang="en-US" sz="1899" b="1" spc="180">
                <a:solidFill>
                  <a:srgbClr val="1B9461"/>
                </a:solidFill>
                <a:latin typeface="Poppins Bold"/>
                <a:ea typeface="Poppins Bold"/>
                <a:cs typeface="Poppins Bold"/>
                <a:sym typeface="Poppins Bold"/>
              </a:rPr>
              <a:t>ANALYSIS 4</a:t>
            </a:r>
          </a:p>
        </p:txBody>
      </p:sp>
      <p:sp>
        <p:nvSpPr>
          <p:cNvPr id="19" name="TextBox 19"/>
          <p:cNvSpPr txBox="1"/>
          <p:nvPr/>
        </p:nvSpPr>
        <p:spPr>
          <a:xfrm>
            <a:off x="9210675" y="3664600"/>
            <a:ext cx="8508240" cy="1121782"/>
          </a:xfrm>
          <a:prstGeom prst="rect">
            <a:avLst/>
          </a:prstGeom>
        </p:spPr>
        <p:txBody>
          <a:bodyPr lIns="0" tIns="0" rIns="0" bIns="0" rtlCol="0" anchor="t">
            <a:spAutoFit/>
          </a:bodyPr>
          <a:lstStyle/>
          <a:p>
            <a:pPr>
              <a:lnSpc>
                <a:spcPts val="2160"/>
              </a:lnSpc>
            </a:pPr>
            <a:r>
              <a:rPr lang="en-US" dirty="0">
                <a:latin typeface="Poppins" panose="00000500000000000000" pitchFamily="2" charset="0"/>
                <a:cs typeface="Poppins" panose="00000500000000000000" pitchFamily="2" charset="0"/>
              </a:rPr>
              <a:t>Customer details were analyzed using the dataset fields “Customer Type” (contractor, farmer, homeowner, etc.) and “Payment Method” (Cash, UPI, </a:t>
            </a:r>
            <a:r>
              <a:rPr lang="en-US" dirty="0" err="1">
                <a:latin typeface="Poppins" panose="00000500000000000000" pitchFamily="2" charset="0"/>
                <a:cs typeface="Poppins" panose="00000500000000000000" pitchFamily="2" charset="0"/>
              </a:rPr>
              <a:t>Khata</a:t>
            </a:r>
            <a:r>
              <a:rPr lang="en-US" dirty="0">
                <a:latin typeface="Poppins" panose="00000500000000000000" pitchFamily="2" charset="0"/>
                <a:cs typeface="Poppins" panose="00000500000000000000" pitchFamily="2" charset="0"/>
              </a:rPr>
              <a:t>/Credit). The aim was to understand who contributes the most to revenue, their buying behavior, and how they prefer to pay.</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0" name="TextBox 20"/>
          <p:cNvSpPr txBox="1"/>
          <p:nvPr/>
        </p:nvSpPr>
        <p:spPr>
          <a:xfrm>
            <a:off x="9210675" y="3150250"/>
            <a:ext cx="3412251"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Explanation</a:t>
            </a:r>
          </a:p>
        </p:txBody>
      </p:sp>
      <p:sp>
        <p:nvSpPr>
          <p:cNvPr id="22" name="TextBox 22"/>
          <p:cNvSpPr txBox="1"/>
          <p:nvPr/>
        </p:nvSpPr>
        <p:spPr>
          <a:xfrm>
            <a:off x="9210675" y="5902975"/>
            <a:ext cx="8508240" cy="840486"/>
          </a:xfrm>
          <a:prstGeom prst="rect">
            <a:avLst/>
          </a:prstGeom>
        </p:spPr>
        <p:txBody>
          <a:bodyPr lIns="0" tIns="0" rIns="0" bIns="0" rtlCol="0" anchor="t">
            <a:spAutoFit/>
          </a:bodyPr>
          <a:lstStyle/>
          <a:p>
            <a:pPr marL="388620" lvl="1" indent="-194310">
              <a:lnSpc>
                <a:spcPts val="2160"/>
              </a:lnSpc>
              <a:buFont typeface="Arial"/>
              <a:buChar char="•"/>
            </a:pPr>
            <a:r>
              <a:rPr lang="en-US" b="1" dirty="0">
                <a:latin typeface="Poppins" panose="00000500000000000000" pitchFamily="2" charset="0"/>
                <a:cs typeface="Poppins" panose="00000500000000000000" pitchFamily="2" charset="0"/>
              </a:rPr>
              <a:t>Contractors</a:t>
            </a:r>
            <a:r>
              <a:rPr lang="en-US" dirty="0">
                <a:latin typeface="Poppins" panose="00000500000000000000" pitchFamily="2" charset="0"/>
                <a:cs typeface="Poppins" panose="00000500000000000000" pitchFamily="2" charset="0"/>
              </a:rPr>
              <a:t> – Contributed most</a:t>
            </a:r>
            <a:r>
              <a:rPr lang="en-US" b="1" dirty="0">
                <a:latin typeface="Poppins" panose="00000500000000000000" pitchFamily="2" charset="0"/>
                <a:cs typeface="Poppins" panose="00000500000000000000" pitchFamily="2" charset="0"/>
              </a:rPr>
              <a:t> of the total revenue</a:t>
            </a:r>
            <a:r>
              <a:rPr lang="en-US" dirty="0">
                <a:latin typeface="Poppins" panose="00000500000000000000" pitchFamily="2" charset="0"/>
                <a:cs typeface="Poppins" panose="00000500000000000000" pitchFamily="2" charset="0"/>
              </a:rPr>
              <a:t> through bulk purchases, but nearly </a:t>
            </a:r>
            <a:r>
              <a:rPr lang="en-US" b="1" dirty="0">
                <a:latin typeface="Poppins" panose="00000500000000000000" pitchFamily="2" charset="0"/>
                <a:cs typeface="Poppins" panose="00000500000000000000" pitchFamily="2" charset="0"/>
              </a:rPr>
              <a:t>36% of their transactions were on credit(</a:t>
            </a:r>
            <a:r>
              <a:rPr lang="en-US" b="1" dirty="0" err="1">
                <a:latin typeface="Poppins" panose="00000500000000000000" pitchFamily="2" charset="0"/>
                <a:cs typeface="Poppins" panose="00000500000000000000" pitchFamily="2" charset="0"/>
              </a:rPr>
              <a:t>Khata</a:t>
            </a:r>
            <a:r>
              <a:rPr lang="en-US" b="1" dirty="0">
                <a:latin typeface="Poppins" panose="00000500000000000000" pitchFamily="2" charset="0"/>
                <a:cs typeface="Poppins" panose="00000500000000000000" pitchFamily="2" charset="0"/>
              </a:rPr>
              <a:t>)</a:t>
            </a:r>
            <a:r>
              <a:rPr lang="en-US" dirty="0">
                <a:latin typeface="Poppins" panose="00000500000000000000" pitchFamily="2" charset="0"/>
                <a:cs typeface="Poppins" panose="00000500000000000000" pitchFamily="2" charset="0"/>
              </a:rPr>
              <a:t>, causing cash flow delays.</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3" name="TextBox 23"/>
          <p:cNvSpPr txBox="1"/>
          <p:nvPr/>
        </p:nvSpPr>
        <p:spPr>
          <a:xfrm>
            <a:off x="9210675" y="5388625"/>
            <a:ext cx="3773005"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Results and Findings</a:t>
            </a:r>
          </a:p>
        </p:txBody>
      </p:sp>
      <p:sp>
        <p:nvSpPr>
          <p:cNvPr id="24" name="TextBox 24"/>
          <p:cNvSpPr txBox="1"/>
          <p:nvPr/>
        </p:nvSpPr>
        <p:spPr>
          <a:xfrm>
            <a:off x="9240172" y="7153254"/>
            <a:ext cx="8706807" cy="840486"/>
          </a:xfrm>
          <a:prstGeom prst="rect">
            <a:avLst/>
          </a:prstGeom>
        </p:spPr>
        <p:txBody>
          <a:bodyPr lIns="0" tIns="0" rIns="0" bIns="0" rtlCol="0" anchor="t">
            <a:spAutoFit/>
          </a:bodyPr>
          <a:lstStyle/>
          <a:p>
            <a:pPr marL="388620" lvl="1" indent="-194310">
              <a:lnSpc>
                <a:spcPts val="2160"/>
              </a:lnSpc>
              <a:buFont typeface="Arial"/>
              <a:buChar char="•"/>
            </a:pPr>
            <a:r>
              <a:rPr lang="en-US" b="1" dirty="0">
                <a:latin typeface="Poppins" panose="00000500000000000000" pitchFamily="2" charset="0"/>
                <a:cs typeface="Poppins" panose="00000500000000000000" pitchFamily="2" charset="0"/>
              </a:rPr>
              <a:t>Walk-in Customers</a:t>
            </a:r>
            <a:r>
              <a:rPr lang="en-US" dirty="0">
                <a:latin typeface="Poppins" panose="00000500000000000000" pitchFamily="2" charset="0"/>
                <a:cs typeface="Poppins" panose="00000500000000000000" pitchFamily="2" charset="0"/>
              </a:rPr>
              <a:t> – Made smaller, need-based purchases (paints, pipes, nails) and usually paid through </a:t>
            </a:r>
            <a:r>
              <a:rPr lang="en-US" b="1" dirty="0">
                <a:latin typeface="Poppins" panose="00000500000000000000" pitchFamily="2" charset="0"/>
                <a:cs typeface="Poppins" panose="00000500000000000000" pitchFamily="2" charset="0"/>
              </a:rPr>
              <a:t>cash or UPI</a:t>
            </a:r>
            <a:r>
              <a:rPr lang="en-US" dirty="0">
                <a:latin typeface="Poppins" panose="00000500000000000000" pitchFamily="2" charset="0"/>
                <a:cs typeface="Poppins" panose="00000500000000000000" pitchFamily="2" charset="0"/>
              </a:rPr>
              <a:t>, giving instant revenue.</a:t>
            </a:r>
            <a:endParaRPr lang="en-US"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6" name="TextBox 26"/>
          <p:cNvSpPr txBox="1"/>
          <p:nvPr/>
        </p:nvSpPr>
        <p:spPr>
          <a:xfrm>
            <a:off x="9216432" y="8403534"/>
            <a:ext cx="8508240" cy="836768"/>
          </a:xfrm>
          <a:prstGeom prst="rect">
            <a:avLst/>
          </a:prstGeom>
        </p:spPr>
        <p:txBody>
          <a:bodyPr lIns="0" tIns="0" rIns="0" bIns="0" rtlCol="0" anchor="t">
            <a:spAutoFit/>
          </a:bodyPr>
          <a:lstStyle/>
          <a:p>
            <a:pPr marL="388620" lvl="1" indent="-194310">
              <a:lnSpc>
                <a:spcPts val="2160"/>
              </a:lnSpc>
              <a:buFont typeface="Arial"/>
              <a:buChar char="•"/>
            </a:pPr>
            <a:r>
              <a:rPr lang="en-US" b="1" dirty="0">
                <a:latin typeface="Poppins" panose="00000500000000000000" pitchFamily="2" charset="0"/>
                <a:cs typeface="Poppins" panose="00000500000000000000" pitchFamily="2" charset="0"/>
              </a:rPr>
              <a:t>Payment Methods</a:t>
            </a:r>
            <a:r>
              <a:rPr lang="en-US" dirty="0">
                <a:latin typeface="Poppins" panose="00000500000000000000" pitchFamily="2" charset="0"/>
                <a:cs typeface="Poppins" panose="00000500000000000000" pitchFamily="2" charset="0"/>
              </a:rPr>
              <a:t> – Overall, </a:t>
            </a:r>
            <a:r>
              <a:rPr lang="en-US" b="1" dirty="0" err="1">
                <a:latin typeface="Poppins" panose="00000500000000000000" pitchFamily="2" charset="0"/>
                <a:cs typeface="Poppins" panose="00000500000000000000" pitchFamily="2" charset="0"/>
              </a:rPr>
              <a:t>Khata</a:t>
            </a:r>
            <a:r>
              <a:rPr lang="en-US" b="1" dirty="0">
                <a:latin typeface="Poppins" panose="00000500000000000000" pitchFamily="2" charset="0"/>
                <a:cs typeface="Poppins" panose="00000500000000000000" pitchFamily="2" charset="0"/>
              </a:rPr>
              <a:t> (36%)</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UPI (32%)</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Cash (32%)</a:t>
            </a:r>
            <a:r>
              <a:rPr lang="en-US" dirty="0">
                <a:latin typeface="Poppins" panose="00000500000000000000" pitchFamily="2" charset="0"/>
                <a:cs typeface="Poppins" panose="00000500000000000000" pitchFamily="2" charset="0"/>
              </a:rPr>
              <a:t> were almost equally used, showing a high dependence on credit compared to digital or cash payments.</a:t>
            </a:r>
          </a:p>
        </p:txBody>
      </p:sp>
      <p:pic>
        <p:nvPicPr>
          <p:cNvPr id="28" name="Picture 27">
            <a:extLst>
              <a:ext uri="{FF2B5EF4-FFF2-40B4-BE49-F238E27FC236}">
                <a16:creationId xmlns:a16="http://schemas.microsoft.com/office/drawing/2014/main" id="{06BA2B8E-FFF4-0D79-D20E-34989FB1F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1961" y="190501"/>
            <a:ext cx="4963640" cy="4495800"/>
          </a:xfrm>
          <a:prstGeom prst="rect">
            <a:avLst/>
          </a:prstGeom>
        </p:spPr>
      </p:pic>
      <p:pic>
        <p:nvPicPr>
          <p:cNvPr id="25" name="Picture 24">
            <a:extLst>
              <a:ext uri="{FF2B5EF4-FFF2-40B4-BE49-F238E27FC236}">
                <a16:creationId xmlns:a16="http://schemas.microsoft.com/office/drawing/2014/main" id="{1061580E-62B4-6A87-9BDB-DF500C707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380" y="4968255"/>
            <a:ext cx="6400801" cy="5029199"/>
          </a:xfrm>
          <a:prstGeom prst="rect">
            <a:avLst/>
          </a:prstGeom>
        </p:spPr>
      </p:pic>
      <p:grpSp>
        <p:nvGrpSpPr>
          <p:cNvPr id="15" name="Group 9"/>
          <p:cNvGrpSpPr/>
          <p:nvPr/>
        </p:nvGrpSpPr>
        <p:grpSpPr>
          <a:xfrm>
            <a:off x="-729776" y="8308107"/>
            <a:ext cx="1028700" cy="1169731"/>
            <a:chOff x="0" y="0"/>
            <a:chExt cx="270933" cy="308077"/>
          </a:xfrm>
        </p:grpSpPr>
        <p:sp>
          <p:nvSpPr>
            <p:cNvPr id="16" name="Freeform 10"/>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21" name="TextBox 11"/>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27" name="Group 12"/>
          <p:cNvGrpSpPr/>
          <p:nvPr/>
        </p:nvGrpSpPr>
        <p:grpSpPr>
          <a:xfrm>
            <a:off x="-729776" y="9477838"/>
            <a:ext cx="1028700" cy="1028700"/>
            <a:chOff x="0" y="0"/>
            <a:chExt cx="270933" cy="270933"/>
          </a:xfrm>
        </p:grpSpPr>
        <p:sp>
          <p:nvSpPr>
            <p:cNvPr id="29" name="Freeform 13"/>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30" name="TextBox 14"/>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9000822" cy="10287000"/>
            <a:chOff x="0" y="0"/>
            <a:chExt cx="2370587" cy="2709333"/>
          </a:xfrm>
        </p:grpSpPr>
        <p:sp>
          <p:nvSpPr>
            <p:cNvPr id="4" name="Freeform 4"/>
            <p:cNvSpPr/>
            <p:nvPr/>
          </p:nvSpPr>
          <p:spPr>
            <a:xfrm>
              <a:off x="0" y="0"/>
              <a:ext cx="2370587" cy="2709333"/>
            </a:xfrm>
            <a:custGeom>
              <a:avLst/>
              <a:gdLst/>
              <a:ahLst/>
              <a:cxnLst/>
              <a:rect l="l" t="t" r="r" b="b"/>
              <a:pathLst>
                <a:path w="2370587" h="2709333">
                  <a:moveTo>
                    <a:pt x="0" y="0"/>
                  </a:moveTo>
                  <a:lnTo>
                    <a:pt x="2370587" y="0"/>
                  </a:lnTo>
                  <a:lnTo>
                    <a:pt x="2370587" y="2709333"/>
                  </a:lnTo>
                  <a:lnTo>
                    <a:pt x="0" y="2709333"/>
                  </a:lnTo>
                  <a:close/>
                </a:path>
              </a:pathLst>
            </a:custGeom>
            <a:solidFill>
              <a:srgbClr val="FFFFFF"/>
            </a:solidFill>
          </p:spPr>
        </p:sp>
        <p:sp>
          <p:nvSpPr>
            <p:cNvPr id="5" name="TextBox 5"/>
            <p:cNvSpPr txBox="1"/>
            <p:nvPr/>
          </p:nvSpPr>
          <p:spPr>
            <a:xfrm>
              <a:off x="0" y="-19050"/>
              <a:ext cx="2370587" cy="2728383"/>
            </a:xfrm>
            <a:prstGeom prst="rect">
              <a:avLst/>
            </a:prstGeom>
          </p:spPr>
          <p:txBody>
            <a:bodyPr lIns="50800" tIns="50800" rIns="50800" bIns="50800" rtlCol="0" anchor="ctr"/>
            <a:lstStyle/>
            <a:p>
              <a:pPr algn="ctr">
                <a:lnSpc>
                  <a:spcPts val="2279"/>
                </a:lnSpc>
              </a:pPr>
              <a:endParaRPr/>
            </a:p>
          </p:txBody>
        </p:sp>
      </p:grpSp>
      <p:grpSp>
        <p:nvGrpSpPr>
          <p:cNvPr id="6" name="Group 6"/>
          <p:cNvGrpSpPr/>
          <p:nvPr/>
        </p:nvGrpSpPr>
        <p:grpSpPr>
          <a:xfrm>
            <a:off x="-754699" y="0"/>
            <a:ext cx="1028700" cy="1771441"/>
            <a:chOff x="0" y="0"/>
            <a:chExt cx="270933" cy="466552"/>
          </a:xfrm>
        </p:grpSpPr>
        <p:sp>
          <p:nvSpPr>
            <p:cNvPr id="7" name="Freeform 7"/>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sp>
        <p:sp>
          <p:nvSpPr>
            <p:cNvPr id="8" name="TextBox 8"/>
            <p:cNvSpPr txBox="1"/>
            <p:nvPr/>
          </p:nvSpPr>
          <p:spPr>
            <a:xfrm>
              <a:off x="0" y="-19050"/>
              <a:ext cx="270933" cy="485602"/>
            </a:xfrm>
            <a:prstGeom prst="rect">
              <a:avLst/>
            </a:prstGeom>
          </p:spPr>
          <p:txBody>
            <a:bodyPr lIns="50800" tIns="50800" rIns="50800" bIns="50800" rtlCol="0" anchor="ctr"/>
            <a:lstStyle/>
            <a:p>
              <a:pPr algn="ctr">
                <a:lnSpc>
                  <a:spcPts val="2279"/>
                </a:lnSpc>
              </a:pPr>
              <a:endParaRPr/>
            </a:p>
          </p:txBody>
        </p:sp>
      </p:grpSp>
      <p:grpSp>
        <p:nvGrpSpPr>
          <p:cNvPr id="9" name="Group 9"/>
          <p:cNvGrpSpPr/>
          <p:nvPr/>
        </p:nvGrpSpPr>
        <p:grpSpPr>
          <a:xfrm>
            <a:off x="-754699" y="8313373"/>
            <a:ext cx="1028700" cy="1169731"/>
            <a:chOff x="0" y="0"/>
            <a:chExt cx="270933" cy="308077"/>
          </a:xfrm>
        </p:grpSpPr>
        <p:sp>
          <p:nvSpPr>
            <p:cNvPr id="10" name="Freeform 10"/>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sp>
        <p:sp>
          <p:nvSpPr>
            <p:cNvPr id="11" name="TextBox 11"/>
            <p:cNvSpPr txBox="1"/>
            <p:nvPr/>
          </p:nvSpPr>
          <p:spPr>
            <a:xfrm>
              <a:off x="0" y="-19050"/>
              <a:ext cx="270933" cy="327127"/>
            </a:xfrm>
            <a:prstGeom prst="rect">
              <a:avLst/>
            </a:prstGeom>
          </p:spPr>
          <p:txBody>
            <a:bodyPr lIns="50800" tIns="50800" rIns="50800" bIns="50800" rtlCol="0" anchor="ctr"/>
            <a:lstStyle/>
            <a:p>
              <a:pPr algn="ctr">
                <a:lnSpc>
                  <a:spcPts val="2279"/>
                </a:lnSpc>
              </a:pPr>
              <a:endParaRPr/>
            </a:p>
          </p:txBody>
        </p:sp>
      </p:grpSp>
      <p:grpSp>
        <p:nvGrpSpPr>
          <p:cNvPr id="12" name="Group 12"/>
          <p:cNvGrpSpPr/>
          <p:nvPr/>
        </p:nvGrpSpPr>
        <p:grpSpPr>
          <a:xfrm>
            <a:off x="-754699" y="9483104"/>
            <a:ext cx="1028700" cy="1028700"/>
            <a:chOff x="0" y="0"/>
            <a:chExt cx="270933" cy="270933"/>
          </a:xfrm>
        </p:grpSpPr>
        <p:sp>
          <p:nvSpPr>
            <p:cNvPr id="13" name="Freeform 13"/>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sp>
        <p:sp>
          <p:nvSpPr>
            <p:cNvPr id="14" name="TextBox 14"/>
            <p:cNvSpPr txBox="1"/>
            <p:nvPr/>
          </p:nvSpPr>
          <p:spPr>
            <a:xfrm>
              <a:off x="0" y="-19050"/>
              <a:ext cx="270933" cy="289983"/>
            </a:xfrm>
            <a:prstGeom prst="rect">
              <a:avLst/>
            </a:prstGeom>
          </p:spPr>
          <p:txBody>
            <a:bodyPr lIns="50800" tIns="50800" rIns="50800" bIns="50800" rtlCol="0" anchor="ctr"/>
            <a:lstStyle/>
            <a:p>
              <a:pPr algn="ctr">
                <a:lnSpc>
                  <a:spcPts val="2279"/>
                </a:lnSpc>
              </a:pPr>
              <a:endParaRPr/>
            </a:p>
          </p:txBody>
        </p:sp>
      </p:grpSp>
      <p:sp>
        <p:nvSpPr>
          <p:cNvPr id="18" name="TextBox 18"/>
          <p:cNvSpPr txBox="1"/>
          <p:nvPr/>
        </p:nvSpPr>
        <p:spPr>
          <a:xfrm>
            <a:off x="537983" y="981075"/>
            <a:ext cx="7335365" cy="1647825"/>
          </a:xfrm>
          <a:prstGeom prst="rect">
            <a:avLst/>
          </a:prstGeom>
        </p:spPr>
        <p:txBody>
          <a:bodyPr lIns="0" tIns="0" rIns="0" bIns="0" rtlCol="0" anchor="t">
            <a:spAutoFit/>
          </a:bodyPr>
          <a:lstStyle/>
          <a:p>
            <a:pPr algn="l">
              <a:lnSpc>
                <a:spcPts val="6300"/>
              </a:lnSpc>
            </a:pPr>
            <a:r>
              <a:rPr lang="en-US" sz="5250" b="1">
                <a:solidFill>
                  <a:srgbClr val="1B9461"/>
                </a:solidFill>
                <a:latin typeface="Poppins Bold"/>
                <a:ea typeface="Poppins Bold"/>
                <a:cs typeface="Poppins Bold"/>
                <a:sym typeface="Poppins Bold"/>
              </a:rPr>
              <a:t>ARIMA Sales Forecasting</a:t>
            </a:r>
          </a:p>
        </p:txBody>
      </p:sp>
      <p:sp>
        <p:nvSpPr>
          <p:cNvPr id="19" name="TextBox 19"/>
          <p:cNvSpPr txBox="1"/>
          <p:nvPr/>
        </p:nvSpPr>
        <p:spPr>
          <a:xfrm>
            <a:off x="537983" y="580921"/>
            <a:ext cx="1658500" cy="304800"/>
          </a:xfrm>
          <a:prstGeom prst="rect">
            <a:avLst/>
          </a:prstGeom>
        </p:spPr>
        <p:txBody>
          <a:bodyPr lIns="0" tIns="0" rIns="0" bIns="0" rtlCol="0" anchor="t">
            <a:spAutoFit/>
          </a:bodyPr>
          <a:lstStyle/>
          <a:p>
            <a:pPr algn="l">
              <a:lnSpc>
                <a:spcPts val="2279"/>
              </a:lnSpc>
            </a:pPr>
            <a:r>
              <a:rPr lang="en-US" sz="1899" b="1" spc="180">
                <a:solidFill>
                  <a:srgbClr val="1B9461"/>
                </a:solidFill>
                <a:latin typeface="Poppins Bold"/>
                <a:ea typeface="Poppins Bold"/>
                <a:cs typeface="Poppins Bold"/>
                <a:sym typeface="Poppins Bold"/>
              </a:rPr>
              <a:t>ANALYSIS 5</a:t>
            </a:r>
          </a:p>
        </p:txBody>
      </p:sp>
      <p:sp>
        <p:nvSpPr>
          <p:cNvPr id="20" name="TextBox 20"/>
          <p:cNvSpPr txBox="1"/>
          <p:nvPr/>
        </p:nvSpPr>
        <p:spPr>
          <a:xfrm>
            <a:off x="537983" y="3664600"/>
            <a:ext cx="8270735" cy="558358"/>
          </a:xfrm>
          <a:prstGeom prst="rect">
            <a:avLst/>
          </a:prstGeom>
        </p:spPr>
        <p:txBody>
          <a:bodyPr lIns="0" tIns="0" rIns="0" bIns="0" rtlCol="0" anchor="t">
            <a:spAutoFit/>
          </a:bodyPr>
          <a:lstStyle/>
          <a:p>
            <a:pPr algn="l">
              <a:lnSpc>
                <a:spcPts val="2160"/>
              </a:lnSpc>
            </a:pPr>
            <a:r>
              <a:rPr lang="en-US" sz="1800" dirty="0">
                <a:solidFill>
                  <a:srgbClr val="222222"/>
                </a:solidFill>
                <a:latin typeface="Poppins"/>
                <a:ea typeface="Poppins"/>
                <a:cs typeface="Poppins"/>
                <a:sym typeface="Poppins"/>
              </a:rPr>
              <a:t>Using the dataset spanning 12 months, a well functioning </a:t>
            </a:r>
            <a:r>
              <a:rPr lang="en-US" sz="1800" b="1" dirty="0">
                <a:solidFill>
                  <a:srgbClr val="222222"/>
                </a:solidFill>
                <a:latin typeface="Poppins Bold"/>
                <a:ea typeface="Poppins Bold"/>
                <a:cs typeface="Poppins Bold"/>
                <a:sym typeface="Poppins Bold"/>
              </a:rPr>
              <a:t>ARIMA Model</a:t>
            </a:r>
            <a:r>
              <a:rPr lang="en-US" sz="1800" dirty="0">
                <a:solidFill>
                  <a:srgbClr val="222222"/>
                </a:solidFill>
                <a:latin typeface="Poppins"/>
                <a:ea typeface="Poppins"/>
                <a:cs typeface="Poppins"/>
                <a:sym typeface="Poppins"/>
              </a:rPr>
              <a:t> was trained, after </a:t>
            </a:r>
            <a:r>
              <a:rPr lang="en-US" sz="1800" b="1" dirty="0">
                <a:solidFill>
                  <a:srgbClr val="222222"/>
                </a:solidFill>
                <a:latin typeface="Poppins Bold"/>
                <a:ea typeface="Poppins Bold"/>
                <a:cs typeface="Poppins Bold"/>
                <a:sym typeface="Poppins Bold"/>
              </a:rPr>
              <a:t>interpolating </a:t>
            </a:r>
            <a:r>
              <a:rPr lang="en-US" sz="1800" dirty="0">
                <a:solidFill>
                  <a:srgbClr val="222222"/>
                </a:solidFill>
                <a:latin typeface="Poppins"/>
                <a:ea typeface="Poppins"/>
                <a:cs typeface="Poppins"/>
                <a:sym typeface="Poppins"/>
              </a:rPr>
              <a:t>the missing values in the dataset.</a:t>
            </a:r>
          </a:p>
        </p:txBody>
      </p:sp>
      <p:sp>
        <p:nvSpPr>
          <p:cNvPr id="21" name="TextBox 21"/>
          <p:cNvSpPr txBox="1"/>
          <p:nvPr/>
        </p:nvSpPr>
        <p:spPr>
          <a:xfrm>
            <a:off x="537983" y="3150250"/>
            <a:ext cx="3316999" cy="390525"/>
          </a:xfrm>
          <a:prstGeom prst="rect">
            <a:avLst/>
          </a:prstGeom>
        </p:spPr>
        <p:txBody>
          <a:bodyPr lIns="0" tIns="0" rIns="0" bIns="0" rtlCol="0" anchor="t">
            <a:spAutoFit/>
          </a:bodyPr>
          <a:lstStyle/>
          <a:p>
            <a:pPr algn="l">
              <a:lnSpc>
                <a:spcPts val="2999"/>
              </a:lnSpc>
            </a:pPr>
            <a:r>
              <a:rPr lang="en-US" sz="2499" b="1">
                <a:solidFill>
                  <a:srgbClr val="1B9461"/>
                </a:solidFill>
                <a:latin typeface="Poppins Bold"/>
                <a:ea typeface="Poppins Bold"/>
                <a:cs typeface="Poppins Bold"/>
                <a:sym typeface="Poppins Bold"/>
              </a:rPr>
              <a:t>Explanation</a:t>
            </a:r>
          </a:p>
        </p:txBody>
      </p:sp>
      <p:sp>
        <p:nvSpPr>
          <p:cNvPr id="22" name="TextBox 22"/>
          <p:cNvSpPr txBox="1"/>
          <p:nvPr/>
        </p:nvSpPr>
        <p:spPr>
          <a:xfrm>
            <a:off x="537983" y="4378975"/>
            <a:ext cx="8270735" cy="558358"/>
          </a:xfrm>
          <a:prstGeom prst="rect">
            <a:avLst/>
          </a:prstGeom>
        </p:spPr>
        <p:txBody>
          <a:bodyPr lIns="0" tIns="0" rIns="0" bIns="0" rtlCol="0" anchor="t">
            <a:spAutoFit/>
          </a:bodyPr>
          <a:lstStyle/>
          <a:p>
            <a:pPr>
              <a:lnSpc>
                <a:spcPts val="2160"/>
              </a:lnSpc>
            </a:pPr>
            <a:r>
              <a:rPr lang="en-US" dirty="0">
                <a:latin typeface="Poppins" panose="00000500000000000000" pitchFamily="2" charset="0"/>
                <a:cs typeface="Poppins" panose="00000500000000000000" pitchFamily="2" charset="0"/>
              </a:rPr>
              <a:t>I checked if my data can be used for ARIMA. Then I selected p=1, d=1, q=1 from the graphs and trained the model to forecast sales.</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sp>
        <p:nvSpPr>
          <p:cNvPr id="23" name="TextBox 23"/>
          <p:cNvSpPr txBox="1"/>
          <p:nvPr/>
        </p:nvSpPr>
        <p:spPr>
          <a:xfrm>
            <a:off x="537983" y="7005876"/>
            <a:ext cx="8270735" cy="558358"/>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ARIMA forecast → stable sales ₹30k–₹32k/month, peaks in Jun–Jul, dips in Jan–Feb.</a:t>
            </a:r>
          </a:p>
        </p:txBody>
      </p:sp>
      <p:sp>
        <p:nvSpPr>
          <p:cNvPr id="24" name="TextBox 24"/>
          <p:cNvSpPr txBox="1"/>
          <p:nvPr/>
        </p:nvSpPr>
        <p:spPr>
          <a:xfrm>
            <a:off x="537983" y="6375417"/>
            <a:ext cx="3667682" cy="390525"/>
          </a:xfrm>
          <a:prstGeom prst="rect">
            <a:avLst/>
          </a:prstGeom>
        </p:spPr>
        <p:txBody>
          <a:bodyPr lIns="0" tIns="0" rIns="0" bIns="0" rtlCol="0" anchor="t">
            <a:spAutoFit/>
          </a:bodyPr>
          <a:lstStyle/>
          <a:p>
            <a:pPr algn="l">
              <a:lnSpc>
                <a:spcPts val="2999"/>
              </a:lnSpc>
            </a:pPr>
            <a:r>
              <a:rPr lang="en-US" sz="2499" b="1" dirty="0">
                <a:solidFill>
                  <a:srgbClr val="1B9461"/>
                </a:solidFill>
                <a:latin typeface="Poppins Bold"/>
                <a:ea typeface="Poppins Bold"/>
                <a:cs typeface="Poppins Bold"/>
                <a:sym typeface="Poppins Bold"/>
              </a:rPr>
              <a:t>Results and Findings</a:t>
            </a:r>
          </a:p>
        </p:txBody>
      </p:sp>
      <p:sp>
        <p:nvSpPr>
          <p:cNvPr id="25" name="TextBox 25"/>
          <p:cNvSpPr txBox="1"/>
          <p:nvPr/>
        </p:nvSpPr>
        <p:spPr>
          <a:xfrm>
            <a:off x="537983" y="7636564"/>
            <a:ext cx="8270735" cy="1121782"/>
          </a:xfrm>
          <a:prstGeom prst="rect">
            <a:avLst/>
          </a:prstGeom>
        </p:spPr>
        <p:txBody>
          <a:bodyPr lIns="0" tIns="0" rIns="0" bIns="0" rtlCol="0" anchor="t">
            <a:spAutoFit/>
          </a:bodyPr>
          <a:lstStyle/>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I trained the model on past sales, and then forecasted the next 3 months.</a:t>
            </a:r>
            <a:endParaRPr lang="en-US" b="1" i="1" dirty="0">
              <a:solidFill>
                <a:srgbClr val="222222"/>
              </a:solidFill>
              <a:latin typeface="Poppins" panose="00000500000000000000" pitchFamily="2" charset="0"/>
              <a:ea typeface="Poppins Bold Italics"/>
              <a:cs typeface="Poppins" panose="00000500000000000000" pitchFamily="2" charset="0"/>
              <a:sym typeface="Poppins Bold Italics"/>
            </a:endParaRPr>
          </a:p>
          <a:p>
            <a:pPr marL="388620" lvl="1" indent="-194310">
              <a:lnSpc>
                <a:spcPts val="2160"/>
              </a:lnSpc>
              <a:buFont typeface="Arial"/>
              <a:buChar char="•"/>
            </a:pPr>
            <a:r>
              <a:rPr lang="en-US" dirty="0">
                <a:latin typeface="Poppins" panose="00000500000000000000" pitchFamily="2" charset="0"/>
                <a:cs typeface="Poppins" panose="00000500000000000000" pitchFamily="2" charset="0"/>
              </a:rPr>
              <a:t>The red line in my graph shows the predicted sales. This helps the shopkeeper plan stock in advance.</a:t>
            </a:r>
            <a:endParaRPr lang="en-US" sz="1800" dirty="0">
              <a:solidFill>
                <a:srgbClr val="222222"/>
              </a:solidFill>
              <a:latin typeface="Poppins" panose="00000500000000000000" pitchFamily="2" charset="0"/>
              <a:ea typeface="Poppins"/>
              <a:cs typeface="Poppins" panose="00000500000000000000" pitchFamily="2" charset="0"/>
              <a:sym typeface="Poppins"/>
            </a:endParaRPr>
          </a:p>
        </p:txBody>
      </p:sp>
      <p:pic>
        <p:nvPicPr>
          <p:cNvPr id="28" name="Picture 27">
            <a:extLst>
              <a:ext uri="{FF2B5EF4-FFF2-40B4-BE49-F238E27FC236}">
                <a16:creationId xmlns:a16="http://schemas.microsoft.com/office/drawing/2014/main" id="{66C6B697-756A-0D15-2C59-CA15202E8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9" y="5524500"/>
            <a:ext cx="8991625" cy="4572000"/>
          </a:xfrm>
          <a:prstGeom prst="rect">
            <a:avLst/>
          </a:prstGeom>
        </p:spPr>
      </p:pic>
      <p:pic>
        <p:nvPicPr>
          <p:cNvPr id="30" name="Picture 29">
            <a:extLst>
              <a:ext uri="{FF2B5EF4-FFF2-40B4-BE49-F238E27FC236}">
                <a16:creationId xmlns:a16="http://schemas.microsoft.com/office/drawing/2014/main" id="{FE5A58AE-4FFB-FDE6-0C08-781ABA6C2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999" y="419100"/>
            <a:ext cx="8991625" cy="4863137"/>
          </a:xfrm>
          <a:prstGeom prst="rect">
            <a:avLst/>
          </a:prstGeom>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1386</Words>
  <Application>Microsoft Office PowerPoint</Application>
  <PresentationFormat>Custom</PresentationFormat>
  <Paragraphs>112</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Poppins Italics</vt:lpstr>
      <vt:lpstr>Poppins Bold</vt:lpstr>
      <vt:lpstr>Fira Sans Bold</vt:lpstr>
      <vt:lpstr>Calibri</vt:lpstr>
      <vt:lpstr>Poppins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Capstone Project Viva PPT</dc:title>
  <cp:lastModifiedBy>Manjusha Pundkar</cp:lastModifiedBy>
  <cp:revision>6</cp:revision>
  <dcterms:created xsi:type="dcterms:W3CDTF">2006-08-16T00:00:00Z</dcterms:created>
  <dcterms:modified xsi:type="dcterms:W3CDTF">2025-09-29T06:35:28Z</dcterms:modified>
  <dc:identifier>DAGUOXDX1l4</dc:identifier>
</cp:coreProperties>
</file>