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C9C313-E486-4E57-B440-F171D1298B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8C9C313-E486-4E57-B440-F171D1298B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8C9C313-E486-4E57-B440-F171D1298B6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C9C313-E486-4E57-B440-F171D1298B6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9C313-E486-4E57-B440-F171D1298B6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C9C313-E486-4E57-B440-F171D1298B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C9C313-E486-4E57-B440-F171D1298B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6332A-9BEA-4F91-A790-C90BE0149D6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C9C313-E486-4E57-B440-F171D1298B6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36332A-9BEA-4F91-A790-C90BE0149D6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1042" y="1303522"/>
            <a:ext cx="7766936" cy="1646302"/>
          </a:xfrm>
        </p:spPr>
        <p:txBody>
          <a:bodyPr/>
          <a:lstStyle/>
          <a:p>
            <a:r>
              <a:rPr lang="en-IN" dirty="0"/>
              <a:t>Lead Score Case Study</a:t>
            </a:r>
            <a:endParaRPr lang="en-IN" dirty="0"/>
          </a:p>
        </p:txBody>
      </p:sp>
      <p:sp>
        <p:nvSpPr>
          <p:cNvPr id="3" name="Subtitle 2"/>
          <p:cNvSpPr>
            <a:spLocks noGrp="1"/>
          </p:cNvSpPr>
          <p:nvPr>
            <p:ph type="subTitle" idx="1"/>
          </p:nvPr>
        </p:nvSpPr>
        <p:spPr>
          <a:xfrm>
            <a:off x="695304" y="5161176"/>
            <a:ext cx="3652761" cy="1096899"/>
          </a:xfrm>
        </p:spPr>
        <p:txBody>
          <a:bodyPr>
            <a:normAutofit lnSpcReduction="20000"/>
          </a:bodyPr>
          <a:lstStyle/>
          <a:p>
            <a:r>
              <a:rPr lang="en-US" dirty="0"/>
              <a:t>Submitted by : Sadakat Alam</a:t>
            </a:r>
            <a:endParaRPr lang="en-US" dirty="0"/>
          </a:p>
          <a:p>
            <a:r>
              <a:rPr lang="en-US" dirty="0"/>
              <a:t>Divakaran</a:t>
            </a:r>
            <a:endParaRPr lang="en-US" dirty="0"/>
          </a:p>
          <a:p>
            <a:r>
              <a:rPr lang="en-US" dirty="0"/>
              <a:t>Manjusha</a:t>
            </a:r>
            <a:endParaRPr lang="en-US"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12777" y="919617"/>
            <a:ext cx="6176864" cy="3880772"/>
          </a:xfrm>
        </p:spPr>
        <p:txBody>
          <a:bodyPr/>
          <a:lstStyle/>
          <a:p>
            <a:pPr marL="0" indent="0">
              <a:buNone/>
            </a:pPr>
            <a:r>
              <a:rPr lang="en-US" dirty="0"/>
              <a:t>Last Activity value of SMS Sent' had more conversion.</a:t>
            </a:r>
            <a:endParaRPr lang="en-IN" dirty="0"/>
          </a:p>
        </p:txBody>
      </p:sp>
      <p:pic>
        <p:nvPicPr>
          <p:cNvPr id="6" name="Picture 5"/>
          <p:cNvPicPr>
            <a:picLocks noChangeAspect="1"/>
          </p:cNvPicPr>
          <p:nvPr/>
        </p:nvPicPr>
        <p:blipFill>
          <a:blip r:embed="rId1"/>
          <a:stretch>
            <a:fillRect/>
          </a:stretch>
        </p:blipFill>
        <p:spPr>
          <a:xfrm>
            <a:off x="2086306" y="1935297"/>
            <a:ext cx="5829805" cy="2446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Variables Impacting the Conversion Rate</a:t>
            </a:r>
            <a:endParaRPr lang="en-IN" dirty="0"/>
          </a:p>
        </p:txBody>
      </p:sp>
      <p:sp>
        <p:nvSpPr>
          <p:cNvPr id="6" name="Content Placeholder 5"/>
          <p:cNvSpPr>
            <a:spLocks noGrp="1"/>
          </p:cNvSpPr>
          <p:nvPr>
            <p:ph idx="1"/>
          </p:nvPr>
        </p:nvSpPr>
        <p:spPr>
          <a:xfrm>
            <a:off x="677334" y="1371601"/>
            <a:ext cx="8596668" cy="5290456"/>
          </a:xfrm>
        </p:spPr>
        <p:txBody>
          <a:bodyPr>
            <a:normAutofit fontScale="92500" lnSpcReduction="20000"/>
          </a:bodyPr>
          <a:lstStyle/>
          <a:p>
            <a:r>
              <a:rPr lang="en-US" dirty="0"/>
              <a:t>Do Not Email </a:t>
            </a:r>
            <a:endParaRPr lang="en-US" dirty="0"/>
          </a:p>
          <a:p>
            <a:r>
              <a:rPr lang="en-US" dirty="0"/>
              <a:t>Total Visits </a:t>
            </a:r>
            <a:endParaRPr lang="en-US" dirty="0"/>
          </a:p>
          <a:p>
            <a:r>
              <a:rPr lang="en-US" dirty="0"/>
              <a:t>Total Time Spent On Website </a:t>
            </a:r>
            <a:endParaRPr lang="en-US" dirty="0"/>
          </a:p>
          <a:p>
            <a:r>
              <a:rPr lang="en-US" dirty="0"/>
              <a:t>Lead Origin – Lead Page Submission </a:t>
            </a:r>
            <a:endParaRPr lang="en-US" dirty="0"/>
          </a:p>
          <a:p>
            <a:r>
              <a:rPr lang="en-US" dirty="0"/>
              <a:t>Lead Origin – Lead Add Form </a:t>
            </a:r>
            <a:endParaRPr lang="en-US" dirty="0"/>
          </a:p>
          <a:p>
            <a:r>
              <a:rPr lang="en-US" dirty="0"/>
              <a:t>Lead Source - Olark Chat </a:t>
            </a:r>
            <a:endParaRPr lang="en-US" dirty="0"/>
          </a:p>
          <a:p>
            <a:r>
              <a:rPr lang="en-US" dirty="0"/>
              <a:t>Last Source – </a:t>
            </a:r>
            <a:r>
              <a:rPr lang="en-US" dirty="0" err="1"/>
              <a:t>Welingak</a:t>
            </a:r>
            <a:r>
              <a:rPr lang="en-US" dirty="0"/>
              <a:t> Website </a:t>
            </a:r>
            <a:endParaRPr lang="en-US" dirty="0"/>
          </a:p>
          <a:p>
            <a:r>
              <a:rPr lang="en-US" dirty="0"/>
              <a:t>Last Activity – Email Bounced </a:t>
            </a:r>
            <a:endParaRPr lang="en-US" dirty="0"/>
          </a:p>
          <a:p>
            <a:r>
              <a:rPr lang="en-US" dirty="0"/>
              <a:t>Last Activity – Not Sure </a:t>
            </a:r>
            <a:endParaRPr lang="en-US" dirty="0"/>
          </a:p>
          <a:p>
            <a:r>
              <a:rPr lang="en-US" dirty="0"/>
              <a:t>Last Activity – Olark Chat Conversation </a:t>
            </a:r>
            <a:endParaRPr lang="en-US" dirty="0"/>
          </a:p>
          <a:p>
            <a:r>
              <a:rPr lang="en-US" dirty="0"/>
              <a:t>Last Activity – SMS Sent </a:t>
            </a:r>
            <a:endParaRPr lang="en-US" dirty="0"/>
          </a:p>
          <a:p>
            <a:r>
              <a:rPr lang="en-US" dirty="0"/>
              <a:t>Current Occupation – No Information </a:t>
            </a:r>
            <a:endParaRPr lang="en-US" dirty="0"/>
          </a:p>
          <a:p>
            <a:r>
              <a:rPr lang="en-US" dirty="0"/>
              <a:t>Current Occupation – Working Professional </a:t>
            </a:r>
            <a:endParaRPr lang="en-US" dirty="0"/>
          </a:p>
          <a:p>
            <a:r>
              <a:rPr lang="en-US" dirty="0"/>
              <a:t>Last Notable Activity – Had a Phone Conversation </a:t>
            </a:r>
            <a:endParaRPr lang="en-US" dirty="0"/>
          </a:p>
          <a:p>
            <a:r>
              <a:rPr lang="en-US" dirty="0"/>
              <a:t>Last Notable Activity - Unreachable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 Sensitivity and Specificity on Train Data Set</a:t>
            </a:r>
            <a:endParaRPr lang="en-IN" dirty="0"/>
          </a:p>
        </p:txBody>
      </p:sp>
      <p:sp>
        <p:nvSpPr>
          <p:cNvPr id="4" name="Content Placeholder 3"/>
          <p:cNvSpPr>
            <a:spLocks noGrp="1"/>
          </p:cNvSpPr>
          <p:nvPr>
            <p:ph sz="half" idx="1"/>
          </p:nvPr>
        </p:nvSpPr>
        <p:spPr/>
        <p:txBody>
          <a:bodyPr>
            <a:normAutofit/>
          </a:bodyPr>
          <a:lstStyle/>
          <a:p>
            <a:pPr marL="0" indent="0">
              <a:buNone/>
            </a:pPr>
            <a:r>
              <a:rPr lang="en-US" dirty="0"/>
              <a:t>The graph depicts an optimal cut off of 0.37 based on Accuracy, Sensitivity and Specificity</a:t>
            </a:r>
            <a:endParaRPr lang="en-IN" dirty="0"/>
          </a:p>
        </p:txBody>
      </p:sp>
      <p:sp>
        <p:nvSpPr>
          <p:cNvPr id="5" name="Content Placeholder 4"/>
          <p:cNvSpPr>
            <a:spLocks noGrp="1"/>
          </p:cNvSpPr>
          <p:nvPr>
            <p:ph sz="half" idx="2"/>
          </p:nvPr>
        </p:nvSpPr>
        <p:spPr>
          <a:xfrm>
            <a:off x="5089970" y="2160589"/>
            <a:ext cx="4184034" cy="4594774"/>
          </a:xfrm>
        </p:spPr>
        <p:txBody>
          <a:bodyPr>
            <a:normAutofit/>
          </a:bodyPr>
          <a:lstStyle/>
          <a:p>
            <a:pPr marL="0" indent="0">
              <a:buNone/>
            </a:pPr>
            <a:r>
              <a:rPr lang="en-IN" dirty="0"/>
              <a:t>Confusion Matrix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 Accuracy - 81% </a:t>
            </a:r>
            <a:endParaRPr lang="en-US" dirty="0"/>
          </a:p>
          <a:p>
            <a:pPr marL="0" indent="0">
              <a:buNone/>
            </a:pPr>
            <a:r>
              <a:rPr lang="en-US" dirty="0"/>
              <a:t>• Sensitivity - 80 % </a:t>
            </a:r>
            <a:endParaRPr lang="en-US" dirty="0"/>
          </a:p>
          <a:p>
            <a:pPr marL="0" indent="0">
              <a:buNone/>
            </a:pPr>
            <a:r>
              <a:rPr lang="en-US" dirty="0"/>
              <a:t>• Specificity - 82 % </a:t>
            </a:r>
            <a:endParaRPr lang="en-US" dirty="0"/>
          </a:p>
          <a:p>
            <a:pPr marL="0" indent="0">
              <a:buNone/>
            </a:pPr>
            <a:r>
              <a:rPr lang="en-US" dirty="0"/>
              <a:t>• False Positive Rate - 18 % </a:t>
            </a:r>
            <a:endParaRPr lang="en-US" dirty="0"/>
          </a:p>
          <a:p>
            <a:pPr marL="0" indent="0">
              <a:buNone/>
            </a:pPr>
            <a:r>
              <a:rPr lang="en-US" dirty="0"/>
              <a:t>• Positive Predictive Value - 74 % </a:t>
            </a:r>
            <a:endParaRPr lang="en-US" dirty="0"/>
          </a:p>
          <a:p>
            <a:pPr marL="0" indent="0">
              <a:buNone/>
            </a:pPr>
            <a:r>
              <a:rPr lang="en-US" dirty="0"/>
              <a:t>• Positive Predictive Value – 86%</a:t>
            </a:r>
            <a:endParaRPr lang="en-IN" dirty="0"/>
          </a:p>
        </p:txBody>
      </p:sp>
      <p:pic>
        <p:nvPicPr>
          <p:cNvPr id="7" name="Picture 6"/>
          <p:cNvPicPr>
            <a:picLocks noChangeAspect="1"/>
          </p:cNvPicPr>
          <p:nvPr/>
        </p:nvPicPr>
        <p:blipFill>
          <a:blip r:embed="rId1"/>
          <a:stretch>
            <a:fillRect/>
          </a:stretch>
        </p:blipFill>
        <p:spPr>
          <a:xfrm>
            <a:off x="677334" y="3132792"/>
            <a:ext cx="3939881" cy="2682472"/>
          </a:xfrm>
          <a:prstGeom prst="rect">
            <a:avLst/>
          </a:prstGeom>
        </p:spPr>
      </p:pic>
      <p:sp>
        <p:nvSpPr>
          <p:cNvPr id="11" name="Rectangle: Rounded Corners 10"/>
          <p:cNvSpPr/>
          <p:nvPr/>
        </p:nvSpPr>
        <p:spPr>
          <a:xfrm>
            <a:off x="5411754" y="2493591"/>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3161</a:t>
            </a:r>
            <a:endParaRPr lang="en-IN" sz="1400" dirty="0"/>
          </a:p>
        </p:txBody>
      </p:sp>
      <p:sp>
        <p:nvSpPr>
          <p:cNvPr id="12" name="Rectangle: Rounded Corners 11"/>
          <p:cNvSpPr/>
          <p:nvPr/>
        </p:nvSpPr>
        <p:spPr>
          <a:xfrm>
            <a:off x="6190738" y="3184156"/>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1965</a:t>
            </a:r>
            <a:endParaRPr lang="en-IN" sz="1400" dirty="0"/>
          </a:p>
        </p:txBody>
      </p:sp>
      <p:sp>
        <p:nvSpPr>
          <p:cNvPr id="13" name="Rectangle: Rounded Corners 12"/>
          <p:cNvSpPr/>
          <p:nvPr/>
        </p:nvSpPr>
        <p:spPr>
          <a:xfrm>
            <a:off x="5411754" y="3184156"/>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974</a:t>
            </a:r>
            <a:endParaRPr lang="en-IN" sz="1400" dirty="0"/>
          </a:p>
        </p:txBody>
      </p:sp>
      <p:sp>
        <p:nvSpPr>
          <p:cNvPr id="14" name="Rectangle: Rounded Corners 13"/>
          <p:cNvSpPr/>
          <p:nvPr/>
        </p:nvSpPr>
        <p:spPr>
          <a:xfrm>
            <a:off x="6193654" y="2493591"/>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697</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Precision and Recall on Train Dataset</a:t>
            </a:r>
            <a:endParaRPr lang="en-IN" dirty="0"/>
          </a:p>
        </p:txBody>
      </p:sp>
      <p:sp>
        <p:nvSpPr>
          <p:cNvPr id="3" name="Content Placeholder 2"/>
          <p:cNvSpPr>
            <a:spLocks noGrp="1"/>
          </p:cNvSpPr>
          <p:nvPr>
            <p:ph sz="half" idx="1"/>
          </p:nvPr>
        </p:nvSpPr>
        <p:spPr/>
        <p:txBody>
          <a:bodyPr/>
          <a:lstStyle/>
          <a:p>
            <a:pPr marL="0" indent="0">
              <a:buNone/>
            </a:pPr>
            <a:r>
              <a:rPr lang="en-US" dirty="0"/>
              <a:t>The graph depicts an optimal cut off of 0.42 based on Precision and Recall</a:t>
            </a:r>
            <a:endParaRPr lang="en-IN" dirty="0"/>
          </a:p>
        </p:txBody>
      </p:sp>
      <p:sp>
        <p:nvSpPr>
          <p:cNvPr id="4" name="Content Placeholder 3"/>
          <p:cNvSpPr>
            <a:spLocks noGrp="1"/>
          </p:cNvSpPr>
          <p:nvPr>
            <p:ph sz="half" idx="2"/>
          </p:nvPr>
        </p:nvSpPr>
        <p:spPr/>
        <p:txBody>
          <a:bodyPr/>
          <a:lstStyle/>
          <a:p>
            <a:pPr marL="0" indent="0">
              <a:buNone/>
            </a:pPr>
            <a:r>
              <a:rPr lang="en-US" dirty="0"/>
              <a:t>Confusion Matrix</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dirty="0"/>
              <a:t>• Precision - 79 % </a:t>
            </a:r>
            <a:endParaRPr lang="en-IN" dirty="0"/>
          </a:p>
          <a:p>
            <a:pPr marL="0" indent="0">
              <a:buNone/>
            </a:pPr>
            <a:r>
              <a:rPr lang="en-IN" dirty="0"/>
              <a:t>• Recall - 71 %</a:t>
            </a:r>
            <a:endParaRPr lang="en-IN" dirty="0"/>
          </a:p>
        </p:txBody>
      </p:sp>
      <p:pic>
        <p:nvPicPr>
          <p:cNvPr id="6" name="Picture 5"/>
          <p:cNvPicPr>
            <a:picLocks noChangeAspect="1"/>
          </p:cNvPicPr>
          <p:nvPr/>
        </p:nvPicPr>
        <p:blipFill>
          <a:blip r:embed="rId1"/>
          <a:stretch>
            <a:fillRect/>
          </a:stretch>
        </p:blipFill>
        <p:spPr>
          <a:xfrm>
            <a:off x="744810" y="3026978"/>
            <a:ext cx="3741744" cy="2446232"/>
          </a:xfrm>
          <a:prstGeom prst="rect">
            <a:avLst/>
          </a:prstGeom>
        </p:spPr>
      </p:pic>
      <p:sp>
        <p:nvSpPr>
          <p:cNvPr id="7" name="Rectangle: Rounded Corners 6"/>
          <p:cNvSpPr/>
          <p:nvPr/>
        </p:nvSpPr>
        <p:spPr>
          <a:xfrm>
            <a:off x="5411754" y="2493591"/>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3397</a:t>
            </a:r>
            <a:endParaRPr lang="en-IN" sz="1400" dirty="0"/>
          </a:p>
        </p:txBody>
      </p:sp>
      <p:sp>
        <p:nvSpPr>
          <p:cNvPr id="8" name="Rectangle: Rounded Corners 7"/>
          <p:cNvSpPr/>
          <p:nvPr/>
        </p:nvSpPr>
        <p:spPr>
          <a:xfrm>
            <a:off x="6200193" y="3219874"/>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1737</a:t>
            </a:r>
            <a:endParaRPr lang="en-IN" sz="1400" dirty="0"/>
          </a:p>
        </p:txBody>
      </p:sp>
      <p:sp>
        <p:nvSpPr>
          <p:cNvPr id="9" name="Rectangle: Rounded Corners 8"/>
          <p:cNvSpPr/>
          <p:nvPr/>
        </p:nvSpPr>
        <p:spPr>
          <a:xfrm>
            <a:off x="6181531" y="2493591"/>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461</a:t>
            </a:r>
            <a:endParaRPr lang="en-IN" sz="1400" dirty="0"/>
          </a:p>
        </p:txBody>
      </p:sp>
      <p:sp>
        <p:nvSpPr>
          <p:cNvPr id="10" name="Rectangle: Rounded Corners 9"/>
          <p:cNvSpPr/>
          <p:nvPr/>
        </p:nvSpPr>
        <p:spPr>
          <a:xfrm>
            <a:off x="5428858" y="3219873"/>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725</a:t>
            </a:r>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Model Evaluation – Sensitivity and Specificity on Test Dataset</a:t>
            </a:r>
            <a:endParaRPr lang="en-IN" dirty="0"/>
          </a:p>
        </p:txBody>
      </p:sp>
      <p:sp>
        <p:nvSpPr>
          <p:cNvPr id="6" name="Content Placeholder 5"/>
          <p:cNvSpPr>
            <a:spLocks noGrp="1"/>
          </p:cNvSpPr>
          <p:nvPr>
            <p:ph idx="1"/>
          </p:nvPr>
        </p:nvSpPr>
        <p:spPr/>
        <p:txBody>
          <a:bodyPr/>
          <a:lstStyle/>
          <a:p>
            <a:pPr marL="0" indent="0">
              <a:buNone/>
            </a:pPr>
            <a:r>
              <a:rPr lang="en-IN" dirty="0"/>
              <a:t>Confusion Matrix</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 Accuracy - 81 % </a:t>
            </a:r>
            <a:endParaRPr lang="en-US" dirty="0"/>
          </a:p>
          <a:p>
            <a:pPr marL="0" indent="0">
              <a:buNone/>
            </a:pPr>
            <a:r>
              <a:rPr lang="en-US" dirty="0"/>
              <a:t>• Sensitivity - 79 % </a:t>
            </a:r>
            <a:endParaRPr lang="en-US" dirty="0"/>
          </a:p>
          <a:p>
            <a:pPr marL="0" indent="0">
              <a:buNone/>
            </a:pPr>
            <a:r>
              <a:rPr lang="en-US" dirty="0"/>
              <a:t>• Specificity - 82 %</a:t>
            </a:r>
            <a:endParaRPr lang="en-IN" dirty="0"/>
          </a:p>
        </p:txBody>
      </p:sp>
      <p:sp>
        <p:nvSpPr>
          <p:cNvPr id="7" name="Rectangle: Rounded Corners 6"/>
          <p:cNvSpPr/>
          <p:nvPr/>
        </p:nvSpPr>
        <p:spPr>
          <a:xfrm>
            <a:off x="839754" y="2631190"/>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1394</a:t>
            </a:r>
            <a:endParaRPr lang="en-IN" sz="1400" dirty="0"/>
          </a:p>
        </p:txBody>
      </p:sp>
      <p:sp>
        <p:nvSpPr>
          <p:cNvPr id="8" name="Rectangle: Rounded Corners 7"/>
          <p:cNvSpPr/>
          <p:nvPr/>
        </p:nvSpPr>
        <p:spPr>
          <a:xfrm>
            <a:off x="1632856" y="2624177"/>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300</a:t>
            </a:r>
            <a:endParaRPr lang="en-IN" sz="1400" dirty="0"/>
          </a:p>
        </p:txBody>
      </p:sp>
      <p:sp>
        <p:nvSpPr>
          <p:cNvPr id="9" name="Rectangle: Rounded Corners 8"/>
          <p:cNvSpPr/>
          <p:nvPr/>
        </p:nvSpPr>
        <p:spPr>
          <a:xfrm>
            <a:off x="1626636" y="3407365"/>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797</a:t>
            </a:r>
            <a:endParaRPr lang="en-IN" sz="1400" dirty="0"/>
          </a:p>
        </p:txBody>
      </p:sp>
      <p:sp>
        <p:nvSpPr>
          <p:cNvPr id="10" name="Rectangle: Rounded Corners 9"/>
          <p:cNvSpPr/>
          <p:nvPr/>
        </p:nvSpPr>
        <p:spPr>
          <a:xfrm>
            <a:off x="839754" y="3421391"/>
            <a:ext cx="684246" cy="6392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218</a:t>
            </a:r>
            <a:endParaRPr lang="en-I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dirty="0"/>
              <a:t>While we have checked both Sensitivity-Specificity as well as Precision and Recall Metrics, we have considered the optimal cut off based on Sensitivity and Specificity for calculating the final prediction. – </a:t>
            </a:r>
            <a:endParaRPr lang="en-US" dirty="0"/>
          </a:p>
          <a:p>
            <a:r>
              <a:rPr lang="en-US" dirty="0"/>
              <a:t>Accuracy, Sensitivity and Specificity values of test set are around 81%, 79% and 82% which are approximately closer to the respective values calculated using trained set. </a:t>
            </a:r>
            <a:endParaRPr lang="en-US" dirty="0"/>
          </a:p>
          <a:p>
            <a:r>
              <a:rPr lang="en-US" dirty="0"/>
              <a:t>Also the lead score calculated shows the conversion rate on the final predicted model is around 80% (in train set) and 79% in test set</a:t>
            </a:r>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616" y="1171545"/>
            <a:ext cx="8596668" cy="3880773"/>
          </a:xfrm>
        </p:spPr>
        <p:txBody>
          <a:bodyPr/>
          <a:lstStyle/>
          <a:p>
            <a:r>
              <a:rPr lang="en-US" dirty="0"/>
              <a:t>The top 3 variables that contribute for lead getting converted in the model are </a:t>
            </a:r>
            <a:endParaRPr lang="en-US" dirty="0"/>
          </a:p>
          <a:p>
            <a:pPr marL="0" indent="0">
              <a:buNone/>
            </a:pPr>
            <a:r>
              <a:rPr lang="en-US" dirty="0"/>
              <a:t>         Total time spent on website </a:t>
            </a:r>
            <a:endParaRPr lang="en-US" dirty="0"/>
          </a:p>
          <a:p>
            <a:pPr marL="0" indent="0">
              <a:buNone/>
            </a:pPr>
            <a:r>
              <a:rPr lang="en-US" dirty="0"/>
              <a:t>         Lead Add Form from Lead Origin </a:t>
            </a:r>
            <a:endParaRPr lang="en-US" dirty="0"/>
          </a:p>
          <a:p>
            <a:pPr marL="0" indent="0">
              <a:buNone/>
            </a:pPr>
            <a:r>
              <a:rPr lang="en-US" dirty="0"/>
              <a:t>         Had a Phone Conversation from Last Notable Activity</a:t>
            </a:r>
            <a:endParaRPr lang="en-US" dirty="0"/>
          </a:p>
          <a:p>
            <a:pPr marL="0" indent="0">
              <a:buNone/>
            </a:pPr>
            <a:endParaRPr lang="en-US" dirty="0"/>
          </a:p>
          <a:p>
            <a:r>
              <a:rPr lang="en-US" dirty="0"/>
              <a:t> Hence overall this model seems to be good.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813"/>
            <a:ext cx="8596668" cy="1320800"/>
          </a:xfrm>
        </p:spPr>
        <p:txBody>
          <a:bodyPr/>
          <a:lstStyle/>
          <a:p>
            <a:r>
              <a:rPr lang="en-US" dirty="0"/>
              <a:t>Lead Score Case Study for X Education</a:t>
            </a:r>
            <a:endParaRPr lang="en-IN" dirty="0"/>
          </a:p>
        </p:txBody>
      </p:sp>
      <p:sp>
        <p:nvSpPr>
          <p:cNvPr id="3" name="Content Placeholder 2"/>
          <p:cNvSpPr>
            <a:spLocks noGrp="1"/>
          </p:cNvSpPr>
          <p:nvPr>
            <p:ph idx="1"/>
          </p:nvPr>
        </p:nvSpPr>
        <p:spPr>
          <a:xfrm>
            <a:off x="677334" y="1488613"/>
            <a:ext cx="8596668" cy="3880773"/>
          </a:xfrm>
        </p:spPr>
        <p:txBody>
          <a:bodyPr/>
          <a:lstStyle/>
          <a:p>
            <a:r>
              <a:rPr lang="en-IN" dirty="0"/>
              <a:t>Problem Statement :</a:t>
            </a:r>
            <a:endParaRPr lang="en-IN" dirty="0"/>
          </a:p>
          <a:p>
            <a:pPr marL="0" indent="0">
              <a:buNone/>
            </a:pPr>
            <a:r>
              <a:rPr lang="en-US" dirty="0"/>
              <a:t>X Education sells online courses to industry professionals. The company markets its courses on several websites and search engines like Google. </a:t>
            </a:r>
            <a:endParaRPr lang="en-US" dirty="0"/>
          </a:p>
          <a:p>
            <a:pPr marL="0" indent="0">
              <a:buNone/>
            </a:pPr>
            <a:r>
              <a:rPr lang="en-US" dirty="0"/>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endParaRPr lang="en-US" dirty="0"/>
          </a:p>
          <a:p>
            <a:pPr marL="0" indent="0">
              <a:buNone/>
            </a:pPr>
            <a:r>
              <a:rPr lang="en-US" dirty="0"/>
              <a:t>Once these leads are acquired, employees from the sales team start making calls, writing emails, etc. Through this process, some of the leads get converted while most do not. The typical lead conversion rate at X education is around 30%.</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301" y="966271"/>
            <a:ext cx="8596668" cy="3880773"/>
          </a:xfrm>
        </p:spPr>
        <p:txBody>
          <a:bodyPr/>
          <a:lstStyle/>
          <a:p>
            <a:r>
              <a:rPr lang="en-IN" dirty="0"/>
              <a:t>Business Goal</a:t>
            </a:r>
            <a:endParaRPr lang="en-IN" dirty="0"/>
          </a:p>
          <a:p>
            <a:pPr marL="0" indent="0">
              <a:buNone/>
            </a:pPr>
            <a:r>
              <a:rPr lang="en-US" dirty="0"/>
              <a:t>X Education needs help in selecting the most promising leads, i.e. the leads that are most likely to convert into paying customers.</a:t>
            </a:r>
            <a:endParaRPr lang="en-US" dirty="0"/>
          </a:p>
          <a:p>
            <a:pPr marL="0" indent="0">
              <a:buNone/>
            </a:pPr>
            <a:endParaRPr lang="en-US" dirty="0"/>
          </a:p>
          <a:p>
            <a:pPr marL="0" indent="0">
              <a:buNone/>
            </a:pPr>
            <a:r>
              <a:rPr lang="en-US" dirty="0"/>
              <a:t>The company needs a model wherein you a lead score is assigned to each of the leads such that the customers with higher lead score have a higher conversion chance and the customers with lower lead score have a lower conversion chance. </a:t>
            </a:r>
            <a:endParaRPr lang="en-US" dirty="0"/>
          </a:p>
          <a:p>
            <a:pPr marL="0" indent="0">
              <a:buNone/>
            </a:pPr>
            <a:endParaRPr lang="en-US" dirty="0"/>
          </a:p>
          <a:p>
            <a:pPr marL="0" indent="0">
              <a:buNone/>
            </a:pPr>
            <a:r>
              <a:rPr lang="en-US" dirty="0"/>
              <a:t>The CEO, in particular, has given a ballpark of the target lead conversion rate to be around 80%.</a:t>
            </a:r>
            <a:r>
              <a:rPr lang="en-IN"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Strategy</a:t>
            </a:r>
            <a:endParaRPr lang="en-IN" dirty="0"/>
          </a:p>
        </p:txBody>
      </p:sp>
      <p:sp>
        <p:nvSpPr>
          <p:cNvPr id="3" name="Content Placeholder 2"/>
          <p:cNvSpPr>
            <a:spLocks noGrp="1"/>
          </p:cNvSpPr>
          <p:nvPr>
            <p:ph idx="1"/>
          </p:nvPr>
        </p:nvSpPr>
        <p:spPr>
          <a:xfrm>
            <a:off x="789301" y="1778033"/>
            <a:ext cx="8596668" cy="3880773"/>
          </a:xfrm>
        </p:spPr>
        <p:txBody>
          <a:bodyPr/>
          <a:lstStyle/>
          <a:p>
            <a:r>
              <a:rPr lang="en-US" dirty="0"/>
              <a:t>Source the data for analysis </a:t>
            </a:r>
            <a:endParaRPr lang="en-US" dirty="0"/>
          </a:p>
          <a:p>
            <a:r>
              <a:rPr lang="en-US" dirty="0"/>
              <a:t>Clean and prepare the data</a:t>
            </a:r>
            <a:endParaRPr lang="en-US" dirty="0"/>
          </a:p>
          <a:p>
            <a:r>
              <a:rPr lang="en-IN" dirty="0"/>
              <a:t>Exploratory Data Analysis.</a:t>
            </a:r>
            <a:endParaRPr lang="en-US" dirty="0"/>
          </a:p>
          <a:p>
            <a:r>
              <a:rPr lang="en-IN" dirty="0"/>
              <a:t>Feature Scaling</a:t>
            </a:r>
            <a:endParaRPr lang="en-US" dirty="0"/>
          </a:p>
          <a:p>
            <a:r>
              <a:rPr lang="en-US" dirty="0"/>
              <a:t>Splitting the data into Test and Train dataset.</a:t>
            </a:r>
            <a:endParaRPr lang="en-US" dirty="0"/>
          </a:p>
          <a:p>
            <a:r>
              <a:rPr lang="en-US" dirty="0"/>
              <a:t>Building a logistic Regression model and calculate Lead Score</a:t>
            </a:r>
            <a:endParaRPr lang="en-US" dirty="0"/>
          </a:p>
          <a:p>
            <a:r>
              <a:rPr lang="en-US" dirty="0"/>
              <a:t>Evaluating the model by using different metrics - Specificity and Sensitivity or Precision and Recall.</a:t>
            </a:r>
            <a:endParaRPr lang="en-US" dirty="0"/>
          </a:p>
          <a:p>
            <a:r>
              <a:rPr lang="en-US" dirty="0"/>
              <a:t>Applying the best model in Test data based on the Sensitivity and Specificity Metrics.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283029"/>
            <a:ext cx="8596668" cy="1320800"/>
          </a:xfrm>
        </p:spPr>
        <p:txBody>
          <a:bodyPr/>
          <a:lstStyle/>
          <a:p>
            <a:r>
              <a:rPr lang="en-IN" dirty="0"/>
              <a:t>Problem solving methodology</a:t>
            </a:r>
            <a:endParaRPr lang="en-IN" dirty="0"/>
          </a:p>
        </p:txBody>
      </p:sp>
      <p:sp>
        <p:nvSpPr>
          <p:cNvPr id="4" name="Flowchart: Process 3"/>
          <p:cNvSpPr/>
          <p:nvPr/>
        </p:nvSpPr>
        <p:spPr>
          <a:xfrm>
            <a:off x="363894" y="1152330"/>
            <a:ext cx="2444621" cy="28831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Data Sourcing , Cleaning and Preparation </a:t>
            </a:r>
            <a:endParaRPr lang="en-US" sz="1400" dirty="0"/>
          </a:p>
          <a:p>
            <a:endParaRPr lang="en-US" sz="1200" dirty="0"/>
          </a:p>
          <a:p>
            <a:endParaRPr lang="en-US" sz="1200" dirty="0"/>
          </a:p>
          <a:p>
            <a:r>
              <a:rPr lang="en-US" sz="1200" dirty="0"/>
              <a:t>• Read the Data from Source </a:t>
            </a:r>
            <a:endParaRPr lang="en-US" sz="1200" dirty="0"/>
          </a:p>
          <a:p>
            <a:r>
              <a:rPr lang="en-US" sz="1200" dirty="0"/>
              <a:t>• Convert data into clean format suitable for analysis </a:t>
            </a:r>
            <a:endParaRPr lang="en-US" sz="1200" dirty="0"/>
          </a:p>
          <a:p>
            <a:r>
              <a:rPr lang="en-US" sz="1200" dirty="0"/>
              <a:t>• Remove duplicate data </a:t>
            </a:r>
            <a:endParaRPr lang="en-US" sz="1200" dirty="0"/>
          </a:p>
          <a:p>
            <a:r>
              <a:rPr lang="en-US" sz="1200" dirty="0"/>
              <a:t>• Outlier Treatment </a:t>
            </a:r>
            <a:endParaRPr lang="en-US" sz="1200" dirty="0"/>
          </a:p>
          <a:p>
            <a:r>
              <a:rPr lang="en-US" sz="1200" dirty="0"/>
              <a:t>• Exploratory Data Analysis </a:t>
            </a:r>
            <a:endParaRPr lang="en-US" sz="1200" dirty="0"/>
          </a:p>
          <a:p>
            <a:r>
              <a:rPr lang="en-US" sz="1200" dirty="0"/>
              <a:t>• Feature Standardization.</a:t>
            </a:r>
            <a:endParaRPr lang="en-IN" sz="1200" dirty="0"/>
          </a:p>
        </p:txBody>
      </p:sp>
      <p:sp>
        <p:nvSpPr>
          <p:cNvPr id="5" name="Rectangle 4"/>
          <p:cNvSpPr/>
          <p:nvPr/>
        </p:nvSpPr>
        <p:spPr>
          <a:xfrm>
            <a:off x="4269436" y="1263260"/>
            <a:ext cx="2230016" cy="2416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Feature Scaling and Splitting Train and Test Sets </a:t>
            </a:r>
            <a:endParaRPr lang="en-US" sz="1400" dirty="0"/>
          </a:p>
          <a:p>
            <a:endParaRPr lang="en-US" dirty="0"/>
          </a:p>
          <a:p>
            <a:r>
              <a:rPr lang="en-US" dirty="0"/>
              <a:t>• </a:t>
            </a:r>
            <a:r>
              <a:rPr lang="en-US" sz="1200" dirty="0"/>
              <a:t>Feature Scaling of Numeric data </a:t>
            </a:r>
            <a:endParaRPr lang="en-US" sz="1200" dirty="0"/>
          </a:p>
          <a:p>
            <a:r>
              <a:rPr lang="en-US" sz="1200" dirty="0"/>
              <a:t>• Splitting data into train and test set.</a:t>
            </a:r>
            <a:endParaRPr lang="en-IN" sz="1200" dirty="0"/>
          </a:p>
        </p:txBody>
      </p:sp>
      <p:sp>
        <p:nvSpPr>
          <p:cNvPr id="6" name="Rectangle 5"/>
          <p:cNvSpPr/>
          <p:nvPr/>
        </p:nvSpPr>
        <p:spPr>
          <a:xfrm>
            <a:off x="8343122" y="943429"/>
            <a:ext cx="2528598" cy="27805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Model Building </a:t>
            </a:r>
            <a:endParaRPr lang="en-US" sz="1400" dirty="0"/>
          </a:p>
          <a:p>
            <a:endParaRPr lang="en-US" sz="1200" dirty="0"/>
          </a:p>
          <a:p>
            <a:r>
              <a:rPr lang="en-US" sz="1200" dirty="0"/>
              <a:t>• Feature Selection using RFE </a:t>
            </a:r>
            <a:endParaRPr lang="en-US" sz="1200" dirty="0"/>
          </a:p>
          <a:p>
            <a:r>
              <a:rPr lang="en-US" sz="1200" dirty="0"/>
              <a:t>• Determine the optimal model using Logistic Regression </a:t>
            </a:r>
            <a:endParaRPr lang="en-US" sz="1200" dirty="0"/>
          </a:p>
          <a:p>
            <a:r>
              <a:rPr lang="en-US" sz="1200" dirty="0"/>
              <a:t>• Calculate various metrics like accuracy, sensitivity, specificity, precision and recall and evaluate the model.</a:t>
            </a:r>
            <a:endParaRPr lang="en-IN" sz="1200" dirty="0"/>
          </a:p>
        </p:txBody>
      </p:sp>
      <p:sp>
        <p:nvSpPr>
          <p:cNvPr id="7" name="Rectangle 6"/>
          <p:cNvSpPr/>
          <p:nvPr/>
        </p:nvSpPr>
        <p:spPr>
          <a:xfrm>
            <a:off x="7934131" y="4786603"/>
            <a:ext cx="3346580" cy="19687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Result </a:t>
            </a:r>
            <a:endParaRPr lang="en-US" sz="1200" dirty="0"/>
          </a:p>
          <a:p>
            <a:endParaRPr lang="en-US" sz="1200" dirty="0"/>
          </a:p>
          <a:p>
            <a:r>
              <a:rPr lang="en-US" sz="1200" dirty="0"/>
              <a:t>• Determine the lead score and check if target final predictions amounts to 80% conversion rate. </a:t>
            </a:r>
            <a:endParaRPr lang="en-US" sz="1200" dirty="0"/>
          </a:p>
          <a:p>
            <a:r>
              <a:rPr lang="en-US" sz="1200" dirty="0"/>
              <a:t>• Evaluate the final prediction on the test set using cut off threshold from sensitivity and specificity metrics</a:t>
            </a:r>
            <a:endParaRPr lang="en-IN" sz="1200" dirty="0"/>
          </a:p>
        </p:txBody>
      </p:sp>
      <p:sp>
        <p:nvSpPr>
          <p:cNvPr id="8" name="Arrow: Right 7"/>
          <p:cNvSpPr/>
          <p:nvPr/>
        </p:nvSpPr>
        <p:spPr>
          <a:xfrm>
            <a:off x="3049771" y="215722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p:cNvSpPr/>
          <p:nvPr/>
        </p:nvSpPr>
        <p:spPr>
          <a:xfrm>
            <a:off x="7120563" y="215722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p:cNvSpPr/>
          <p:nvPr/>
        </p:nvSpPr>
        <p:spPr>
          <a:xfrm>
            <a:off x="9507893" y="3873375"/>
            <a:ext cx="484632" cy="7638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a:t>
            </a:r>
            <a:endParaRPr lang="en-IN" dirty="0"/>
          </a:p>
        </p:txBody>
      </p:sp>
      <p:sp>
        <p:nvSpPr>
          <p:cNvPr id="4" name="Content Placeholder 3"/>
          <p:cNvSpPr>
            <a:spLocks noGrp="1"/>
          </p:cNvSpPr>
          <p:nvPr>
            <p:ph sz="half" idx="1"/>
          </p:nvPr>
        </p:nvSpPr>
        <p:spPr>
          <a:xfrm>
            <a:off x="677334" y="1488614"/>
            <a:ext cx="4184035" cy="3880772"/>
          </a:xfrm>
        </p:spPr>
        <p:txBody>
          <a:bodyPr/>
          <a:lstStyle/>
          <a:p>
            <a:r>
              <a:rPr lang="en-US" dirty="0"/>
              <a:t>We have around 39% Conversion rate in Total</a:t>
            </a:r>
            <a:endParaRPr lang="en-US" dirty="0"/>
          </a:p>
          <a:p>
            <a:pPr marL="0" indent="0">
              <a:buNone/>
            </a:pPr>
            <a:endParaRPr lang="en-US" dirty="0"/>
          </a:p>
          <a:p>
            <a:pPr marL="0" indent="0">
              <a:buNone/>
            </a:pPr>
            <a:endParaRPr lang="en-IN" dirty="0"/>
          </a:p>
        </p:txBody>
      </p:sp>
      <p:sp>
        <p:nvSpPr>
          <p:cNvPr id="5" name="Content Placeholder 4"/>
          <p:cNvSpPr>
            <a:spLocks noGrp="1"/>
          </p:cNvSpPr>
          <p:nvPr>
            <p:ph sz="half" idx="2"/>
          </p:nvPr>
        </p:nvSpPr>
        <p:spPr>
          <a:xfrm>
            <a:off x="5204266" y="1488613"/>
            <a:ext cx="6589627" cy="3880773"/>
          </a:xfrm>
        </p:spPr>
        <p:txBody>
          <a:bodyPr/>
          <a:lstStyle/>
          <a:p>
            <a:r>
              <a:rPr lang="en-US" dirty="0"/>
              <a:t>The conversion rates were high for Total Visits, Total Time Spent on Website and Page Views Per Visit</a:t>
            </a:r>
            <a:endParaRPr lang="en-IN" dirty="0"/>
          </a:p>
        </p:txBody>
      </p:sp>
      <p:pic>
        <p:nvPicPr>
          <p:cNvPr id="7" name="Picture 6"/>
          <p:cNvPicPr>
            <a:picLocks noChangeAspect="1"/>
          </p:cNvPicPr>
          <p:nvPr/>
        </p:nvPicPr>
        <p:blipFill>
          <a:blip r:embed="rId1"/>
          <a:stretch>
            <a:fillRect/>
          </a:stretch>
        </p:blipFill>
        <p:spPr>
          <a:xfrm>
            <a:off x="1284058" y="2313501"/>
            <a:ext cx="1562235" cy="3055885"/>
          </a:xfrm>
          <a:prstGeom prst="rect">
            <a:avLst/>
          </a:prstGeom>
        </p:spPr>
      </p:pic>
      <p:pic>
        <p:nvPicPr>
          <p:cNvPr id="9" name="Picture 8"/>
          <p:cNvPicPr>
            <a:picLocks noChangeAspect="1"/>
          </p:cNvPicPr>
          <p:nvPr/>
        </p:nvPicPr>
        <p:blipFill>
          <a:blip r:embed="rId2"/>
          <a:stretch>
            <a:fillRect/>
          </a:stretch>
        </p:blipFill>
        <p:spPr>
          <a:xfrm>
            <a:off x="3909527" y="2618392"/>
            <a:ext cx="7711831" cy="25600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270589" y="1124891"/>
            <a:ext cx="4450822" cy="3880772"/>
          </a:xfrm>
        </p:spPr>
        <p:txBody>
          <a:bodyPr/>
          <a:lstStyle/>
          <a:p>
            <a:pPr marL="0" indent="0">
              <a:buNone/>
            </a:pPr>
            <a:r>
              <a:rPr lang="en-US" dirty="0"/>
              <a:t>In Lead Origin, maximum conversion happened from Landing Page Submission</a:t>
            </a:r>
            <a:endParaRPr lang="en-IN" dirty="0"/>
          </a:p>
        </p:txBody>
      </p:sp>
      <p:sp>
        <p:nvSpPr>
          <p:cNvPr id="7" name="Content Placeholder 6"/>
          <p:cNvSpPr>
            <a:spLocks noGrp="1"/>
          </p:cNvSpPr>
          <p:nvPr>
            <p:ph sz="half" idx="2"/>
          </p:nvPr>
        </p:nvSpPr>
        <p:spPr>
          <a:xfrm>
            <a:off x="5649807" y="1124891"/>
            <a:ext cx="6125426" cy="3880773"/>
          </a:xfrm>
        </p:spPr>
        <p:txBody>
          <a:bodyPr/>
          <a:lstStyle/>
          <a:p>
            <a:pPr marL="0" indent="0">
              <a:buNone/>
            </a:pPr>
            <a:r>
              <a:rPr lang="en-US" dirty="0"/>
              <a:t>Major conversion has happened from Emails sent and Calls made</a:t>
            </a:r>
            <a:endParaRPr lang="en-IN" dirty="0"/>
          </a:p>
        </p:txBody>
      </p:sp>
      <p:pic>
        <p:nvPicPr>
          <p:cNvPr id="9" name="Picture 8"/>
          <p:cNvPicPr>
            <a:picLocks noChangeAspect="1"/>
          </p:cNvPicPr>
          <p:nvPr/>
        </p:nvPicPr>
        <p:blipFill>
          <a:blip r:embed="rId1"/>
          <a:stretch>
            <a:fillRect/>
          </a:stretch>
        </p:blipFill>
        <p:spPr>
          <a:xfrm>
            <a:off x="445558" y="2240177"/>
            <a:ext cx="4740051" cy="2377646"/>
          </a:xfrm>
          <a:prstGeom prst="rect">
            <a:avLst/>
          </a:prstGeom>
        </p:spPr>
      </p:pic>
      <p:pic>
        <p:nvPicPr>
          <p:cNvPr id="11" name="Picture 10"/>
          <p:cNvPicPr>
            <a:picLocks noChangeAspect="1"/>
          </p:cNvPicPr>
          <p:nvPr/>
        </p:nvPicPr>
        <p:blipFill>
          <a:blip r:embed="rId2"/>
          <a:stretch>
            <a:fillRect/>
          </a:stretch>
        </p:blipFill>
        <p:spPr>
          <a:xfrm>
            <a:off x="5897664" y="2083953"/>
            <a:ext cx="4968671" cy="26900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56640" y="1031586"/>
            <a:ext cx="5527523" cy="3880772"/>
          </a:xfrm>
        </p:spPr>
        <p:txBody>
          <a:bodyPr/>
          <a:lstStyle/>
          <a:p>
            <a:pPr marL="0" indent="0">
              <a:buNone/>
            </a:pPr>
            <a:r>
              <a:rPr lang="en-US" dirty="0"/>
              <a:t>Major conversion in the lead source is from Google</a:t>
            </a:r>
            <a:endParaRPr lang="en-IN" dirty="0"/>
          </a:p>
        </p:txBody>
      </p:sp>
      <p:pic>
        <p:nvPicPr>
          <p:cNvPr id="6" name="Picture 5"/>
          <p:cNvPicPr>
            <a:picLocks noChangeAspect="1"/>
          </p:cNvPicPr>
          <p:nvPr/>
        </p:nvPicPr>
        <p:blipFill>
          <a:blip r:embed="rId1"/>
          <a:stretch>
            <a:fillRect/>
          </a:stretch>
        </p:blipFill>
        <p:spPr>
          <a:xfrm>
            <a:off x="2550144" y="1886004"/>
            <a:ext cx="6942422" cy="23395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7952" y="788989"/>
            <a:ext cx="4665426" cy="3880772"/>
          </a:xfrm>
        </p:spPr>
        <p:txBody>
          <a:bodyPr/>
          <a:lstStyle/>
          <a:p>
            <a:pPr marL="0" indent="0">
              <a:buNone/>
            </a:pPr>
            <a:r>
              <a:rPr lang="en-US" dirty="0"/>
              <a:t>Not much impact on conversion rates through Search, digital </a:t>
            </a:r>
            <a:r>
              <a:rPr lang="en-IN" dirty="0"/>
              <a:t>advertisements and through recommendations.</a:t>
            </a:r>
            <a:endParaRPr lang="en-IN" dirty="0"/>
          </a:p>
        </p:txBody>
      </p:sp>
      <p:sp>
        <p:nvSpPr>
          <p:cNvPr id="4" name="Content Placeholder 3"/>
          <p:cNvSpPr>
            <a:spLocks noGrp="1"/>
          </p:cNvSpPr>
          <p:nvPr>
            <p:ph sz="half" idx="2"/>
          </p:nvPr>
        </p:nvSpPr>
        <p:spPr>
          <a:xfrm>
            <a:off x="5099299" y="788988"/>
            <a:ext cx="6685263" cy="3880773"/>
          </a:xfrm>
        </p:spPr>
        <p:txBody>
          <a:bodyPr/>
          <a:lstStyle/>
          <a:p>
            <a:pPr marL="0" indent="0">
              <a:buNone/>
            </a:pPr>
            <a:r>
              <a:rPr lang="en-US" dirty="0"/>
              <a:t>More conversion happened with people who are unemployed</a:t>
            </a:r>
            <a:endParaRPr lang="en-IN" dirty="0"/>
          </a:p>
        </p:txBody>
      </p:sp>
      <p:pic>
        <p:nvPicPr>
          <p:cNvPr id="6" name="Picture 5"/>
          <p:cNvPicPr>
            <a:picLocks noChangeAspect="1"/>
          </p:cNvPicPr>
          <p:nvPr/>
        </p:nvPicPr>
        <p:blipFill>
          <a:blip r:embed="rId1"/>
          <a:stretch>
            <a:fillRect/>
          </a:stretch>
        </p:blipFill>
        <p:spPr>
          <a:xfrm>
            <a:off x="37443" y="2048044"/>
            <a:ext cx="5837426" cy="2370025"/>
          </a:xfrm>
          <a:prstGeom prst="rect">
            <a:avLst/>
          </a:prstGeom>
        </p:spPr>
      </p:pic>
      <p:pic>
        <p:nvPicPr>
          <p:cNvPr id="8" name="Picture 7"/>
          <p:cNvPicPr>
            <a:picLocks noChangeAspect="1"/>
          </p:cNvPicPr>
          <p:nvPr/>
        </p:nvPicPr>
        <p:blipFill>
          <a:blip r:embed="rId2"/>
          <a:stretch>
            <a:fillRect/>
          </a:stretch>
        </p:blipFill>
        <p:spPr>
          <a:xfrm>
            <a:off x="6317133" y="2116630"/>
            <a:ext cx="4816257" cy="230143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5023</Words>
  <Application>WPS Presentation</Application>
  <PresentationFormat>Widescreen</PresentationFormat>
  <Paragraphs>178</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Wingdings 3</vt:lpstr>
      <vt:lpstr>Arial</vt:lpstr>
      <vt:lpstr>Trebuchet MS</vt:lpstr>
      <vt:lpstr>Microsoft YaHei</vt:lpstr>
      <vt:lpstr>Arial Unicode MS</vt:lpstr>
      <vt:lpstr>Calibri</vt:lpstr>
      <vt:lpstr>Facet</vt:lpstr>
      <vt:lpstr>Lead Score Case Study</vt:lpstr>
      <vt:lpstr>Lead Score Case Study for X Education</vt:lpstr>
      <vt:lpstr>PowerPoint 演示文稿</vt:lpstr>
      <vt:lpstr>Strategy</vt:lpstr>
      <vt:lpstr>Problem solving methodology</vt:lpstr>
      <vt:lpstr>Exploratory Data Analysis </vt:lpstr>
      <vt:lpstr>PowerPoint 演示文稿</vt:lpstr>
      <vt:lpstr>PowerPoint 演示文稿</vt:lpstr>
      <vt:lpstr>PowerPoint 演示文稿</vt:lpstr>
      <vt:lpstr>PowerPoint 演示文稿</vt:lpstr>
      <vt:lpstr>Variables Impacting the Conversion Rate</vt:lpstr>
      <vt:lpstr>Model Evaluation - Sensitivity and Specificity on Train Data Set</vt:lpstr>
      <vt:lpstr>Model Evaluation- Precision and Recall on Train Dataset</vt:lpstr>
      <vt:lpstr>Model Evaluation – Sensitivity and Specificity on Test Dataset</vt:lpstr>
      <vt:lpstr>Conclusion</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sadakat alam</dc:creator>
  <cp:lastModifiedBy>design6</cp:lastModifiedBy>
  <cp:revision>2</cp:revision>
  <dcterms:created xsi:type="dcterms:W3CDTF">2023-11-21T06:59:00Z</dcterms:created>
  <dcterms:modified xsi:type="dcterms:W3CDTF">2023-11-21T10:47:10Z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49F6398CE9F14B4599D047DEB5F780D4_12</vt:lpwstr>
  </property>
  <property fmtid="{D5CDD505-2E9C-101B-9397-08002B2CF9AE}" pid="3" name="KSOProductBuildVer">
    <vt:lpwstr>1033-12.2.0.13306</vt:lpwstr>
  </property>
</Properties>
</file>