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6941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6941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6941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216" y="246286"/>
            <a:ext cx="7829566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6941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250" y="1448914"/>
            <a:ext cx="8576310" cy="159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85794"/>
            <a:chOff x="0" y="0"/>
            <a:chExt cx="9144000" cy="46857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1485899"/>
              <a:ext cx="2319734" cy="7779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468579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1700" y="584200"/>
            <a:ext cx="2249320" cy="2249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76924" y="482403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3105150"/>
            <a:ext cx="4876800" cy="598241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lang="en-US"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          G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ROUP</a:t>
            </a:r>
            <a:r>
              <a:rPr sz="12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lang="en-US" sz="12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MANJUSHA </a:t>
            </a:r>
            <a:r>
              <a:rPr lang="en-IN" sz="1200" dirty="0">
                <a:solidFill>
                  <a:srgbClr val="FFFFFF"/>
                </a:solidFill>
                <a:latin typeface="Times New Roman"/>
                <a:cs typeface="Times New Roman"/>
              </a:rPr>
              <a:t>VALLURI</a:t>
            </a:r>
            <a:endParaRPr sz="1200" dirty="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275"/>
              </a:spcBef>
            </a:pPr>
            <a:r>
              <a:rPr lang="en-US" sz="1200" dirty="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             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INFO</a:t>
            </a: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5082</a:t>
            </a:r>
            <a:endParaRPr lang="en-US" sz="1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124" y="1372406"/>
            <a:ext cx="7486015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67665" indent="-355600">
              <a:lnSpc>
                <a:spcPct val="114999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The dataset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"mental-health-conversational-data" </a:t>
            </a:r>
            <a:r>
              <a:rPr sz="2000" dirty="0">
                <a:latin typeface="Times New Roman"/>
                <a:cs typeface="Times New Roman"/>
              </a:rPr>
              <a:t>is collected from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Hugging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Face.</a:t>
            </a:r>
            <a:endParaRPr sz="2000">
              <a:latin typeface="Times New Roman"/>
              <a:cs typeface="Times New Roman"/>
            </a:endParaRPr>
          </a:p>
          <a:p>
            <a:pPr marL="368300" marR="356870" indent="-355600">
              <a:lnSpc>
                <a:spcPct val="114999"/>
              </a:lnSpc>
              <a:buChar char="●"/>
              <a:tabLst>
                <a:tab pos="374015" algn="l"/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conversations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therapists/doctors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 mental health.</a:t>
            </a:r>
            <a:endParaRPr sz="2000">
              <a:latin typeface="Times New Roman"/>
              <a:cs typeface="Times New Roman"/>
            </a:endParaRPr>
          </a:p>
          <a:p>
            <a:pPr marL="374650" indent="-361950">
              <a:lnSpc>
                <a:spcPct val="100000"/>
              </a:lnSpc>
              <a:spcBef>
                <a:spcPts val="359"/>
              </a:spcBef>
              <a:buChar char="●"/>
              <a:tabLst>
                <a:tab pos="374015" algn="l"/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columns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context,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knowledge.</a:t>
            </a:r>
            <a:endParaRPr sz="2000">
              <a:latin typeface="Times New Roman"/>
              <a:cs typeface="Times New Roman"/>
            </a:endParaRPr>
          </a:p>
          <a:p>
            <a:pPr marL="374650" indent="-361950">
              <a:lnSpc>
                <a:spcPct val="100000"/>
              </a:lnSpc>
              <a:spcBef>
                <a:spcPts val="359"/>
              </a:spcBef>
              <a:buChar char="●"/>
              <a:tabLst>
                <a:tab pos="374015" algn="l"/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Checked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 marL="368300" marR="182880" indent="-355600">
              <a:lnSpc>
                <a:spcPct val="114999"/>
              </a:lnSpc>
              <a:buChar char="●"/>
              <a:tabLst>
                <a:tab pos="374015" algn="l"/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pandas,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DataFrame,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empty </a:t>
            </a:r>
            <a:r>
              <a:rPr sz="2000" spc="-5" dirty="0">
                <a:latin typeface="Times New Roman"/>
                <a:cs typeface="Times New Roman"/>
              </a:rPr>
              <a:t>strings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none values.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5301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Processing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19774" y="482405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9" cy="85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674" y="264996"/>
            <a:ext cx="69081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Research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Design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(Blueprint/workflow)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9774" y="4827443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538" y="1668686"/>
            <a:ext cx="7945332" cy="2023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350" y="279665"/>
            <a:ext cx="261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Exploratory 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Dat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650" y="740651"/>
            <a:ext cx="4413250" cy="33502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456565" indent="-342900">
              <a:lnSpc>
                <a:spcPts val="1939"/>
              </a:lnSpc>
              <a:spcBef>
                <a:spcPts val="345"/>
              </a:spcBef>
              <a:buChar char="●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Analyzing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frequent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endParaRPr sz="1800">
              <a:latin typeface="Times New Roman"/>
              <a:cs typeface="Times New Roman"/>
            </a:endParaRPr>
          </a:p>
          <a:p>
            <a:pPr marL="354965" marR="588010">
              <a:lnSpc>
                <a:spcPts val="187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conversation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topics.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Column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Analysis: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820"/>
              </a:lnSpc>
            </a:pPr>
            <a:r>
              <a:rPr sz="1800" dirty="0">
                <a:latin typeface="Times New Roman"/>
                <a:cs typeface="Times New Roman"/>
              </a:rPr>
              <a:t>Checking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column</a:t>
            </a:r>
            <a:endParaRPr sz="1800">
              <a:latin typeface="Times New Roman"/>
              <a:cs typeface="Times New Roman"/>
            </a:endParaRPr>
          </a:p>
          <a:p>
            <a:pPr marL="354965" marR="53975" indent="-342900">
              <a:lnSpc>
                <a:spcPts val="1939"/>
              </a:lnSpc>
              <a:spcBef>
                <a:spcPts val="140"/>
              </a:spcBef>
              <a:buChar char="●"/>
              <a:tabLst>
                <a:tab pos="361315" algn="l"/>
                <a:tab pos="361950" algn="l"/>
              </a:tabLst>
            </a:pPr>
            <a:r>
              <a:rPr sz="1800" spc="-7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observe most of the contexts comes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 casual and greeting categories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knowledge.</a:t>
            </a:r>
            <a:endParaRPr sz="18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1320"/>
              </a:spcBef>
              <a:buFont typeface="Times New Roman"/>
              <a:buChar char="●"/>
              <a:tabLst>
                <a:tab pos="361315" algn="l"/>
                <a:tab pos="3619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ChatGPT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Response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Generation</a:t>
            </a:r>
            <a:endParaRPr sz="1800">
              <a:latin typeface="Times New Roman"/>
              <a:cs typeface="Times New Roman"/>
            </a:endParaRPr>
          </a:p>
          <a:p>
            <a:pPr marL="354965" marR="100330">
              <a:lnSpc>
                <a:spcPct val="80000"/>
              </a:lnSpc>
              <a:spcBef>
                <a:spcPts val="1725"/>
              </a:spcBef>
            </a:pPr>
            <a:r>
              <a:rPr sz="1800" spc="-5" dirty="0">
                <a:latin typeface="Times New Roman"/>
                <a:cs typeface="Times New Roman"/>
              </a:rPr>
              <a:t>OpenAI API </a:t>
            </a:r>
            <a:r>
              <a:rPr sz="1800" dirty="0">
                <a:latin typeface="Times New Roman"/>
                <a:cs typeface="Times New Roman"/>
              </a:rPr>
              <a:t>is utilized to generate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GPT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gpt-3.5-turbo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100" y="444500"/>
            <a:ext cx="3005613" cy="1841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1300" y="2362199"/>
            <a:ext cx="3005613" cy="20224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67047" y="48219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1477" y="0"/>
            <a:ext cx="92522" cy="5143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6400" y="4622800"/>
            <a:ext cx="2057400" cy="83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650" y="320223"/>
            <a:ext cx="8032750" cy="3602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950" indent="-349250"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  <a:tabLst>
                <a:tab pos="361315" algn="l"/>
                <a:tab pos="361950" algn="l"/>
              </a:tabLst>
            </a:pPr>
            <a:r>
              <a:rPr sz="1800" b="1" dirty="0">
                <a:latin typeface="Times New Roman"/>
                <a:cs typeface="Times New Roman"/>
              </a:rPr>
              <a:t>Gemini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Response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Generation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Times New Roman"/>
                <a:cs typeface="Times New Roman"/>
              </a:rPr>
              <a:t>Utilizing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Gemini-pro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context.</a:t>
            </a:r>
            <a:endParaRPr sz="18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412750" algn="l"/>
                <a:tab pos="413384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BERT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Embeddings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standard/chatgpt/gemini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responses)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latin typeface="Times New Roman"/>
                <a:cs typeface="Times New Roman"/>
              </a:rPr>
              <a:t>BERT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pre-trained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representation.</a:t>
            </a:r>
            <a:endParaRPr sz="1800">
              <a:latin typeface="Times New Roman"/>
              <a:cs typeface="Times New Roman"/>
            </a:endParaRPr>
          </a:p>
          <a:p>
            <a:pPr marL="354965" marR="277495">
              <a:lnSpc>
                <a:spcPct val="114999"/>
              </a:lnSpc>
            </a:pPr>
            <a:r>
              <a:rPr sz="1800" spc="-30" dirty="0">
                <a:latin typeface="Times New Roman"/>
                <a:cs typeface="Times New Roman"/>
              </a:rPr>
              <a:t>BERT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AI-generated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numerical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embeddings.</a:t>
            </a:r>
            <a:endParaRPr sz="18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61315" algn="l"/>
                <a:tab pos="3619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Similarit</a:t>
            </a:r>
            <a:r>
              <a:rPr sz="1800" b="1" dirty="0">
                <a:latin typeface="Times New Roman"/>
                <a:cs typeface="Times New Roman"/>
              </a:rPr>
              <a:t>y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354965" marR="5080">
              <a:lnSpc>
                <a:spcPct val="114999"/>
              </a:lnSpc>
            </a:pP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cosine </a:t>
            </a:r>
            <a:r>
              <a:rPr sz="1800" spc="-5" dirty="0">
                <a:latin typeface="Times New Roman"/>
                <a:cs typeface="Times New Roman"/>
              </a:rPr>
              <a:t>similarity </a:t>
            </a:r>
            <a:r>
              <a:rPr sz="1800" dirty="0">
                <a:latin typeface="Times New Roman"/>
                <a:cs typeface="Times New Roman"/>
              </a:rPr>
              <a:t>to compare the embeddings of original responses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those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Gemini </a:t>
            </a:r>
            <a:r>
              <a:rPr sz="1800" dirty="0">
                <a:latin typeface="Times New Roman"/>
                <a:cs typeface="Times New Roman"/>
              </a:rPr>
              <a:t>responses.</a:t>
            </a:r>
            <a:endParaRPr sz="1800">
              <a:latin typeface="Times New Roman"/>
              <a:cs typeface="Times New Roman"/>
            </a:endParaRPr>
          </a:p>
          <a:p>
            <a:pPr marL="361950" indent="-349250">
              <a:lnSpc>
                <a:spcPts val="1939"/>
              </a:lnSpc>
              <a:buFont typeface="Times New Roman"/>
              <a:buChar char="●"/>
              <a:tabLst>
                <a:tab pos="361315" algn="l"/>
                <a:tab pos="361950" algn="l"/>
              </a:tabLst>
            </a:pPr>
            <a:r>
              <a:rPr sz="1800" b="1" dirty="0"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354965" marR="327660">
              <a:lnSpc>
                <a:spcPts val="1939"/>
              </a:lnSpc>
              <a:spcBef>
                <a:spcPts val="140"/>
              </a:spcBef>
            </a:pP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around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93 %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Gemini </a:t>
            </a:r>
            <a:r>
              <a:rPr sz="1800" dirty="0">
                <a:latin typeface="Times New Roman"/>
                <a:cs typeface="Times New Roman"/>
              </a:rPr>
              <a:t>responses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around 88%.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7075" y="48219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1428" y="0"/>
            <a:ext cx="92474" cy="5143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4" cy="5139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6400" y="4622800"/>
            <a:ext cx="2057400" cy="83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331442"/>
            <a:ext cx="3273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Model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24" y="1053734"/>
            <a:ext cx="7769859" cy="351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51425">
              <a:lnSpc>
                <a:spcPct val="1186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828282"/>
                </a:solidFill>
                <a:latin typeface="Times New Roman"/>
                <a:cs typeface="Times New Roman"/>
              </a:rPr>
              <a:t>Pre-Training</a:t>
            </a:r>
            <a:r>
              <a:rPr sz="1800" b="1" spc="-4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28282"/>
                </a:solidFill>
                <a:latin typeface="Times New Roman"/>
                <a:cs typeface="Times New Roman"/>
              </a:rPr>
              <a:t>&amp;</a:t>
            </a:r>
            <a:r>
              <a:rPr sz="1800" b="1" spc="-4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28282"/>
                </a:solidFill>
                <a:latin typeface="Times New Roman"/>
                <a:cs typeface="Times New Roman"/>
              </a:rPr>
              <a:t>Embedding </a:t>
            </a:r>
            <a:r>
              <a:rPr sz="1800" b="1" spc="-434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828282"/>
                </a:solidFill>
                <a:latin typeface="Times New Roman"/>
                <a:cs typeface="Times New Roman"/>
              </a:rPr>
              <a:t>ChatGPT</a:t>
            </a:r>
            <a:r>
              <a:rPr sz="1800" b="1" spc="-80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828282"/>
                </a:solidFill>
                <a:latin typeface="Times New Roman"/>
                <a:cs typeface="Times New Roman"/>
              </a:rPr>
              <a:t>Training:</a:t>
            </a:r>
            <a:endParaRPr sz="1800">
              <a:latin typeface="Times New Roman"/>
              <a:cs typeface="Times New Roman"/>
            </a:endParaRPr>
          </a:p>
          <a:p>
            <a:pPr marL="476250" indent="-349250">
              <a:lnSpc>
                <a:spcPct val="100000"/>
              </a:lnSpc>
              <a:spcBef>
                <a:spcPts val="335"/>
              </a:spcBef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dirty="0">
                <a:latin typeface="Arial MT"/>
                <a:cs typeface="Arial MT"/>
              </a:rPr>
              <a:t>Pre-trained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OpenAI's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pre-trained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GPT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3.5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TURBO.</a:t>
            </a:r>
            <a:endParaRPr sz="1800">
              <a:latin typeface="Arial MT"/>
              <a:cs typeface="Arial MT"/>
            </a:endParaRPr>
          </a:p>
          <a:p>
            <a:pPr marL="469900" marR="932180" indent="-342900">
              <a:lnSpc>
                <a:spcPct val="114999"/>
              </a:lnSpc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spc="-5" dirty="0">
                <a:latin typeface="Arial MT"/>
                <a:cs typeface="Arial MT"/>
              </a:rPr>
              <a:t>Domain- and </a:t>
            </a:r>
            <a:r>
              <a:rPr sz="1800" dirty="0">
                <a:latin typeface="Arial MT"/>
                <a:cs typeface="Arial MT"/>
              </a:rPr>
              <a:t>context-specific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fine-tuning for mental </a:t>
            </a:r>
            <a:r>
              <a:rPr sz="1800" spc="-5" dirty="0">
                <a:latin typeface="Arial MT"/>
                <a:cs typeface="Arial MT"/>
              </a:rPr>
              <a:t>health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conversations.</a:t>
            </a:r>
            <a:endParaRPr sz="1800">
              <a:latin typeface="Arial MT"/>
              <a:cs typeface="Arial MT"/>
            </a:endParaRPr>
          </a:p>
          <a:p>
            <a:pPr marL="469900" marR="136525" indent="-342900">
              <a:lnSpc>
                <a:spcPts val="2540"/>
              </a:lnSpc>
              <a:spcBef>
                <a:spcPts val="95"/>
              </a:spcBef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dirty="0">
                <a:latin typeface="Arial MT"/>
                <a:cs typeface="Arial MT"/>
              </a:rPr>
              <a:t>Embedding: </a:t>
            </a:r>
            <a:r>
              <a:rPr sz="1800" spc="-5" dirty="0">
                <a:latin typeface="Arial MT"/>
                <a:cs typeface="Arial MT"/>
              </a:rPr>
              <a:t>Responses were </a:t>
            </a:r>
            <a:r>
              <a:rPr sz="1800" dirty="0">
                <a:latin typeface="Arial MT"/>
                <a:cs typeface="Arial MT"/>
              </a:rPr>
              <a:t>tokenized </a:t>
            </a:r>
            <a:r>
              <a:rPr sz="1800" spc="-5" dirty="0">
                <a:latin typeface="Arial MT"/>
                <a:cs typeface="Arial MT"/>
              </a:rPr>
              <a:t>and embedded using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30" dirty="0">
                <a:latin typeface="Arial MT"/>
                <a:cs typeface="Arial MT"/>
              </a:rPr>
              <a:t>BERT-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tokenizer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476250" indent="-349250">
              <a:lnSpc>
                <a:spcPct val="100000"/>
              </a:lnSpc>
              <a:spcBef>
                <a:spcPts val="120"/>
              </a:spcBef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spc="-30" dirty="0">
                <a:latin typeface="Arial MT"/>
                <a:cs typeface="Arial MT"/>
              </a:rPr>
              <a:t>Tokenizer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BERT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tokenizer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5" dirty="0">
                <a:latin typeface="Arial MT"/>
                <a:cs typeface="Arial MT"/>
              </a:rPr>
              <a:t> 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pre-trained</a:t>
            </a:r>
            <a:endParaRPr sz="1800">
              <a:latin typeface="Arial MT"/>
              <a:cs typeface="Arial MT"/>
            </a:endParaRPr>
          </a:p>
          <a:p>
            <a:pPr marL="469900" marR="5080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vocabulary for </a:t>
            </a:r>
            <a:r>
              <a:rPr sz="1800" spc="-5" dirty="0">
                <a:latin typeface="Arial MT"/>
                <a:cs typeface="Arial MT"/>
              </a:rPr>
              <a:t>breaking down input </a:t>
            </a:r>
            <a:r>
              <a:rPr sz="1800" dirty="0">
                <a:latin typeface="Arial MT"/>
                <a:cs typeface="Arial MT"/>
              </a:rPr>
              <a:t>text </a:t>
            </a:r>
            <a:r>
              <a:rPr sz="1800" spc="-5" dirty="0">
                <a:latin typeface="Arial MT"/>
                <a:cs typeface="Arial MT"/>
              </a:rPr>
              <a:t>into </a:t>
            </a:r>
            <a:r>
              <a:rPr sz="1800" dirty="0">
                <a:latin typeface="Arial MT"/>
                <a:cs typeface="Arial MT"/>
              </a:rPr>
              <a:t>subword </a:t>
            </a:r>
            <a:r>
              <a:rPr sz="1800" spc="-5" dirty="0">
                <a:latin typeface="Arial MT"/>
                <a:cs typeface="Arial MT"/>
              </a:rPr>
              <a:t>units, </a:t>
            </a:r>
            <a:r>
              <a:rPr sz="1800" dirty="0">
                <a:latin typeface="Arial MT"/>
                <a:cs typeface="Arial MT"/>
              </a:rPr>
              <a:t>thereby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enabling </a:t>
            </a:r>
            <a:r>
              <a:rPr sz="1800" dirty="0">
                <a:latin typeface="Arial MT"/>
                <a:cs typeface="Arial MT"/>
              </a:rPr>
              <a:t>very </a:t>
            </a:r>
            <a:r>
              <a:rPr sz="1800" spc="-5" dirty="0">
                <a:latin typeface="Arial MT"/>
                <a:cs typeface="Arial MT"/>
              </a:rPr>
              <a:t>effective handling of out-of-vocabulary words and allowing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contextual </a:t>
            </a:r>
            <a:r>
              <a:rPr sz="1800" spc="-5" dirty="0">
                <a:latin typeface="Arial MT"/>
                <a:cs typeface="Arial MT"/>
              </a:rPr>
              <a:t>understanding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524" y="374048"/>
            <a:ext cx="7736840" cy="4229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b="1" dirty="0">
                <a:solidFill>
                  <a:srgbClr val="828282"/>
                </a:solidFill>
                <a:latin typeface="Times New Roman"/>
                <a:cs typeface="Times New Roman"/>
              </a:rPr>
              <a:t>Gemini</a:t>
            </a:r>
            <a:endParaRPr sz="1800">
              <a:latin typeface="Times New Roman"/>
              <a:cs typeface="Times New Roman"/>
            </a:endParaRPr>
          </a:p>
          <a:p>
            <a:pPr marL="469900" marR="196215" indent="-342900">
              <a:lnSpc>
                <a:spcPct val="114999"/>
              </a:lnSpc>
              <a:spcBef>
                <a:spcPts val="204"/>
              </a:spcBef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spc="-10" dirty="0">
                <a:latin typeface="Arial MT"/>
                <a:cs typeface="Arial MT"/>
              </a:rPr>
              <a:t>Pre-Trained </a:t>
            </a:r>
            <a:r>
              <a:rPr sz="1800" dirty="0">
                <a:latin typeface="Arial MT"/>
                <a:cs typeface="Arial MT"/>
              </a:rPr>
              <a:t>Model:</a:t>
            </a:r>
            <a:r>
              <a:rPr sz="1800" spc="-5" dirty="0">
                <a:latin typeface="Arial MT"/>
                <a:cs typeface="Arial MT"/>
              </a:rPr>
              <a:t> Leveraged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Generative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</a:t>
            </a:r>
            <a:r>
              <a:rPr sz="1800" spc="-5" dirty="0">
                <a:latin typeface="Arial MT"/>
                <a:cs typeface="Arial MT"/>
              </a:rPr>
              <a:t> platform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(Genai)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pre-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training.</a:t>
            </a:r>
            <a:endParaRPr sz="1800">
              <a:latin typeface="Arial MT"/>
              <a:cs typeface="Arial MT"/>
            </a:endParaRPr>
          </a:p>
          <a:p>
            <a:pPr marL="469900" marR="5080" indent="-342900">
              <a:lnSpc>
                <a:spcPct val="111200"/>
              </a:lnSpc>
              <a:spcBef>
                <a:spcPts val="165"/>
              </a:spcBef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spc="-10" dirty="0">
                <a:latin typeface="Arial MT"/>
                <a:cs typeface="Arial MT"/>
              </a:rPr>
              <a:t>Fine-Tuning: </a:t>
            </a:r>
            <a:r>
              <a:rPr sz="1800" dirty="0">
                <a:latin typeface="Arial MT"/>
                <a:cs typeface="Arial MT"/>
              </a:rPr>
              <a:t>fine-tuned </a:t>
            </a:r>
            <a:r>
              <a:rPr sz="1800" spc="-5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diverse </a:t>
            </a:r>
            <a:r>
              <a:rPr sz="1800" dirty="0">
                <a:latin typeface="Arial MT"/>
                <a:cs typeface="Arial MT"/>
              </a:rPr>
              <a:t>range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textual </a:t>
            </a:r>
            <a:r>
              <a:rPr sz="1800" spc="-5" dirty="0">
                <a:latin typeface="Arial MT"/>
                <a:cs typeface="Arial MT"/>
              </a:rPr>
              <a:t>data with </a:t>
            </a:r>
            <a:r>
              <a:rPr sz="1800" dirty="0">
                <a:latin typeface="Arial MT"/>
                <a:cs typeface="Arial MT"/>
              </a:rPr>
              <a:t>specified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safety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ensure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appropriate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 </a:t>
            </a:r>
            <a:r>
              <a:rPr sz="1800" spc="-5" dirty="0">
                <a:latin typeface="Arial MT"/>
                <a:cs typeface="Arial MT"/>
              </a:rPr>
              <a:t>generation.</a:t>
            </a:r>
            <a:endParaRPr sz="1800">
              <a:latin typeface="Arial MT"/>
              <a:cs typeface="Arial MT"/>
            </a:endParaRPr>
          </a:p>
          <a:p>
            <a:pPr marL="469900" marR="230504" indent="-342900">
              <a:lnSpc>
                <a:spcPct val="114999"/>
              </a:lnSpc>
              <a:buClr>
                <a:srgbClr val="828282"/>
              </a:buClr>
              <a:buChar char="●"/>
              <a:tabLst>
                <a:tab pos="475615" algn="l"/>
                <a:tab pos="476250" algn="l"/>
              </a:tabLst>
            </a:pPr>
            <a:r>
              <a:rPr sz="1800" dirty="0">
                <a:latin typeface="Arial MT"/>
                <a:cs typeface="Arial MT"/>
              </a:rPr>
              <a:t>Embedding: </a:t>
            </a:r>
            <a:r>
              <a:rPr sz="1800" spc="-5" dirty="0">
                <a:latin typeface="Arial MT"/>
                <a:cs typeface="Arial MT"/>
              </a:rPr>
              <a:t>Responses </a:t>
            </a:r>
            <a:r>
              <a:rPr sz="1800" dirty="0">
                <a:latin typeface="Arial MT"/>
                <a:cs typeface="Arial MT"/>
              </a:rPr>
              <a:t>converted to </a:t>
            </a:r>
            <a:r>
              <a:rPr sz="1800" spc="-5" dirty="0">
                <a:latin typeface="Arial MT"/>
                <a:cs typeface="Arial MT"/>
              </a:rPr>
              <a:t>embeddings using </a:t>
            </a:r>
            <a:r>
              <a:rPr sz="1800" spc="-15" dirty="0">
                <a:latin typeface="Arial MT"/>
                <a:cs typeface="Arial MT"/>
              </a:rPr>
              <a:t>BERT-based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further </a:t>
            </a:r>
            <a:r>
              <a:rPr sz="1800" spc="-5" dirty="0">
                <a:latin typeface="Arial MT"/>
                <a:cs typeface="Arial MT"/>
              </a:rPr>
              <a:t>analysis.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828282"/>
                </a:solidFill>
                <a:latin typeface="Times New Roman"/>
                <a:cs typeface="Times New Roman"/>
              </a:rPr>
              <a:t>Scoring</a:t>
            </a:r>
            <a:r>
              <a:rPr sz="1800" b="1" spc="-3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28282"/>
                </a:solidFill>
                <a:latin typeface="Times New Roman"/>
                <a:cs typeface="Times New Roman"/>
              </a:rPr>
              <a:t>&amp;</a:t>
            </a:r>
            <a:r>
              <a:rPr sz="1800" b="1" spc="-30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828282"/>
                </a:solidFill>
                <a:latin typeface="Times New Roman"/>
                <a:cs typeface="Times New Roman"/>
              </a:rPr>
              <a:t>Evaluation</a:t>
            </a:r>
            <a:endParaRPr sz="1800">
              <a:latin typeface="Times New Roman"/>
              <a:cs typeface="Times New Roman"/>
            </a:endParaRPr>
          </a:p>
          <a:p>
            <a:pPr marL="12700" marR="376555">
              <a:lnSpc>
                <a:spcPct val="114999"/>
              </a:lnSpc>
              <a:spcBef>
                <a:spcPts val="90"/>
              </a:spcBef>
            </a:pPr>
            <a:r>
              <a:rPr sz="1800" spc="-5" dirty="0">
                <a:latin typeface="Arial MT"/>
                <a:cs typeface="Arial MT"/>
              </a:rPr>
              <a:t>Cosine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generated </a:t>
            </a:r>
            <a:r>
              <a:rPr sz="1800" dirty="0">
                <a:latin typeface="Arial MT"/>
                <a:cs typeface="Arial MT"/>
              </a:rPr>
              <a:t>responses for the </a:t>
            </a:r>
            <a:r>
              <a:rPr sz="1800" spc="-5" dirty="0">
                <a:latin typeface="Arial MT"/>
                <a:cs typeface="Arial MT"/>
              </a:rPr>
              <a:t>embeddings of ChatGPT and </a:t>
            </a:r>
            <a:r>
              <a:rPr sz="1800" dirty="0">
                <a:latin typeface="Arial MT"/>
                <a:cs typeface="Arial MT"/>
              </a:rPr>
              <a:t>Gemini </a:t>
            </a:r>
            <a:r>
              <a:rPr sz="1800" spc="-5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 computed.</a:t>
            </a:r>
            <a:endParaRPr sz="1800">
              <a:latin typeface="Arial MT"/>
              <a:cs typeface="Arial MT"/>
            </a:endParaRPr>
          </a:p>
          <a:p>
            <a:pPr marL="12700" marR="986155">
              <a:lnSpc>
                <a:spcPct val="114999"/>
              </a:lnSpc>
            </a:pP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average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quality </a:t>
            </a:r>
            <a:r>
              <a:rPr sz="1800" dirty="0">
                <a:latin typeface="Arial MT"/>
                <a:cs typeface="Arial MT"/>
              </a:rPr>
              <a:t>rating.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74" y="270217"/>
            <a:ext cx="3484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Visualizations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602" y="1598532"/>
            <a:ext cx="2566398" cy="28417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33673" y="1701800"/>
            <a:ext cx="5812790" cy="2533650"/>
            <a:chOff x="3033673" y="1701800"/>
            <a:chExt cx="5812790" cy="25336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3673" y="1731957"/>
              <a:ext cx="2954357" cy="24992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000" y="1701800"/>
              <a:ext cx="2876851" cy="253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3484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Data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Visualizations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3162300"/>
            <a:ext cx="2560649" cy="1596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100" y="3175000"/>
            <a:ext cx="2533824" cy="1785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6681" y="3162300"/>
            <a:ext cx="2282204" cy="1883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124" y="1143000"/>
            <a:ext cx="2356351" cy="17910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3900" y="1114275"/>
            <a:ext cx="2336999" cy="18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0600" y="1144791"/>
            <a:ext cx="2262931" cy="17583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20281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599" y="1360864"/>
            <a:ext cx="8324850" cy="202818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965" marR="5080" indent="-342900">
              <a:lnSpc>
                <a:spcPts val="2020"/>
              </a:lnSpc>
              <a:spcBef>
                <a:spcPts val="280"/>
              </a:spcBef>
              <a:buChar char="•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After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conducting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performed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well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Gemini.</a:t>
            </a:r>
            <a:endParaRPr sz="1800">
              <a:latin typeface="Times New Roman"/>
              <a:cs typeface="Times New Roman"/>
            </a:endParaRPr>
          </a:p>
          <a:p>
            <a:pPr marL="361950" indent="-349250">
              <a:lnSpc>
                <a:spcPts val="1714"/>
              </a:lnSpc>
              <a:buChar char="•"/>
              <a:tabLst>
                <a:tab pos="361315" algn="l"/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consistent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contexts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945"/>
              </a:lnSpc>
            </a:pP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93%.</a:t>
            </a:r>
            <a:endParaRPr sz="1800">
              <a:latin typeface="Times New Roman"/>
              <a:cs typeface="Times New Roman"/>
            </a:endParaRPr>
          </a:p>
          <a:p>
            <a:pPr marL="354965" marR="8890" indent="-342900">
              <a:lnSpc>
                <a:spcPts val="1939"/>
              </a:lnSpc>
              <a:spcBef>
                <a:spcPts val="145"/>
              </a:spcBef>
              <a:buChar char="•"/>
              <a:tabLst>
                <a:tab pos="361315" algn="l"/>
                <a:tab pos="361950" algn="l"/>
              </a:tabLst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conducted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comparisons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Gemini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embeddings </a:t>
            </a:r>
            <a:r>
              <a:rPr sz="1800" spc="-5" dirty="0">
                <a:latin typeface="Times New Roman"/>
                <a:cs typeface="Times New Roman"/>
              </a:rPr>
              <a:t>with standard </a:t>
            </a:r>
            <a:r>
              <a:rPr sz="1800" dirty="0">
                <a:latin typeface="Times New Roman"/>
                <a:cs typeface="Times New Roman"/>
              </a:rPr>
              <a:t>embeddings.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39"/>
              </a:lnSpc>
              <a:spcBef>
                <a:spcPts val="5"/>
              </a:spcBef>
              <a:buChar char="•"/>
              <a:tabLst>
                <a:tab pos="361315" algn="l"/>
                <a:tab pos="361950" algn="l"/>
              </a:tabLst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analyzed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scatter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plots,bar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clusters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plotted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Gemini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embeddings.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19729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224" y="1299986"/>
            <a:ext cx="8022590" cy="307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150" algn="just">
              <a:lnSpc>
                <a:spcPct val="140000"/>
              </a:lnSpc>
              <a:spcBef>
                <a:spcPts val="100"/>
              </a:spcBef>
              <a:buSzPct val="103846"/>
              <a:buChar char="●"/>
              <a:tabLst>
                <a:tab pos="330200" algn="l"/>
              </a:tabLst>
            </a:pPr>
            <a:r>
              <a:rPr sz="1300" dirty="0">
                <a:latin typeface="Times New Roman"/>
                <a:cs typeface="Times New Roman"/>
              </a:rPr>
              <a:t>Le </a:t>
            </a:r>
            <a:r>
              <a:rPr sz="1300" spc="-5" dirty="0">
                <a:latin typeface="Times New Roman"/>
                <a:cs typeface="Times New Roman"/>
              </a:rPr>
              <a:t>Glaz, A., Haralambous, </a:t>
            </a:r>
            <a:r>
              <a:rPr sz="1300" spc="-60" dirty="0">
                <a:latin typeface="Times New Roman"/>
                <a:cs typeface="Times New Roman"/>
              </a:rPr>
              <a:t>Y., </a:t>
            </a:r>
            <a:r>
              <a:rPr sz="1300" spc="-10" dirty="0">
                <a:latin typeface="Times New Roman"/>
                <a:cs typeface="Times New Roman"/>
              </a:rPr>
              <a:t>Kim-Dufor, </a:t>
            </a:r>
            <a:r>
              <a:rPr sz="1300" spc="-5" dirty="0">
                <a:latin typeface="Times New Roman"/>
                <a:cs typeface="Times New Roman"/>
              </a:rPr>
              <a:t>D. H., </a:t>
            </a:r>
            <a:r>
              <a:rPr sz="1300" dirty="0">
                <a:latin typeface="Times New Roman"/>
                <a:cs typeface="Times New Roman"/>
              </a:rPr>
              <a:t>Lenca, </a:t>
            </a:r>
            <a:r>
              <a:rPr sz="1300" spc="-50" dirty="0">
                <a:latin typeface="Times New Roman"/>
                <a:cs typeface="Times New Roman"/>
              </a:rPr>
              <a:t>P., </a:t>
            </a:r>
            <a:r>
              <a:rPr sz="1300" dirty="0">
                <a:latin typeface="Times New Roman"/>
                <a:cs typeface="Times New Roman"/>
              </a:rPr>
              <a:t>Billot, R., </a:t>
            </a:r>
            <a:r>
              <a:rPr sz="1300" spc="-15" dirty="0">
                <a:latin typeface="Times New Roman"/>
                <a:cs typeface="Times New Roman"/>
              </a:rPr>
              <a:t>Ryan, </a:t>
            </a:r>
            <a:r>
              <a:rPr sz="1300" spc="-50" dirty="0">
                <a:latin typeface="Times New Roman"/>
                <a:cs typeface="Times New Roman"/>
              </a:rPr>
              <a:t>T. </a:t>
            </a:r>
            <a:r>
              <a:rPr sz="1300" dirty="0">
                <a:latin typeface="Times New Roman"/>
                <a:cs typeface="Times New Roman"/>
              </a:rPr>
              <a:t>C., ... &amp; </a:t>
            </a:r>
            <a:r>
              <a:rPr sz="1300" spc="-15" dirty="0">
                <a:latin typeface="Times New Roman"/>
                <a:cs typeface="Times New Roman"/>
              </a:rPr>
              <a:t>Lemey, </a:t>
            </a:r>
            <a:r>
              <a:rPr sz="1300" dirty="0">
                <a:latin typeface="Times New Roman"/>
                <a:cs typeface="Times New Roman"/>
              </a:rPr>
              <a:t>C. (2021). </a:t>
            </a:r>
            <a:r>
              <a:rPr sz="1300" spc="-5" dirty="0">
                <a:latin typeface="Times New Roman"/>
                <a:cs typeface="Times New Roman"/>
              </a:rPr>
              <a:t>Machine </a:t>
            </a:r>
            <a:r>
              <a:rPr sz="1300" dirty="0">
                <a:latin typeface="Times New Roman"/>
                <a:cs typeface="Times New Roman"/>
              </a:rPr>
              <a:t> learning and natural language processing in mental health: </a:t>
            </a:r>
            <a:r>
              <a:rPr sz="1300" spc="-5" dirty="0">
                <a:latin typeface="Times New Roman"/>
                <a:cs typeface="Times New Roman"/>
              </a:rPr>
              <a:t>systematic </a:t>
            </a:r>
            <a:r>
              <a:rPr sz="1300" spc="-15" dirty="0">
                <a:latin typeface="Times New Roman"/>
                <a:cs typeface="Times New Roman"/>
              </a:rPr>
              <a:t>review. </a:t>
            </a:r>
            <a:r>
              <a:rPr sz="1300" spc="-5" dirty="0">
                <a:latin typeface="Times New Roman"/>
                <a:cs typeface="Times New Roman"/>
              </a:rPr>
              <a:t>Journal </a:t>
            </a:r>
            <a:r>
              <a:rPr sz="1300" dirty="0">
                <a:latin typeface="Times New Roman"/>
                <a:cs typeface="Times New Roman"/>
              </a:rPr>
              <a:t>of medical Internet research,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23(5),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e15708.</a:t>
            </a:r>
            <a:endParaRPr sz="1300">
              <a:latin typeface="Times New Roman"/>
              <a:cs typeface="Times New Roman"/>
            </a:endParaRPr>
          </a:p>
          <a:p>
            <a:pPr marL="323850" marR="8255" indent="-311150" algn="just">
              <a:lnSpc>
                <a:spcPct val="140000"/>
              </a:lnSpc>
              <a:buSzPct val="103846"/>
              <a:buChar char="●"/>
              <a:tabLst>
                <a:tab pos="330200" algn="l"/>
              </a:tabLst>
            </a:pPr>
            <a:r>
              <a:rPr sz="1300" spc="-30" dirty="0">
                <a:latin typeface="Times New Roman"/>
                <a:cs typeface="Times New Roman"/>
              </a:rPr>
              <a:t>Yang, </a:t>
            </a:r>
            <a:r>
              <a:rPr sz="1300" spc="-5" dirty="0">
                <a:latin typeface="Times New Roman"/>
                <a:cs typeface="Times New Roman"/>
              </a:rPr>
              <a:t>K., Ji, S., </a:t>
            </a:r>
            <a:r>
              <a:rPr sz="1300" dirty="0">
                <a:latin typeface="Times New Roman"/>
                <a:cs typeface="Times New Roman"/>
              </a:rPr>
              <a:t>Zhang, </a:t>
            </a:r>
            <a:r>
              <a:rPr sz="1300" spc="-35" dirty="0">
                <a:latin typeface="Times New Roman"/>
                <a:cs typeface="Times New Roman"/>
              </a:rPr>
              <a:t>T., </a:t>
            </a:r>
            <a:r>
              <a:rPr sz="1300" spc="-5" dirty="0">
                <a:latin typeface="Times New Roman"/>
                <a:cs typeface="Times New Roman"/>
              </a:rPr>
              <a:t>Xie, Q., Kuang, </a:t>
            </a:r>
            <a:r>
              <a:rPr sz="1300" dirty="0">
                <a:latin typeface="Times New Roman"/>
                <a:cs typeface="Times New Roman"/>
              </a:rPr>
              <a:t>Z., &amp; </a:t>
            </a:r>
            <a:r>
              <a:rPr sz="1300" spc="-5" dirty="0">
                <a:latin typeface="Times New Roman"/>
                <a:cs typeface="Times New Roman"/>
              </a:rPr>
              <a:t>Ananiadou, S. </a:t>
            </a:r>
            <a:r>
              <a:rPr sz="1300" dirty="0">
                <a:latin typeface="Times New Roman"/>
                <a:cs typeface="Times New Roman"/>
              </a:rPr>
              <a:t>(2023, </a:t>
            </a:r>
            <a:r>
              <a:rPr sz="1300" spc="-5" dirty="0">
                <a:latin typeface="Times New Roman"/>
                <a:cs typeface="Times New Roman"/>
              </a:rPr>
              <a:t>December). </a:t>
            </a:r>
            <a:r>
              <a:rPr sz="1300" spc="-15" dirty="0">
                <a:latin typeface="Times New Roman"/>
                <a:cs typeface="Times New Roman"/>
              </a:rPr>
              <a:t>Towards </a:t>
            </a:r>
            <a:r>
              <a:rPr sz="1300" dirty="0">
                <a:latin typeface="Times New Roman"/>
                <a:cs typeface="Times New Roman"/>
              </a:rPr>
              <a:t>interpretable mental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health analysis </a:t>
            </a:r>
            <a:r>
              <a:rPr sz="1300" spc="-5" dirty="0">
                <a:latin typeface="Times New Roman"/>
                <a:cs typeface="Times New Roman"/>
              </a:rPr>
              <a:t>with large </a:t>
            </a:r>
            <a:r>
              <a:rPr sz="1300" dirty="0">
                <a:latin typeface="Times New Roman"/>
                <a:cs typeface="Times New Roman"/>
              </a:rPr>
              <a:t>language models. In The 2023 Conference on Empirical </a:t>
            </a:r>
            <a:r>
              <a:rPr sz="1300" spc="-5" dirty="0">
                <a:latin typeface="Times New Roman"/>
                <a:cs typeface="Times New Roman"/>
              </a:rPr>
              <a:t>Methods </a:t>
            </a:r>
            <a:r>
              <a:rPr sz="1300" dirty="0">
                <a:latin typeface="Times New Roman"/>
                <a:cs typeface="Times New Roman"/>
              </a:rPr>
              <a:t>in </a:t>
            </a:r>
            <a:r>
              <a:rPr sz="1300" spc="-5" dirty="0">
                <a:latin typeface="Times New Roman"/>
                <a:cs typeface="Times New Roman"/>
              </a:rPr>
              <a:t>Natural </a:t>
            </a:r>
            <a:r>
              <a:rPr sz="1300" dirty="0">
                <a:latin typeface="Times New Roman"/>
                <a:cs typeface="Times New Roman"/>
              </a:rPr>
              <a:t>Language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Processing.</a:t>
            </a:r>
            <a:endParaRPr sz="1300">
              <a:latin typeface="Times New Roman"/>
              <a:cs typeface="Times New Roman"/>
            </a:endParaRPr>
          </a:p>
          <a:p>
            <a:pPr marL="323850" marR="13335" indent="-311150" algn="just">
              <a:lnSpc>
                <a:spcPct val="140000"/>
              </a:lnSpc>
              <a:buSzPct val="103846"/>
              <a:buChar char="●"/>
              <a:tabLst>
                <a:tab pos="330200" algn="l"/>
              </a:tabLst>
            </a:pPr>
            <a:r>
              <a:rPr sz="1300" spc="-15" dirty="0">
                <a:latin typeface="Times New Roman"/>
                <a:cs typeface="Times New Roman"/>
              </a:rPr>
              <a:t>Adhikary, </a:t>
            </a:r>
            <a:r>
              <a:rPr sz="1300" spc="-75" dirty="0">
                <a:latin typeface="Times New Roman"/>
                <a:cs typeface="Times New Roman"/>
              </a:rPr>
              <a:t>P. </a:t>
            </a:r>
            <a:r>
              <a:rPr sz="1300" spc="-5" dirty="0">
                <a:latin typeface="Times New Roman"/>
                <a:cs typeface="Times New Roman"/>
              </a:rPr>
              <a:t>K., Srivastava, A., </a:t>
            </a:r>
            <a:r>
              <a:rPr sz="1300" spc="-15" dirty="0">
                <a:latin typeface="Times New Roman"/>
                <a:cs typeface="Times New Roman"/>
              </a:rPr>
              <a:t>Kumar, </a:t>
            </a:r>
            <a:r>
              <a:rPr sz="1300" spc="-5" dirty="0">
                <a:latin typeface="Times New Roman"/>
                <a:cs typeface="Times New Roman"/>
              </a:rPr>
              <a:t>S., Singh, S. M., Manuja, </a:t>
            </a:r>
            <a:r>
              <a:rPr sz="1300" spc="-50" dirty="0">
                <a:latin typeface="Times New Roman"/>
                <a:cs typeface="Times New Roman"/>
              </a:rPr>
              <a:t>P., </a:t>
            </a:r>
            <a:r>
              <a:rPr sz="1300" spc="-5" dirty="0">
                <a:latin typeface="Times New Roman"/>
                <a:cs typeface="Times New Roman"/>
              </a:rPr>
              <a:t>Gopinath, J. K., </a:t>
            </a:r>
            <a:r>
              <a:rPr sz="1300" dirty="0">
                <a:latin typeface="Times New Roman"/>
                <a:cs typeface="Times New Roman"/>
              </a:rPr>
              <a:t>... &amp; </a:t>
            </a:r>
            <a:r>
              <a:rPr sz="1300" spc="-10" dirty="0">
                <a:latin typeface="Times New Roman"/>
                <a:cs typeface="Times New Roman"/>
              </a:rPr>
              <a:t>Chakraborty, </a:t>
            </a:r>
            <a:r>
              <a:rPr sz="1300" spc="-50" dirty="0">
                <a:latin typeface="Times New Roman"/>
                <a:cs typeface="Times New Roman"/>
              </a:rPr>
              <a:t>T. </a:t>
            </a:r>
            <a:r>
              <a:rPr sz="1300" dirty="0">
                <a:latin typeface="Times New Roman"/>
                <a:cs typeface="Times New Roman"/>
              </a:rPr>
              <a:t>(2024).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Exploring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Efficacy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Large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Language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Models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Summarizing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Mental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Health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Counseling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Sessions: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  <a:p>
            <a:pPr marL="323850" algn="just">
              <a:lnSpc>
                <a:spcPct val="100000"/>
              </a:lnSpc>
              <a:spcBef>
                <a:spcPts val="635"/>
              </a:spcBef>
            </a:pPr>
            <a:r>
              <a:rPr sz="1300" dirty="0">
                <a:latin typeface="Times New Roman"/>
                <a:cs typeface="Times New Roman"/>
              </a:rPr>
              <a:t>Benchmark</a:t>
            </a:r>
            <a:r>
              <a:rPr sz="1300" spc="-20" dirty="0">
                <a:latin typeface="Times New Roman"/>
                <a:cs typeface="Times New Roman"/>
              </a:rPr>
              <a:t> Study.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arXiv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preprint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arXiv:2402.19052.</a:t>
            </a:r>
            <a:endParaRPr sz="1300">
              <a:latin typeface="Times New Roman"/>
              <a:cs typeface="Times New Roman"/>
            </a:endParaRPr>
          </a:p>
          <a:p>
            <a:pPr marL="323850" marR="25400" indent="-311150" algn="just">
              <a:lnSpc>
                <a:spcPts val="2180"/>
              </a:lnSpc>
              <a:spcBef>
                <a:spcPts val="95"/>
              </a:spcBef>
              <a:buSzPct val="103846"/>
              <a:buChar char="●"/>
              <a:tabLst>
                <a:tab pos="330200" algn="l"/>
              </a:tabLst>
            </a:pPr>
            <a:r>
              <a:rPr sz="1300" dirty="0">
                <a:latin typeface="Times New Roman"/>
                <a:cs typeface="Times New Roman"/>
              </a:rPr>
              <a:t>Lamichhane,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(2023).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Evaluation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chatgpt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nlp-based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mental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health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applications.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arXiv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preprint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arXiv:2303.15727.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0424"/>
            <a:ext cx="9144000" cy="299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9551" y="2086113"/>
            <a:ext cx="4733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</a:rPr>
              <a:t>EXPLORING</a:t>
            </a:r>
            <a:r>
              <a:rPr sz="2100" spc="-15" dirty="0">
                <a:solidFill>
                  <a:srgbClr val="FFFFFF"/>
                </a:solidFill>
              </a:rPr>
              <a:t> </a:t>
            </a:r>
            <a:r>
              <a:rPr sz="2100" spc="-30" dirty="0">
                <a:solidFill>
                  <a:srgbClr val="FFFFFF"/>
                </a:solidFill>
              </a:rPr>
              <a:t>MENTAL</a:t>
            </a:r>
            <a:r>
              <a:rPr sz="2100" spc="-5" dirty="0">
                <a:solidFill>
                  <a:srgbClr val="FFFFFF"/>
                </a:solidFill>
              </a:rPr>
              <a:t> </a:t>
            </a:r>
            <a:r>
              <a:rPr sz="2100" spc="-35" dirty="0">
                <a:solidFill>
                  <a:srgbClr val="FFFFFF"/>
                </a:solidFill>
              </a:rPr>
              <a:t>HEALTH</a:t>
            </a:r>
            <a:r>
              <a:rPr sz="2100" spc="-10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USING</a:t>
            </a:r>
            <a:r>
              <a:rPr sz="2100" spc="-5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LLMs:</a:t>
            </a:r>
            <a:endParaRPr sz="2100"/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FFFFFF"/>
                </a:solidFill>
              </a:rPr>
              <a:t>Comparison</a:t>
            </a:r>
            <a:r>
              <a:rPr sz="2100" spc="-20" dirty="0">
                <a:solidFill>
                  <a:srgbClr val="FFFFFF"/>
                </a:solidFill>
              </a:rPr>
              <a:t> </a:t>
            </a:r>
            <a:r>
              <a:rPr sz="2100" spc="-10" dirty="0">
                <a:solidFill>
                  <a:srgbClr val="FFFFFF"/>
                </a:solidFill>
              </a:rPr>
              <a:t>between</a:t>
            </a:r>
            <a:r>
              <a:rPr sz="2100" spc="-20" dirty="0">
                <a:solidFill>
                  <a:srgbClr val="FFFFFF"/>
                </a:solidFill>
              </a:rPr>
              <a:t> </a:t>
            </a:r>
            <a:r>
              <a:rPr sz="2100" spc="-5" dirty="0">
                <a:solidFill>
                  <a:srgbClr val="FFFFFF"/>
                </a:solidFill>
              </a:rPr>
              <a:t>ChatGPT</a:t>
            </a:r>
            <a:r>
              <a:rPr sz="2100" spc="-20" dirty="0">
                <a:solidFill>
                  <a:srgbClr val="FFFFFF"/>
                </a:solidFill>
              </a:rPr>
              <a:t> </a:t>
            </a:r>
            <a:r>
              <a:rPr sz="2100" dirty="0">
                <a:solidFill>
                  <a:srgbClr val="FFFFFF"/>
                </a:solidFill>
              </a:rPr>
              <a:t>and</a:t>
            </a:r>
            <a:r>
              <a:rPr sz="2100" spc="-15" dirty="0">
                <a:solidFill>
                  <a:srgbClr val="FFFFFF"/>
                </a:solidFill>
              </a:rPr>
              <a:t> </a:t>
            </a:r>
            <a:r>
              <a:rPr sz="2100" spc="-5" dirty="0">
                <a:solidFill>
                  <a:srgbClr val="FFFFFF"/>
                </a:solidFill>
              </a:rPr>
              <a:t>Gemini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1601776" y="2832233"/>
            <a:ext cx="582295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marR="5080" indent="-659765">
              <a:lnSpc>
                <a:spcPct val="11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The project is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about analysing mental well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being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help of Large Language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Models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ChatGPT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Gemini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thereby comparing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them to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find out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which model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efficient.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6924" y="482403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93283" y="779878"/>
            <a:ext cx="4057015" cy="3502660"/>
            <a:chOff x="4593283" y="779878"/>
            <a:chExt cx="4057015" cy="3502660"/>
          </a:xfrm>
        </p:grpSpPr>
        <p:sp>
          <p:nvSpPr>
            <p:cNvPr id="3" name="object 3"/>
            <p:cNvSpPr/>
            <p:nvPr/>
          </p:nvSpPr>
          <p:spPr>
            <a:xfrm>
              <a:off x="6057005" y="779878"/>
              <a:ext cx="2593340" cy="2593340"/>
            </a:xfrm>
            <a:custGeom>
              <a:avLst/>
              <a:gdLst/>
              <a:ahLst/>
              <a:cxnLst/>
              <a:rect l="l" t="t" r="r" b="b"/>
              <a:pathLst>
                <a:path w="2593340" h="2593340">
                  <a:moveTo>
                    <a:pt x="1298604" y="2593050"/>
                  </a:moveTo>
                  <a:lnTo>
                    <a:pt x="1249859" y="2592156"/>
                  </a:lnTo>
                  <a:lnTo>
                    <a:pt x="1201572" y="2589494"/>
                  </a:lnTo>
                  <a:lnTo>
                    <a:pt x="1153774" y="2585096"/>
                  </a:lnTo>
                  <a:lnTo>
                    <a:pt x="1106496" y="2578993"/>
                  </a:lnTo>
                  <a:lnTo>
                    <a:pt x="1059769" y="2571216"/>
                  </a:lnTo>
                  <a:lnTo>
                    <a:pt x="1013625" y="2561797"/>
                  </a:lnTo>
                  <a:lnTo>
                    <a:pt x="968095" y="2550766"/>
                  </a:lnTo>
                  <a:lnTo>
                    <a:pt x="923210" y="2538157"/>
                  </a:lnTo>
                  <a:lnTo>
                    <a:pt x="879001" y="2523999"/>
                  </a:lnTo>
                  <a:lnTo>
                    <a:pt x="835499" y="2508324"/>
                  </a:lnTo>
                  <a:lnTo>
                    <a:pt x="792736" y="2491163"/>
                  </a:lnTo>
                  <a:lnTo>
                    <a:pt x="750742" y="2472548"/>
                  </a:lnTo>
                  <a:lnTo>
                    <a:pt x="709549" y="2452510"/>
                  </a:lnTo>
                  <a:lnTo>
                    <a:pt x="669189" y="2431081"/>
                  </a:lnTo>
                  <a:lnTo>
                    <a:pt x="629692" y="2408291"/>
                  </a:lnTo>
                  <a:lnTo>
                    <a:pt x="591089" y="2384172"/>
                  </a:lnTo>
                  <a:lnTo>
                    <a:pt x="553412" y="2358756"/>
                  </a:lnTo>
                  <a:lnTo>
                    <a:pt x="516691" y="2332073"/>
                  </a:lnTo>
                  <a:lnTo>
                    <a:pt x="480959" y="2304156"/>
                  </a:lnTo>
                  <a:lnTo>
                    <a:pt x="446246" y="2275034"/>
                  </a:lnTo>
                  <a:lnTo>
                    <a:pt x="412584" y="2244741"/>
                  </a:lnTo>
                  <a:lnTo>
                    <a:pt x="380003" y="2213307"/>
                  </a:lnTo>
                  <a:lnTo>
                    <a:pt x="348535" y="2180763"/>
                  </a:lnTo>
                  <a:lnTo>
                    <a:pt x="318210" y="2147141"/>
                  </a:lnTo>
                  <a:lnTo>
                    <a:pt x="289062" y="2112472"/>
                  </a:lnTo>
                  <a:lnTo>
                    <a:pt x="261119" y="2076787"/>
                  </a:lnTo>
                  <a:lnTo>
                    <a:pt x="234414" y="2040118"/>
                  </a:lnTo>
                  <a:lnTo>
                    <a:pt x="208978" y="2002497"/>
                  </a:lnTo>
                  <a:lnTo>
                    <a:pt x="184841" y="1963953"/>
                  </a:lnTo>
                  <a:lnTo>
                    <a:pt x="162036" y="1924520"/>
                  </a:lnTo>
                  <a:lnTo>
                    <a:pt x="140593" y="1884227"/>
                  </a:lnTo>
                  <a:lnTo>
                    <a:pt x="120544" y="1843107"/>
                  </a:lnTo>
                  <a:lnTo>
                    <a:pt x="101919" y="1801191"/>
                  </a:lnTo>
                  <a:lnTo>
                    <a:pt x="84751" y="1758510"/>
                  </a:lnTo>
                  <a:lnTo>
                    <a:pt x="69069" y="1715095"/>
                  </a:lnTo>
                  <a:lnTo>
                    <a:pt x="54906" y="1670979"/>
                  </a:lnTo>
                  <a:lnTo>
                    <a:pt x="42292" y="1626191"/>
                  </a:lnTo>
                  <a:lnTo>
                    <a:pt x="31258" y="1580764"/>
                  </a:lnTo>
                  <a:lnTo>
                    <a:pt x="21837" y="1534728"/>
                  </a:lnTo>
                  <a:lnTo>
                    <a:pt x="14059" y="1488116"/>
                  </a:lnTo>
                  <a:lnTo>
                    <a:pt x="7955" y="1440958"/>
                  </a:lnTo>
                  <a:lnTo>
                    <a:pt x="3556" y="1393286"/>
                  </a:lnTo>
                  <a:lnTo>
                    <a:pt x="894" y="1345131"/>
                  </a:lnTo>
                  <a:lnTo>
                    <a:pt x="0" y="1296525"/>
                  </a:lnTo>
                  <a:lnTo>
                    <a:pt x="894" y="1247919"/>
                  </a:lnTo>
                  <a:lnTo>
                    <a:pt x="3556" y="1199764"/>
                  </a:lnTo>
                  <a:lnTo>
                    <a:pt x="7955" y="1152092"/>
                  </a:lnTo>
                  <a:lnTo>
                    <a:pt x="14059" y="1104934"/>
                  </a:lnTo>
                  <a:lnTo>
                    <a:pt x="21837" y="1058322"/>
                  </a:lnTo>
                  <a:lnTo>
                    <a:pt x="31258" y="1012286"/>
                  </a:lnTo>
                  <a:lnTo>
                    <a:pt x="42292" y="966859"/>
                  </a:lnTo>
                  <a:lnTo>
                    <a:pt x="54906" y="922071"/>
                  </a:lnTo>
                  <a:lnTo>
                    <a:pt x="69069" y="877954"/>
                  </a:lnTo>
                  <a:lnTo>
                    <a:pt x="84751" y="834540"/>
                  </a:lnTo>
                  <a:lnTo>
                    <a:pt x="101919" y="791859"/>
                  </a:lnTo>
                  <a:lnTo>
                    <a:pt x="120544" y="749943"/>
                  </a:lnTo>
                  <a:lnTo>
                    <a:pt x="140593" y="708823"/>
                  </a:lnTo>
                  <a:lnTo>
                    <a:pt x="162036" y="668530"/>
                  </a:lnTo>
                  <a:lnTo>
                    <a:pt x="184841" y="629097"/>
                  </a:lnTo>
                  <a:lnTo>
                    <a:pt x="208978" y="590553"/>
                  </a:lnTo>
                  <a:lnTo>
                    <a:pt x="234414" y="552932"/>
                  </a:lnTo>
                  <a:lnTo>
                    <a:pt x="261119" y="516263"/>
                  </a:lnTo>
                  <a:lnTo>
                    <a:pt x="289062" y="480578"/>
                  </a:lnTo>
                  <a:lnTo>
                    <a:pt x="318210" y="445909"/>
                  </a:lnTo>
                  <a:lnTo>
                    <a:pt x="348535" y="412287"/>
                  </a:lnTo>
                  <a:lnTo>
                    <a:pt x="380003" y="379743"/>
                  </a:lnTo>
                  <a:lnTo>
                    <a:pt x="412584" y="348309"/>
                  </a:lnTo>
                  <a:lnTo>
                    <a:pt x="446246" y="318015"/>
                  </a:lnTo>
                  <a:lnTo>
                    <a:pt x="480959" y="288894"/>
                  </a:lnTo>
                  <a:lnTo>
                    <a:pt x="516691" y="260977"/>
                  </a:lnTo>
                  <a:lnTo>
                    <a:pt x="553412" y="234294"/>
                  </a:lnTo>
                  <a:lnTo>
                    <a:pt x="591089" y="208878"/>
                  </a:lnTo>
                  <a:lnTo>
                    <a:pt x="629692" y="184759"/>
                  </a:lnTo>
                  <a:lnTo>
                    <a:pt x="669189" y="161969"/>
                  </a:lnTo>
                  <a:lnTo>
                    <a:pt x="709549" y="140540"/>
                  </a:lnTo>
                  <a:lnTo>
                    <a:pt x="750742" y="120502"/>
                  </a:lnTo>
                  <a:lnTo>
                    <a:pt x="792736" y="101887"/>
                  </a:lnTo>
                  <a:lnTo>
                    <a:pt x="835499" y="84726"/>
                  </a:lnTo>
                  <a:lnTo>
                    <a:pt x="879001" y="69051"/>
                  </a:lnTo>
                  <a:lnTo>
                    <a:pt x="923210" y="54893"/>
                  </a:lnTo>
                  <a:lnTo>
                    <a:pt x="968095" y="42283"/>
                  </a:lnTo>
                  <a:lnTo>
                    <a:pt x="1013625" y="31253"/>
                  </a:lnTo>
                  <a:lnTo>
                    <a:pt x="1059769" y="21834"/>
                  </a:lnTo>
                  <a:lnTo>
                    <a:pt x="1106496" y="14057"/>
                  </a:lnTo>
                  <a:lnTo>
                    <a:pt x="1153774" y="7954"/>
                  </a:lnTo>
                  <a:lnTo>
                    <a:pt x="1201572" y="3556"/>
                  </a:lnTo>
                  <a:lnTo>
                    <a:pt x="1249859" y="894"/>
                  </a:lnTo>
                  <a:lnTo>
                    <a:pt x="1298604" y="0"/>
                  </a:lnTo>
                  <a:lnTo>
                    <a:pt x="1347072" y="894"/>
                  </a:lnTo>
                  <a:lnTo>
                    <a:pt x="1395094" y="3556"/>
                  </a:lnTo>
                  <a:lnTo>
                    <a:pt x="1442640" y="7954"/>
                  </a:lnTo>
                  <a:lnTo>
                    <a:pt x="1489678" y="14057"/>
                  </a:lnTo>
                  <a:lnTo>
                    <a:pt x="1536176" y="21834"/>
                  </a:lnTo>
                  <a:lnTo>
                    <a:pt x="1582103" y="31253"/>
                  </a:lnTo>
                  <a:lnTo>
                    <a:pt x="1627427" y="42283"/>
                  </a:lnTo>
                  <a:lnTo>
                    <a:pt x="1672118" y="54893"/>
                  </a:lnTo>
                  <a:lnTo>
                    <a:pt x="1716142" y="69051"/>
                  </a:lnTo>
                  <a:lnTo>
                    <a:pt x="1759470" y="84726"/>
                  </a:lnTo>
                  <a:lnTo>
                    <a:pt x="1802068" y="101887"/>
                  </a:lnTo>
                  <a:lnTo>
                    <a:pt x="1843907" y="120502"/>
                  </a:lnTo>
                  <a:lnTo>
                    <a:pt x="1884955" y="140540"/>
                  </a:lnTo>
                  <a:lnTo>
                    <a:pt x="1925179" y="161969"/>
                  </a:lnTo>
                  <a:lnTo>
                    <a:pt x="1964549" y="184759"/>
                  </a:lnTo>
                  <a:lnTo>
                    <a:pt x="2003033" y="208878"/>
                  </a:lnTo>
                  <a:lnTo>
                    <a:pt x="2040599" y="234294"/>
                  </a:lnTo>
                  <a:lnTo>
                    <a:pt x="2077216" y="260977"/>
                  </a:lnTo>
                  <a:lnTo>
                    <a:pt x="2112853" y="288894"/>
                  </a:lnTo>
                  <a:lnTo>
                    <a:pt x="2147479" y="318015"/>
                  </a:lnTo>
                  <a:lnTo>
                    <a:pt x="2181060" y="348309"/>
                  </a:lnTo>
                  <a:lnTo>
                    <a:pt x="2213567" y="379743"/>
                  </a:lnTo>
                  <a:lnTo>
                    <a:pt x="2244967" y="412287"/>
                  </a:lnTo>
                  <a:lnTo>
                    <a:pt x="2275230" y="445909"/>
                  </a:lnTo>
                  <a:lnTo>
                    <a:pt x="2304323" y="480578"/>
                  </a:lnTo>
                  <a:lnTo>
                    <a:pt x="2332216" y="516263"/>
                  </a:lnTo>
                  <a:lnTo>
                    <a:pt x="2358876" y="552932"/>
                  </a:lnTo>
                  <a:lnTo>
                    <a:pt x="2384272" y="590553"/>
                  </a:lnTo>
                  <a:lnTo>
                    <a:pt x="2408373" y="629097"/>
                  </a:lnTo>
                  <a:lnTo>
                    <a:pt x="2431148" y="668530"/>
                  </a:lnTo>
                  <a:lnTo>
                    <a:pt x="2452564" y="708823"/>
                  </a:lnTo>
                  <a:lnTo>
                    <a:pt x="2472590" y="749943"/>
                  </a:lnTo>
                  <a:lnTo>
                    <a:pt x="2491196" y="791859"/>
                  </a:lnTo>
                  <a:lnTo>
                    <a:pt x="2508348" y="834540"/>
                  </a:lnTo>
                  <a:lnTo>
                    <a:pt x="2524017" y="877954"/>
                  </a:lnTo>
                  <a:lnTo>
                    <a:pt x="2538169" y="922071"/>
                  </a:lnTo>
                  <a:lnTo>
                    <a:pt x="2550775" y="966859"/>
                  </a:lnTo>
                  <a:lnTo>
                    <a:pt x="2561802" y="1012286"/>
                  </a:lnTo>
                  <a:lnTo>
                    <a:pt x="2571219" y="1058322"/>
                  </a:lnTo>
                  <a:lnTo>
                    <a:pt x="2578994" y="1104934"/>
                  </a:lnTo>
                  <a:lnTo>
                    <a:pt x="2585097" y="1152092"/>
                  </a:lnTo>
                  <a:lnTo>
                    <a:pt x="2589495" y="1199764"/>
                  </a:lnTo>
                  <a:lnTo>
                    <a:pt x="2592156" y="1247919"/>
                  </a:lnTo>
                  <a:lnTo>
                    <a:pt x="2593051" y="1296525"/>
                  </a:lnTo>
                  <a:lnTo>
                    <a:pt x="2592156" y="1345131"/>
                  </a:lnTo>
                  <a:lnTo>
                    <a:pt x="2589495" y="1393286"/>
                  </a:lnTo>
                  <a:lnTo>
                    <a:pt x="2585097" y="1440958"/>
                  </a:lnTo>
                  <a:lnTo>
                    <a:pt x="2578994" y="1488116"/>
                  </a:lnTo>
                  <a:lnTo>
                    <a:pt x="2571219" y="1534728"/>
                  </a:lnTo>
                  <a:lnTo>
                    <a:pt x="2561802" y="1580764"/>
                  </a:lnTo>
                  <a:lnTo>
                    <a:pt x="2550775" y="1626191"/>
                  </a:lnTo>
                  <a:lnTo>
                    <a:pt x="2538169" y="1670979"/>
                  </a:lnTo>
                  <a:lnTo>
                    <a:pt x="2524017" y="1715096"/>
                  </a:lnTo>
                  <a:lnTo>
                    <a:pt x="2508348" y="1758510"/>
                  </a:lnTo>
                  <a:lnTo>
                    <a:pt x="2491196" y="1801191"/>
                  </a:lnTo>
                  <a:lnTo>
                    <a:pt x="2472590" y="1843107"/>
                  </a:lnTo>
                  <a:lnTo>
                    <a:pt x="2452564" y="1884227"/>
                  </a:lnTo>
                  <a:lnTo>
                    <a:pt x="2431148" y="1924520"/>
                  </a:lnTo>
                  <a:lnTo>
                    <a:pt x="2408373" y="1963953"/>
                  </a:lnTo>
                  <a:lnTo>
                    <a:pt x="2384272" y="2002497"/>
                  </a:lnTo>
                  <a:lnTo>
                    <a:pt x="2358876" y="2040118"/>
                  </a:lnTo>
                  <a:lnTo>
                    <a:pt x="2332216" y="2076787"/>
                  </a:lnTo>
                  <a:lnTo>
                    <a:pt x="2304323" y="2112472"/>
                  </a:lnTo>
                  <a:lnTo>
                    <a:pt x="2275230" y="2147141"/>
                  </a:lnTo>
                  <a:lnTo>
                    <a:pt x="2244967" y="2180763"/>
                  </a:lnTo>
                  <a:lnTo>
                    <a:pt x="2213567" y="2213307"/>
                  </a:lnTo>
                  <a:lnTo>
                    <a:pt x="2181060" y="2244741"/>
                  </a:lnTo>
                  <a:lnTo>
                    <a:pt x="2147479" y="2275035"/>
                  </a:lnTo>
                  <a:lnTo>
                    <a:pt x="2112853" y="2304156"/>
                  </a:lnTo>
                  <a:lnTo>
                    <a:pt x="2077216" y="2332073"/>
                  </a:lnTo>
                  <a:lnTo>
                    <a:pt x="2040599" y="2358756"/>
                  </a:lnTo>
                  <a:lnTo>
                    <a:pt x="2003033" y="2384172"/>
                  </a:lnTo>
                  <a:lnTo>
                    <a:pt x="1964549" y="2408291"/>
                  </a:lnTo>
                  <a:lnTo>
                    <a:pt x="1925179" y="2431081"/>
                  </a:lnTo>
                  <a:lnTo>
                    <a:pt x="1884955" y="2452510"/>
                  </a:lnTo>
                  <a:lnTo>
                    <a:pt x="1843907" y="2472548"/>
                  </a:lnTo>
                  <a:lnTo>
                    <a:pt x="1802068" y="2491163"/>
                  </a:lnTo>
                  <a:lnTo>
                    <a:pt x="1759470" y="2508324"/>
                  </a:lnTo>
                  <a:lnTo>
                    <a:pt x="1716142" y="2523999"/>
                  </a:lnTo>
                  <a:lnTo>
                    <a:pt x="1672118" y="2538157"/>
                  </a:lnTo>
                  <a:lnTo>
                    <a:pt x="1627427" y="2550766"/>
                  </a:lnTo>
                  <a:lnTo>
                    <a:pt x="1582103" y="2561797"/>
                  </a:lnTo>
                  <a:lnTo>
                    <a:pt x="1536176" y="2571216"/>
                  </a:lnTo>
                  <a:lnTo>
                    <a:pt x="1489678" y="2578993"/>
                  </a:lnTo>
                  <a:lnTo>
                    <a:pt x="1442640" y="2585096"/>
                  </a:lnTo>
                  <a:lnTo>
                    <a:pt x="1395094" y="2589494"/>
                  </a:lnTo>
                  <a:lnTo>
                    <a:pt x="1347072" y="2592156"/>
                  </a:lnTo>
                  <a:lnTo>
                    <a:pt x="1298604" y="2593050"/>
                  </a:lnTo>
                  <a:close/>
                </a:path>
              </a:pathLst>
            </a:custGeom>
            <a:solidFill>
              <a:srgbClr val="74C4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93283" y="1330841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936252" y="1872505"/>
                  </a:moveTo>
                  <a:lnTo>
                    <a:pt x="888073" y="1871287"/>
                  </a:lnTo>
                  <a:lnTo>
                    <a:pt x="840526" y="1867672"/>
                  </a:lnTo>
                  <a:lnTo>
                    <a:pt x="793670" y="1861718"/>
                  </a:lnTo>
                  <a:lnTo>
                    <a:pt x="747565" y="1853484"/>
                  </a:lnTo>
                  <a:lnTo>
                    <a:pt x="702268" y="1843030"/>
                  </a:lnTo>
                  <a:lnTo>
                    <a:pt x="657839" y="1830413"/>
                  </a:lnTo>
                  <a:lnTo>
                    <a:pt x="614337" y="1815694"/>
                  </a:lnTo>
                  <a:lnTo>
                    <a:pt x="571821" y="1798930"/>
                  </a:lnTo>
                  <a:lnTo>
                    <a:pt x="530348" y="1780181"/>
                  </a:lnTo>
                  <a:lnTo>
                    <a:pt x="489979" y="1759505"/>
                  </a:lnTo>
                  <a:lnTo>
                    <a:pt x="450771" y="1736961"/>
                  </a:lnTo>
                  <a:lnTo>
                    <a:pt x="412785" y="1712608"/>
                  </a:lnTo>
                  <a:lnTo>
                    <a:pt x="376077" y="1686505"/>
                  </a:lnTo>
                  <a:lnTo>
                    <a:pt x="340709" y="1658711"/>
                  </a:lnTo>
                  <a:lnTo>
                    <a:pt x="306737" y="1629284"/>
                  </a:lnTo>
                  <a:lnTo>
                    <a:pt x="274222" y="1598283"/>
                  </a:lnTo>
                  <a:lnTo>
                    <a:pt x="243221" y="1565768"/>
                  </a:lnTo>
                  <a:lnTo>
                    <a:pt x="213794" y="1531796"/>
                  </a:lnTo>
                  <a:lnTo>
                    <a:pt x="186000" y="1496428"/>
                  </a:lnTo>
                  <a:lnTo>
                    <a:pt x="159897" y="1459720"/>
                  </a:lnTo>
                  <a:lnTo>
                    <a:pt x="135544" y="1421734"/>
                  </a:lnTo>
                  <a:lnTo>
                    <a:pt x="113000" y="1382526"/>
                  </a:lnTo>
                  <a:lnTo>
                    <a:pt x="92324" y="1342157"/>
                  </a:lnTo>
                  <a:lnTo>
                    <a:pt x="73575" y="1300684"/>
                  </a:lnTo>
                  <a:lnTo>
                    <a:pt x="56811" y="1258168"/>
                  </a:lnTo>
                  <a:lnTo>
                    <a:pt x="42092" y="1214666"/>
                  </a:lnTo>
                  <a:lnTo>
                    <a:pt x="29475" y="1170237"/>
                  </a:lnTo>
                  <a:lnTo>
                    <a:pt x="19021" y="1124940"/>
                  </a:lnTo>
                  <a:lnTo>
                    <a:pt x="10787" y="1078835"/>
                  </a:lnTo>
                  <a:lnTo>
                    <a:pt x="4833" y="1031979"/>
                  </a:lnTo>
                  <a:lnTo>
                    <a:pt x="1218" y="984432"/>
                  </a:lnTo>
                  <a:lnTo>
                    <a:pt x="0" y="936253"/>
                  </a:lnTo>
                  <a:lnTo>
                    <a:pt x="1218" y="888073"/>
                  </a:lnTo>
                  <a:lnTo>
                    <a:pt x="4833" y="840526"/>
                  </a:lnTo>
                  <a:lnTo>
                    <a:pt x="10787" y="793670"/>
                  </a:lnTo>
                  <a:lnTo>
                    <a:pt x="19021" y="747565"/>
                  </a:lnTo>
                  <a:lnTo>
                    <a:pt x="29475" y="702268"/>
                  </a:lnTo>
                  <a:lnTo>
                    <a:pt x="42092" y="657839"/>
                  </a:lnTo>
                  <a:lnTo>
                    <a:pt x="56811" y="614337"/>
                  </a:lnTo>
                  <a:lnTo>
                    <a:pt x="73575" y="571821"/>
                  </a:lnTo>
                  <a:lnTo>
                    <a:pt x="92324" y="530348"/>
                  </a:lnTo>
                  <a:lnTo>
                    <a:pt x="113000" y="489979"/>
                  </a:lnTo>
                  <a:lnTo>
                    <a:pt x="135544" y="450771"/>
                  </a:lnTo>
                  <a:lnTo>
                    <a:pt x="159897" y="412785"/>
                  </a:lnTo>
                  <a:lnTo>
                    <a:pt x="186000" y="376077"/>
                  </a:lnTo>
                  <a:lnTo>
                    <a:pt x="213794" y="340709"/>
                  </a:lnTo>
                  <a:lnTo>
                    <a:pt x="243221" y="306737"/>
                  </a:lnTo>
                  <a:lnTo>
                    <a:pt x="274222" y="274222"/>
                  </a:lnTo>
                  <a:lnTo>
                    <a:pt x="306737" y="243221"/>
                  </a:lnTo>
                  <a:lnTo>
                    <a:pt x="340709" y="213794"/>
                  </a:lnTo>
                  <a:lnTo>
                    <a:pt x="376077" y="186000"/>
                  </a:lnTo>
                  <a:lnTo>
                    <a:pt x="412785" y="159897"/>
                  </a:lnTo>
                  <a:lnTo>
                    <a:pt x="450771" y="135544"/>
                  </a:lnTo>
                  <a:lnTo>
                    <a:pt x="489979" y="113000"/>
                  </a:lnTo>
                  <a:lnTo>
                    <a:pt x="530348" y="92324"/>
                  </a:lnTo>
                  <a:lnTo>
                    <a:pt x="571821" y="73575"/>
                  </a:lnTo>
                  <a:lnTo>
                    <a:pt x="614337" y="56811"/>
                  </a:lnTo>
                  <a:lnTo>
                    <a:pt x="657839" y="42092"/>
                  </a:lnTo>
                  <a:lnTo>
                    <a:pt x="702268" y="29475"/>
                  </a:lnTo>
                  <a:lnTo>
                    <a:pt x="747565" y="19021"/>
                  </a:lnTo>
                  <a:lnTo>
                    <a:pt x="793670" y="10787"/>
                  </a:lnTo>
                  <a:lnTo>
                    <a:pt x="840526" y="4833"/>
                  </a:lnTo>
                  <a:lnTo>
                    <a:pt x="888073" y="1218"/>
                  </a:lnTo>
                  <a:lnTo>
                    <a:pt x="936252" y="0"/>
                  </a:lnTo>
                  <a:lnTo>
                    <a:pt x="984432" y="1218"/>
                  </a:lnTo>
                  <a:lnTo>
                    <a:pt x="1031979" y="4833"/>
                  </a:lnTo>
                  <a:lnTo>
                    <a:pt x="1078835" y="10787"/>
                  </a:lnTo>
                  <a:lnTo>
                    <a:pt x="1124940" y="19021"/>
                  </a:lnTo>
                  <a:lnTo>
                    <a:pt x="1170237" y="29475"/>
                  </a:lnTo>
                  <a:lnTo>
                    <a:pt x="1214666" y="42092"/>
                  </a:lnTo>
                  <a:lnTo>
                    <a:pt x="1258168" y="56811"/>
                  </a:lnTo>
                  <a:lnTo>
                    <a:pt x="1300684" y="73575"/>
                  </a:lnTo>
                  <a:lnTo>
                    <a:pt x="1342157" y="92324"/>
                  </a:lnTo>
                  <a:lnTo>
                    <a:pt x="1382526" y="113000"/>
                  </a:lnTo>
                  <a:lnTo>
                    <a:pt x="1421734" y="135544"/>
                  </a:lnTo>
                  <a:lnTo>
                    <a:pt x="1459720" y="159897"/>
                  </a:lnTo>
                  <a:lnTo>
                    <a:pt x="1496428" y="186000"/>
                  </a:lnTo>
                  <a:lnTo>
                    <a:pt x="1531796" y="213794"/>
                  </a:lnTo>
                  <a:lnTo>
                    <a:pt x="1565768" y="243221"/>
                  </a:lnTo>
                  <a:lnTo>
                    <a:pt x="1598283" y="274222"/>
                  </a:lnTo>
                  <a:lnTo>
                    <a:pt x="1629284" y="306737"/>
                  </a:lnTo>
                  <a:lnTo>
                    <a:pt x="1658711" y="340709"/>
                  </a:lnTo>
                  <a:lnTo>
                    <a:pt x="1686505" y="376077"/>
                  </a:lnTo>
                  <a:lnTo>
                    <a:pt x="1712608" y="412785"/>
                  </a:lnTo>
                  <a:lnTo>
                    <a:pt x="1736961" y="450771"/>
                  </a:lnTo>
                  <a:lnTo>
                    <a:pt x="1759505" y="489979"/>
                  </a:lnTo>
                  <a:lnTo>
                    <a:pt x="1780181" y="530348"/>
                  </a:lnTo>
                  <a:lnTo>
                    <a:pt x="1798930" y="571821"/>
                  </a:lnTo>
                  <a:lnTo>
                    <a:pt x="1815694" y="614337"/>
                  </a:lnTo>
                  <a:lnTo>
                    <a:pt x="1830413" y="657839"/>
                  </a:lnTo>
                  <a:lnTo>
                    <a:pt x="1843030" y="702268"/>
                  </a:lnTo>
                  <a:lnTo>
                    <a:pt x="1853484" y="747565"/>
                  </a:lnTo>
                  <a:lnTo>
                    <a:pt x="1861718" y="793670"/>
                  </a:lnTo>
                  <a:lnTo>
                    <a:pt x="1867672" y="840526"/>
                  </a:lnTo>
                  <a:lnTo>
                    <a:pt x="1871287" y="888073"/>
                  </a:lnTo>
                  <a:lnTo>
                    <a:pt x="1872505" y="936253"/>
                  </a:lnTo>
                  <a:lnTo>
                    <a:pt x="1871287" y="984432"/>
                  </a:lnTo>
                  <a:lnTo>
                    <a:pt x="1867672" y="1031979"/>
                  </a:lnTo>
                  <a:lnTo>
                    <a:pt x="1861718" y="1078835"/>
                  </a:lnTo>
                  <a:lnTo>
                    <a:pt x="1853484" y="1124940"/>
                  </a:lnTo>
                  <a:lnTo>
                    <a:pt x="1843030" y="1170237"/>
                  </a:lnTo>
                  <a:lnTo>
                    <a:pt x="1830413" y="1214666"/>
                  </a:lnTo>
                  <a:lnTo>
                    <a:pt x="1815694" y="1258168"/>
                  </a:lnTo>
                  <a:lnTo>
                    <a:pt x="1798930" y="1300684"/>
                  </a:lnTo>
                  <a:lnTo>
                    <a:pt x="1780181" y="1342157"/>
                  </a:lnTo>
                  <a:lnTo>
                    <a:pt x="1759505" y="1382526"/>
                  </a:lnTo>
                  <a:lnTo>
                    <a:pt x="1736961" y="1421734"/>
                  </a:lnTo>
                  <a:lnTo>
                    <a:pt x="1712608" y="1459720"/>
                  </a:lnTo>
                  <a:lnTo>
                    <a:pt x="1686505" y="1496428"/>
                  </a:lnTo>
                  <a:lnTo>
                    <a:pt x="1658711" y="1531796"/>
                  </a:lnTo>
                  <a:lnTo>
                    <a:pt x="1629284" y="1565768"/>
                  </a:lnTo>
                  <a:lnTo>
                    <a:pt x="1598283" y="1598283"/>
                  </a:lnTo>
                  <a:lnTo>
                    <a:pt x="1565768" y="1629284"/>
                  </a:lnTo>
                  <a:lnTo>
                    <a:pt x="1531796" y="1658711"/>
                  </a:lnTo>
                  <a:lnTo>
                    <a:pt x="1496428" y="1686505"/>
                  </a:lnTo>
                  <a:lnTo>
                    <a:pt x="1459720" y="1712608"/>
                  </a:lnTo>
                  <a:lnTo>
                    <a:pt x="1421734" y="1736961"/>
                  </a:lnTo>
                  <a:lnTo>
                    <a:pt x="1382526" y="1759505"/>
                  </a:lnTo>
                  <a:lnTo>
                    <a:pt x="1342157" y="1780181"/>
                  </a:lnTo>
                  <a:lnTo>
                    <a:pt x="1300684" y="1798930"/>
                  </a:lnTo>
                  <a:lnTo>
                    <a:pt x="1258168" y="1815694"/>
                  </a:lnTo>
                  <a:lnTo>
                    <a:pt x="1214666" y="1830413"/>
                  </a:lnTo>
                  <a:lnTo>
                    <a:pt x="1170237" y="1843030"/>
                  </a:lnTo>
                  <a:lnTo>
                    <a:pt x="1124940" y="1853484"/>
                  </a:lnTo>
                  <a:lnTo>
                    <a:pt x="1078835" y="1861718"/>
                  </a:lnTo>
                  <a:lnTo>
                    <a:pt x="1031979" y="1867672"/>
                  </a:lnTo>
                  <a:lnTo>
                    <a:pt x="984432" y="1871287"/>
                  </a:lnTo>
                  <a:lnTo>
                    <a:pt x="936252" y="1872505"/>
                  </a:lnTo>
                  <a:close/>
                </a:path>
              </a:pathLst>
            </a:custGeom>
            <a:solidFill>
              <a:srgbClr val="007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4690" y="2821965"/>
              <a:ext cx="1460500" cy="1460500"/>
            </a:xfrm>
            <a:custGeom>
              <a:avLst/>
              <a:gdLst/>
              <a:ahLst/>
              <a:cxnLst/>
              <a:rect l="l" t="t" r="r" b="b"/>
              <a:pathLst>
                <a:path w="1460500" h="1460500">
                  <a:moveTo>
                    <a:pt x="729986" y="1459972"/>
                  </a:moveTo>
                  <a:lnTo>
                    <a:pt x="681989" y="1458419"/>
                  </a:lnTo>
                  <a:lnTo>
                    <a:pt x="634821" y="1453825"/>
                  </a:lnTo>
                  <a:lnTo>
                    <a:pt x="588578" y="1446286"/>
                  </a:lnTo>
                  <a:lnTo>
                    <a:pt x="543357" y="1435897"/>
                  </a:lnTo>
                  <a:lnTo>
                    <a:pt x="499253" y="1422756"/>
                  </a:lnTo>
                  <a:lnTo>
                    <a:pt x="456364" y="1406959"/>
                  </a:lnTo>
                  <a:lnTo>
                    <a:pt x="414784" y="1388601"/>
                  </a:lnTo>
                  <a:lnTo>
                    <a:pt x="374610" y="1367779"/>
                  </a:lnTo>
                  <a:lnTo>
                    <a:pt x="335938" y="1344589"/>
                  </a:lnTo>
                  <a:lnTo>
                    <a:pt x="298865" y="1319127"/>
                  </a:lnTo>
                  <a:lnTo>
                    <a:pt x="263487" y="1291489"/>
                  </a:lnTo>
                  <a:lnTo>
                    <a:pt x="229899" y="1261772"/>
                  </a:lnTo>
                  <a:lnTo>
                    <a:pt x="198199" y="1230072"/>
                  </a:lnTo>
                  <a:lnTo>
                    <a:pt x="168482" y="1196484"/>
                  </a:lnTo>
                  <a:lnTo>
                    <a:pt x="140844" y="1161106"/>
                  </a:lnTo>
                  <a:lnTo>
                    <a:pt x="115382" y="1124033"/>
                  </a:lnTo>
                  <a:lnTo>
                    <a:pt x="92192" y="1085361"/>
                  </a:lnTo>
                  <a:lnTo>
                    <a:pt x="71370" y="1045188"/>
                  </a:lnTo>
                  <a:lnTo>
                    <a:pt x="53012" y="1003608"/>
                  </a:lnTo>
                  <a:lnTo>
                    <a:pt x="37215" y="960718"/>
                  </a:lnTo>
                  <a:lnTo>
                    <a:pt x="24074" y="916614"/>
                  </a:lnTo>
                  <a:lnTo>
                    <a:pt x="13686" y="871393"/>
                  </a:lnTo>
                  <a:lnTo>
                    <a:pt x="6146" y="825150"/>
                  </a:lnTo>
                  <a:lnTo>
                    <a:pt x="1552" y="777982"/>
                  </a:lnTo>
                  <a:lnTo>
                    <a:pt x="0" y="729986"/>
                  </a:lnTo>
                  <a:lnTo>
                    <a:pt x="1552" y="681989"/>
                  </a:lnTo>
                  <a:lnTo>
                    <a:pt x="6146" y="634821"/>
                  </a:lnTo>
                  <a:lnTo>
                    <a:pt x="13686" y="588578"/>
                  </a:lnTo>
                  <a:lnTo>
                    <a:pt x="24074" y="543357"/>
                  </a:lnTo>
                  <a:lnTo>
                    <a:pt x="37215" y="499253"/>
                  </a:lnTo>
                  <a:lnTo>
                    <a:pt x="53012" y="456364"/>
                  </a:lnTo>
                  <a:lnTo>
                    <a:pt x="71370" y="414784"/>
                  </a:lnTo>
                  <a:lnTo>
                    <a:pt x="92192" y="374610"/>
                  </a:lnTo>
                  <a:lnTo>
                    <a:pt x="115382" y="335938"/>
                  </a:lnTo>
                  <a:lnTo>
                    <a:pt x="140844" y="298865"/>
                  </a:lnTo>
                  <a:lnTo>
                    <a:pt x="168482" y="263487"/>
                  </a:lnTo>
                  <a:lnTo>
                    <a:pt x="198199" y="229899"/>
                  </a:lnTo>
                  <a:lnTo>
                    <a:pt x="229899" y="198199"/>
                  </a:lnTo>
                  <a:lnTo>
                    <a:pt x="263487" y="168482"/>
                  </a:lnTo>
                  <a:lnTo>
                    <a:pt x="298865" y="140844"/>
                  </a:lnTo>
                  <a:lnTo>
                    <a:pt x="335938" y="115382"/>
                  </a:lnTo>
                  <a:lnTo>
                    <a:pt x="374610" y="92192"/>
                  </a:lnTo>
                  <a:lnTo>
                    <a:pt x="414784" y="71370"/>
                  </a:lnTo>
                  <a:lnTo>
                    <a:pt x="456364" y="53012"/>
                  </a:lnTo>
                  <a:lnTo>
                    <a:pt x="499253" y="37215"/>
                  </a:lnTo>
                  <a:lnTo>
                    <a:pt x="543357" y="24074"/>
                  </a:lnTo>
                  <a:lnTo>
                    <a:pt x="588578" y="13686"/>
                  </a:lnTo>
                  <a:lnTo>
                    <a:pt x="634821" y="6146"/>
                  </a:lnTo>
                  <a:lnTo>
                    <a:pt x="681989" y="1552"/>
                  </a:lnTo>
                  <a:lnTo>
                    <a:pt x="729986" y="0"/>
                  </a:lnTo>
                  <a:lnTo>
                    <a:pt x="777982" y="1552"/>
                  </a:lnTo>
                  <a:lnTo>
                    <a:pt x="825150" y="6146"/>
                  </a:lnTo>
                  <a:lnTo>
                    <a:pt x="871393" y="13686"/>
                  </a:lnTo>
                  <a:lnTo>
                    <a:pt x="916614" y="24074"/>
                  </a:lnTo>
                  <a:lnTo>
                    <a:pt x="960718" y="37215"/>
                  </a:lnTo>
                  <a:lnTo>
                    <a:pt x="1003608" y="53012"/>
                  </a:lnTo>
                  <a:lnTo>
                    <a:pt x="1045188" y="71370"/>
                  </a:lnTo>
                  <a:lnTo>
                    <a:pt x="1085361" y="92192"/>
                  </a:lnTo>
                  <a:lnTo>
                    <a:pt x="1124033" y="115382"/>
                  </a:lnTo>
                  <a:lnTo>
                    <a:pt x="1161106" y="140844"/>
                  </a:lnTo>
                  <a:lnTo>
                    <a:pt x="1196484" y="168482"/>
                  </a:lnTo>
                  <a:lnTo>
                    <a:pt x="1230072" y="198199"/>
                  </a:lnTo>
                  <a:lnTo>
                    <a:pt x="1261772" y="229899"/>
                  </a:lnTo>
                  <a:lnTo>
                    <a:pt x="1291489" y="263487"/>
                  </a:lnTo>
                  <a:lnTo>
                    <a:pt x="1319127" y="298865"/>
                  </a:lnTo>
                  <a:lnTo>
                    <a:pt x="1344589" y="335938"/>
                  </a:lnTo>
                  <a:lnTo>
                    <a:pt x="1367779" y="374610"/>
                  </a:lnTo>
                  <a:lnTo>
                    <a:pt x="1388601" y="414784"/>
                  </a:lnTo>
                  <a:lnTo>
                    <a:pt x="1406959" y="456364"/>
                  </a:lnTo>
                  <a:lnTo>
                    <a:pt x="1422756" y="499253"/>
                  </a:lnTo>
                  <a:lnTo>
                    <a:pt x="1435897" y="543357"/>
                  </a:lnTo>
                  <a:lnTo>
                    <a:pt x="1446286" y="588578"/>
                  </a:lnTo>
                  <a:lnTo>
                    <a:pt x="1453825" y="634821"/>
                  </a:lnTo>
                  <a:lnTo>
                    <a:pt x="1458419" y="681989"/>
                  </a:lnTo>
                  <a:lnTo>
                    <a:pt x="1459972" y="729986"/>
                  </a:lnTo>
                  <a:lnTo>
                    <a:pt x="1458419" y="777982"/>
                  </a:lnTo>
                  <a:lnTo>
                    <a:pt x="1453825" y="825150"/>
                  </a:lnTo>
                  <a:lnTo>
                    <a:pt x="1446286" y="871393"/>
                  </a:lnTo>
                  <a:lnTo>
                    <a:pt x="1435897" y="916614"/>
                  </a:lnTo>
                  <a:lnTo>
                    <a:pt x="1422756" y="960718"/>
                  </a:lnTo>
                  <a:lnTo>
                    <a:pt x="1406959" y="1003608"/>
                  </a:lnTo>
                  <a:lnTo>
                    <a:pt x="1388601" y="1045188"/>
                  </a:lnTo>
                  <a:lnTo>
                    <a:pt x="1367779" y="1085361"/>
                  </a:lnTo>
                  <a:lnTo>
                    <a:pt x="1344589" y="1124033"/>
                  </a:lnTo>
                  <a:lnTo>
                    <a:pt x="1319127" y="1161106"/>
                  </a:lnTo>
                  <a:lnTo>
                    <a:pt x="1291489" y="1196484"/>
                  </a:lnTo>
                  <a:lnTo>
                    <a:pt x="1261772" y="1230072"/>
                  </a:lnTo>
                  <a:lnTo>
                    <a:pt x="1230072" y="1261772"/>
                  </a:lnTo>
                  <a:lnTo>
                    <a:pt x="1196484" y="1291489"/>
                  </a:lnTo>
                  <a:lnTo>
                    <a:pt x="1161106" y="1319127"/>
                  </a:lnTo>
                  <a:lnTo>
                    <a:pt x="1124033" y="1344589"/>
                  </a:lnTo>
                  <a:lnTo>
                    <a:pt x="1085361" y="1367779"/>
                  </a:lnTo>
                  <a:lnTo>
                    <a:pt x="1045188" y="1388601"/>
                  </a:lnTo>
                  <a:lnTo>
                    <a:pt x="1003608" y="1406959"/>
                  </a:lnTo>
                  <a:lnTo>
                    <a:pt x="960718" y="1422756"/>
                  </a:lnTo>
                  <a:lnTo>
                    <a:pt x="916614" y="1435897"/>
                  </a:lnTo>
                  <a:lnTo>
                    <a:pt x="871393" y="1446286"/>
                  </a:lnTo>
                  <a:lnTo>
                    <a:pt x="825150" y="1453825"/>
                  </a:lnTo>
                  <a:lnTo>
                    <a:pt x="777982" y="1458419"/>
                  </a:lnTo>
                  <a:lnTo>
                    <a:pt x="729986" y="1459972"/>
                  </a:lnTo>
                  <a:close/>
                </a:path>
              </a:pathLst>
            </a:custGeom>
            <a:solidFill>
              <a:srgbClr val="00A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5800" y="977900"/>
              <a:ext cx="629707" cy="6955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0500" y="1638300"/>
              <a:ext cx="456488" cy="504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7600" y="3047999"/>
              <a:ext cx="335585" cy="37068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19774" y="4824031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16" y="246286"/>
            <a:ext cx="1820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9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66" y="852676"/>
            <a:ext cx="2767965" cy="3136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196850" algn="l"/>
              </a:tabLst>
            </a:pP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Title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196850" algn="l"/>
              </a:tabLst>
            </a:pP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Motivation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196850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Background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196850" algn="l"/>
              </a:tabLst>
            </a:pP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Abstract(Problem</a:t>
            </a:r>
            <a:r>
              <a:rPr sz="13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statement)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96850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Literature</a:t>
            </a:r>
            <a:r>
              <a:rPr sz="13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Survey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196850" algn="l"/>
              </a:tabLst>
            </a:pP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Objectives</a:t>
            </a:r>
            <a:r>
              <a:rPr sz="13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Study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196850" algn="l"/>
              </a:tabLst>
            </a:pP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3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Processing</a:t>
            </a:r>
            <a:endParaRPr sz="1300">
              <a:latin typeface="Times New Roman"/>
              <a:cs typeface="Times New Roman"/>
            </a:endParaRPr>
          </a:p>
          <a:p>
            <a:pPr marL="196850" indent="-18415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96850" algn="l"/>
              </a:tabLst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Research</a:t>
            </a:r>
            <a:r>
              <a:rPr sz="13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Design(Blueprint/Workflow)</a:t>
            </a:r>
            <a:endParaRPr sz="1300">
              <a:latin typeface="Times New Roman"/>
              <a:cs typeface="Times New Roman"/>
            </a:endParaRPr>
          </a:p>
          <a:p>
            <a:pPr marL="12700" marR="78740">
              <a:lnSpc>
                <a:spcPct val="131300"/>
              </a:lnSpc>
              <a:buAutoNum type="arabicPeriod"/>
              <a:tabLst>
                <a:tab pos="196850" algn="l"/>
              </a:tabLst>
            </a:pP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Dat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3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Analysi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Mode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 Description  10.Data </a:t>
            </a:r>
            <a:r>
              <a:rPr sz="1300" spc="-10" dirty="0">
                <a:solidFill>
                  <a:srgbClr val="333333"/>
                </a:solidFill>
                <a:latin typeface="Times New Roman"/>
                <a:cs typeface="Times New Roman"/>
              </a:rPr>
              <a:t>Visualization </a:t>
            </a: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and Results </a:t>
            </a:r>
            <a:r>
              <a:rPr sz="13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Times New Roman"/>
                <a:cs typeface="Times New Roman"/>
              </a:rPr>
              <a:t>11.Conclusion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300" dirty="0">
                <a:solidFill>
                  <a:srgbClr val="333333"/>
                </a:solidFill>
                <a:latin typeface="Times New Roman"/>
                <a:cs typeface="Times New Roman"/>
              </a:rPr>
              <a:t>12.References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749800"/>
            <a:ext cx="1769016" cy="8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4508500"/>
            <a:ext cx="1199283" cy="5139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7216" y="264875"/>
            <a:ext cx="13995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6924" y="4827415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20053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24" y="1718817"/>
            <a:ext cx="7787640" cy="15252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ct val="89300"/>
              </a:lnSpc>
              <a:spcBef>
                <a:spcPts val="330"/>
              </a:spcBef>
            </a:pPr>
            <a:r>
              <a:rPr sz="1800" spc="-5" dirty="0">
                <a:latin typeface="Times New Roman"/>
                <a:cs typeface="Times New Roman"/>
              </a:rPr>
              <a:t>Mental </a:t>
            </a:r>
            <a:r>
              <a:rPr sz="1800" dirty="0">
                <a:latin typeface="Times New Roman"/>
                <a:cs typeface="Times New Roman"/>
              </a:rPr>
              <a:t>health has been a major concern in the current generation. Individuals are in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 need of monitoring and analyzing their mental health. </a:t>
            </a:r>
            <a:r>
              <a:rPr sz="1800" spc="-5" dirty="0">
                <a:latin typeface="Times New Roman"/>
                <a:cs typeface="Times New Roman"/>
              </a:rPr>
              <a:t>Since AI </a:t>
            </a:r>
            <a:r>
              <a:rPr sz="1800" dirty="0">
                <a:latin typeface="Times New Roman"/>
                <a:cs typeface="Times New Roman"/>
              </a:rPr>
              <a:t>technologies are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becoming more and more a part of our daily lives, it is important to assess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models’ </a:t>
            </a:r>
            <a:r>
              <a:rPr sz="1800" spc="-5" dirty="0">
                <a:latin typeface="Times New Roman"/>
                <a:cs typeface="Times New Roman"/>
              </a:rPr>
              <a:t>efficiency</a:t>
            </a:r>
            <a:r>
              <a:rPr sz="1800" dirty="0">
                <a:latin typeface="Times New Roman"/>
                <a:cs typeface="Times New Roman"/>
              </a:rPr>
              <a:t> in </a:t>
            </a:r>
            <a:r>
              <a:rPr sz="1800" spc="-5" dirty="0">
                <a:latin typeface="Times New Roman"/>
                <a:cs typeface="Times New Roman"/>
              </a:rPr>
              <a:t>sensitive</a:t>
            </a:r>
            <a:r>
              <a:rPr sz="1800" dirty="0">
                <a:latin typeface="Times New Roman"/>
                <a:cs typeface="Times New Roman"/>
              </a:rPr>
              <a:t> areas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 mental health.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provides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idea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 extent the LLMs can be used in detecting or analyzing mental health of an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22307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Background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7224" y="1982552"/>
            <a:ext cx="7837805" cy="1755775"/>
            <a:chOff x="697224" y="1982552"/>
            <a:chExt cx="7837805" cy="1755775"/>
          </a:xfrm>
        </p:grpSpPr>
        <p:sp>
          <p:nvSpPr>
            <p:cNvPr id="4" name="object 4"/>
            <p:cNvSpPr/>
            <p:nvPr/>
          </p:nvSpPr>
          <p:spPr>
            <a:xfrm>
              <a:off x="697217" y="1982558"/>
              <a:ext cx="7837805" cy="1508760"/>
            </a:xfrm>
            <a:custGeom>
              <a:avLst/>
              <a:gdLst/>
              <a:ahLst/>
              <a:cxnLst/>
              <a:rect l="l" t="t" r="r" b="b"/>
              <a:pathLst>
                <a:path w="7837805" h="1508760">
                  <a:moveTo>
                    <a:pt x="7837462" y="0"/>
                  </a:moveTo>
                  <a:lnTo>
                    <a:pt x="7347102" y="0"/>
                  </a:lnTo>
                  <a:lnTo>
                    <a:pt x="7347102" y="250901"/>
                  </a:lnTo>
                  <a:lnTo>
                    <a:pt x="7330351" y="250901"/>
                  </a:lnTo>
                  <a:lnTo>
                    <a:pt x="7330351" y="0"/>
                  </a:lnTo>
                  <a:lnTo>
                    <a:pt x="7063664" y="0"/>
                  </a:lnTo>
                  <a:lnTo>
                    <a:pt x="7063664" y="776681"/>
                  </a:lnTo>
                  <a:lnTo>
                    <a:pt x="7063664" y="987552"/>
                  </a:lnTo>
                  <a:lnTo>
                    <a:pt x="6990207" y="987552"/>
                  </a:lnTo>
                  <a:lnTo>
                    <a:pt x="6990207" y="776681"/>
                  </a:lnTo>
                  <a:lnTo>
                    <a:pt x="7021550" y="776681"/>
                  </a:lnTo>
                  <a:lnTo>
                    <a:pt x="7021550" y="493776"/>
                  </a:lnTo>
                  <a:lnTo>
                    <a:pt x="7002856" y="493776"/>
                  </a:lnTo>
                  <a:lnTo>
                    <a:pt x="7002856" y="274320"/>
                  </a:lnTo>
                  <a:lnTo>
                    <a:pt x="7059625" y="274320"/>
                  </a:lnTo>
                  <a:lnTo>
                    <a:pt x="7059625" y="493776"/>
                  </a:lnTo>
                  <a:lnTo>
                    <a:pt x="7051053" y="493776"/>
                  </a:lnTo>
                  <a:lnTo>
                    <a:pt x="7051053" y="776681"/>
                  </a:lnTo>
                  <a:lnTo>
                    <a:pt x="7063664" y="776681"/>
                  </a:lnTo>
                  <a:lnTo>
                    <a:pt x="7063664" y="0"/>
                  </a:lnTo>
                  <a:lnTo>
                    <a:pt x="6841401" y="0"/>
                  </a:lnTo>
                  <a:lnTo>
                    <a:pt x="6841401" y="250901"/>
                  </a:lnTo>
                  <a:lnTo>
                    <a:pt x="6824650" y="250901"/>
                  </a:lnTo>
                  <a:lnTo>
                    <a:pt x="6824650" y="0"/>
                  </a:lnTo>
                  <a:lnTo>
                    <a:pt x="6786600" y="0"/>
                  </a:lnTo>
                  <a:lnTo>
                    <a:pt x="6786600" y="521208"/>
                  </a:lnTo>
                  <a:lnTo>
                    <a:pt x="6786600" y="740664"/>
                  </a:lnTo>
                  <a:lnTo>
                    <a:pt x="6763334" y="740664"/>
                  </a:lnTo>
                  <a:lnTo>
                    <a:pt x="6763334" y="521208"/>
                  </a:lnTo>
                  <a:lnTo>
                    <a:pt x="6786600" y="521208"/>
                  </a:lnTo>
                  <a:lnTo>
                    <a:pt x="6786600" y="0"/>
                  </a:lnTo>
                  <a:lnTo>
                    <a:pt x="6615557" y="0"/>
                  </a:lnTo>
                  <a:lnTo>
                    <a:pt x="6615557" y="776681"/>
                  </a:lnTo>
                  <a:lnTo>
                    <a:pt x="6615557" y="987552"/>
                  </a:lnTo>
                  <a:lnTo>
                    <a:pt x="6542100" y="987552"/>
                  </a:lnTo>
                  <a:lnTo>
                    <a:pt x="6542100" y="776681"/>
                  </a:lnTo>
                  <a:lnTo>
                    <a:pt x="6615557" y="776681"/>
                  </a:lnTo>
                  <a:lnTo>
                    <a:pt x="6615557" y="0"/>
                  </a:lnTo>
                  <a:lnTo>
                    <a:pt x="6615506" y="274320"/>
                  </a:lnTo>
                  <a:lnTo>
                    <a:pt x="6615506" y="493776"/>
                  </a:lnTo>
                  <a:lnTo>
                    <a:pt x="6558737" y="493776"/>
                  </a:lnTo>
                  <a:lnTo>
                    <a:pt x="6558737" y="274320"/>
                  </a:lnTo>
                  <a:lnTo>
                    <a:pt x="6615506" y="274320"/>
                  </a:lnTo>
                  <a:lnTo>
                    <a:pt x="6615506" y="0"/>
                  </a:lnTo>
                  <a:lnTo>
                    <a:pt x="6039548" y="0"/>
                  </a:lnTo>
                  <a:lnTo>
                    <a:pt x="6039548" y="521208"/>
                  </a:lnTo>
                  <a:lnTo>
                    <a:pt x="6039548" y="740664"/>
                  </a:lnTo>
                  <a:lnTo>
                    <a:pt x="6010033" y="740664"/>
                  </a:lnTo>
                  <a:lnTo>
                    <a:pt x="6010033" y="521208"/>
                  </a:lnTo>
                  <a:lnTo>
                    <a:pt x="6039548" y="521208"/>
                  </a:lnTo>
                  <a:lnTo>
                    <a:pt x="6039548" y="0"/>
                  </a:lnTo>
                  <a:lnTo>
                    <a:pt x="5824550" y="0"/>
                  </a:lnTo>
                  <a:lnTo>
                    <a:pt x="5824550" y="776681"/>
                  </a:lnTo>
                  <a:lnTo>
                    <a:pt x="5824550" y="987552"/>
                  </a:lnTo>
                  <a:lnTo>
                    <a:pt x="5751093" y="987552"/>
                  </a:lnTo>
                  <a:lnTo>
                    <a:pt x="5751093" y="776681"/>
                  </a:lnTo>
                  <a:lnTo>
                    <a:pt x="5824550" y="776681"/>
                  </a:lnTo>
                  <a:lnTo>
                    <a:pt x="5824550" y="0"/>
                  </a:lnTo>
                  <a:lnTo>
                    <a:pt x="5611800" y="0"/>
                  </a:lnTo>
                  <a:lnTo>
                    <a:pt x="5611800" y="274320"/>
                  </a:lnTo>
                  <a:lnTo>
                    <a:pt x="5642114" y="274320"/>
                  </a:lnTo>
                  <a:lnTo>
                    <a:pt x="5642114" y="493776"/>
                  </a:lnTo>
                  <a:lnTo>
                    <a:pt x="5609983" y="493776"/>
                  </a:lnTo>
                  <a:lnTo>
                    <a:pt x="5609983" y="740664"/>
                  </a:lnTo>
                  <a:lnTo>
                    <a:pt x="5580481" y="740664"/>
                  </a:lnTo>
                  <a:lnTo>
                    <a:pt x="5580481" y="521208"/>
                  </a:lnTo>
                  <a:lnTo>
                    <a:pt x="5585345" y="521208"/>
                  </a:lnTo>
                  <a:lnTo>
                    <a:pt x="5585345" y="274320"/>
                  </a:lnTo>
                  <a:lnTo>
                    <a:pt x="5595048" y="274320"/>
                  </a:lnTo>
                  <a:lnTo>
                    <a:pt x="5595048" y="0"/>
                  </a:lnTo>
                  <a:lnTo>
                    <a:pt x="5452643" y="0"/>
                  </a:lnTo>
                  <a:lnTo>
                    <a:pt x="5452643" y="776681"/>
                  </a:lnTo>
                  <a:lnTo>
                    <a:pt x="5452643" y="987552"/>
                  </a:lnTo>
                  <a:lnTo>
                    <a:pt x="5379174" y="987552"/>
                  </a:lnTo>
                  <a:lnTo>
                    <a:pt x="5379174" y="776681"/>
                  </a:lnTo>
                  <a:lnTo>
                    <a:pt x="5452643" y="776681"/>
                  </a:lnTo>
                  <a:lnTo>
                    <a:pt x="5452643" y="0"/>
                  </a:lnTo>
                  <a:lnTo>
                    <a:pt x="5303024" y="0"/>
                  </a:lnTo>
                  <a:lnTo>
                    <a:pt x="5303024" y="1014984"/>
                  </a:lnTo>
                  <a:lnTo>
                    <a:pt x="5303024" y="1234440"/>
                  </a:lnTo>
                  <a:lnTo>
                    <a:pt x="5257685" y="1234440"/>
                  </a:lnTo>
                  <a:lnTo>
                    <a:pt x="5257685" y="1014984"/>
                  </a:lnTo>
                  <a:lnTo>
                    <a:pt x="5303024" y="1014984"/>
                  </a:lnTo>
                  <a:lnTo>
                    <a:pt x="5303024" y="0"/>
                  </a:lnTo>
                  <a:lnTo>
                    <a:pt x="5302809" y="0"/>
                  </a:lnTo>
                  <a:lnTo>
                    <a:pt x="5302809" y="250901"/>
                  </a:lnTo>
                  <a:lnTo>
                    <a:pt x="5279834" y="250901"/>
                  </a:lnTo>
                  <a:lnTo>
                    <a:pt x="5279834" y="0"/>
                  </a:lnTo>
                  <a:lnTo>
                    <a:pt x="5053431" y="0"/>
                  </a:lnTo>
                  <a:lnTo>
                    <a:pt x="5053431" y="521208"/>
                  </a:lnTo>
                  <a:lnTo>
                    <a:pt x="5053431" y="740664"/>
                  </a:lnTo>
                  <a:lnTo>
                    <a:pt x="5023929" y="740664"/>
                  </a:lnTo>
                  <a:lnTo>
                    <a:pt x="5023929" y="521208"/>
                  </a:lnTo>
                  <a:lnTo>
                    <a:pt x="5053431" y="521208"/>
                  </a:lnTo>
                  <a:lnTo>
                    <a:pt x="5053431" y="0"/>
                  </a:lnTo>
                  <a:lnTo>
                    <a:pt x="5020195" y="0"/>
                  </a:lnTo>
                  <a:lnTo>
                    <a:pt x="5020195" y="274320"/>
                  </a:lnTo>
                  <a:lnTo>
                    <a:pt x="5020195" y="493776"/>
                  </a:lnTo>
                  <a:lnTo>
                    <a:pt x="4963426" y="493776"/>
                  </a:lnTo>
                  <a:lnTo>
                    <a:pt x="4963426" y="274320"/>
                  </a:lnTo>
                  <a:lnTo>
                    <a:pt x="5020195" y="274320"/>
                  </a:lnTo>
                  <a:lnTo>
                    <a:pt x="5020195" y="0"/>
                  </a:lnTo>
                  <a:lnTo>
                    <a:pt x="4867084" y="0"/>
                  </a:lnTo>
                  <a:lnTo>
                    <a:pt x="4867084" y="250901"/>
                  </a:lnTo>
                  <a:lnTo>
                    <a:pt x="4858690" y="250901"/>
                  </a:lnTo>
                  <a:lnTo>
                    <a:pt x="4858690" y="776681"/>
                  </a:lnTo>
                  <a:lnTo>
                    <a:pt x="4858690" y="987552"/>
                  </a:lnTo>
                  <a:lnTo>
                    <a:pt x="4778667" y="987552"/>
                  </a:lnTo>
                  <a:lnTo>
                    <a:pt x="4778667" y="776681"/>
                  </a:lnTo>
                  <a:lnTo>
                    <a:pt x="4858690" y="776681"/>
                  </a:lnTo>
                  <a:lnTo>
                    <a:pt x="4858690" y="250901"/>
                  </a:lnTo>
                  <a:lnTo>
                    <a:pt x="4850333" y="250901"/>
                  </a:lnTo>
                  <a:lnTo>
                    <a:pt x="4850333" y="0"/>
                  </a:lnTo>
                  <a:lnTo>
                    <a:pt x="4578235" y="0"/>
                  </a:lnTo>
                  <a:lnTo>
                    <a:pt x="4578235" y="1014984"/>
                  </a:lnTo>
                  <a:lnTo>
                    <a:pt x="4578235" y="1234440"/>
                  </a:lnTo>
                  <a:lnTo>
                    <a:pt x="4532896" y="1234440"/>
                  </a:lnTo>
                  <a:lnTo>
                    <a:pt x="4532896" y="1014984"/>
                  </a:lnTo>
                  <a:lnTo>
                    <a:pt x="4578235" y="1014984"/>
                  </a:lnTo>
                  <a:lnTo>
                    <a:pt x="4578235" y="0"/>
                  </a:lnTo>
                  <a:lnTo>
                    <a:pt x="4455807" y="0"/>
                  </a:lnTo>
                  <a:lnTo>
                    <a:pt x="4455807" y="521208"/>
                  </a:lnTo>
                  <a:lnTo>
                    <a:pt x="4455807" y="740664"/>
                  </a:lnTo>
                  <a:lnTo>
                    <a:pt x="4416577" y="740664"/>
                  </a:lnTo>
                  <a:lnTo>
                    <a:pt x="4416577" y="521208"/>
                  </a:lnTo>
                  <a:lnTo>
                    <a:pt x="4455807" y="521208"/>
                  </a:lnTo>
                  <a:lnTo>
                    <a:pt x="4455807" y="0"/>
                  </a:lnTo>
                  <a:lnTo>
                    <a:pt x="4327817" y="0"/>
                  </a:lnTo>
                  <a:lnTo>
                    <a:pt x="4327817" y="776681"/>
                  </a:lnTo>
                  <a:lnTo>
                    <a:pt x="4327817" y="987552"/>
                  </a:lnTo>
                  <a:lnTo>
                    <a:pt x="4254360" y="987552"/>
                  </a:lnTo>
                  <a:lnTo>
                    <a:pt x="4254360" y="776681"/>
                  </a:lnTo>
                  <a:lnTo>
                    <a:pt x="4327817" y="776681"/>
                  </a:lnTo>
                  <a:lnTo>
                    <a:pt x="4327817" y="0"/>
                  </a:lnTo>
                  <a:lnTo>
                    <a:pt x="4252226" y="0"/>
                  </a:lnTo>
                  <a:lnTo>
                    <a:pt x="4252226" y="274320"/>
                  </a:lnTo>
                  <a:lnTo>
                    <a:pt x="4252226" y="493776"/>
                  </a:lnTo>
                  <a:lnTo>
                    <a:pt x="4195445" y="493776"/>
                  </a:lnTo>
                  <a:lnTo>
                    <a:pt x="4195445" y="274320"/>
                  </a:lnTo>
                  <a:lnTo>
                    <a:pt x="4252226" y="274320"/>
                  </a:lnTo>
                  <a:lnTo>
                    <a:pt x="4252226" y="0"/>
                  </a:lnTo>
                  <a:lnTo>
                    <a:pt x="4132846" y="0"/>
                  </a:lnTo>
                  <a:lnTo>
                    <a:pt x="4132846" y="1014984"/>
                  </a:lnTo>
                  <a:lnTo>
                    <a:pt x="4132846" y="1234440"/>
                  </a:lnTo>
                  <a:lnTo>
                    <a:pt x="4087495" y="1234440"/>
                  </a:lnTo>
                  <a:lnTo>
                    <a:pt x="4087495" y="1014984"/>
                  </a:lnTo>
                  <a:lnTo>
                    <a:pt x="4132846" y="1014984"/>
                  </a:lnTo>
                  <a:lnTo>
                    <a:pt x="4132846" y="0"/>
                  </a:lnTo>
                  <a:lnTo>
                    <a:pt x="4092727" y="0"/>
                  </a:lnTo>
                  <a:lnTo>
                    <a:pt x="4092727" y="521208"/>
                  </a:lnTo>
                  <a:lnTo>
                    <a:pt x="4092727" y="740664"/>
                  </a:lnTo>
                  <a:lnTo>
                    <a:pt x="4063225" y="740664"/>
                  </a:lnTo>
                  <a:lnTo>
                    <a:pt x="4063225" y="521208"/>
                  </a:lnTo>
                  <a:lnTo>
                    <a:pt x="4092727" y="521208"/>
                  </a:lnTo>
                  <a:lnTo>
                    <a:pt x="4092727" y="0"/>
                  </a:lnTo>
                  <a:lnTo>
                    <a:pt x="3803510" y="0"/>
                  </a:lnTo>
                  <a:lnTo>
                    <a:pt x="3803510" y="776681"/>
                  </a:lnTo>
                  <a:lnTo>
                    <a:pt x="3803510" y="987552"/>
                  </a:lnTo>
                  <a:lnTo>
                    <a:pt x="3730053" y="987552"/>
                  </a:lnTo>
                  <a:lnTo>
                    <a:pt x="3730053" y="776681"/>
                  </a:lnTo>
                  <a:lnTo>
                    <a:pt x="3803510" y="776681"/>
                  </a:lnTo>
                  <a:lnTo>
                    <a:pt x="3803510" y="0"/>
                  </a:lnTo>
                  <a:lnTo>
                    <a:pt x="3580333" y="0"/>
                  </a:lnTo>
                  <a:lnTo>
                    <a:pt x="3580333" y="250901"/>
                  </a:lnTo>
                  <a:lnTo>
                    <a:pt x="3563582" y="250901"/>
                  </a:lnTo>
                  <a:lnTo>
                    <a:pt x="3563582" y="0"/>
                  </a:lnTo>
                  <a:lnTo>
                    <a:pt x="3560445" y="0"/>
                  </a:lnTo>
                  <a:lnTo>
                    <a:pt x="3560445" y="1014984"/>
                  </a:lnTo>
                  <a:lnTo>
                    <a:pt x="3560445" y="1234440"/>
                  </a:lnTo>
                  <a:lnTo>
                    <a:pt x="3515106" y="1234440"/>
                  </a:lnTo>
                  <a:lnTo>
                    <a:pt x="3515106" y="1014984"/>
                  </a:lnTo>
                  <a:lnTo>
                    <a:pt x="3560445" y="1014984"/>
                  </a:lnTo>
                  <a:lnTo>
                    <a:pt x="3560445" y="0"/>
                  </a:lnTo>
                  <a:lnTo>
                    <a:pt x="3376295" y="0"/>
                  </a:lnTo>
                  <a:lnTo>
                    <a:pt x="3376295" y="274320"/>
                  </a:lnTo>
                  <a:lnTo>
                    <a:pt x="3376295" y="493776"/>
                  </a:lnTo>
                  <a:lnTo>
                    <a:pt x="3339325" y="493776"/>
                  </a:lnTo>
                  <a:lnTo>
                    <a:pt x="3339325" y="740664"/>
                  </a:lnTo>
                  <a:lnTo>
                    <a:pt x="3309823" y="740664"/>
                  </a:lnTo>
                  <a:lnTo>
                    <a:pt x="3309823" y="521208"/>
                  </a:lnTo>
                  <a:lnTo>
                    <a:pt x="3319526" y="521208"/>
                  </a:lnTo>
                  <a:lnTo>
                    <a:pt x="3319526" y="274320"/>
                  </a:lnTo>
                  <a:lnTo>
                    <a:pt x="3376295" y="274320"/>
                  </a:lnTo>
                  <a:lnTo>
                    <a:pt x="3376295" y="0"/>
                  </a:lnTo>
                  <a:lnTo>
                    <a:pt x="3276155" y="0"/>
                  </a:lnTo>
                  <a:lnTo>
                    <a:pt x="3276155" y="250901"/>
                  </a:lnTo>
                  <a:lnTo>
                    <a:pt x="3248368" y="250901"/>
                  </a:lnTo>
                  <a:lnTo>
                    <a:pt x="3248368" y="0"/>
                  </a:lnTo>
                  <a:lnTo>
                    <a:pt x="3114103" y="0"/>
                  </a:lnTo>
                  <a:lnTo>
                    <a:pt x="3114103" y="776681"/>
                  </a:lnTo>
                  <a:lnTo>
                    <a:pt x="3114103" y="987552"/>
                  </a:lnTo>
                  <a:lnTo>
                    <a:pt x="3040646" y="987552"/>
                  </a:lnTo>
                  <a:lnTo>
                    <a:pt x="3040646" y="776681"/>
                  </a:lnTo>
                  <a:lnTo>
                    <a:pt x="3114103" y="776681"/>
                  </a:lnTo>
                  <a:lnTo>
                    <a:pt x="3114103" y="0"/>
                  </a:lnTo>
                  <a:lnTo>
                    <a:pt x="3024073" y="0"/>
                  </a:lnTo>
                  <a:lnTo>
                    <a:pt x="3024073" y="521208"/>
                  </a:lnTo>
                  <a:lnTo>
                    <a:pt x="3024073" y="740664"/>
                  </a:lnTo>
                  <a:lnTo>
                    <a:pt x="2994571" y="740664"/>
                  </a:lnTo>
                  <a:lnTo>
                    <a:pt x="2994571" y="521208"/>
                  </a:lnTo>
                  <a:lnTo>
                    <a:pt x="3024073" y="521208"/>
                  </a:lnTo>
                  <a:lnTo>
                    <a:pt x="3024073" y="0"/>
                  </a:lnTo>
                  <a:lnTo>
                    <a:pt x="2805696" y="0"/>
                  </a:lnTo>
                  <a:lnTo>
                    <a:pt x="2805696" y="776681"/>
                  </a:lnTo>
                  <a:lnTo>
                    <a:pt x="2805696" y="987552"/>
                  </a:lnTo>
                  <a:lnTo>
                    <a:pt x="2732240" y="987552"/>
                  </a:lnTo>
                  <a:lnTo>
                    <a:pt x="2732240" y="776681"/>
                  </a:lnTo>
                  <a:lnTo>
                    <a:pt x="2805696" y="776681"/>
                  </a:lnTo>
                  <a:lnTo>
                    <a:pt x="2805696" y="0"/>
                  </a:lnTo>
                  <a:lnTo>
                    <a:pt x="2695918" y="0"/>
                  </a:lnTo>
                  <a:lnTo>
                    <a:pt x="2695918" y="250901"/>
                  </a:lnTo>
                  <a:lnTo>
                    <a:pt x="2679166" y="250901"/>
                  </a:lnTo>
                  <a:lnTo>
                    <a:pt x="2679166" y="0"/>
                  </a:lnTo>
                  <a:lnTo>
                    <a:pt x="2657856" y="0"/>
                  </a:lnTo>
                  <a:lnTo>
                    <a:pt x="2657856" y="1014984"/>
                  </a:lnTo>
                  <a:lnTo>
                    <a:pt x="2657856" y="1234440"/>
                  </a:lnTo>
                  <a:lnTo>
                    <a:pt x="2612517" y="1234440"/>
                  </a:lnTo>
                  <a:lnTo>
                    <a:pt x="2612517" y="1014984"/>
                  </a:lnTo>
                  <a:lnTo>
                    <a:pt x="2657856" y="1014984"/>
                  </a:lnTo>
                  <a:lnTo>
                    <a:pt x="2657856" y="0"/>
                  </a:lnTo>
                  <a:lnTo>
                    <a:pt x="2518321" y="0"/>
                  </a:lnTo>
                  <a:lnTo>
                    <a:pt x="2518321" y="521208"/>
                  </a:lnTo>
                  <a:lnTo>
                    <a:pt x="2518321" y="740664"/>
                  </a:lnTo>
                  <a:lnTo>
                    <a:pt x="2488819" y="740664"/>
                  </a:lnTo>
                  <a:lnTo>
                    <a:pt x="2488819" y="521208"/>
                  </a:lnTo>
                  <a:lnTo>
                    <a:pt x="2518321" y="521208"/>
                  </a:lnTo>
                  <a:lnTo>
                    <a:pt x="2518321" y="0"/>
                  </a:lnTo>
                  <a:lnTo>
                    <a:pt x="2377567" y="0"/>
                  </a:lnTo>
                  <a:lnTo>
                    <a:pt x="2377567" y="1014984"/>
                  </a:lnTo>
                  <a:lnTo>
                    <a:pt x="2377567" y="1234440"/>
                  </a:lnTo>
                  <a:lnTo>
                    <a:pt x="2332228" y="1234440"/>
                  </a:lnTo>
                  <a:lnTo>
                    <a:pt x="2332228" y="1014984"/>
                  </a:lnTo>
                  <a:lnTo>
                    <a:pt x="2377567" y="1014984"/>
                  </a:lnTo>
                  <a:lnTo>
                    <a:pt x="2377567" y="0"/>
                  </a:lnTo>
                  <a:lnTo>
                    <a:pt x="2373376" y="0"/>
                  </a:lnTo>
                  <a:lnTo>
                    <a:pt x="2373376" y="274320"/>
                  </a:lnTo>
                  <a:lnTo>
                    <a:pt x="2373376" y="493776"/>
                  </a:lnTo>
                  <a:lnTo>
                    <a:pt x="2316607" y="493776"/>
                  </a:lnTo>
                  <a:lnTo>
                    <a:pt x="2316607" y="274320"/>
                  </a:lnTo>
                  <a:lnTo>
                    <a:pt x="2373376" y="274320"/>
                  </a:lnTo>
                  <a:lnTo>
                    <a:pt x="2373376" y="0"/>
                  </a:lnTo>
                  <a:lnTo>
                    <a:pt x="2063216" y="0"/>
                  </a:lnTo>
                  <a:lnTo>
                    <a:pt x="2063216" y="250901"/>
                  </a:lnTo>
                  <a:lnTo>
                    <a:pt x="2052789" y="250901"/>
                  </a:lnTo>
                  <a:lnTo>
                    <a:pt x="2052789" y="776681"/>
                  </a:lnTo>
                  <a:lnTo>
                    <a:pt x="2052789" y="987552"/>
                  </a:lnTo>
                  <a:lnTo>
                    <a:pt x="1979333" y="987552"/>
                  </a:lnTo>
                  <a:lnTo>
                    <a:pt x="1979333" y="776681"/>
                  </a:lnTo>
                  <a:lnTo>
                    <a:pt x="2052789" y="776681"/>
                  </a:lnTo>
                  <a:lnTo>
                    <a:pt x="2052789" y="250901"/>
                  </a:lnTo>
                  <a:lnTo>
                    <a:pt x="2046465" y="250901"/>
                  </a:lnTo>
                  <a:lnTo>
                    <a:pt x="2046465" y="0"/>
                  </a:lnTo>
                  <a:lnTo>
                    <a:pt x="1789557" y="0"/>
                  </a:lnTo>
                  <a:lnTo>
                    <a:pt x="1789557" y="274320"/>
                  </a:lnTo>
                  <a:lnTo>
                    <a:pt x="1789557" y="493776"/>
                  </a:lnTo>
                  <a:lnTo>
                    <a:pt x="1769783" y="493776"/>
                  </a:lnTo>
                  <a:lnTo>
                    <a:pt x="1769783" y="776681"/>
                  </a:lnTo>
                  <a:lnTo>
                    <a:pt x="1769783" y="987552"/>
                  </a:lnTo>
                  <a:lnTo>
                    <a:pt x="1696313" y="987552"/>
                  </a:lnTo>
                  <a:lnTo>
                    <a:pt x="1696313" y="740664"/>
                  </a:lnTo>
                  <a:lnTo>
                    <a:pt x="1678254" y="740664"/>
                  </a:lnTo>
                  <a:lnTo>
                    <a:pt x="1678254" y="521208"/>
                  </a:lnTo>
                  <a:lnTo>
                    <a:pt x="1707769" y="521208"/>
                  </a:lnTo>
                  <a:lnTo>
                    <a:pt x="1707769" y="776681"/>
                  </a:lnTo>
                  <a:lnTo>
                    <a:pt x="1769783" y="776681"/>
                  </a:lnTo>
                  <a:lnTo>
                    <a:pt x="1769783" y="493776"/>
                  </a:lnTo>
                  <a:lnTo>
                    <a:pt x="1732788" y="493776"/>
                  </a:lnTo>
                  <a:lnTo>
                    <a:pt x="1732788" y="274320"/>
                  </a:lnTo>
                  <a:lnTo>
                    <a:pt x="1789557" y="274320"/>
                  </a:lnTo>
                  <a:lnTo>
                    <a:pt x="1789557" y="0"/>
                  </a:lnTo>
                  <a:lnTo>
                    <a:pt x="1507274" y="0"/>
                  </a:lnTo>
                  <a:lnTo>
                    <a:pt x="1507274" y="776681"/>
                  </a:lnTo>
                  <a:lnTo>
                    <a:pt x="1507274" y="987552"/>
                  </a:lnTo>
                  <a:lnTo>
                    <a:pt x="1449578" y="987552"/>
                  </a:lnTo>
                  <a:lnTo>
                    <a:pt x="1449578" y="1234440"/>
                  </a:lnTo>
                  <a:lnTo>
                    <a:pt x="1404239" y="1234440"/>
                  </a:lnTo>
                  <a:lnTo>
                    <a:pt x="1404239" y="1014984"/>
                  </a:lnTo>
                  <a:lnTo>
                    <a:pt x="1426006" y="1014984"/>
                  </a:lnTo>
                  <a:lnTo>
                    <a:pt x="1426006" y="776681"/>
                  </a:lnTo>
                  <a:lnTo>
                    <a:pt x="1507274" y="776681"/>
                  </a:lnTo>
                  <a:lnTo>
                    <a:pt x="1507274" y="0"/>
                  </a:lnTo>
                  <a:lnTo>
                    <a:pt x="1367015" y="0"/>
                  </a:lnTo>
                  <a:lnTo>
                    <a:pt x="1367015" y="250901"/>
                  </a:lnTo>
                  <a:lnTo>
                    <a:pt x="1350251" y="250901"/>
                  </a:lnTo>
                  <a:lnTo>
                    <a:pt x="1350251" y="0"/>
                  </a:lnTo>
                  <a:lnTo>
                    <a:pt x="1167638" y="0"/>
                  </a:lnTo>
                  <a:lnTo>
                    <a:pt x="1167638" y="274320"/>
                  </a:lnTo>
                  <a:lnTo>
                    <a:pt x="1167638" y="493776"/>
                  </a:lnTo>
                  <a:lnTo>
                    <a:pt x="1113104" y="493776"/>
                  </a:lnTo>
                  <a:lnTo>
                    <a:pt x="1113104" y="740664"/>
                  </a:lnTo>
                  <a:lnTo>
                    <a:pt x="1083602" y="740664"/>
                  </a:lnTo>
                  <a:lnTo>
                    <a:pt x="1083602" y="521208"/>
                  </a:lnTo>
                  <a:lnTo>
                    <a:pt x="1110869" y="521208"/>
                  </a:lnTo>
                  <a:lnTo>
                    <a:pt x="1110869" y="274320"/>
                  </a:lnTo>
                  <a:lnTo>
                    <a:pt x="1167638" y="274320"/>
                  </a:lnTo>
                  <a:lnTo>
                    <a:pt x="1167638" y="0"/>
                  </a:lnTo>
                  <a:lnTo>
                    <a:pt x="1024902" y="0"/>
                  </a:lnTo>
                  <a:lnTo>
                    <a:pt x="1024902" y="1014984"/>
                  </a:lnTo>
                  <a:lnTo>
                    <a:pt x="1024902" y="1234440"/>
                  </a:lnTo>
                  <a:lnTo>
                    <a:pt x="971550" y="1234440"/>
                  </a:lnTo>
                  <a:lnTo>
                    <a:pt x="971550" y="1014984"/>
                  </a:lnTo>
                  <a:lnTo>
                    <a:pt x="1024902" y="1014984"/>
                  </a:lnTo>
                  <a:lnTo>
                    <a:pt x="1024902" y="0"/>
                  </a:lnTo>
                  <a:lnTo>
                    <a:pt x="875919" y="0"/>
                  </a:lnTo>
                  <a:lnTo>
                    <a:pt x="875919" y="274320"/>
                  </a:lnTo>
                  <a:lnTo>
                    <a:pt x="875919" y="493776"/>
                  </a:lnTo>
                  <a:lnTo>
                    <a:pt x="819150" y="493776"/>
                  </a:lnTo>
                  <a:lnTo>
                    <a:pt x="819150" y="274320"/>
                  </a:lnTo>
                  <a:lnTo>
                    <a:pt x="875919" y="274320"/>
                  </a:lnTo>
                  <a:lnTo>
                    <a:pt x="875919" y="0"/>
                  </a:lnTo>
                  <a:lnTo>
                    <a:pt x="752906" y="0"/>
                  </a:lnTo>
                  <a:lnTo>
                    <a:pt x="752906" y="776681"/>
                  </a:lnTo>
                  <a:lnTo>
                    <a:pt x="752906" y="987552"/>
                  </a:lnTo>
                  <a:lnTo>
                    <a:pt x="679450" y="987552"/>
                  </a:lnTo>
                  <a:lnTo>
                    <a:pt x="679450" y="776681"/>
                  </a:lnTo>
                  <a:lnTo>
                    <a:pt x="717550" y="776681"/>
                  </a:lnTo>
                  <a:lnTo>
                    <a:pt x="717550" y="521208"/>
                  </a:lnTo>
                  <a:lnTo>
                    <a:pt x="747052" y="521208"/>
                  </a:lnTo>
                  <a:lnTo>
                    <a:pt x="747052" y="776681"/>
                  </a:lnTo>
                  <a:lnTo>
                    <a:pt x="752906" y="776681"/>
                  </a:lnTo>
                  <a:lnTo>
                    <a:pt x="752906" y="0"/>
                  </a:lnTo>
                  <a:lnTo>
                    <a:pt x="404101" y="0"/>
                  </a:lnTo>
                  <a:lnTo>
                    <a:pt x="404101" y="250901"/>
                  </a:lnTo>
                  <a:lnTo>
                    <a:pt x="387350" y="250901"/>
                  </a:lnTo>
                  <a:lnTo>
                    <a:pt x="387350" y="0"/>
                  </a:lnTo>
                  <a:lnTo>
                    <a:pt x="0" y="0"/>
                  </a:lnTo>
                  <a:lnTo>
                    <a:pt x="0" y="250901"/>
                  </a:lnTo>
                  <a:lnTo>
                    <a:pt x="0" y="274320"/>
                  </a:lnTo>
                  <a:lnTo>
                    <a:pt x="0" y="1508760"/>
                  </a:lnTo>
                  <a:lnTo>
                    <a:pt x="476250" y="1508760"/>
                  </a:lnTo>
                  <a:lnTo>
                    <a:pt x="476250" y="1261872"/>
                  </a:lnTo>
                  <a:lnTo>
                    <a:pt x="483984" y="1261872"/>
                  </a:lnTo>
                  <a:lnTo>
                    <a:pt x="483984" y="1508760"/>
                  </a:lnTo>
                  <a:lnTo>
                    <a:pt x="1696834" y="1508760"/>
                  </a:lnTo>
                  <a:lnTo>
                    <a:pt x="1696834" y="1261872"/>
                  </a:lnTo>
                  <a:lnTo>
                    <a:pt x="1704555" y="1261872"/>
                  </a:lnTo>
                  <a:lnTo>
                    <a:pt x="1704555" y="1508760"/>
                  </a:lnTo>
                  <a:lnTo>
                    <a:pt x="2091905" y="1508760"/>
                  </a:lnTo>
                  <a:lnTo>
                    <a:pt x="2091905" y="1261872"/>
                  </a:lnTo>
                  <a:lnTo>
                    <a:pt x="2099640" y="1261872"/>
                  </a:lnTo>
                  <a:lnTo>
                    <a:pt x="2099640" y="1508760"/>
                  </a:lnTo>
                  <a:lnTo>
                    <a:pt x="3109366" y="1508760"/>
                  </a:lnTo>
                  <a:lnTo>
                    <a:pt x="3109366" y="1261872"/>
                  </a:lnTo>
                  <a:lnTo>
                    <a:pt x="3117088" y="1261872"/>
                  </a:lnTo>
                  <a:lnTo>
                    <a:pt x="3117088" y="1508760"/>
                  </a:lnTo>
                  <a:lnTo>
                    <a:pt x="3453638" y="1508760"/>
                  </a:lnTo>
                  <a:lnTo>
                    <a:pt x="3453638" y="1261872"/>
                  </a:lnTo>
                  <a:lnTo>
                    <a:pt x="3461372" y="1261872"/>
                  </a:lnTo>
                  <a:lnTo>
                    <a:pt x="3461372" y="1508760"/>
                  </a:lnTo>
                  <a:lnTo>
                    <a:pt x="4159123" y="1508760"/>
                  </a:lnTo>
                  <a:lnTo>
                    <a:pt x="4159123" y="1261872"/>
                  </a:lnTo>
                  <a:lnTo>
                    <a:pt x="4161256" y="1261872"/>
                  </a:lnTo>
                  <a:lnTo>
                    <a:pt x="4161256" y="1508760"/>
                  </a:lnTo>
                  <a:lnTo>
                    <a:pt x="4650206" y="1508760"/>
                  </a:lnTo>
                  <a:lnTo>
                    <a:pt x="4650206" y="1261872"/>
                  </a:lnTo>
                  <a:lnTo>
                    <a:pt x="4657928" y="1261872"/>
                  </a:lnTo>
                  <a:lnTo>
                    <a:pt x="4657928" y="1508760"/>
                  </a:lnTo>
                  <a:lnTo>
                    <a:pt x="4892878" y="1508760"/>
                  </a:lnTo>
                  <a:lnTo>
                    <a:pt x="4892878" y="1261872"/>
                  </a:lnTo>
                  <a:lnTo>
                    <a:pt x="4900612" y="1261872"/>
                  </a:lnTo>
                  <a:lnTo>
                    <a:pt x="4900612" y="1508760"/>
                  </a:lnTo>
                  <a:lnTo>
                    <a:pt x="5707062" y="1508760"/>
                  </a:lnTo>
                  <a:lnTo>
                    <a:pt x="5707062" y="1261872"/>
                  </a:lnTo>
                  <a:lnTo>
                    <a:pt x="6357125" y="1261872"/>
                  </a:lnTo>
                  <a:lnTo>
                    <a:pt x="6357125" y="1014984"/>
                  </a:lnTo>
                  <a:lnTo>
                    <a:pt x="6402464" y="1014984"/>
                  </a:lnTo>
                  <a:lnTo>
                    <a:pt x="6402464" y="1261872"/>
                  </a:lnTo>
                  <a:lnTo>
                    <a:pt x="6726314" y="1261872"/>
                  </a:lnTo>
                  <a:lnTo>
                    <a:pt x="6726314" y="1014984"/>
                  </a:lnTo>
                  <a:lnTo>
                    <a:pt x="6771653" y="1014984"/>
                  </a:lnTo>
                  <a:lnTo>
                    <a:pt x="6771653" y="1261872"/>
                  </a:lnTo>
                  <a:lnTo>
                    <a:pt x="7806703" y="1261872"/>
                  </a:lnTo>
                  <a:lnTo>
                    <a:pt x="7806703" y="1014984"/>
                  </a:lnTo>
                  <a:lnTo>
                    <a:pt x="7819314" y="1014984"/>
                  </a:lnTo>
                  <a:lnTo>
                    <a:pt x="7819314" y="740664"/>
                  </a:lnTo>
                  <a:lnTo>
                    <a:pt x="7806703" y="740664"/>
                  </a:lnTo>
                  <a:lnTo>
                    <a:pt x="7806703" y="493776"/>
                  </a:lnTo>
                  <a:lnTo>
                    <a:pt x="7802575" y="493776"/>
                  </a:lnTo>
                  <a:lnTo>
                    <a:pt x="7802575" y="274320"/>
                  </a:lnTo>
                  <a:lnTo>
                    <a:pt x="7837462" y="274320"/>
                  </a:lnTo>
                  <a:lnTo>
                    <a:pt x="7837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217" y="3216998"/>
              <a:ext cx="7807325" cy="521334"/>
            </a:xfrm>
            <a:custGeom>
              <a:avLst/>
              <a:gdLst/>
              <a:ahLst/>
              <a:cxnLst/>
              <a:rect l="l" t="t" r="r" b="b"/>
              <a:pathLst>
                <a:path w="7807325" h="521335">
                  <a:moveTo>
                    <a:pt x="7551318" y="0"/>
                  </a:moveTo>
                  <a:lnTo>
                    <a:pt x="6069609" y="0"/>
                  </a:lnTo>
                  <a:lnTo>
                    <a:pt x="6069609" y="246888"/>
                  </a:lnTo>
                  <a:lnTo>
                    <a:pt x="6051347" y="246888"/>
                  </a:lnTo>
                  <a:lnTo>
                    <a:pt x="6051347" y="0"/>
                  </a:lnTo>
                  <a:lnTo>
                    <a:pt x="5714797" y="0"/>
                  </a:lnTo>
                  <a:lnTo>
                    <a:pt x="5714797" y="246888"/>
                  </a:lnTo>
                  <a:lnTo>
                    <a:pt x="5707062" y="246888"/>
                  </a:lnTo>
                  <a:lnTo>
                    <a:pt x="5707062" y="0"/>
                  </a:lnTo>
                  <a:lnTo>
                    <a:pt x="4900612" y="0"/>
                  </a:lnTo>
                  <a:lnTo>
                    <a:pt x="4900612" y="246888"/>
                  </a:lnTo>
                  <a:lnTo>
                    <a:pt x="0" y="246888"/>
                  </a:lnTo>
                  <a:lnTo>
                    <a:pt x="0" y="521208"/>
                  </a:lnTo>
                  <a:lnTo>
                    <a:pt x="7289800" y="521208"/>
                  </a:lnTo>
                  <a:lnTo>
                    <a:pt x="7289800" y="274320"/>
                  </a:lnTo>
                  <a:lnTo>
                    <a:pt x="7551318" y="274320"/>
                  </a:lnTo>
                  <a:lnTo>
                    <a:pt x="7551318" y="0"/>
                  </a:lnTo>
                  <a:close/>
                </a:path>
                <a:path w="7807325" h="521335">
                  <a:moveTo>
                    <a:pt x="7806703" y="0"/>
                  </a:moveTo>
                  <a:lnTo>
                    <a:pt x="7559053" y="0"/>
                  </a:lnTo>
                  <a:lnTo>
                    <a:pt x="7559053" y="274320"/>
                  </a:lnTo>
                  <a:lnTo>
                    <a:pt x="7806703" y="274320"/>
                  </a:lnTo>
                  <a:lnTo>
                    <a:pt x="7806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4524" y="1718817"/>
            <a:ext cx="7804150" cy="201866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just">
              <a:lnSpc>
                <a:spcPct val="895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The idea of the project is developed from recognizing the importance of </a:t>
            </a:r>
            <a:r>
              <a:rPr sz="1800" spc="-5" dirty="0">
                <a:latin typeface="Times New Roman"/>
                <a:cs typeface="Times New Roman"/>
              </a:rPr>
              <a:t>supporting </a:t>
            </a:r>
            <a:r>
              <a:rPr sz="1800" dirty="0">
                <a:latin typeface="Times New Roman"/>
                <a:cs typeface="Times New Roman"/>
              </a:rPr>
              <a:t> and analyzing mental health using </a:t>
            </a:r>
            <a:r>
              <a:rPr sz="1800" spc="-5" dirty="0">
                <a:latin typeface="Times New Roman"/>
                <a:cs typeface="Times New Roman"/>
              </a:rPr>
              <a:t>AI </a:t>
            </a:r>
            <a:r>
              <a:rPr sz="1800" dirty="0">
                <a:latin typeface="Times New Roman"/>
                <a:cs typeface="Times New Roman"/>
              </a:rPr>
              <a:t>technologies. The </a:t>
            </a:r>
            <a:r>
              <a:rPr sz="1800" spc="-5" dirty="0">
                <a:latin typeface="Times New Roman"/>
                <a:cs typeface="Times New Roman"/>
              </a:rPr>
              <a:t>AI </a:t>
            </a:r>
            <a:r>
              <a:rPr sz="1800" dirty="0">
                <a:latin typeface="Times New Roman"/>
                <a:cs typeface="Times New Roman"/>
              </a:rPr>
              <a:t>technologies have been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trending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Since</a:t>
            </a:r>
            <a:r>
              <a:rPr sz="1800" dirty="0">
                <a:latin typeface="Times New Roman"/>
                <a:cs typeface="Times New Roman"/>
              </a:rPr>
              <a:t> ChatGPT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Gemini </a:t>
            </a:r>
            <a:r>
              <a:rPr sz="1800" dirty="0">
                <a:latin typeface="Times New Roman"/>
                <a:cs typeface="Times New Roman"/>
              </a:rPr>
              <a:t> models are being actively used by people,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chose these two models to analyze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crucial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well</a:t>
            </a:r>
            <a:r>
              <a:rPr sz="1800" dirty="0">
                <a:latin typeface="Times New Roman"/>
                <a:cs typeface="Times New Roman"/>
              </a:rPr>
              <a:t> these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AI</a:t>
            </a:r>
            <a:r>
              <a:rPr sz="1800" dirty="0">
                <a:latin typeface="Times New Roman"/>
                <a:cs typeface="Times New Roman"/>
              </a:rPr>
              <a:t> models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assistance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guidance in </a:t>
            </a:r>
            <a:r>
              <a:rPr sz="1800" spc="-5" dirty="0">
                <a:latin typeface="Times New Roman"/>
                <a:cs typeface="Times New Roman"/>
              </a:rPr>
              <a:t>sensitive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 like mental healthcare. By comparing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performance and </a:t>
            </a:r>
            <a:r>
              <a:rPr sz="1800" spc="-15" dirty="0">
                <a:latin typeface="Times New Roman"/>
                <a:cs typeface="Times New Roman"/>
              </a:rPr>
              <a:t>efficiency, </a:t>
            </a:r>
            <a:r>
              <a:rPr sz="1800" dirty="0">
                <a:latin typeface="Times New Roman"/>
                <a:cs typeface="Times New Roman"/>
              </a:rPr>
              <a:t>the project aims to increase the implementation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5" dirty="0">
                <a:latin typeface="Times New Roman"/>
                <a:cs typeface="Times New Roman"/>
              </a:rPr>
              <a:t> support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dealing</a:t>
            </a:r>
            <a:r>
              <a:rPr sz="1800" spc="-5" dirty="0">
                <a:latin typeface="Times New Roman"/>
                <a:cs typeface="Times New Roman"/>
              </a:rPr>
              <a:t> 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15849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74" y="1614643"/>
            <a:ext cx="83896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significant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challenge in mental health care is the timely identification and intervention of </a:t>
            </a:r>
            <a:r>
              <a:rPr sz="1800" spc="-434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mental health issues.The conventional method of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screening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is clinical, but this procedure is </a:t>
            </a:r>
            <a:r>
              <a:rPr sz="1800" spc="-434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often time-consuming and expensive, and it can yield biased results.Our research utilizes 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28282"/>
                </a:solidFill>
                <a:latin typeface="Times New Roman"/>
                <a:cs typeface="Times New Roman"/>
              </a:rPr>
              <a:t>Large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Language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Models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 (LLMs)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like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chat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GPT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 and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Gemini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 to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assess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response 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828282"/>
                </a:solidFill>
                <a:latin typeface="Times New Roman"/>
                <a:cs typeface="Times New Roman"/>
              </a:rPr>
              <a:t>similarity.This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work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contributes and extends the ongoing 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efforts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to harness the potential of </a:t>
            </a:r>
            <a:r>
              <a:rPr sz="1800" spc="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technology</a:t>
            </a:r>
            <a:r>
              <a:rPr sz="1800" spc="-5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28282"/>
                </a:solidFill>
                <a:latin typeface="Times New Roman"/>
                <a:cs typeface="Times New Roman"/>
              </a:rPr>
              <a:t>in mental health.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41827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Objectives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4965" marR="17780" indent="-342900">
              <a:lnSpc>
                <a:spcPts val="1980"/>
              </a:lnSpc>
              <a:spcBef>
                <a:spcPts val="315"/>
              </a:spcBef>
              <a:buSzPct val="102777"/>
              <a:buChar char="●"/>
              <a:tabLst>
                <a:tab pos="361315" algn="l"/>
                <a:tab pos="361950" algn="l"/>
              </a:tabLst>
            </a:pPr>
            <a:r>
              <a:rPr dirty="0"/>
              <a:t>A</a:t>
            </a:r>
            <a:r>
              <a:rPr spc="-80" dirty="0"/>
              <a:t> </a:t>
            </a:r>
            <a:r>
              <a:rPr dirty="0"/>
              <a:t>deep</a:t>
            </a:r>
            <a:r>
              <a:rPr spc="65" dirty="0"/>
              <a:t> </a:t>
            </a:r>
            <a:r>
              <a:rPr spc="-5" dirty="0"/>
              <a:t>study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main</a:t>
            </a:r>
            <a:r>
              <a:rPr spc="65" dirty="0"/>
              <a:t> </a:t>
            </a:r>
            <a:r>
              <a:rPr dirty="0"/>
              <a:t>linguistic</a:t>
            </a:r>
            <a:r>
              <a:rPr spc="60" dirty="0"/>
              <a:t> </a:t>
            </a:r>
            <a:r>
              <a:rPr dirty="0"/>
              <a:t>features</a:t>
            </a:r>
            <a:r>
              <a:rPr spc="70" dirty="0"/>
              <a:t> </a:t>
            </a:r>
            <a:r>
              <a:rPr dirty="0"/>
              <a:t>concerned</a:t>
            </a:r>
            <a:r>
              <a:rPr spc="60" dirty="0"/>
              <a:t> </a:t>
            </a:r>
            <a:r>
              <a:rPr spc="-5" dirty="0"/>
              <a:t>with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domain</a:t>
            </a:r>
            <a:r>
              <a:rPr spc="60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dirty="0"/>
              <a:t>mental</a:t>
            </a:r>
            <a:r>
              <a:rPr spc="20" dirty="0"/>
              <a:t> </a:t>
            </a:r>
            <a:r>
              <a:rPr dirty="0"/>
              <a:t>health </a:t>
            </a:r>
            <a:r>
              <a:rPr spc="-434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text-based communication.</a:t>
            </a:r>
          </a:p>
          <a:p>
            <a:pPr marL="354965" marR="8890" indent="-342900">
              <a:lnSpc>
                <a:spcPts val="2050"/>
              </a:lnSpc>
              <a:spcBef>
                <a:spcPts val="15"/>
              </a:spcBef>
              <a:buSzPct val="102777"/>
              <a:buChar char="●"/>
              <a:tabLst>
                <a:tab pos="361315" algn="l"/>
                <a:tab pos="361950" algn="l"/>
              </a:tabLst>
            </a:pPr>
            <a:r>
              <a:rPr dirty="0"/>
              <a:t>Evaluate</a:t>
            </a:r>
            <a:r>
              <a:rPr spc="-25" dirty="0"/>
              <a:t> </a:t>
            </a:r>
            <a:r>
              <a:rPr dirty="0"/>
              <a:t>ChatGPT</a:t>
            </a:r>
            <a:r>
              <a:rPr spc="-1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5" dirty="0"/>
              <a:t>Gemini</a:t>
            </a:r>
            <a:r>
              <a:rPr spc="2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accurately</a:t>
            </a:r>
            <a:r>
              <a:rPr spc="20" dirty="0"/>
              <a:t> </a:t>
            </a:r>
            <a:r>
              <a:rPr dirty="0"/>
              <a:t>identify</a:t>
            </a:r>
            <a:r>
              <a:rPr spc="25" dirty="0"/>
              <a:t> </a:t>
            </a:r>
            <a:r>
              <a:rPr dirty="0"/>
              <a:t>patterns</a:t>
            </a:r>
            <a:r>
              <a:rPr spc="25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language</a:t>
            </a:r>
            <a:r>
              <a:rPr spc="20" dirty="0"/>
              <a:t> </a:t>
            </a:r>
            <a:r>
              <a:rPr dirty="0"/>
              <a:t>concerning </a:t>
            </a:r>
            <a:r>
              <a:rPr spc="-434" dirty="0"/>
              <a:t> </a:t>
            </a:r>
            <a:r>
              <a:rPr dirty="0"/>
              <a:t>mental</a:t>
            </a:r>
            <a:r>
              <a:rPr spc="-5" dirty="0"/>
              <a:t> </a:t>
            </a:r>
            <a:r>
              <a:rPr dirty="0"/>
              <a:t>health issues.</a:t>
            </a:r>
          </a:p>
          <a:p>
            <a:pPr marL="354965" marR="5080" indent="-342900">
              <a:lnSpc>
                <a:spcPts val="2050"/>
              </a:lnSpc>
              <a:spcBef>
                <a:spcPts val="5"/>
              </a:spcBef>
              <a:buSzPct val="102777"/>
              <a:buChar char="●"/>
              <a:tabLst>
                <a:tab pos="361315" algn="l"/>
                <a:tab pos="361950" algn="l"/>
                <a:tab pos="1336675" algn="l"/>
                <a:tab pos="2596515" algn="l"/>
                <a:tab pos="3018790" algn="l"/>
                <a:tab pos="3580129" algn="l"/>
                <a:tab pos="4396105" algn="l"/>
                <a:tab pos="4881245" algn="l"/>
                <a:tab pos="5824220" algn="l"/>
                <a:tab pos="6461760" algn="l"/>
                <a:tab pos="7727315" algn="l"/>
                <a:tab pos="8283575" algn="l"/>
              </a:tabLst>
            </a:pPr>
            <a:r>
              <a:rPr spc="-5" dirty="0"/>
              <a:t>Generat</a:t>
            </a:r>
            <a:r>
              <a:rPr dirty="0"/>
              <a:t>e	embeddings	for	both	models	and	compare	those	embeddings	</a:t>
            </a:r>
            <a:r>
              <a:rPr spc="-5" dirty="0"/>
              <a:t>wit</a:t>
            </a:r>
            <a:r>
              <a:rPr dirty="0"/>
              <a:t>h	the  embeddings</a:t>
            </a:r>
            <a:r>
              <a:rPr spc="-5" dirty="0"/>
              <a:t> </a:t>
            </a:r>
            <a:r>
              <a:rPr dirty="0"/>
              <a:t>of original</a:t>
            </a:r>
            <a:r>
              <a:rPr spc="-5" dirty="0"/>
              <a:t> </a:t>
            </a:r>
            <a:r>
              <a:rPr dirty="0"/>
              <a:t>responses to</a:t>
            </a:r>
            <a:r>
              <a:rPr spc="-5" dirty="0"/>
              <a:t> </a:t>
            </a:r>
            <a:r>
              <a:rPr dirty="0"/>
              <a:t>understand </a:t>
            </a:r>
            <a:r>
              <a:rPr spc="-5" dirty="0"/>
              <a:t>which </a:t>
            </a:r>
            <a:r>
              <a:rPr dirty="0"/>
              <a:t>ones</a:t>
            </a:r>
            <a:r>
              <a:rPr spc="-5" dirty="0"/>
              <a:t> </a:t>
            </a:r>
            <a:r>
              <a:rPr dirty="0"/>
              <a:t>are more</a:t>
            </a:r>
            <a:r>
              <a:rPr spc="-5" dirty="0"/>
              <a:t> </a:t>
            </a:r>
            <a:r>
              <a:rPr spc="-20" dirty="0"/>
              <a:t>similar.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250" y="2997265"/>
            <a:ext cx="16764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●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499" y="3003615"/>
            <a:ext cx="8227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Analyzing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benchmarking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evaluation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metric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250" y="3264219"/>
            <a:ext cx="8572500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i.e,cosine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score.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050"/>
              </a:lnSpc>
              <a:spcBef>
                <a:spcPts val="105"/>
              </a:spcBef>
              <a:buSzPct val="102777"/>
              <a:buChar char="●"/>
              <a:tabLst>
                <a:tab pos="361315" algn="l"/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Study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treat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ethical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considerations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implications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LLMs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(ChatGPT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Gemini)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detect mental health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32416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Literature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899" y="1545308"/>
            <a:ext cx="84575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61315" algn="l"/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aimed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Natural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disorders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(Le</a:t>
            </a:r>
            <a:r>
              <a:rPr sz="1800" spc="-5" dirty="0">
                <a:latin typeface="Times New Roman"/>
                <a:cs typeface="Times New Roman"/>
              </a:rPr>
              <a:t> Glaz </a:t>
            </a:r>
            <a:r>
              <a:rPr sz="1800" dirty="0">
                <a:latin typeface="Times New Roman"/>
                <a:cs typeface="Times New Roman"/>
              </a:rPr>
              <a:t>et al., 2021).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har char="●"/>
              <a:tabLst>
                <a:tab pos="361315" algn="l"/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search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markers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proceeded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several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strands,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linguistic </a:t>
            </a:r>
            <a:r>
              <a:rPr sz="1800" spc="-5" dirty="0">
                <a:latin typeface="Times New Roman"/>
                <a:cs typeface="Times New Roman"/>
              </a:rPr>
              <a:t>style,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discourse patterns,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topic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modeling.</a:t>
            </a:r>
            <a:endParaRPr sz="1800">
              <a:latin typeface="Times New Roman"/>
              <a:cs typeface="Times New Roman"/>
            </a:endParaRPr>
          </a:p>
          <a:p>
            <a:pPr marL="354965" marR="21590" indent="-342900">
              <a:lnSpc>
                <a:spcPct val="100000"/>
              </a:lnSpc>
              <a:buChar char="●"/>
              <a:tabLst>
                <a:tab pos="361315" algn="l"/>
                <a:tab pos="361950" algn="l"/>
                <a:tab pos="666750" algn="l"/>
                <a:tab pos="1325245" algn="l"/>
                <a:tab pos="2254250" algn="l"/>
                <a:tab pos="3272154" algn="l"/>
                <a:tab pos="4027804" algn="l"/>
                <a:tab pos="4465955" algn="l"/>
                <a:tab pos="5361305" algn="l"/>
                <a:tab pos="5710555" algn="l"/>
                <a:tab pos="6490970" algn="l"/>
                <a:tab pos="7208520" algn="l"/>
                <a:tab pos="7773670" algn="l"/>
                <a:tab pos="8034020" algn="l"/>
              </a:tabLst>
            </a:pPr>
            <a:r>
              <a:rPr sz="1800" dirty="0">
                <a:latin typeface="Times New Roman"/>
                <a:cs typeface="Times New Roman"/>
              </a:rPr>
              <a:t>A	</a:t>
            </a:r>
            <a:r>
              <a:rPr sz="1800" spc="-5" dirty="0">
                <a:latin typeface="Times New Roman"/>
                <a:cs typeface="Times New Roman"/>
              </a:rPr>
              <a:t>stud</a:t>
            </a:r>
            <a:r>
              <a:rPr sz="1800" dirty="0">
                <a:latin typeface="Times New Roman"/>
                <a:cs typeface="Times New Roman"/>
              </a:rPr>
              <a:t>y	assessed	ChatGPT	during	the	analysis	of	mental	health	</a:t>
            </a:r>
            <a:r>
              <a:rPr sz="1800" spc="-5" dirty="0">
                <a:latin typeface="Times New Roman"/>
                <a:cs typeface="Times New Roman"/>
              </a:rPr>
              <a:t>wit</a:t>
            </a:r>
            <a:r>
              <a:rPr sz="1800" dirty="0">
                <a:latin typeface="Times New Roman"/>
                <a:cs typeface="Times New Roman"/>
              </a:rPr>
              <a:t>h	a	core  understanding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the text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(Lamichhane, 2023).</a:t>
            </a:r>
            <a:endParaRPr sz="1800">
              <a:latin typeface="Times New Roman"/>
              <a:cs typeface="Times New Roman"/>
            </a:endParaRPr>
          </a:p>
          <a:p>
            <a:pPr marL="354965" marR="12700" indent="-342900">
              <a:lnSpc>
                <a:spcPct val="100000"/>
              </a:lnSpc>
              <a:buChar char="●"/>
              <a:tabLst>
                <a:tab pos="361315" algn="l"/>
                <a:tab pos="361950" algn="l"/>
                <a:tab pos="4225925" algn="l"/>
              </a:tabLst>
            </a:pPr>
            <a:r>
              <a:rPr sz="1800" spc="-5" dirty="0">
                <a:latin typeface="Times New Roman"/>
                <a:cs typeface="Times New Roman"/>
              </a:rPr>
              <a:t>Dominant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NLP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tools</a:t>
            </a:r>
            <a:r>
              <a:rPr sz="1800" spc="5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considered</a:t>
            </a:r>
            <a:r>
              <a:rPr sz="1800" spc="5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	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LLMs,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ChatGPT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Gemini, </a:t>
            </a:r>
            <a:r>
              <a:rPr sz="1800" dirty="0">
                <a:latin typeface="Times New Roman"/>
                <a:cs typeface="Times New Roman"/>
              </a:rPr>
              <a:t>are very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proficient.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24" y="472135"/>
            <a:ext cx="32416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Literature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347" y="1577514"/>
            <a:ext cx="855535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This project fills the gap by assessing how ChatGPT and </a:t>
            </a:r>
            <a:r>
              <a:rPr sz="1800" spc="-5" dirty="0">
                <a:latin typeface="Times New Roman"/>
                <a:cs typeface="Times New Roman"/>
              </a:rPr>
              <a:t>Gemini </a:t>
            </a:r>
            <a:r>
              <a:rPr sz="1800" dirty="0">
                <a:latin typeface="Times New Roman"/>
                <a:cs typeface="Times New Roman"/>
              </a:rPr>
              <a:t>detect mental health by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capitalizing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 literature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LLM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abilities (Le</a:t>
            </a:r>
            <a:r>
              <a:rPr sz="1800" spc="-5" dirty="0">
                <a:latin typeface="Times New Roman"/>
                <a:cs typeface="Times New Roman"/>
              </a:rPr>
              <a:t> Glaz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al., 2021).</a:t>
            </a:r>
            <a:endParaRPr sz="1800">
              <a:latin typeface="Times New Roman"/>
              <a:cs typeface="Times New Roman"/>
            </a:endParaRPr>
          </a:p>
          <a:p>
            <a:pPr marL="355600" marR="13335" indent="-342900" algn="just">
              <a:lnSpc>
                <a:spcPct val="114999"/>
              </a:lnSpc>
              <a:buChar char="●"/>
              <a:tabLst>
                <a:tab pos="361950" algn="l"/>
              </a:tabLst>
            </a:pPr>
            <a:r>
              <a:rPr sz="1800" spc="-5" dirty="0">
                <a:latin typeface="Times New Roman"/>
                <a:cs typeface="Times New Roman"/>
              </a:rPr>
              <a:t>Particularly </a:t>
            </a:r>
            <a:r>
              <a:rPr sz="1800" dirty="0">
                <a:latin typeface="Times New Roman"/>
                <a:cs typeface="Times New Roman"/>
              </a:rPr>
              <a:t>it aims to examine how </a:t>
            </a:r>
            <a:r>
              <a:rPr sz="1800" spc="-5" dirty="0">
                <a:latin typeface="Times New Roman"/>
                <a:cs typeface="Times New Roman"/>
              </a:rPr>
              <a:t>NLP </a:t>
            </a:r>
            <a:r>
              <a:rPr sz="1800" dirty="0">
                <a:latin typeface="Times New Roman"/>
                <a:cs typeface="Times New Roman"/>
              </a:rPr>
              <a:t>approaches, the use of LLMs can assist in early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intervention.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999"/>
              </a:lnSpc>
              <a:buChar char="●"/>
              <a:tabLst>
                <a:tab pos="361950" algn="l"/>
              </a:tabLst>
            </a:pPr>
            <a:r>
              <a:rPr sz="1800" dirty="0">
                <a:latin typeface="Times New Roman"/>
                <a:cs typeface="Times New Roman"/>
              </a:rPr>
              <a:t>By utilizing insights from existing research, the project aims to contribute to ongoing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efforts </a:t>
            </a:r>
            <a:r>
              <a:rPr sz="1800" dirty="0">
                <a:latin typeface="Times New Roman"/>
                <a:cs typeface="Times New Roman"/>
              </a:rPr>
              <a:t>in utilizing technology for early intervention in mental health (Adhikary et al.,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1357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Times New Roman</vt:lpstr>
      <vt:lpstr>Office Theme</vt:lpstr>
      <vt:lpstr>PowerPoint Presentation</vt:lpstr>
      <vt:lpstr>EXPLORING MENTAL HEALTH USING LLMs: Comparison between ChatGPT and Gemini</vt:lpstr>
      <vt:lpstr>Agenda</vt:lpstr>
      <vt:lpstr>Motivation</vt:lpstr>
      <vt:lpstr>Background</vt:lpstr>
      <vt:lpstr>Abstract</vt:lpstr>
      <vt:lpstr>Objectives of the Study</vt:lpstr>
      <vt:lpstr>Literature Survey</vt:lpstr>
      <vt:lpstr>Literature Survey</vt:lpstr>
      <vt:lpstr>Data Set and Data Processing</vt:lpstr>
      <vt:lpstr>Research Design (Blueprint/workflow)</vt:lpstr>
      <vt:lpstr>Exploratory Data Analysis</vt:lpstr>
      <vt:lpstr>PowerPoint Presentation</vt:lpstr>
      <vt:lpstr>Model description</vt:lpstr>
      <vt:lpstr>PowerPoint Presentation</vt:lpstr>
      <vt:lpstr>Data Visualizations</vt:lpstr>
      <vt:lpstr>Data Visualizations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18481A05M0</cp:lastModifiedBy>
  <cp:revision>1</cp:revision>
  <dcterms:created xsi:type="dcterms:W3CDTF">2024-05-20T23:32:54Z</dcterms:created>
  <dcterms:modified xsi:type="dcterms:W3CDTF">2024-05-20T23:36:49Z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Pty Ltd.</vt:lpwstr>
  </property>
  <property fmtid="{D5CDD505-2E9C-101B-9397-08002B2CF9AE}" pid="3" name="LastSaved">
    <vt:filetime>2024-05-20T00:00:00Z</vt:filetime>
  </property>
</Properties>
</file>