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58" r:id="rId5"/>
    <p:sldId id="275" r:id="rId6"/>
    <p:sldId id="259" r:id="rId7"/>
    <p:sldId id="364" r:id="rId8"/>
    <p:sldId id="365" r:id="rId9"/>
    <p:sldId id="366" r:id="rId10"/>
    <p:sldId id="367" r:id="rId11"/>
    <p:sldId id="368" r:id="rId12"/>
    <p:sldId id="276" r:id="rId13"/>
    <p:sldId id="262" r:id="rId14"/>
    <p:sldId id="277" r:id="rId15"/>
    <p:sldId id="264" r:id="rId16"/>
    <p:sldId id="265" r:id="rId17"/>
    <p:sldId id="268" r:id="rId18"/>
    <p:sldId id="340" r:id="rId19"/>
    <p:sldId id="341" r:id="rId21"/>
    <p:sldId id="342" r:id="rId22"/>
    <p:sldId id="343" r:id="rId23"/>
    <p:sldId id="344" r:id="rId24"/>
    <p:sldId id="346" r:id="rId25"/>
    <p:sldId id="347" r:id="rId26"/>
    <p:sldId id="348" r:id="rId27"/>
    <p:sldId id="349" r:id="rId28"/>
    <p:sldId id="350" r:id="rId29"/>
    <p:sldId id="351" r:id="rId30"/>
    <p:sldId id="278" r:id="rId31"/>
    <p:sldId id="269" r:id="rId32"/>
    <p:sldId id="270" r:id="rId33"/>
    <p:sldId id="271" r:id="rId34"/>
    <p:sldId id="272" r:id="rId35"/>
    <p:sldId id="273" r:id="rId36"/>
    <p:sldId id="358" r:id="rId37"/>
    <p:sldId id="359" r:id="rId38"/>
    <p:sldId id="360" r:id="rId39"/>
    <p:sldId id="282" r:id="rId40"/>
    <p:sldId id="286" r:id="rId41"/>
    <p:sldId id="283" r:id="rId42"/>
    <p:sldId id="285"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61" r:id="rId61"/>
    <p:sldId id="310" r:id="rId62"/>
    <p:sldId id="311" r:id="rId63"/>
    <p:sldId id="312" r:id="rId64"/>
    <p:sldId id="313" r:id="rId65"/>
    <p:sldId id="315" r:id="rId66"/>
    <p:sldId id="316" r:id="rId67"/>
    <p:sldId id="317" r:id="rId68"/>
    <p:sldId id="320" r:id="rId69"/>
    <p:sldId id="321" r:id="rId70"/>
    <p:sldId id="322" r:id="rId71"/>
    <p:sldId id="323" r:id="rId72"/>
    <p:sldId id="324" r:id="rId73"/>
    <p:sldId id="325" r:id="rId74"/>
    <p:sldId id="326" r:id="rId75"/>
    <p:sldId id="327" r:id="rId76"/>
    <p:sldId id="329" r:id="rId77"/>
    <p:sldId id="330" r:id="rId78"/>
    <p:sldId id="332" r:id="rId79"/>
    <p:sldId id="362" r:id="rId80"/>
    <p:sldId id="337" r:id="rId81"/>
    <p:sldId id="352" r:id="rId82"/>
    <p:sldId id="353" r:id="rId83"/>
    <p:sldId id="354" r:id="rId84"/>
    <p:sldId id="355" r:id="rId85"/>
    <p:sldId id="356" r:id="rId86"/>
    <p:sldId id="357" r:id="rId87"/>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p:restoredTop sz="88536"/>
  </p:normalViewPr>
  <p:slideViewPr>
    <p:cSldViewPr showGuides="1">
      <p:cViewPr varScale="1">
        <p:scale>
          <a:sx n="65" d="100"/>
          <a:sy n="65" d="100"/>
        </p:scale>
        <p:origin x="-1536" y="-114"/>
      </p:cViewPr>
      <p:guideLst>
        <p:guide orient="horz" pos="2160"/>
        <p:guide pos="2878"/>
      </p:guideLst>
    </p:cSldViewPr>
  </p:slideViewPr>
  <p:outlineViewPr>
    <p:cViewPr>
      <p:scale>
        <a:sx n="33" d="100"/>
        <a:sy n="33" d="100"/>
      </p:scale>
      <p:origin x="138" y="460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7.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4796A91-8DE8-4157-8989-8F18410EA8B3}"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92163" name="Rectangle 2"/>
          <p:cNvSpPr/>
          <p:nvPr/>
        </p:nvSpPr>
        <p:spPr>
          <a:xfrm>
            <a:off x="3883025" y="0"/>
            <a:ext cx="2976563" cy="460375"/>
          </a:xfrm>
          <a:prstGeom prst="rect">
            <a:avLst/>
          </a:prstGeom>
          <a:noFill/>
          <a:ln w="9525">
            <a:noFill/>
          </a:ln>
        </p:spPr>
        <p:txBody>
          <a:bodyPr wrap="none" anchor="ctr" anchorCtr="0"/>
          <a:p>
            <a:pPr lvl="0" eaLnBrk="1" hangingPunct="1"/>
            <a:endParaRPr dirty="0">
              <a:latin typeface="Calibri" panose="020F0502020204030204" pitchFamily="34" charset="0"/>
            </a:endParaRPr>
          </a:p>
        </p:txBody>
      </p:sp>
      <p:sp>
        <p:nvSpPr>
          <p:cNvPr id="92164" name="Rectangle 3"/>
          <p:cNvSpPr/>
          <p:nvPr/>
        </p:nvSpPr>
        <p:spPr>
          <a:xfrm>
            <a:off x="-3175" y="0"/>
            <a:ext cx="2973388" cy="460375"/>
          </a:xfrm>
          <a:prstGeom prst="rect">
            <a:avLst/>
          </a:prstGeom>
          <a:noFill/>
          <a:ln w="9525">
            <a:noFill/>
          </a:ln>
        </p:spPr>
        <p:txBody>
          <a:bodyPr wrap="none" anchor="ctr" anchorCtr="0"/>
          <a:p>
            <a:pPr lvl="0" eaLnBrk="1" hangingPunct="1"/>
            <a:endParaRPr dirty="0">
              <a:latin typeface="Calibri" panose="020F0502020204030204" pitchFamily="34" charset="0"/>
            </a:endParaRPr>
          </a:p>
        </p:txBody>
      </p:sp>
      <p:sp>
        <p:nvSpPr>
          <p:cNvPr id="92165" name="Rectangle 4"/>
          <p:cNvSpPr>
            <a:spLocks noGrp="1"/>
          </p:cNvSpPr>
          <p:nvPr>
            <p:ph type="body" idx="1"/>
          </p:nvPr>
        </p:nvSpPr>
        <p:spPr>
          <a:xfrm>
            <a:off x="412750" y="4773613"/>
            <a:ext cx="6029325" cy="3756025"/>
          </a:xfrm>
          <a:noFill/>
          <a:ln>
            <a:noFill/>
          </a:ln>
        </p:spPr>
        <p:txBody>
          <a:bodyPr wrap="square" lIns="94146" tIns="47073" rIns="94146" bIns="47073" anchor="t" anchorCtr="0"/>
          <a:p>
            <a:pPr lvl="0" defTabSz="401955" eaLnBrk="1" hangingPunct="1">
              <a:spcBef>
                <a:spcPct val="0"/>
              </a:spcBef>
              <a:tabLst>
                <a:tab pos="406400" algn="l"/>
              </a:tabLst>
            </a:pPr>
            <a:r>
              <a:rPr dirty="0"/>
              <a:t>Using the Comparison Operators</a:t>
            </a:r>
            <a:endParaRPr dirty="0"/>
          </a:p>
          <a:p>
            <a:pPr marL="114300" lvl="1" indent="0" defTabSz="401955" eaLnBrk="1" hangingPunct="1">
              <a:spcBef>
                <a:spcPct val="0"/>
              </a:spcBef>
              <a:tabLst>
                <a:tab pos="406400" algn="l"/>
              </a:tabLst>
            </a:pPr>
            <a:r>
              <a:rPr dirty="0"/>
              <a:t>Comparison operators are used in conditions that compare one expression to another. They are used in the WHERE clause in the following format:</a:t>
            </a:r>
            <a:endParaRPr dirty="0"/>
          </a:p>
          <a:p>
            <a:pPr marL="114300" lvl="1" indent="0" defTabSz="401955" eaLnBrk="1" hangingPunct="1">
              <a:spcBef>
                <a:spcPct val="0"/>
              </a:spcBef>
              <a:tabLst>
                <a:tab pos="406400" algn="l"/>
              </a:tabLst>
            </a:pPr>
            <a:r>
              <a:rPr b="1" dirty="0"/>
              <a:t>Syntax</a:t>
            </a:r>
            <a:r>
              <a:rPr dirty="0"/>
              <a:t> </a:t>
            </a:r>
            <a:endParaRPr dirty="0"/>
          </a:p>
          <a:p>
            <a:pPr lvl="0" defTabSz="401955" eaLnBrk="1" hangingPunct="1">
              <a:lnSpc>
                <a:spcPct val="95000"/>
              </a:lnSpc>
              <a:spcBef>
                <a:spcPct val="0"/>
              </a:spcBef>
              <a:tabLst>
                <a:tab pos="406400" algn="l"/>
              </a:tabLst>
            </a:pPr>
            <a:endParaRPr sz="400" dirty="0"/>
          </a:p>
          <a:p>
            <a:pPr marL="114300" lvl="1" indent="0" defTabSz="401955" eaLnBrk="1" hangingPunct="1">
              <a:lnSpc>
                <a:spcPct val="95000"/>
              </a:lnSpc>
              <a:spcBef>
                <a:spcPct val="0"/>
              </a:spcBef>
              <a:tabLst>
                <a:tab pos="406400" algn="l"/>
              </a:tabLst>
            </a:pPr>
            <a:r>
              <a:rPr b="1" dirty="0">
                <a:latin typeface="Courier New" panose="02070309020205020404" pitchFamily="49" charset="0"/>
              </a:rPr>
              <a:t> 	… WHERE </a:t>
            </a:r>
            <a:r>
              <a:rPr b="1" i="1" dirty="0">
                <a:latin typeface="Courier New" panose="02070309020205020404" pitchFamily="49" charset="0"/>
              </a:rPr>
              <a:t>expr operator value</a:t>
            </a:r>
            <a:endParaRPr b="1" i="1" dirty="0">
              <a:latin typeface="Courier New" panose="02070309020205020404" pitchFamily="49" charset="0"/>
            </a:endParaRPr>
          </a:p>
          <a:p>
            <a:pPr marL="114300" lvl="1" indent="0" defTabSz="401955" eaLnBrk="1" hangingPunct="1">
              <a:lnSpc>
                <a:spcPct val="95000"/>
              </a:lnSpc>
              <a:spcBef>
                <a:spcPct val="0"/>
              </a:spcBef>
              <a:tabLst>
                <a:tab pos="406400" algn="l"/>
              </a:tabLst>
            </a:pPr>
            <a:endParaRPr sz="500" b="1" i="1" dirty="0">
              <a:latin typeface="Courier New" panose="02070309020205020404" pitchFamily="49" charset="0"/>
            </a:endParaRPr>
          </a:p>
          <a:p>
            <a:pPr marL="114300" lvl="1" indent="0" defTabSz="401955" eaLnBrk="1" hangingPunct="1">
              <a:spcBef>
                <a:spcPct val="0"/>
              </a:spcBef>
              <a:tabLst>
                <a:tab pos="406400" algn="l"/>
              </a:tabLst>
            </a:pPr>
            <a:r>
              <a:rPr b="1" dirty="0"/>
              <a:t>Examples</a:t>
            </a:r>
            <a:endParaRPr dirty="0"/>
          </a:p>
          <a:p>
            <a:pPr lvl="0" defTabSz="401955" eaLnBrk="1" hangingPunct="1">
              <a:lnSpc>
                <a:spcPct val="80000"/>
              </a:lnSpc>
              <a:spcBef>
                <a:spcPct val="0"/>
              </a:spcBef>
              <a:tabLst>
                <a:tab pos="406400" algn="l"/>
              </a:tabLst>
            </a:pPr>
            <a:endParaRPr sz="400" i="1" dirty="0"/>
          </a:p>
          <a:p>
            <a:pPr marL="114300" lvl="1" indent="0" defTabSz="401955" eaLnBrk="1" hangingPunct="1">
              <a:spcBef>
                <a:spcPct val="0"/>
              </a:spcBef>
              <a:tabLst>
                <a:tab pos="406400" algn="l"/>
              </a:tabLst>
            </a:pPr>
            <a:r>
              <a:rPr b="1" dirty="0">
                <a:latin typeface="Courier New" panose="02070309020205020404" pitchFamily="49" charset="0"/>
              </a:rPr>
              <a:t>	… WHERE hiredate='01-JAN-95'</a:t>
            </a:r>
            <a:endParaRPr b="1" dirty="0">
              <a:latin typeface="Courier New" panose="02070309020205020404" pitchFamily="49" charset="0"/>
            </a:endParaRPr>
          </a:p>
          <a:p>
            <a:pPr marL="114300" lvl="1" indent="0" defTabSz="401955" eaLnBrk="1" hangingPunct="1">
              <a:spcBef>
                <a:spcPct val="0"/>
              </a:spcBef>
              <a:tabLst>
                <a:tab pos="406400" algn="l"/>
              </a:tabLst>
            </a:pPr>
            <a:r>
              <a:rPr b="1" dirty="0">
                <a:latin typeface="Courier New" panose="02070309020205020404" pitchFamily="49" charset="0"/>
              </a:rPr>
              <a:t>	… WHERE sal&gt;=1500</a:t>
            </a:r>
            <a:endParaRPr b="1" dirty="0">
              <a:latin typeface="Courier New" panose="02070309020205020404" pitchFamily="49" charset="0"/>
            </a:endParaRPr>
          </a:p>
          <a:p>
            <a:pPr marL="114300" lvl="1" indent="0" defTabSz="401955" eaLnBrk="1" hangingPunct="1">
              <a:spcBef>
                <a:spcPct val="0"/>
              </a:spcBef>
              <a:tabLst>
                <a:tab pos="406400" algn="l"/>
              </a:tabLst>
            </a:pPr>
            <a:r>
              <a:rPr b="1" dirty="0">
                <a:latin typeface="Courier New" panose="02070309020205020404" pitchFamily="49" charset="0"/>
              </a:rPr>
              <a:t>	… WHERE ename='SMITH'</a:t>
            </a:r>
            <a:endParaRPr b="1" dirty="0">
              <a:latin typeface="Courier New" panose="02070309020205020404" pitchFamily="49" charset="0"/>
            </a:endParaRPr>
          </a:p>
          <a:p>
            <a:pPr marL="114300" lvl="1" indent="0" defTabSz="401955" eaLnBrk="1" hangingPunct="1">
              <a:spcBef>
                <a:spcPct val="0"/>
              </a:spcBef>
              <a:tabLst>
                <a:tab pos="406400" algn="l"/>
              </a:tabLst>
            </a:pPr>
            <a:endParaRPr b="1" dirty="0">
              <a:latin typeface="Courier New" panose="02070309020205020404" pitchFamily="49" charset="0"/>
            </a:endParaRPr>
          </a:p>
          <a:p>
            <a:pPr marL="114300" lvl="1" indent="0" defTabSz="401955" eaLnBrk="1" hangingPunct="1">
              <a:spcBef>
                <a:spcPct val="0"/>
              </a:spcBef>
              <a:tabLst>
                <a:tab pos="406400" algn="l"/>
              </a:tabLst>
            </a:pPr>
            <a:endParaRPr dirty="0"/>
          </a:p>
          <a:p>
            <a:pPr marL="114300" lvl="1" indent="0" defTabSz="401955" eaLnBrk="1" hangingPunct="1">
              <a:spcBef>
                <a:spcPct val="0"/>
              </a:spcBef>
              <a:tabLst>
                <a:tab pos="406400" algn="l"/>
              </a:tabLst>
            </a:pPr>
            <a:endParaRPr dirty="0"/>
          </a:p>
          <a:p>
            <a:pPr marL="114300" lvl="1" indent="0" defTabSz="401955" eaLnBrk="1" hangingPunct="1">
              <a:spcBef>
                <a:spcPct val="0"/>
              </a:spcBef>
              <a:tabLst>
                <a:tab pos="406400" algn="l"/>
              </a:tabLst>
            </a:pPr>
            <a:endParaRPr dirty="0"/>
          </a:p>
          <a:p>
            <a:pPr marL="114300" lvl="1" indent="0" defTabSz="401955" eaLnBrk="1" hangingPunct="1">
              <a:spcBef>
                <a:spcPct val="0"/>
              </a:spcBef>
              <a:tabLst>
                <a:tab pos="406400" algn="l"/>
              </a:tabLst>
            </a:pPr>
            <a:endParaRPr dirty="0"/>
          </a:p>
          <a:p>
            <a:pPr lvl="0" defTabSz="401955" eaLnBrk="1" hangingPunct="1">
              <a:spcBef>
                <a:spcPct val="0"/>
              </a:spcBef>
              <a:tabLst>
                <a:tab pos="406400" algn="l"/>
              </a:tabLst>
            </a:pPr>
            <a:endParaRPr b="1" i="1" dirty="0">
              <a:solidFill>
                <a:schemeClr val="accent2"/>
              </a:solidFill>
            </a:endParaRPr>
          </a:p>
        </p:txBody>
      </p:sp>
      <p:sp>
        <p:nvSpPr>
          <p:cNvPr id="92166" name="Rectangle 5"/>
          <p:cNvSpPr>
            <a:spLocks noGrp="1" noRot="1" noChangeAspect="1" noTextEdit="1"/>
          </p:cNvSpPr>
          <p:nvPr>
            <p:ph type="sldImg"/>
          </p:nvPr>
        </p:nvSpPr>
        <p:spPr>
          <a:xfrm>
            <a:off x="1490663" y="1512888"/>
            <a:ext cx="3973512" cy="2979737"/>
          </a:xfrm>
          <a:ln>
            <a:solidFill>
              <a:schemeClr val="tx1">
                <a:alpha val="100000"/>
              </a:schemeClr>
            </a:solidFill>
            <a:miter lim="800000"/>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2052" name="Rectangle 2"/>
          <p:cNvSpPr>
            <a:spLocks noGrp="1" noRot="1" noChangeAspect="1" noTextEdit="1"/>
          </p:cNvSpPr>
          <p:nvPr>
            <p:ph type="sldImg"/>
          </p:nvPr>
        </p:nvSpPr>
        <p:spPr>
          <a:xfrm>
            <a:off x="1490663" y="1512888"/>
            <a:ext cx="3973512" cy="2979737"/>
          </a:xfrm>
          <a:ln>
            <a:solidFill>
              <a:schemeClr val="tx1">
                <a:alpha val="100000"/>
              </a:schemeClr>
            </a:solidFill>
            <a:miter lim="800000"/>
          </a:ln>
        </p:spPr>
      </p:sp>
      <p:sp>
        <p:nvSpPr>
          <p:cNvPr id="2053" name="Rectangle 3"/>
          <p:cNvSpPr>
            <a:spLocks noGrp="1"/>
          </p:cNvSpPr>
          <p:nvPr>
            <p:ph type="body" idx="1"/>
          </p:nvPr>
        </p:nvSpPr>
        <p:spPr>
          <a:xfrm>
            <a:off x="412750" y="4773613"/>
            <a:ext cx="6029325" cy="3756025"/>
          </a:xfrm>
          <a:noFill/>
          <a:ln>
            <a:noFill/>
          </a:ln>
        </p:spPr>
        <p:txBody>
          <a:bodyPr wrap="square" lIns="94146" tIns="47073" rIns="94146" bIns="47073" anchor="t" anchorCtr="0"/>
          <a:p>
            <a:pPr lvl="0" defTabSz="401955" eaLnBrk="1" hangingPunct="1">
              <a:spcBef>
                <a:spcPct val="0"/>
              </a:spcBef>
              <a:tabLst>
                <a:tab pos="457200" algn="l"/>
              </a:tabLst>
            </a:pPr>
            <a:r>
              <a:rPr dirty="0"/>
              <a:t>OR Truth Table</a:t>
            </a: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p:txBody>
      </p:sp>
      <p:graphicFrame>
        <p:nvGraphicFramePr>
          <p:cNvPr id="2050" name="Object 4"/>
          <p:cNvGraphicFramePr/>
          <p:nvPr/>
        </p:nvGraphicFramePr>
        <p:xfrm>
          <a:off x="519113" y="5321300"/>
          <a:ext cx="6022975" cy="1012825"/>
        </p:xfrm>
        <a:graphic>
          <a:graphicData uri="http://schemas.openxmlformats.org/presentationml/2006/ole">
            <mc:AlternateContent xmlns:mc="http://schemas.openxmlformats.org/markup-compatibility/2006">
              <mc:Choice xmlns:v="urn:schemas-microsoft-com:vml" Requires="v">
                <p:oleObj spid="_x0000_s3077" name="" r:id="rId3" imgW="5977890" imgH="1010285" progId="Word.Document.8">
                  <p:embed/>
                </p:oleObj>
              </mc:Choice>
              <mc:Fallback>
                <p:oleObj name="" r:id="rId3" imgW="5977890" imgH="1010285" progId="Word.Document.8">
                  <p:embed/>
                  <p:pic>
                    <p:nvPicPr>
                      <p:cNvPr id="0" name="Picture 3076"/>
                      <p:cNvPicPr/>
                      <p:nvPr/>
                    </p:nvPicPr>
                    <p:blipFill>
                      <a:blip r:embed="rId4"/>
                      <a:stretch>
                        <a:fillRect/>
                      </a:stretch>
                    </p:blipFill>
                    <p:spPr>
                      <a:xfrm>
                        <a:off x="519113" y="5321300"/>
                        <a:ext cx="6022975" cy="1012825"/>
                      </a:xfrm>
                      <a:prstGeom prst="rect">
                        <a:avLst/>
                      </a:prstGeom>
                      <a:noFill/>
                      <a:ln w="38100">
                        <a:noFill/>
                        <a:miter/>
                      </a:ln>
                    </p:spPr>
                  </p:pic>
                </p:oleObj>
              </mc:Fallback>
            </mc:AlternateContent>
          </a:graphicData>
        </a:graphic>
      </p:graphicFrame>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3076" name="Rectangle 2"/>
          <p:cNvSpPr>
            <a:spLocks noGrp="1" noRot="1" noChangeAspect="1" noTextEdit="1"/>
          </p:cNvSpPr>
          <p:nvPr>
            <p:ph type="sldImg"/>
          </p:nvPr>
        </p:nvSpPr>
        <p:spPr>
          <a:xfrm>
            <a:off x="1490663" y="1512888"/>
            <a:ext cx="3973512" cy="2979737"/>
          </a:xfrm>
          <a:ln>
            <a:solidFill>
              <a:schemeClr val="tx1">
                <a:alpha val="100000"/>
              </a:schemeClr>
            </a:solidFill>
            <a:miter lim="800000"/>
          </a:ln>
        </p:spPr>
      </p:sp>
      <p:sp>
        <p:nvSpPr>
          <p:cNvPr id="3077" name="Rectangle 3"/>
          <p:cNvSpPr>
            <a:spLocks noGrp="1"/>
          </p:cNvSpPr>
          <p:nvPr>
            <p:ph type="body" idx="1"/>
          </p:nvPr>
        </p:nvSpPr>
        <p:spPr>
          <a:xfrm>
            <a:off x="412750" y="4773613"/>
            <a:ext cx="6029325" cy="3756025"/>
          </a:xfrm>
          <a:noFill/>
          <a:ln>
            <a:noFill/>
          </a:ln>
        </p:spPr>
        <p:txBody>
          <a:bodyPr wrap="square" lIns="94146" tIns="47073" rIns="94146" bIns="47073" anchor="t" anchorCtr="0"/>
          <a:p>
            <a:pPr lvl="0" defTabSz="401955" eaLnBrk="1" hangingPunct="1">
              <a:spcBef>
                <a:spcPct val="0"/>
              </a:spcBef>
              <a:tabLst>
                <a:tab pos="457200" algn="l"/>
              </a:tabLst>
            </a:pPr>
            <a:r>
              <a:rPr dirty="0"/>
              <a:t>NOT Truth Table</a:t>
            </a: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sz="500" dirty="0"/>
          </a:p>
        </p:txBody>
      </p:sp>
      <p:graphicFrame>
        <p:nvGraphicFramePr>
          <p:cNvPr id="3074" name="Object 4"/>
          <p:cNvGraphicFramePr/>
          <p:nvPr/>
        </p:nvGraphicFramePr>
        <p:xfrm>
          <a:off x="234950" y="5321300"/>
          <a:ext cx="6575425" cy="614363"/>
        </p:xfrm>
        <a:graphic>
          <a:graphicData uri="http://schemas.openxmlformats.org/presentationml/2006/ole">
            <mc:AlternateContent xmlns:mc="http://schemas.openxmlformats.org/markup-compatibility/2006">
              <mc:Choice xmlns:v="urn:schemas-microsoft-com:vml" Requires="v">
                <p:oleObj spid="_x0000_s3078" name="" r:id="rId3" imgW="5988050" imgH="612775" progId="Word.Document.8">
                  <p:embed/>
                </p:oleObj>
              </mc:Choice>
              <mc:Fallback>
                <p:oleObj name="" r:id="rId3" imgW="5988050" imgH="612775" progId="Word.Document.8">
                  <p:embed/>
                  <p:pic>
                    <p:nvPicPr>
                      <p:cNvPr id="0" name="Picture 3077"/>
                      <p:cNvPicPr/>
                      <p:nvPr/>
                    </p:nvPicPr>
                    <p:blipFill>
                      <a:blip r:embed="rId4"/>
                      <a:stretch>
                        <a:fillRect/>
                      </a:stretch>
                    </p:blipFill>
                    <p:spPr>
                      <a:xfrm>
                        <a:off x="234950" y="5321300"/>
                        <a:ext cx="6575425" cy="614363"/>
                      </a:xfrm>
                      <a:prstGeom prst="rect">
                        <a:avLst/>
                      </a:prstGeom>
                      <a:noFill/>
                      <a:ln w="38100">
                        <a:noFill/>
                        <a:miter/>
                      </a:ln>
                    </p:spPr>
                  </p:pic>
                </p:oleObj>
              </mc:Fallback>
            </mc:AlternateContent>
          </a:graphicData>
        </a:graphic>
      </p:graphicFrame>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Slide Image Placeholder 1"/>
          <p:cNvSpPr>
            <a:spLocks noGrp="1" noRot="1" noChangeAspect="1" noTextEdit="1"/>
          </p:cNvSpPr>
          <p:nvPr>
            <p:ph type="sldImg"/>
          </p:nvPr>
        </p:nvSpPr>
        <p:spPr>
          <a:ln>
            <a:solidFill>
              <a:srgbClr val="000000">
                <a:alpha val="100000"/>
              </a:srgbClr>
            </a:solidFill>
            <a:miter lim="800000"/>
          </a:ln>
        </p:spPr>
      </p:sp>
      <p:sp>
        <p:nvSpPr>
          <p:cNvPr id="10035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r>
              <a:rPr dirty="0"/>
              <a:t>@@rowcount returns the no. of rows affected by the last executed query.</a:t>
            </a:r>
            <a:endParaRPr dirty="0"/>
          </a:p>
        </p:txBody>
      </p:sp>
      <p:sp>
        <p:nvSpPr>
          <p:cNvPr id="97284"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Slide Image Placeholder 1"/>
          <p:cNvSpPr>
            <a:spLocks noGrp="1" noRot="1" noChangeAspect="1" noTextEdit="1"/>
          </p:cNvSpPr>
          <p:nvPr>
            <p:ph type="sldImg"/>
          </p:nvPr>
        </p:nvSpPr>
        <p:spPr>
          <a:ln>
            <a:solidFill>
              <a:srgbClr val="000000">
                <a:alpha val="100000"/>
              </a:srgbClr>
            </a:solidFill>
            <a:miter lim="800000"/>
          </a:ln>
        </p:spPr>
      </p:sp>
      <p:sp>
        <p:nvSpPr>
          <p:cNvPr id="10137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98308"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93187" name="Rectangle 2"/>
          <p:cNvSpPr>
            <a:spLocks noGrp="1" noRot="1" noChangeAspect="1" noTextEdit="1"/>
          </p:cNvSpPr>
          <p:nvPr>
            <p:ph type="sldImg"/>
          </p:nvPr>
        </p:nvSpPr>
        <p:spPr>
          <a:xfrm>
            <a:off x="1490663" y="1512888"/>
            <a:ext cx="3973512" cy="2979737"/>
          </a:xfrm>
          <a:ln>
            <a:solidFill>
              <a:schemeClr val="tx1">
                <a:alpha val="100000"/>
              </a:schemeClr>
            </a:solidFill>
            <a:miter lim="800000"/>
          </a:ln>
        </p:spPr>
      </p:sp>
      <p:sp>
        <p:nvSpPr>
          <p:cNvPr id="93188" name="Rectangle 3"/>
          <p:cNvSpPr>
            <a:spLocks noGrp="1"/>
          </p:cNvSpPr>
          <p:nvPr>
            <p:ph type="body" idx="1"/>
          </p:nvPr>
        </p:nvSpPr>
        <p:spPr>
          <a:xfrm>
            <a:off x="412750" y="4773613"/>
            <a:ext cx="6029325" cy="3756025"/>
          </a:xfrm>
          <a:noFill/>
          <a:ln>
            <a:noFill/>
          </a:ln>
        </p:spPr>
        <p:txBody>
          <a:bodyPr wrap="square" lIns="94146" tIns="47073" rIns="94146" bIns="47073" anchor="t" anchorCtr="0"/>
          <a:p>
            <a:pPr lvl="0" defTabSz="401955" eaLnBrk="1" hangingPunct="1">
              <a:spcBef>
                <a:spcPct val="0"/>
              </a:spcBef>
              <a:tabLst>
                <a:tab pos="457200" algn="l"/>
              </a:tabLst>
            </a:pPr>
            <a:r>
              <a:rPr dirty="0"/>
              <a:t>Using the Comparison Operators</a:t>
            </a:r>
            <a:endParaRPr dirty="0"/>
          </a:p>
          <a:p>
            <a:pPr marL="114300" lvl="1" indent="0" defTabSz="401955" eaLnBrk="1" hangingPunct="1">
              <a:spcBef>
                <a:spcPct val="0"/>
              </a:spcBef>
              <a:tabLst>
                <a:tab pos="457200" algn="l"/>
              </a:tabLst>
            </a:pPr>
            <a:endParaRPr dirty="0">
              <a:solidFill>
                <a:srgbClr val="010000"/>
              </a:solidFill>
            </a:endParaRPr>
          </a:p>
          <a:p>
            <a:pPr marL="114300" lvl="1" indent="0" defTabSz="401955" eaLnBrk="1" hangingPunct="1">
              <a:spcBef>
                <a:spcPct val="0"/>
              </a:spcBef>
              <a:tabLst>
                <a:tab pos="457200" algn="l"/>
              </a:tabLst>
            </a:pPr>
            <a:r>
              <a:rPr dirty="0">
                <a:solidFill>
                  <a:srgbClr val="010000"/>
                </a:solidFill>
              </a:rPr>
              <a:t>Rows that have a null value in the COMM column result in a null value for the comparison expression and are effectively not part of the result.</a:t>
            </a:r>
            <a:endParaRPr dirty="0">
              <a:solidFill>
                <a:srgbClr val="01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94211" name="Rectangle 2"/>
          <p:cNvSpPr>
            <a:spLocks noGrp="1" noRot="1" noChangeAspect="1" noTextEdit="1"/>
          </p:cNvSpPr>
          <p:nvPr>
            <p:ph type="sldImg"/>
          </p:nvPr>
        </p:nvSpPr>
        <p:spPr>
          <a:xfrm>
            <a:off x="1490663" y="1512888"/>
            <a:ext cx="3973512" cy="2979737"/>
          </a:xfrm>
          <a:ln>
            <a:solidFill>
              <a:schemeClr val="tx1">
                <a:alpha val="100000"/>
              </a:schemeClr>
            </a:solidFill>
            <a:miter lim="800000"/>
          </a:ln>
        </p:spPr>
      </p:sp>
      <p:sp>
        <p:nvSpPr>
          <p:cNvPr id="94212" name="Rectangle 3"/>
          <p:cNvSpPr>
            <a:spLocks noGrp="1"/>
          </p:cNvSpPr>
          <p:nvPr>
            <p:ph type="body" idx="1"/>
          </p:nvPr>
        </p:nvSpPr>
        <p:spPr>
          <a:xfrm>
            <a:off x="412750" y="4773613"/>
            <a:ext cx="6029325" cy="3756025"/>
          </a:xfrm>
          <a:noFill/>
          <a:ln>
            <a:noFill/>
          </a:ln>
        </p:spPr>
        <p:txBody>
          <a:bodyPr wrap="square" lIns="94146" tIns="47073" rIns="94146" bIns="47073" anchor="t" anchorCtr="0"/>
          <a:p>
            <a:pPr lvl="0" defTabSz="401955" eaLnBrk="1" hangingPunct="1">
              <a:spcBef>
                <a:spcPct val="0"/>
              </a:spcBef>
              <a:tabLst>
                <a:tab pos="457200" algn="l"/>
              </a:tabLst>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95235" name="Rectangle 2"/>
          <p:cNvSpPr>
            <a:spLocks noGrp="1"/>
          </p:cNvSpPr>
          <p:nvPr>
            <p:ph type="body" idx="1"/>
          </p:nvPr>
        </p:nvSpPr>
        <p:spPr>
          <a:xfrm>
            <a:off x="412750" y="4773613"/>
            <a:ext cx="6029325" cy="3756025"/>
          </a:xfrm>
          <a:noFill/>
          <a:ln>
            <a:noFill/>
          </a:ln>
        </p:spPr>
        <p:txBody>
          <a:bodyPr wrap="square" lIns="94146" tIns="47073" rIns="94146" bIns="47073" anchor="t" anchorCtr="0"/>
          <a:p>
            <a:pPr lvl="0" defTabSz="401955" eaLnBrk="1" hangingPunct="1">
              <a:spcBef>
                <a:spcPct val="0"/>
              </a:spcBef>
            </a:pPr>
            <a:r>
              <a:rPr dirty="0"/>
              <a:t>The BETWEEN Operator</a:t>
            </a:r>
            <a:endParaRPr dirty="0"/>
          </a:p>
          <a:p>
            <a:pPr marL="114300" lvl="1" indent="0" defTabSz="401955" eaLnBrk="1" hangingPunct="1">
              <a:lnSpc>
                <a:spcPct val="95000"/>
              </a:lnSpc>
              <a:spcBef>
                <a:spcPct val="35000"/>
              </a:spcBef>
            </a:pPr>
            <a:endParaRPr dirty="0"/>
          </a:p>
          <a:p>
            <a:pPr marL="114300" lvl="1" indent="0" defTabSz="401955" eaLnBrk="1" hangingPunct="1">
              <a:lnSpc>
                <a:spcPct val="95000"/>
              </a:lnSpc>
              <a:spcBef>
                <a:spcPct val="35000"/>
              </a:spcBef>
            </a:pPr>
            <a:r>
              <a:rPr dirty="0"/>
              <a:t>The SELECT statement above returns rows from the EMP table for any employee whose salary is between $1000 and $1500. Values specified with the BETWEEN operator are inclusive. </a:t>
            </a:r>
            <a:endParaRPr dirty="0"/>
          </a:p>
          <a:p>
            <a:pPr marL="114300" lvl="1" indent="0" defTabSz="401955" eaLnBrk="1" hangingPunct="1">
              <a:spcBef>
                <a:spcPct val="0"/>
              </a:spcBef>
            </a:pPr>
            <a:endParaRPr dirty="0"/>
          </a:p>
          <a:p>
            <a:pPr marL="114300" lvl="1" indent="0" defTabSz="401955" eaLnBrk="1" hangingPunct="1">
              <a:spcBef>
                <a:spcPct val="0"/>
              </a:spcBef>
            </a:pPr>
            <a:endParaRPr dirty="0"/>
          </a:p>
          <a:p>
            <a:pPr marL="114300" lvl="1" indent="0" defTabSz="401955" eaLnBrk="1" hangingPunct="1">
              <a:spcBef>
                <a:spcPct val="0"/>
              </a:spcBef>
            </a:pPr>
            <a:endParaRPr dirty="0"/>
          </a:p>
          <a:p>
            <a:pPr marL="114300" lvl="1" indent="0" defTabSz="401955" eaLnBrk="1" hangingPunct="1">
              <a:spcBef>
                <a:spcPct val="0"/>
              </a:spcBef>
            </a:pPr>
            <a:endParaRPr dirty="0"/>
          </a:p>
          <a:p>
            <a:pPr marL="114300" lvl="1" indent="0" defTabSz="401955" eaLnBrk="1" hangingPunct="1">
              <a:spcBef>
                <a:spcPct val="0"/>
              </a:spcBef>
            </a:pPr>
            <a:endParaRPr dirty="0"/>
          </a:p>
          <a:p>
            <a:pPr marL="114300" lvl="1" indent="0" defTabSz="401955" eaLnBrk="1" hangingPunct="1">
              <a:spcBef>
                <a:spcPct val="0"/>
              </a:spcBef>
            </a:pPr>
            <a:endParaRPr dirty="0"/>
          </a:p>
          <a:p>
            <a:pPr lvl="0" defTabSz="401955" eaLnBrk="1" hangingPunct="1">
              <a:spcBef>
                <a:spcPct val="0"/>
              </a:spcBef>
            </a:pPr>
            <a:endParaRPr b="1" dirty="0"/>
          </a:p>
        </p:txBody>
      </p:sp>
      <p:sp>
        <p:nvSpPr>
          <p:cNvPr id="95236" name="Rectangle 3"/>
          <p:cNvSpPr>
            <a:spLocks noGrp="1" noRot="1" noChangeAspect="1" noTextEdit="1"/>
          </p:cNvSpPr>
          <p:nvPr>
            <p:ph type="sldImg"/>
          </p:nvPr>
        </p:nvSpPr>
        <p:spPr>
          <a:xfrm>
            <a:off x="1490663" y="1512888"/>
            <a:ext cx="3973512" cy="2979737"/>
          </a:xfrm>
          <a:ln>
            <a:solidFill>
              <a:schemeClr val="tx1">
                <a:alpha val="100000"/>
              </a:schemeClr>
            </a:solidFill>
            <a:miter lim="800000"/>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96259" name="Rectangle 2"/>
          <p:cNvSpPr>
            <a:spLocks noGrp="1" noRot="1" noChangeAspect="1" noTextEdit="1"/>
          </p:cNvSpPr>
          <p:nvPr>
            <p:ph type="sldImg"/>
          </p:nvPr>
        </p:nvSpPr>
        <p:spPr>
          <a:xfrm>
            <a:off x="1490663" y="1512888"/>
            <a:ext cx="3973512" cy="2979737"/>
          </a:xfrm>
          <a:ln>
            <a:solidFill>
              <a:schemeClr val="tx1">
                <a:alpha val="100000"/>
              </a:schemeClr>
            </a:solidFill>
            <a:miter lim="800000"/>
          </a:ln>
        </p:spPr>
      </p:sp>
      <p:sp>
        <p:nvSpPr>
          <p:cNvPr id="96260" name="Rectangle 3"/>
          <p:cNvSpPr>
            <a:spLocks noGrp="1"/>
          </p:cNvSpPr>
          <p:nvPr>
            <p:ph type="body" idx="1"/>
          </p:nvPr>
        </p:nvSpPr>
        <p:spPr>
          <a:xfrm>
            <a:off x="412750" y="4773613"/>
            <a:ext cx="6029325" cy="3756025"/>
          </a:xfrm>
          <a:noFill/>
          <a:ln>
            <a:noFill/>
          </a:ln>
        </p:spPr>
        <p:txBody>
          <a:bodyPr wrap="square" lIns="94146" tIns="47073" rIns="94146" bIns="47073" anchor="t" anchorCtr="0"/>
          <a:p>
            <a:pPr lvl="0" defTabSz="401955" eaLnBrk="1" hangingPunct="1">
              <a:spcBef>
                <a:spcPct val="0"/>
              </a:spcBef>
              <a:tabLst>
                <a:tab pos="457200" algn="l"/>
              </a:tabLst>
            </a:pPr>
            <a:r>
              <a:rPr dirty="0"/>
              <a:t>The IN Operator</a:t>
            </a: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r>
              <a:rPr dirty="0"/>
              <a:t>The IN operator can be used with any datatype. The following example </a:t>
            </a:r>
            <a:r>
              <a:rPr dirty="0">
                <a:solidFill>
                  <a:srgbClr val="000000"/>
                </a:solidFill>
              </a:rPr>
              <a:t>returns a row from the EMP table for any employee whose name is included in the list of names in the WHERE clause. </a:t>
            </a:r>
            <a:endParaRPr dirty="0">
              <a:solidFill>
                <a:srgbClr val="000000"/>
              </a:solidFill>
            </a:endParaRPr>
          </a:p>
          <a:p>
            <a:pPr marL="114300" lvl="1" indent="0" defTabSz="401955" eaLnBrk="1" hangingPunct="1">
              <a:spcBef>
                <a:spcPct val="0"/>
              </a:spcBef>
              <a:tabLst>
                <a:tab pos="457200" algn="l"/>
              </a:tabLst>
            </a:pPr>
            <a:endParaRPr sz="800" dirty="0"/>
          </a:p>
          <a:p>
            <a:pPr lvl="0" defTabSz="401955" eaLnBrk="1" hangingPunct="1">
              <a:spcBef>
                <a:spcPct val="0"/>
              </a:spcBef>
              <a:tabLst>
                <a:tab pos="457200" algn="l"/>
              </a:tabLst>
            </a:pPr>
            <a:r>
              <a:rPr dirty="0">
                <a:latin typeface="Courier New" panose="02070309020205020404" pitchFamily="49" charset="0"/>
              </a:rPr>
              <a:t>  SQL&gt; SELECT	 empno,  ename,  mgr, deptno</a:t>
            </a:r>
            <a:endParaRPr dirty="0">
              <a:latin typeface="Courier New" panose="02070309020205020404" pitchFamily="49" charset="0"/>
            </a:endParaRPr>
          </a:p>
          <a:p>
            <a:pPr lvl="0" defTabSz="401955" eaLnBrk="1" hangingPunct="1">
              <a:spcBef>
                <a:spcPct val="0"/>
              </a:spcBef>
              <a:tabLst>
                <a:tab pos="457200" algn="l"/>
              </a:tabLst>
            </a:pPr>
            <a:r>
              <a:rPr dirty="0">
                <a:latin typeface="Courier New" panose="02070309020205020404" pitchFamily="49" charset="0"/>
              </a:rPr>
              <a:t>    2	  FROM  	 emp</a:t>
            </a:r>
            <a:endParaRPr dirty="0">
              <a:latin typeface="Courier New" panose="02070309020205020404" pitchFamily="49" charset="0"/>
            </a:endParaRPr>
          </a:p>
          <a:p>
            <a:pPr lvl="0" defTabSz="401955" eaLnBrk="1" hangingPunct="1">
              <a:spcBef>
                <a:spcPct val="0"/>
              </a:spcBef>
              <a:tabLst>
                <a:tab pos="457200" algn="l"/>
              </a:tabLst>
            </a:pPr>
            <a:r>
              <a:rPr dirty="0">
                <a:latin typeface="Courier New" panose="02070309020205020404" pitchFamily="49" charset="0"/>
              </a:rPr>
              <a:t>    3	  WHERE 	 ename IN ('FORD' , 'ALLEN');</a:t>
            </a:r>
            <a:endParaRPr dirty="0">
              <a:latin typeface="Courier New" panose="02070309020205020404" pitchFamily="49" charset="0"/>
            </a:endParaRPr>
          </a:p>
          <a:p>
            <a:pPr lvl="0" defTabSz="401955" eaLnBrk="1" hangingPunct="1">
              <a:spcBef>
                <a:spcPct val="0"/>
              </a:spcBef>
              <a:tabLst>
                <a:tab pos="457200" algn="l"/>
              </a:tabLst>
            </a:pPr>
            <a:endParaRPr sz="700"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97283" name="Rectangle 2"/>
          <p:cNvSpPr>
            <a:spLocks noGrp="1" noRot="1" noChangeAspect="1" noTextEdit="1"/>
          </p:cNvSpPr>
          <p:nvPr>
            <p:ph type="sldImg"/>
          </p:nvPr>
        </p:nvSpPr>
        <p:spPr>
          <a:xfrm>
            <a:off x="1490663" y="1512888"/>
            <a:ext cx="3973512" cy="2979737"/>
          </a:xfrm>
          <a:ln>
            <a:solidFill>
              <a:schemeClr val="tx1">
                <a:alpha val="100000"/>
              </a:schemeClr>
            </a:solidFill>
            <a:miter lim="800000"/>
          </a:ln>
        </p:spPr>
      </p:sp>
      <p:sp>
        <p:nvSpPr>
          <p:cNvPr id="97284" name="Rectangle 3"/>
          <p:cNvSpPr>
            <a:spLocks noGrp="1"/>
          </p:cNvSpPr>
          <p:nvPr>
            <p:ph type="body" idx="1"/>
          </p:nvPr>
        </p:nvSpPr>
        <p:spPr>
          <a:xfrm>
            <a:off x="412750" y="4862513"/>
            <a:ext cx="6029325" cy="3756025"/>
          </a:xfrm>
          <a:noFill/>
          <a:ln>
            <a:noFill/>
          </a:ln>
        </p:spPr>
        <p:txBody>
          <a:bodyPr wrap="square" lIns="94146" tIns="47073" rIns="94146" bIns="47073" anchor="t" anchorCtr="0"/>
          <a:p>
            <a:pPr lvl="0" defTabSz="401955" eaLnBrk="1" hangingPunct="1">
              <a:spcBef>
                <a:spcPct val="0"/>
              </a:spcBef>
              <a:tabLst>
                <a:tab pos="457200" algn="l"/>
              </a:tabLst>
            </a:pPr>
            <a:r>
              <a:rPr dirty="0"/>
              <a:t>The ESCAPE Option</a:t>
            </a:r>
            <a:endParaRPr dirty="0"/>
          </a:p>
          <a:p>
            <a:pPr marL="114300" lvl="1" indent="0" defTabSz="401955" eaLnBrk="1" hangingPunct="1">
              <a:spcBef>
                <a:spcPct val="0"/>
              </a:spcBef>
              <a:tabLst>
                <a:tab pos="457200" algn="l"/>
              </a:tabLst>
            </a:pPr>
            <a:r>
              <a:rPr dirty="0"/>
              <a:t>When you need to have an exact match for the actual "%" and "_" characters, use the ESCAPE option. This option specifies what the ESCAPE character is. To display the names of employees whose name contains "A_B", use the following SQL statement:</a:t>
            </a: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dirty="0"/>
          </a:p>
          <a:p>
            <a:pPr marL="114300" lvl="1" indent="0" defTabSz="401955" eaLnBrk="1" hangingPunct="1">
              <a:spcBef>
                <a:spcPct val="0"/>
              </a:spcBef>
              <a:tabLst>
                <a:tab pos="457200" algn="l"/>
              </a:tabLst>
            </a:pPr>
            <a:endParaRPr sz="1600" dirty="0"/>
          </a:p>
          <a:p>
            <a:pPr marL="114300" lvl="1" indent="0" defTabSz="401955" eaLnBrk="1" hangingPunct="1">
              <a:spcBef>
                <a:spcPct val="65000"/>
              </a:spcBef>
              <a:tabLst>
                <a:tab pos="457200" algn="l"/>
              </a:tabLst>
            </a:pPr>
            <a:r>
              <a:rPr dirty="0"/>
              <a:t>The ESCAPE option identifies the backlash (\) as the escape character. In the pattern, the escape character precedes the underscore (_). This causes the Oracle Server to interpret the underscore literally. </a:t>
            </a:r>
            <a:endParaRPr dirty="0"/>
          </a:p>
          <a:p>
            <a:pPr lvl="0" defTabSz="401955" eaLnBrk="1" hangingPunct="1">
              <a:spcBef>
                <a:spcPct val="0"/>
              </a:spcBef>
              <a:tabLst>
                <a:tab pos="457200" algn="l"/>
              </a:tabLst>
            </a:pPr>
            <a:endParaRPr b="1" dirty="0"/>
          </a:p>
        </p:txBody>
      </p:sp>
      <p:sp>
        <p:nvSpPr>
          <p:cNvPr id="97285" name="Rectangle 4"/>
          <p:cNvSpPr/>
          <p:nvPr/>
        </p:nvSpPr>
        <p:spPr>
          <a:xfrm>
            <a:off x="776288" y="6040438"/>
            <a:ext cx="4516437" cy="704850"/>
          </a:xfrm>
          <a:prstGeom prst="rect">
            <a:avLst/>
          </a:prstGeom>
          <a:noFill/>
          <a:ln w="9525">
            <a:noFill/>
          </a:ln>
        </p:spPr>
        <p:txBody>
          <a:bodyPr lIns="92524" tIns="45450" rIns="92524" bIns="45450">
            <a:spAutoFit/>
          </a:bodyPr>
          <a:p>
            <a:pPr lvl="0" defTabSz="409575">
              <a:spcAft>
                <a:spcPct val="24000"/>
              </a:spcAft>
            </a:pPr>
            <a:r>
              <a:rPr sz="1100" b="1" dirty="0">
                <a:latin typeface="Courier New" panose="02070309020205020404" pitchFamily="49" charset="0"/>
              </a:rPr>
              <a:t>SQL&gt;	SELECT	ename</a:t>
            </a:r>
            <a:endParaRPr sz="1100" b="1" dirty="0">
              <a:latin typeface="Courier New" panose="02070309020205020404" pitchFamily="49" charset="0"/>
            </a:endParaRPr>
          </a:p>
          <a:p>
            <a:pPr lvl="0" defTabSz="409575">
              <a:spcAft>
                <a:spcPct val="24000"/>
              </a:spcAft>
            </a:pPr>
            <a:r>
              <a:rPr sz="1100" b="1" dirty="0">
                <a:latin typeface="Courier New" panose="02070309020205020404" pitchFamily="49" charset="0"/>
              </a:rPr>
              <a:t>  2	FROM 	emp</a:t>
            </a:r>
            <a:endParaRPr sz="1100" b="1" dirty="0">
              <a:latin typeface="Courier New" panose="02070309020205020404" pitchFamily="49" charset="0"/>
            </a:endParaRPr>
          </a:p>
          <a:p>
            <a:pPr lvl="0" defTabSz="409575">
              <a:spcAft>
                <a:spcPct val="24000"/>
              </a:spcAft>
            </a:pPr>
            <a:r>
              <a:rPr sz="1100" b="1" dirty="0">
                <a:latin typeface="Courier New" panose="02070309020205020404" pitchFamily="49" charset="0"/>
              </a:rPr>
              <a:t>  3	WHERE 	ename  LIKE  '%A\_%B'  ESCAPE  '\';</a:t>
            </a:r>
            <a:endParaRPr sz="1100" b="1" dirty="0">
              <a:latin typeface="Courier New" panose="02070309020205020404" pitchFamily="49"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98307" name="Rectangle 2"/>
          <p:cNvSpPr>
            <a:spLocks noGrp="1"/>
          </p:cNvSpPr>
          <p:nvPr>
            <p:ph type="body" idx="1"/>
          </p:nvPr>
        </p:nvSpPr>
        <p:spPr>
          <a:xfrm>
            <a:off x="412750" y="4773613"/>
            <a:ext cx="6029325" cy="3756025"/>
          </a:xfrm>
          <a:noFill/>
          <a:ln>
            <a:noFill/>
          </a:ln>
        </p:spPr>
        <p:txBody>
          <a:bodyPr wrap="square" lIns="94146" tIns="47073" rIns="94146" bIns="47073" anchor="t" anchorCtr="0"/>
          <a:p>
            <a:pPr lvl="0" defTabSz="401955" eaLnBrk="1" hangingPunct="1">
              <a:spcBef>
                <a:spcPct val="0"/>
              </a:spcBef>
            </a:pPr>
            <a:r>
              <a:rPr dirty="0"/>
              <a:t>The IS NULL Operator</a:t>
            </a:r>
            <a:endParaRPr dirty="0"/>
          </a:p>
          <a:p>
            <a:pPr marL="114300" lvl="1" indent="0" defTabSz="401955" eaLnBrk="1" hangingPunct="1">
              <a:spcBef>
                <a:spcPct val="0"/>
              </a:spcBef>
            </a:pPr>
            <a:r>
              <a:rPr dirty="0"/>
              <a:t>The IS NULL operator tests for values that are null. A null value means the value is unavailable, unassigned, unknown, or inapplicable. Therefore, you cannot test with (=) because a null value cannot be equal or unequal to any value. The example above retrieves the name and manager of all employees who do not have a manager.</a:t>
            </a:r>
            <a:endParaRPr dirty="0"/>
          </a:p>
          <a:p>
            <a:pPr lvl="0" defTabSz="401955" eaLnBrk="1" hangingPunct="1">
              <a:spcBef>
                <a:spcPct val="0"/>
              </a:spcBef>
            </a:pPr>
            <a:endParaRPr b="1" dirty="0"/>
          </a:p>
        </p:txBody>
      </p:sp>
      <p:sp>
        <p:nvSpPr>
          <p:cNvPr id="98308" name="Rectangle 3"/>
          <p:cNvSpPr>
            <a:spLocks noGrp="1" noRot="1" noChangeAspect="1" noTextEdit="1"/>
          </p:cNvSpPr>
          <p:nvPr>
            <p:ph type="sldImg"/>
          </p:nvPr>
        </p:nvSpPr>
        <p:spPr>
          <a:xfrm>
            <a:off x="1490663" y="1512888"/>
            <a:ext cx="3973512" cy="2979737"/>
          </a:xfrm>
          <a:ln>
            <a:solidFill>
              <a:schemeClr val="tx1">
                <a:alpha val="100000"/>
              </a:schemeClr>
            </a:solidFill>
            <a:miter lim="800000"/>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99331" name="Rectangle 2"/>
          <p:cNvSpPr>
            <a:spLocks noGrp="1" noRot="1" noChangeAspect="1" noTextEdit="1"/>
          </p:cNvSpPr>
          <p:nvPr>
            <p:ph type="sldImg"/>
          </p:nvPr>
        </p:nvSpPr>
        <p:spPr>
          <a:xfrm>
            <a:off x="1490663" y="1512888"/>
            <a:ext cx="3973512" cy="2979737"/>
          </a:xfrm>
          <a:ln>
            <a:solidFill>
              <a:schemeClr val="tx1">
                <a:alpha val="100000"/>
              </a:schemeClr>
            </a:solidFill>
            <a:miter lim="800000"/>
          </a:ln>
        </p:spPr>
      </p:sp>
      <p:sp>
        <p:nvSpPr>
          <p:cNvPr id="99332" name="Rectangle 3"/>
          <p:cNvSpPr>
            <a:spLocks noGrp="1"/>
          </p:cNvSpPr>
          <p:nvPr>
            <p:ph type="body" idx="1"/>
          </p:nvPr>
        </p:nvSpPr>
        <p:spPr>
          <a:xfrm>
            <a:off x="412750" y="4773613"/>
            <a:ext cx="6029325" cy="3756025"/>
          </a:xfrm>
          <a:noFill/>
          <a:ln>
            <a:noFill/>
          </a:ln>
        </p:spPr>
        <p:txBody>
          <a:bodyPr wrap="square" lIns="94146" tIns="47073" rIns="94146" bIns="47073" anchor="t" anchorCtr="0"/>
          <a:p>
            <a:pPr lvl="0" defTabSz="401955" eaLnBrk="1" hangingPunct="1">
              <a:spcBef>
                <a:spcPct val="0"/>
              </a:spcBef>
              <a:tabLst>
                <a:tab pos="457200" algn="l"/>
              </a:tabLst>
            </a:pPr>
            <a:r>
              <a:rPr dirty="0"/>
              <a:t>Using the Logical Operators</a:t>
            </a:r>
            <a:endParaRPr dirty="0"/>
          </a:p>
          <a:p>
            <a:pPr marL="114300" lvl="1" indent="0" defTabSz="401955" eaLnBrk="1" hangingPunct="1">
              <a:spcBef>
                <a:spcPct val="0"/>
              </a:spcBef>
              <a:tabLst>
                <a:tab pos="457200" algn="l"/>
              </a:tabLst>
            </a:pPr>
            <a:r>
              <a:rPr dirty="0"/>
              <a:t>A logical operator combines the result of two component conditions to produce a single result based on them or to invert the result of a single condition. Three logical operators are available in SQL:</a:t>
            </a:r>
            <a:endParaRPr dirty="0"/>
          </a:p>
          <a:p>
            <a:pPr marL="450850" lvl="2" indent="-217170" defTabSz="401955" eaLnBrk="1" hangingPunct="1">
              <a:spcBef>
                <a:spcPct val="0"/>
              </a:spcBef>
              <a:tabLst>
                <a:tab pos="457200" algn="l"/>
              </a:tabLst>
            </a:pPr>
            <a:r>
              <a:rPr dirty="0"/>
              <a:t>AND</a:t>
            </a:r>
            <a:endParaRPr dirty="0"/>
          </a:p>
          <a:p>
            <a:pPr marL="450850" lvl="2" indent="-217170" defTabSz="401955" eaLnBrk="1" hangingPunct="1">
              <a:spcBef>
                <a:spcPct val="0"/>
              </a:spcBef>
              <a:tabLst>
                <a:tab pos="457200" algn="l"/>
              </a:tabLst>
            </a:pPr>
            <a:r>
              <a:rPr dirty="0"/>
              <a:t>OR</a:t>
            </a:r>
            <a:endParaRPr dirty="0"/>
          </a:p>
          <a:p>
            <a:pPr marL="450850" lvl="2" indent="-217170" defTabSz="401955" eaLnBrk="1" hangingPunct="1">
              <a:spcBef>
                <a:spcPct val="0"/>
              </a:spcBef>
              <a:tabLst>
                <a:tab pos="457200" algn="l"/>
              </a:tabLst>
            </a:pPr>
            <a:r>
              <a:rPr dirty="0"/>
              <a:t>NOT</a:t>
            </a:r>
            <a:endParaRPr dirty="0"/>
          </a:p>
          <a:p>
            <a:pPr marL="114300" lvl="1" indent="0" defTabSz="401955" eaLnBrk="1" hangingPunct="1">
              <a:spcBef>
                <a:spcPct val="0"/>
              </a:spcBef>
              <a:tabLst>
                <a:tab pos="457200" algn="l"/>
              </a:tabLst>
            </a:pPr>
            <a:r>
              <a:rPr dirty="0">
                <a:solidFill>
                  <a:srgbClr val="000000"/>
                </a:solidFill>
              </a:rPr>
              <a:t>All the examples so far have specified only one condition in the WHERE clause. You can use several conditions in one WHERE clause using the AND and OR operators.</a:t>
            </a:r>
            <a:endParaRPr dirty="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1028" name="Rectangle 2"/>
          <p:cNvSpPr>
            <a:spLocks noGrp="1"/>
          </p:cNvSpPr>
          <p:nvPr>
            <p:ph type="body" idx="1"/>
          </p:nvPr>
        </p:nvSpPr>
        <p:spPr>
          <a:xfrm>
            <a:off x="412750" y="4773613"/>
            <a:ext cx="6029325" cy="3756025"/>
          </a:xfrm>
          <a:noFill/>
          <a:ln>
            <a:noFill/>
          </a:ln>
        </p:spPr>
        <p:txBody>
          <a:bodyPr wrap="square" lIns="94146" tIns="47073" rIns="94146" bIns="47073" anchor="t" anchorCtr="0"/>
          <a:p>
            <a:pPr lvl="0" defTabSz="401955" eaLnBrk="1" hangingPunct="1">
              <a:spcBef>
                <a:spcPct val="0"/>
              </a:spcBef>
            </a:pPr>
            <a:r>
              <a:rPr dirty="0"/>
              <a:t>AND Truth Table</a:t>
            </a:r>
            <a:endParaRPr dirty="0"/>
          </a:p>
          <a:p>
            <a:pPr marL="114300" lvl="1" indent="0" defTabSz="401955" eaLnBrk="1" hangingPunct="1">
              <a:spcBef>
                <a:spcPct val="0"/>
              </a:spcBef>
            </a:pPr>
            <a:endParaRPr dirty="0"/>
          </a:p>
          <a:p>
            <a:pPr marL="114300" lvl="1" indent="0" defTabSz="401955" eaLnBrk="1" hangingPunct="1">
              <a:spcBef>
                <a:spcPct val="0"/>
              </a:spcBef>
            </a:pPr>
            <a:endParaRPr dirty="0"/>
          </a:p>
          <a:p>
            <a:pPr marL="114300" lvl="1" indent="0" defTabSz="401955" eaLnBrk="1" hangingPunct="1">
              <a:spcBef>
                <a:spcPct val="0"/>
              </a:spcBef>
            </a:pPr>
            <a:endParaRPr dirty="0"/>
          </a:p>
          <a:p>
            <a:pPr marL="114300" lvl="1" indent="0" defTabSz="401955" eaLnBrk="1" hangingPunct="1">
              <a:spcBef>
                <a:spcPct val="0"/>
              </a:spcBef>
            </a:pPr>
            <a:endParaRPr dirty="0"/>
          </a:p>
          <a:p>
            <a:pPr marL="114300" lvl="1" indent="0" defTabSz="401955" eaLnBrk="1" hangingPunct="1">
              <a:spcBef>
                <a:spcPct val="0"/>
              </a:spcBef>
            </a:pPr>
            <a:endParaRPr dirty="0"/>
          </a:p>
          <a:p>
            <a:pPr marL="114300" lvl="1" indent="0" defTabSz="401955" eaLnBrk="1" hangingPunct="1">
              <a:spcBef>
                <a:spcPct val="0"/>
              </a:spcBef>
            </a:pPr>
            <a:endParaRPr dirty="0"/>
          </a:p>
          <a:p>
            <a:pPr marL="114300" lvl="1" indent="0" defTabSz="401955" eaLnBrk="1" hangingPunct="1">
              <a:spcBef>
                <a:spcPct val="0"/>
              </a:spcBef>
            </a:pPr>
            <a:endParaRPr dirty="0"/>
          </a:p>
        </p:txBody>
      </p:sp>
      <p:sp>
        <p:nvSpPr>
          <p:cNvPr id="1029" name="Rectangle 3"/>
          <p:cNvSpPr/>
          <p:nvPr/>
        </p:nvSpPr>
        <p:spPr>
          <a:xfrm>
            <a:off x="3883025" y="0"/>
            <a:ext cx="2976563" cy="460375"/>
          </a:xfrm>
          <a:prstGeom prst="rect">
            <a:avLst/>
          </a:prstGeom>
          <a:noFill/>
          <a:ln w="9525">
            <a:noFill/>
          </a:ln>
        </p:spPr>
        <p:txBody>
          <a:bodyPr wrap="none" anchor="ctr" anchorCtr="0"/>
          <a:p>
            <a:pPr lvl="0" eaLnBrk="1" hangingPunct="1"/>
            <a:endParaRPr dirty="0">
              <a:latin typeface="Calibri" panose="020F0502020204030204" pitchFamily="34" charset="0"/>
            </a:endParaRPr>
          </a:p>
        </p:txBody>
      </p:sp>
      <p:sp>
        <p:nvSpPr>
          <p:cNvPr id="1030" name="Rectangle 4"/>
          <p:cNvSpPr/>
          <p:nvPr/>
        </p:nvSpPr>
        <p:spPr>
          <a:xfrm>
            <a:off x="-3175" y="0"/>
            <a:ext cx="2973388" cy="460375"/>
          </a:xfrm>
          <a:prstGeom prst="rect">
            <a:avLst/>
          </a:prstGeom>
          <a:noFill/>
          <a:ln w="9525">
            <a:noFill/>
          </a:ln>
        </p:spPr>
        <p:txBody>
          <a:bodyPr wrap="none" anchor="ctr" anchorCtr="0"/>
          <a:p>
            <a:pPr lvl="0" eaLnBrk="1" hangingPunct="1"/>
            <a:endParaRPr dirty="0">
              <a:latin typeface="Calibri" panose="020F0502020204030204" pitchFamily="34" charset="0"/>
            </a:endParaRPr>
          </a:p>
        </p:txBody>
      </p:sp>
      <p:sp>
        <p:nvSpPr>
          <p:cNvPr id="1031" name="Rectangle 5"/>
          <p:cNvSpPr>
            <a:spLocks noGrp="1" noRot="1" noChangeAspect="1" noTextEdit="1"/>
          </p:cNvSpPr>
          <p:nvPr>
            <p:ph type="sldImg"/>
          </p:nvPr>
        </p:nvSpPr>
        <p:spPr>
          <a:xfrm>
            <a:off x="1490663" y="1512888"/>
            <a:ext cx="3973512" cy="2979737"/>
          </a:xfrm>
          <a:ln>
            <a:solidFill>
              <a:schemeClr val="tx1">
                <a:alpha val="100000"/>
              </a:schemeClr>
            </a:solidFill>
            <a:miter lim="800000"/>
          </a:ln>
        </p:spPr>
      </p:sp>
      <p:graphicFrame>
        <p:nvGraphicFramePr>
          <p:cNvPr id="1026" name="Object 6"/>
          <p:cNvGraphicFramePr/>
          <p:nvPr/>
        </p:nvGraphicFramePr>
        <p:xfrm>
          <a:off x="238125" y="5546725"/>
          <a:ext cx="6575425" cy="1011238"/>
        </p:xfrm>
        <a:graphic>
          <a:graphicData uri="http://schemas.openxmlformats.org/presentationml/2006/ole">
            <mc:AlternateContent xmlns:mc="http://schemas.openxmlformats.org/markup-compatibility/2006">
              <mc:Choice xmlns:v="urn:schemas-microsoft-com:vml" Requires="v">
                <p:oleObj spid="_x0000_s3076" name="" r:id="rId3" imgW="5977890" imgH="1010285" progId="Word.Document.8">
                  <p:embed/>
                </p:oleObj>
              </mc:Choice>
              <mc:Fallback>
                <p:oleObj name="" r:id="rId3" imgW="5977890" imgH="1010285" progId="Word.Document.8">
                  <p:embed/>
                  <p:pic>
                    <p:nvPicPr>
                      <p:cNvPr id="0" name="Picture 3075"/>
                      <p:cNvPicPr/>
                      <p:nvPr/>
                    </p:nvPicPr>
                    <p:blipFill>
                      <a:blip r:embed="rId4"/>
                      <a:stretch>
                        <a:fillRect/>
                      </a:stretch>
                    </p:blipFill>
                    <p:spPr>
                      <a:xfrm>
                        <a:off x="238125" y="5546725"/>
                        <a:ext cx="6575425" cy="1011238"/>
                      </a:xfrm>
                      <a:prstGeom prst="rect">
                        <a:avLst/>
                      </a:prstGeom>
                      <a:noFill/>
                      <a:ln w="38100">
                        <a:noFill/>
                        <a:miter/>
                      </a:ln>
                    </p:spPr>
                  </p:pic>
                </p:oleObj>
              </mc:Fallback>
            </mc:AlternateContent>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643" name="Rectangle 67"/>
          <p:cNvSpPr>
            <a:spLocks noGrp="1" noChangeArrowheads="1"/>
          </p:cNvSpPr>
          <p:nvPr>
            <p:ph type="ctrTitle" sz="quarter"/>
          </p:nvPr>
        </p:nvSpPr>
        <p:spPr>
          <a:xfrm>
            <a:off x="455613" y="1920875"/>
            <a:ext cx="8226425" cy="1736725"/>
          </a:xfrm>
        </p:spPr>
        <p:txBody>
          <a:bodyPr anchor="b"/>
          <a:lstStyle>
            <a:lvl1pPr>
              <a:defRPr sz="5400"/>
            </a:lvl1pPr>
          </a:lstStyle>
          <a:p>
            <a:r>
              <a:rPr lang="en-US"/>
              <a:t>Click to edit Master title style</a:t>
            </a:r>
            <a:endParaRPr lang="en-US"/>
          </a:p>
        </p:txBody>
      </p:sp>
      <p:sp>
        <p:nvSpPr>
          <p:cNvPr id="24644" name="Rectangle 68"/>
          <p:cNvSpPr>
            <a:spLocks noGrp="1" noChangeArrowheads="1"/>
          </p:cNvSpPr>
          <p:nvPr>
            <p:ph type="subTitle" sz="quarter" idx="1"/>
          </p:nvPr>
        </p:nvSpPr>
        <p:spPr>
          <a:xfrm>
            <a:off x="1371600" y="3886201"/>
            <a:ext cx="6400800" cy="1752600"/>
          </a:xfrm>
        </p:spPr>
        <p:txBody>
          <a:bodyPr/>
          <a:lstStyle>
            <a:lvl1pPr marL="0" indent="0" algn="ctr">
              <a:buFont typeface="Wingdings" panose="05000000000000000000" pitchFamily="2" charset="2"/>
              <a:buNone/>
              <a:defRPr/>
            </a:lvl1pPr>
          </a:lstStyle>
          <a:p>
            <a:r>
              <a:rPr lang="en-US"/>
              <a:t>Click to edit Master subtitle style</a:t>
            </a:r>
            <a:endParaRPr lang="en-US"/>
          </a:p>
        </p:txBody>
      </p:sp>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6A2FDF-8C03-4FF3-8C85-813FBEFC1F85}" type="datetimeFigureOut">
              <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fld>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6A2FDF-8C03-4FF3-8C85-813FBEFC1F85}" type="datetimeFigureOut">
              <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fld>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6" y="273050"/>
            <a:ext cx="2055813" cy="5822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4" y="273050"/>
            <a:ext cx="6018212" cy="58229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6A2FDF-8C03-4FF3-8C85-813FBEFC1F85}" type="datetimeFigureOut">
              <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fld>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6A2FDF-8C03-4FF3-8C85-813FBEFC1F85}" type="datetimeFigureOut">
              <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fld>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199765" indent="0">
              <a:buNone/>
              <a:defRPr sz="1400"/>
            </a:lvl8pPr>
            <a:lvl9pPr marL="3656965"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6A2FDF-8C03-4FF3-8C85-813FBEFC1F85}" type="datetimeFigureOut">
              <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fld>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4" y="1598614"/>
            <a:ext cx="4037012"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5025" y="1598614"/>
            <a:ext cx="4037013"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6A2FDF-8C03-4FF3-8C85-813FBEFC1F85}" type="datetimeFigureOut">
              <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fld>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199765" indent="0">
              <a:buNone/>
              <a:defRPr sz="1600" b="1"/>
            </a:lvl8pPr>
            <a:lvl9pPr marL="365696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199765" indent="0">
              <a:buNone/>
              <a:defRPr sz="1600" b="1"/>
            </a:lvl8pPr>
            <a:lvl9pPr marL="365696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6A2FDF-8C03-4FF3-8C85-813FBEFC1F85}" type="datetimeFigureOut">
              <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fld>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6A2FDF-8C03-4FF3-8C85-813FBEFC1F85}" type="datetimeFigureOut">
              <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fld>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6A2FDF-8C03-4FF3-8C85-813FBEFC1F85}" type="datetimeFigureOut">
              <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fld>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199765" indent="0">
              <a:buNone/>
              <a:defRPr sz="900"/>
            </a:lvl8pPr>
            <a:lvl9pPr marL="3656965"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6A2FDF-8C03-4FF3-8C85-813FBEFC1F85}" type="datetimeFigureOut">
              <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fld>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30" tIns="45715" rIns="91430" bIns="4571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199765" indent="0">
              <a:buNone/>
              <a:defRPr sz="2000"/>
            </a:lvl8pPr>
            <a:lvl9pPr marL="3656965"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115000"/>
              <a:buFont typeface="Wingdings" panose="05000000000000000000" pitchFamily="2" charset="2"/>
              <a:buNone/>
              <a:defRPr/>
            </a:pPr>
            <a:endParaRPr kumimoji="0" lang="en-US" sz="3200" b="0" i="0" u="none" strike="noStrike" kern="0" cap="none" spc="0" normalizeH="0" baseline="0" noProof="0">
              <a:ln>
                <a:noFill/>
              </a:ln>
              <a:solidFill>
                <a:srgbClr val="FFFFFF"/>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199765" indent="0">
              <a:buNone/>
              <a:defRPr sz="900"/>
            </a:lvl8pPr>
            <a:lvl9pPr marL="3656965"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B6A2FDF-8C03-4FF3-8C85-813FBEFC1F85}" type="datetimeFigureOut">
              <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fld>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16"/>
        </a:solidFill>
        <a:effectLst/>
      </p:bgPr>
    </p:bg>
    <p:spTree>
      <p:nvGrpSpPr>
        <p:cNvPr id="1" name=""/>
        <p:cNvGrpSpPr/>
        <p:nvPr/>
      </p:nvGrpSpPr>
      <p:grpSpPr/>
      <p:sp>
        <p:nvSpPr>
          <p:cNvPr id="4098" name="Rectangle 67"/>
          <p:cNvSpPr>
            <a:spLocks noGrp="1"/>
          </p:cNvSpPr>
          <p:nvPr>
            <p:ph type="title"/>
          </p:nvPr>
        </p:nvSpPr>
        <p:spPr>
          <a:xfrm>
            <a:off x="455613" y="273050"/>
            <a:ext cx="8226425" cy="1143000"/>
          </a:xfrm>
          <a:prstGeom prst="rect">
            <a:avLst/>
          </a:prstGeom>
          <a:noFill/>
          <a:ln w="9525">
            <a:noFill/>
          </a:ln>
        </p:spPr>
        <p:txBody>
          <a:bodyPr lIns="91430" tIns="45715" rIns="91430" bIns="45715" anchor="ctr" anchorCtr="1"/>
          <a:p>
            <a:pPr lvl="0"/>
            <a:r>
              <a:rPr dirty="0"/>
              <a:t>Click to edit Master title style</a:t>
            </a:r>
            <a:endParaRPr dirty="0"/>
          </a:p>
        </p:txBody>
      </p:sp>
      <p:sp>
        <p:nvSpPr>
          <p:cNvPr id="23620" name="Rectangle 68"/>
          <p:cNvSpPr>
            <a:spLocks noGrp="1" noChangeArrowheads="1"/>
          </p:cNvSpPr>
          <p:nvPr>
            <p:ph type="dt" sz="half" idx="2"/>
          </p:nvPr>
        </p:nvSpPr>
        <p:spPr bwMode="auto">
          <a:xfrm>
            <a:off x="455613" y="6242050"/>
            <a:ext cx="2130425" cy="474663"/>
          </a:xfrm>
          <a:prstGeom prst="rect">
            <a:avLst/>
          </a:prstGeom>
          <a:noFill/>
          <a:ln w="9525">
            <a:noFill/>
            <a:miter lim="800000"/>
          </a:ln>
          <a:effectLst/>
        </p:spPr>
        <p:txBody>
          <a:bodyPr vert="horz" wrap="square" lIns="91430" tIns="45715" rIns="91430" bIns="45715" numCol="1" anchor="t" anchorCtr="0" compatLnSpc="1"/>
          <a:lstStyle>
            <a:lvl1pPr eaLnBrk="1" fontAlgn="auto" hangingPunct="1">
              <a:spcBef>
                <a:spcPts val="0"/>
              </a:spcBef>
              <a:spcAft>
                <a:spcPts val="0"/>
              </a:spcAft>
              <a:defRPr sz="1000">
                <a:effectLst>
                  <a:outerShdw blurRad="38100" dist="38100" dir="2700000" algn="tl">
                    <a:srgbClr val="000000"/>
                  </a:outerShdw>
                </a:effectLst>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B6A2FDF-8C03-4FF3-8C85-813FBEFC1F85}" type="datetimeFigureOut">
              <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fld>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23621" name="Rectangle 69"/>
          <p:cNvSpPr>
            <a:spLocks noGrp="1" noChangeArrowheads="1"/>
          </p:cNvSpPr>
          <p:nvPr>
            <p:ph type="ftr" sz="quarter" idx="3"/>
          </p:nvPr>
        </p:nvSpPr>
        <p:spPr bwMode="auto">
          <a:xfrm>
            <a:off x="3124200" y="6242050"/>
            <a:ext cx="2895600" cy="474663"/>
          </a:xfrm>
          <a:prstGeom prst="rect">
            <a:avLst/>
          </a:prstGeom>
          <a:noFill/>
          <a:ln w="9525">
            <a:noFill/>
            <a:miter lim="800000"/>
          </a:ln>
          <a:effectLst/>
        </p:spPr>
        <p:txBody>
          <a:bodyPr vert="horz" wrap="square" lIns="91430" tIns="45715" rIns="91430" bIns="45715" numCol="1" anchor="t" anchorCtr="0" compatLnSpc="1"/>
          <a:lstStyle>
            <a:lvl1pPr algn="ctr" eaLnBrk="1" fontAlgn="auto" hangingPunct="1">
              <a:spcBef>
                <a:spcPts val="0"/>
              </a:spcBef>
              <a:spcAft>
                <a:spcPts val="0"/>
              </a:spcAft>
              <a:defRPr sz="1000">
                <a:effectLst>
                  <a:outerShdw blurRad="38100" dist="38100" dir="2700000" algn="tl">
                    <a:srgbClr val="000000"/>
                  </a:outerShdw>
                </a:effectLst>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23622" name="Rectangle 70"/>
          <p:cNvSpPr>
            <a:spLocks noGrp="1" noChangeArrowheads="1"/>
          </p:cNvSpPr>
          <p:nvPr>
            <p:ph type="sldNum" sz="quarter" idx="4"/>
          </p:nvPr>
        </p:nvSpPr>
        <p:spPr bwMode="auto">
          <a:xfrm>
            <a:off x="6553200" y="6242050"/>
            <a:ext cx="2130425" cy="474663"/>
          </a:xfrm>
          <a:prstGeom prst="rect">
            <a:avLst/>
          </a:prstGeom>
          <a:noFill/>
          <a:ln w="9525">
            <a:noFill/>
            <a:miter lim="800000"/>
          </a:ln>
          <a:effectLst/>
        </p:spPr>
        <p:txBody>
          <a:bodyPr vert="horz" wrap="square" lIns="91430" tIns="45715" rIns="91430" bIns="45715" numCol="1" anchor="t" anchorCtr="0" compatLnSpc="1"/>
          <a:lstStyle>
            <a:lvl1pPr algn="r">
              <a:defRPr sz="1000">
                <a:latin typeface="Bookman Old Style" pitchFamily="18" charset="0"/>
              </a:defRPr>
            </a:lvl1pPr>
          </a:lstStyle>
          <a:p>
            <a:pPr lvl="0" eaLnBrk="1" hangingPunct="1">
              <a:buNone/>
            </a:pPr>
            <a:fld id="{9A0DB2DC-4C9A-4742-B13C-FB6460FD3503}" type="slidenum">
              <a:rPr lang="en-US" dirty="0">
                <a:effectLst>
                  <a:outerShdw blurRad="38100" dist="38100" dir="2700000">
                    <a:srgbClr val="000000"/>
                  </a:outerShdw>
                </a:effectLst>
              </a:rPr>
            </a:fld>
            <a:endParaRPr lang="en-US" dirty="0">
              <a:effectLst>
                <a:outerShdw blurRad="38100" dist="38100" dir="2700000">
                  <a:srgbClr val="000000"/>
                </a:outerShdw>
              </a:effectLst>
              <a:latin typeface="Arial" panose="020B0604020202020204" pitchFamily="34" charset="0"/>
            </a:endParaRPr>
          </a:p>
        </p:txBody>
      </p:sp>
      <p:sp>
        <p:nvSpPr>
          <p:cNvPr id="4102" name="Rectangle 71"/>
          <p:cNvSpPr>
            <a:spLocks noGrp="1"/>
          </p:cNvSpPr>
          <p:nvPr>
            <p:ph type="body" idx="1"/>
          </p:nvPr>
        </p:nvSpPr>
        <p:spPr>
          <a:xfrm>
            <a:off x="455613" y="1598613"/>
            <a:ext cx="8226425" cy="4497387"/>
          </a:xfrm>
          <a:prstGeom prst="rect">
            <a:avLst/>
          </a:prstGeom>
          <a:noFill/>
          <a:ln w="9525">
            <a:noFill/>
          </a:ln>
        </p:spPr>
        <p:txBody>
          <a:bodyPr lIns="91430" tIns="45715" rIns="91430" bIns="45715"/>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rgbClr val="FF9900"/>
          </a:solidFill>
          <a:latin typeface="+mj-lt"/>
          <a:ea typeface="+mj-ea"/>
          <a:cs typeface="+mj-cs"/>
        </a:defRPr>
      </a:lvl1pPr>
      <a:lvl2pPr algn="ctr" rtl="0" eaLnBrk="0" fontAlgn="base" hangingPunct="0">
        <a:spcBef>
          <a:spcPct val="0"/>
        </a:spcBef>
        <a:spcAft>
          <a:spcPct val="0"/>
        </a:spcAft>
        <a:defRPr sz="4400">
          <a:solidFill>
            <a:srgbClr val="FF9900"/>
          </a:solidFill>
          <a:latin typeface="Bookman Old Style" pitchFamily="18" charset="0"/>
        </a:defRPr>
      </a:lvl2pPr>
      <a:lvl3pPr algn="ctr" rtl="0" eaLnBrk="0" fontAlgn="base" hangingPunct="0">
        <a:spcBef>
          <a:spcPct val="0"/>
        </a:spcBef>
        <a:spcAft>
          <a:spcPct val="0"/>
        </a:spcAft>
        <a:defRPr sz="4400">
          <a:solidFill>
            <a:srgbClr val="FF9900"/>
          </a:solidFill>
          <a:latin typeface="Bookman Old Style" pitchFamily="18" charset="0"/>
        </a:defRPr>
      </a:lvl3pPr>
      <a:lvl4pPr algn="ctr" rtl="0" eaLnBrk="0" fontAlgn="base" hangingPunct="0">
        <a:spcBef>
          <a:spcPct val="0"/>
        </a:spcBef>
        <a:spcAft>
          <a:spcPct val="0"/>
        </a:spcAft>
        <a:defRPr sz="4400">
          <a:solidFill>
            <a:srgbClr val="FF9900"/>
          </a:solidFill>
          <a:latin typeface="Bookman Old Style" pitchFamily="18" charset="0"/>
        </a:defRPr>
      </a:lvl4pPr>
      <a:lvl5pPr algn="ctr" rtl="0" eaLnBrk="0" fontAlgn="base" hangingPunct="0">
        <a:spcBef>
          <a:spcPct val="0"/>
        </a:spcBef>
        <a:spcAft>
          <a:spcPct val="0"/>
        </a:spcAft>
        <a:defRPr sz="4400">
          <a:solidFill>
            <a:srgbClr val="FF9900"/>
          </a:solidFill>
          <a:latin typeface="Bookman Old Style" pitchFamily="18" charset="0"/>
        </a:defRPr>
      </a:lvl5pPr>
      <a:lvl6pPr marL="457200" algn="ctr" rtl="0" fontAlgn="base">
        <a:spcBef>
          <a:spcPct val="0"/>
        </a:spcBef>
        <a:spcAft>
          <a:spcPct val="0"/>
        </a:spcAft>
        <a:defRPr sz="4400">
          <a:solidFill>
            <a:srgbClr val="FF9900"/>
          </a:solidFill>
          <a:latin typeface="Bookman Old Style" pitchFamily="18" charset="0"/>
        </a:defRPr>
      </a:lvl6pPr>
      <a:lvl7pPr marL="914400" algn="ctr" rtl="0" fontAlgn="base">
        <a:spcBef>
          <a:spcPct val="0"/>
        </a:spcBef>
        <a:spcAft>
          <a:spcPct val="0"/>
        </a:spcAft>
        <a:defRPr sz="4400">
          <a:solidFill>
            <a:srgbClr val="FF9900"/>
          </a:solidFill>
          <a:latin typeface="Bookman Old Style" pitchFamily="18" charset="0"/>
        </a:defRPr>
      </a:lvl7pPr>
      <a:lvl8pPr marL="1371600" algn="ctr" rtl="0" fontAlgn="base">
        <a:spcBef>
          <a:spcPct val="0"/>
        </a:spcBef>
        <a:spcAft>
          <a:spcPct val="0"/>
        </a:spcAft>
        <a:defRPr sz="4400">
          <a:solidFill>
            <a:srgbClr val="FF9900"/>
          </a:solidFill>
          <a:latin typeface="Bookman Old Style" pitchFamily="18" charset="0"/>
        </a:defRPr>
      </a:lvl8pPr>
      <a:lvl9pPr marL="1828800" algn="ctr" rtl="0" fontAlgn="base">
        <a:spcBef>
          <a:spcPct val="0"/>
        </a:spcBef>
        <a:spcAft>
          <a:spcPct val="0"/>
        </a:spcAft>
        <a:defRPr sz="4400">
          <a:solidFill>
            <a:srgbClr val="FF9900"/>
          </a:solidFill>
          <a:latin typeface="Bookman Old Style" pitchFamily="18" charset="0"/>
        </a:defRPr>
      </a:lvl9pPr>
    </p:titleStyle>
    <p:bodyStyle>
      <a:lvl1pPr marL="341630" indent="-341630" algn="l" rtl="0" eaLnBrk="0" fontAlgn="base" hangingPunct="0">
        <a:spcBef>
          <a:spcPct val="20000"/>
        </a:spcBef>
        <a:spcAft>
          <a:spcPct val="0"/>
        </a:spcAft>
        <a:buClr>
          <a:schemeClr val="tx2"/>
        </a:buClr>
        <a:buSzPct val="115000"/>
        <a:buFont typeface="Wingdings" panose="05000000000000000000" pitchFamily="2" charset="2"/>
        <a:buChar char="§"/>
        <a:defRPr sz="3200">
          <a:solidFill>
            <a:srgbClr val="FFFFFF"/>
          </a:solidFill>
          <a:latin typeface="+mn-lt"/>
          <a:ea typeface="+mn-ea"/>
          <a:cs typeface="+mn-cs"/>
        </a:defRPr>
      </a:lvl1pPr>
      <a:lvl2pPr marL="741680" indent="-284480" algn="l" rtl="0" eaLnBrk="0" fontAlgn="base" hangingPunct="0">
        <a:spcBef>
          <a:spcPct val="20000"/>
        </a:spcBef>
        <a:spcAft>
          <a:spcPct val="0"/>
        </a:spcAft>
        <a:buFont typeface="Wingdings" panose="05000000000000000000" pitchFamily="2" charset="2"/>
        <a:buChar char="§"/>
        <a:defRPr sz="2800">
          <a:solidFill>
            <a:srgbClr val="FFFFFF"/>
          </a:solidFill>
          <a:latin typeface="+mn-lt"/>
        </a:defRPr>
      </a:lvl2pPr>
      <a:lvl3pPr marL="1141730" indent="-227330" algn="l" rtl="0" eaLnBrk="0" fontAlgn="base" hangingPunct="0">
        <a:spcBef>
          <a:spcPct val="20000"/>
        </a:spcBef>
        <a:spcAft>
          <a:spcPct val="0"/>
        </a:spcAft>
        <a:buClr>
          <a:schemeClr val="tx2"/>
        </a:buClr>
        <a:buSzPct val="115000"/>
        <a:buFont typeface="Wingdings" panose="05000000000000000000" pitchFamily="2" charset="2"/>
        <a:buChar char="§"/>
        <a:defRPr sz="2400">
          <a:solidFill>
            <a:srgbClr val="FFFFFF"/>
          </a:solidFill>
          <a:latin typeface="+mn-lt"/>
        </a:defRPr>
      </a:lvl3pPr>
      <a:lvl4pPr marL="1598930" indent="-227330" algn="l" rtl="0" eaLnBrk="0" fontAlgn="base" hangingPunct="0">
        <a:spcBef>
          <a:spcPct val="20000"/>
        </a:spcBef>
        <a:spcAft>
          <a:spcPct val="0"/>
        </a:spcAft>
        <a:buFont typeface="Wingdings" panose="05000000000000000000" pitchFamily="2" charset="2"/>
        <a:buChar char="§"/>
        <a:defRPr sz="2000">
          <a:solidFill>
            <a:srgbClr val="FFFFFF"/>
          </a:solidFill>
          <a:latin typeface="+mn-lt"/>
        </a:defRPr>
      </a:lvl4pPr>
      <a:lvl5pPr marL="2056130" indent="-227330" algn="l" rtl="0" eaLnBrk="0" fontAlgn="base" hangingPunct="0">
        <a:spcBef>
          <a:spcPct val="20000"/>
        </a:spcBef>
        <a:spcAft>
          <a:spcPct val="0"/>
        </a:spcAft>
        <a:buClr>
          <a:schemeClr val="tx2"/>
        </a:buClr>
        <a:buSzPct val="115000"/>
        <a:buFont typeface="Wingdings" panose="05000000000000000000" pitchFamily="2" charset="2"/>
        <a:buChar char="§"/>
        <a:defRPr sz="2000">
          <a:solidFill>
            <a:srgbClr val="FFFFFF"/>
          </a:solidFill>
          <a:latin typeface="+mn-lt"/>
        </a:defRPr>
      </a:lvl5pPr>
      <a:lvl6pPr marL="2514600" indent="-228600" algn="l" rtl="0" fontAlgn="base">
        <a:spcBef>
          <a:spcPct val="20000"/>
        </a:spcBef>
        <a:spcAft>
          <a:spcPct val="0"/>
        </a:spcAft>
        <a:buClr>
          <a:schemeClr val="tx2"/>
        </a:buClr>
        <a:buSzPct val="115000"/>
        <a:buFont typeface="Wingdings" panose="05000000000000000000" pitchFamily="2" charset="2"/>
        <a:buChar char="§"/>
        <a:defRPr sz="2000">
          <a:solidFill>
            <a:srgbClr val="FFFFFF"/>
          </a:solidFill>
          <a:latin typeface="+mn-lt"/>
        </a:defRPr>
      </a:lvl6pPr>
      <a:lvl7pPr marL="2971800" indent="-228600" algn="l" rtl="0" fontAlgn="base">
        <a:spcBef>
          <a:spcPct val="20000"/>
        </a:spcBef>
        <a:spcAft>
          <a:spcPct val="0"/>
        </a:spcAft>
        <a:buClr>
          <a:schemeClr val="tx2"/>
        </a:buClr>
        <a:buSzPct val="115000"/>
        <a:buFont typeface="Wingdings" panose="05000000000000000000" pitchFamily="2" charset="2"/>
        <a:buChar char="§"/>
        <a:defRPr sz="2000">
          <a:solidFill>
            <a:srgbClr val="FFFFFF"/>
          </a:solidFill>
          <a:latin typeface="+mn-lt"/>
        </a:defRPr>
      </a:lvl7pPr>
      <a:lvl8pPr marL="3428365" indent="-228600" algn="l" rtl="0" fontAlgn="base">
        <a:spcBef>
          <a:spcPct val="20000"/>
        </a:spcBef>
        <a:spcAft>
          <a:spcPct val="0"/>
        </a:spcAft>
        <a:buClr>
          <a:schemeClr val="tx2"/>
        </a:buClr>
        <a:buSzPct val="115000"/>
        <a:buFont typeface="Wingdings" panose="05000000000000000000" pitchFamily="2" charset="2"/>
        <a:buChar char="§"/>
        <a:defRPr sz="2000">
          <a:solidFill>
            <a:srgbClr val="FFFFFF"/>
          </a:solidFill>
          <a:latin typeface="+mn-lt"/>
        </a:defRPr>
      </a:lvl8pPr>
      <a:lvl9pPr marL="3885565" indent="-228600" algn="l" rtl="0" fontAlgn="base">
        <a:spcBef>
          <a:spcPct val="20000"/>
        </a:spcBef>
        <a:spcAft>
          <a:spcPct val="0"/>
        </a:spcAft>
        <a:buClr>
          <a:schemeClr val="tx2"/>
        </a:buClr>
        <a:buSzPct val="115000"/>
        <a:buFont typeface="Wingdings" panose="05000000000000000000" pitchFamily="2" charset="2"/>
        <a:buChar char="§"/>
        <a:defRPr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16"/>
        </a:solidFill>
        <a:effectLst/>
      </p:bgPr>
    </p:bg>
    <p:spTree>
      <p:nvGrpSpPr>
        <p:cNvPr id="1" name=""/>
        <p:cNvGrpSpPr/>
        <p:nvPr/>
      </p:nvGrpSpPr>
      <p:grpSpPr/>
      <p:sp>
        <p:nvSpPr>
          <p:cNvPr id="5122" name="Title 1"/>
          <p:cNvSpPr>
            <a:spLocks noGrp="1"/>
          </p:cNvSpPr>
          <p:nvPr>
            <p:ph type="ctrTitle" sz="quarter"/>
          </p:nvPr>
        </p:nvSpPr>
        <p:spPr>
          <a:xfrm>
            <a:off x="457200" y="2895600"/>
            <a:ext cx="8226425" cy="1736725"/>
          </a:xfrm>
        </p:spPr>
        <p:txBody>
          <a:bodyPr vert="horz" wrap="square" lIns="91430" tIns="45715" rIns="91430" bIns="45715" anchor="b" anchorCtr="1"/>
          <a:p>
            <a:pPr eaLnBrk="1" hangingPunct="1">
              <a:buClrTx/>
              <a:buSzTx/>
              <a:buFontTx/>
            </a:pPr>
            <a:r>
              <a:rPr lang="de-DE" altLang="x-none" dirty="0">
                <a:latin typeface="+mj-lt"/>
                <a:ea typeface="+mj-ea"/>
                <a:cs typeface="+mj-cs"/>
              </a:rPr>
              <a:t>SQL (Structured Query Language)</a:t>
            </a:r>
            <a:br>
              <a:rPr lang="de-DE" altLang="x-none" dirty="0">
                <a:latin typeface="+mj-lt"/>
                <a:ea typeface="+mj-ea"/>
                <a:cs typeface="+mj-cs"/>
              </a:rPr>
            </a:br>
            <a:endParaRPr dirty="0">
              <a:latin typeface="+mj-lt"/>
              <a:ea typeface="+mj-ea"/>
              <a:cs typeface="+mj-cs"/>
            </a:endParaRPr>
          </a:p>
        </p:txBody>
      </p:sp>
    </p:spTree>
  </p:cSld>
  <p:clrMapOvr>
    <a:overrideClrMapping bg1="dk2" tx1="lt1" bg2="dk1"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p:txBody>
          <a:bodyPr vert="horz" wrap="square" lIns="91430" tIns="45715" rIns="91430" bIns="45715" anchor="ctr" anchorCtr="1"/>
          <a:p>
            <a:pPr>
              <a:buNone/>
            </a:pPr>
            <a:r>
              <a:rPr dirty="0"/>
              <a:t>TABLE EXAMPLE</a:t>
            </a:r>
            <a:endParaRPr dirty="0"/>
          </a:p>
        </p:txBody>
      </p:sp>
      <p:sp>
        <p:nvSpPr>
          <p:cNvPr id="14339" name="Content Placeholder 2"/>
          <p:cNvSpPr>
            <a:spLocks noGrp="1"/>
          </p:cNvSpPr>
          <p:nvPr>
            <p:ph idx="1"/>
          </p:nvPr>
        </p:nvSpPr>
        <p:spPr/>
        <p:txBody>
          <a:bodyPr vert="horz" wrap="square" lIns="91430" tIns="45715" rIns="91430" bIns="45715" anchor="t" anchorCtr="0"/>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62000" y="2590800"/>
            <a:ext cx="7772400" cy="1362075"/>
          </a:xfrm>
        </p:spPr>
        <p:txBody>
          <a:bodyPr vert="horz" wrap="square" lIns="91430" tIns="45715" rIns="91430" bIns="45715" numCol="1" anchor="t" anchorCtr="1"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1" i="0" u="none" strike="noStrike" kern="0" cap="all" spc="0" normalizeH="0" baseline="0" noProof="0" dirty="0" err="1" smtClean="0">
                <a:ln>
                  <a:noFill/>
                </a:ln>
                <a:solidFill>
                  <a:srgbClr val="FF9900"/>
                </a:solidFill>
                <a:effectLst/>
                <a:uLnTx/>
                <a:uFillTx/>
                <a:latin typeface="+mj-lt"/>
                <a:ea typeface="+mj-ea"/>
                <a:cs typeface="+mj-cs"/>
              </a:rPr>
              <a:t>Sql</a:t>
            </a:r>
            <a:r>
              <a:rPr kumimoji="0" lang="en-US" sz="4000" b="1" i="0" u="none" strike="noStrike" kern="0" cap="all" spc="0" normalizeH="0" baseline="0" noProof="0" dirty="0" smtClean="0">
                <a:ln>
                  <a:noFill/>
                </a:ln>
                <a:solidFill>
                  <a:srgbClr val="FF9900"/>
                </a:solidFill>
                <a:effectLst/>
                <a:uLnTx/>
                <a:uFillTx/>
                <a:latin typeface="+mj-lt"/>
                <a:ea typeface="+mj-ea"/>
                <a:cs typeface="+mj-cs"/>
              </a:rPr>
              <a:t> basics</a:t>
            </a:r>
            <a:endParaRPr kumimoji="0" lang="en-US" sz="4000" b="1" i="0" u="none" strike="noStrike" kern="0" cap="all" spc="0" normalizeH="0" baseline="0" noProof="0" dirty="0">
              <a:ln>
                <a:noFill/>
              </a:ln>
              <a:solidFill>
                <a:srgbClr val="FF9900"/>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Content Placeholder 2"/>
          <p:cNvSpPr>
            <a:spLocks noGrp="1"/>
          </p:cNvSpPr>
          <p:nvPr>
            <p:ph idx="1"/>
          </p:nvPr>
        </p:nvSpPr>
        <p:spPr/>
        <p:txBody>
          <a:bodyPr vert="horz" wrap="square" lIns="91430" tIns="45715" rIns="91430" bIns="45715" anchor="t" anchorCtr="0"/>
          <a:p>
            <a:pPr defTabSz="914400" eaLnBrk="1" hangingPunct="1">
              <a:buFont typeface="Times New Roman" panose="02020603050405020304" pitchFamily="18" charset="0"/>
              <a:buNone/>
              <a:tabLst>
                <a:tab pos="723900" algn="l"/>
                <a:tab pos="1447800" algn="l"/>
                <a:tab pos="2171700" algn="l"/>
                <a:tab pos="2895600" algn="l"/>
                <a:tab pos="3619500" algn="l"/>
              </a:tabLst>
            </a:pPr>
            <a:r>
              <a:rPr lang="de-DE" altLang="x-none" b="1" dirty="0">
                <a:latin typeface="Cambria" panose="02040503050406030204" pitchFamily="18" charset="0"/>
              </a:rPr>
              <a:t>SELECT</a:t>
            </a:r>
            <a:r>
              <a:rPr lang="de-DE" altLang="x-none" dirty="0">
                <a:latin typeface="Cambria" panose="02040503050406030204" pitchFamily="18" charset="0"/>
              </a:rPr>
              <a:t> - </a:t>
            </a:r>
            <a:r>
              <a:rPr lang="de-DE" altLang="x-none" dirty="0"/>
              <a:t>extracts data from a database</a:t>
            </a:r>
            <a:r>
              <a:rPr lang="de-DE" altLang="x-none" dirty="0">
                <a:latin typeface="Cambria" panose="02040503050406030204" pitchFamily="18" charset="0"/>
              </a:rPr>
              <a:t> </a:t>
            </a:r>
            <a:endParaRPr lang="de-DE" altLang="x-none" dirty="0">
              <a:latin typeface="Cambria" panose="02040503050406030204" pitchFamily="18" charset="0"/>
            </a:endParaRPr>
          </a:p>
          <a:p>
            <a:pPr defTabSz="914400" eaLnBrk="1" hangingPunct="1">
              <a:buFont typeface="Times New Roman" panose="02020603050405020304" pitchFamily="18" charset="0"/>
              <a:buNone/>
              <a:tabLst>
                <a:tab pos="723900" algn="l"/>
                <a:tab pos="1447800" algn="l"/>
                <a:tab pos="2171700" algn="l"/>
                <a:tab pos="2895600" algn="l"/>
                <a:tab pos="3619500" algn="l"/>
              </a:tabLst>
            </a:pPr>
            <a:r>
              <a:rPr lang="de-DE" altLang="x-none" dirty="0">
                <a:latin typeface="Cambria" panose="02040503050406030204" pitchFamily="18" charset="0"/>
              </a:rPr>
              <a:t>·	</a:t>
            </a:r>
            <a:r>
              <a:rPr lang="de-DE" altLang="x-none" b="1" dirty="0">
                <a:latin typeface="Cambria" panose="02040503050406030204" pitchFamily="18" charset="0"/>
              </a:rPr>
              <a:t>UPDATE</a:t>
            </a:r>
            <a:r>
              <a:rPr lang="de-DE" altLang="x-none" dirty="0">
                <a:latin typeface="Cambria" panose="02040503050406030204" pitchFamily="18" charset="0"/>
              </a:rPr>
              <a:t> - </a:t>
            </a:r>
            <a:r>
              <a:rPr lang="de-DE" altLang="x-none" dirty="0"/>
              <a:t>updates data in a database </a:t>
            </a:r>
            <a:endParaRPr lang="de-DE" altLang="x-none" dirty="0"/>
          </a:p>
          <a:p>
            <a:pPr defTabSz="914400" eaLnBrk="1" hangingPunct="1">
              <a:buFont typeface="Times New Roman" panose="02020603050405020304" pitchFamily="18" charset="0"/>
              <a:buNone/>
              <a:tabLst>
                <a:tab pos="723900" algn="l"/>
                <a:tab pos="1447800" algn="l"/>
                <a:tab pos="2171700" algn="l"/>
                <a:tab pos="2895600" algn="l"/>
                <a:tab pos="3619500" algn="l"/>
              </a:tabLst>
            </a:pPr>
            <a:r>
              <a:rPr lang="de-DE" altLang="x-none" dirty="0">
                <a:latin typeface="Cambria" panose="02040503050406030204" pitchFamily="18" charset="0"/>
              </a:rPr>
              <a:t>·	</a:t>
            </a:r>
            <a:r>
              <a:rPr lang="de-DE" altLang="x-none" b="1" dirty="0">
                <a:latin typeface="Cambria" panose="02040503050406030204" pitchFamily="18" charset="0"/>
              </a:rPr>
              <a:t>DELETE</a:t>
            </a:r>
            <a:r>
              <a:rPr lang="de-DE" altLang="x-none" dirty="0">
                <a:latin typeface="Cambria" panose="02040503050406030204" pitchFamily="18" charset="0"/>
              </a:rPr>
              <a:t> </a:t>
            </a:r>
            <a:r>
              <a:rPr lang="de-DE" altLang="x-none" dirty="0"/>
              <a:t>- deletes data from a database </a:t>
            </a:r>
            <a:endParaRPr lang="de-DE" altLang="x-none" dirty="0"/>
          </a:p>
          <a:p>
            <a:pPr defTabSz="914400" eaLnBrk="1" hangingPunct="1">
              <a:buFont typeface="Times New Roman" panose="02020603050405020304" pitchFamily="18" charset="0"/>
              <a:buNone/>
              <a:tabLst>
                <a:tab pos="723900" algn="l"/>
                <a:tab pos="1447800" algn="l"/>
                <a:tab pos="2171700" algn="l"/>
                <a:tab pos="2895600" algn="l"/>
                <a:tab pos="3619500" algn="l"/>
              </a:tabLst>
            </a:pPr>
            <a:r>
              <a:rPr lang="de-DE" altLang="x-none" dirty="0">
                <a:latin typeface="Cambria" panose="02040503050406030204" pitchFamily="18" charset="0"/>
              </a:rPr>
              <a:t>·	</a:t>
            </a:r>
            <a:r>
              <a:rPr lang="de-DE" altLang="x-none" b="1" dirty="0">
                <a:latin typeface="Cambria" panose="02040503050406030204" pitchFamily="18" charset="0"/>
              </a:rPr>
              <a:t>INSERT </a:t>
            </a:r>
            <a:r>
              <a:rPr lang="de-DE" altLang="x-none" dirty="0">
                <a:latin typeface="Cambria" panose="02040503050406030204" pitchFamily="18" charset="0"/>
              </a:rPr>
              <a:t> </a:t>
            </a:r>
            <a:r>
              <a:rPr lang="de-DE" altLang="x-none" dirty="0"/>
              <a:t>- inserts new data into a                          database </a:t>
            </a:r>
            <a:endParaRPr lang="de-DE" altLang="x-none" dirty="0"/>
          </a:p>
          <a:p>
            <a:pPr defTabSz="914400" eaLnBrk="1" hangingPunct="1">
              <a:buFont typeface="Times New Roman" panose="02020603050405020304" pitchFamily="18" charset="0"/>
              <a:buNone/>
              <a:tabLst>
                <a:tab pos="723900" algn="l"/>
                <a:tab pos="1447800" algn="l"/>
                <a:tab pos="2171700" algn="l"/>
                <a:tab pos="2895600" algn="l"/>
                <a:tab pos="3619500" algn="l"/>
              </a:tabLst>
            </a:pPr>
            <a:r>
              <a:rPr lang="de-DE" altLang="x-none" dirty="0"/>
              <a:t>          </a:t>
            </a:r>
            <a:endParaRPr lang="de-DE" altLang="x-none" dirty="0"/>
          </a:p>
          <a:p>
            <a:pPr defTabSz="914400" eaLnBrk="1" hangingPunct="1">
              <a:buFont typeface="Times New Roman" panose="02020603050405020304" pitchFamily="18" charset="0"/>
              <a:buNone/>
              <a:tabLst>
                <a:tab pos="723900" algn="l"/>
                <a:tab pos="1447800" algn="l"/>
                <a:tab pos="2171700" algn="l"/>
                <a:tab pos="2895600" algn="l"/>
                <a:tab pos="3619500" algn="l"/>
              </a:tabLst>
            </a:pPr>
            <a:r>
              <a:rPr lang="de-DE" altLang="x-none" dirty="0"/>
              <a:t>      * SQL is not case sensitive</a:t>
            </a:r>
            <a:endParaRPr lang="de-DE" altLang="x-none" dirty="0"/>
          </a:p>
          <a:p>
            <a:pPr defTabSz="914400" eaLnBrk="1" hangingPunct="1">
              <a:buFont typeface="Wingdings" panose="05000000000000000000" pitchFamily="2" charset="2"/>
              <a:buChar char="§"/>
              <a:tabLst>
                <a:tab pos="723900" algn="l"/>
                <a:tab pos="1447800" algn="l"/>
                <a:tab pos="2171700" algn="l"/>
                <a:tab pos="2895600" algn="l"/>
                <a:tab pos="3619500" algn="l"/>
              </a:tabLst>
            </a:pPr>
            <a:endParaRPr dirty="0"/>
          </a:p>
        </p:txBody>
      </p:sp>
      <p:sp>
        <p:nvSpPr>
          <p:cNvPr id="16387" name="Rectangle 1"/>
          <p:cNvSpPr>
            <a:spLocks noGrp="1"/>
          </p:cNvSpPr>
          <p:nvPr>
            <p:ph type="title"/>
          </p:nvPr>
        </p:nvSpPr>
        <p:spPr>
          <a:xfrm>
            <a:off x="609600" y="304800"/>
            <a:ext cx="8226425" cy="1143000"/>
          </a:xfrm>
        </p:spPr>
        <p:txBody>
          <a:bodyPr vert="horz" wrap="square" lIns="91430" tIns="31752" rIns="91430" bIns="45715" anchor="ctr" anchorCtr="1"/>
          <a:p>
            <a:pPr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sz="3600" dirty="0"/>
              <a:t>SQL Basics: Select, Insert, Update and Delete</a:t>
            </a:r>
            <a:endParaRPr lang="de-DE" altLang="x-none"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09600" y="2438400"/>
            <a:ext cx="7772400" cy="1362075"/>
          </a:xfrm>
        </p:spPr>
        <p:txBody>
          <a:bodyPr vert="horz" wrap="square" lIns="91430" tIns="45715" rIns="91430" bIns="45715" numCol="1" anchor="t"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0" cap="all" spc="0" normalizeH="0" baseline="0" noProof="0" dirty="0" smtClean="0">
                <a:ln>
                  <a:noFill/>
                </a:ln>
                <a:solidFill>
                  <a:srgbClr val="FF9900"/>
                </a:solidFill>
                <a:effectLst/>
                <a:uLnTx/>
                <a:uFillTx/>
                <a:latin typeface="+mj-lt"/>
                <a:ea typeface="+mj-ea"/>
                <a:cs typeface="+mj-cs"/>
              </a:rPr>
              <a:t>Data query language  (</a:t>
            </a:r>
            <a:r>
              <a:rPr kumimoji="0" lang="en-US" sz="4000" b="1" i="0" u="none" strike="noStrike" kern="0" cap="all" spc="0" normalizeH="0" baseline="0" noProof="0" dirty="0" err="1" smtClean="0">
                <a:ln>
                  <a:noFill/>
                </a:ln>
                <a:solidFill>
                  <a:srgbClr val="FF9900"/>
                </a:solidFill>
                <a:effectLst/>
                <a:uLnTx/>
                <a:uFillTx/>
                <a:latin typeface="+mj-lt"/>
                <a:ea typeface="+mj-ea"/>
                <a:cs typeface="+mj-cs"/>
              </a:rPr>
              <a:t>dql</a:t>
            </a:r>
            <a:r>
              <a:rPr kumimoji="0" lang="en-US" sz="4000" b="1" i="0" u="none" strike="noStrike" kern="0" cap="all" spc="0" normalizeH="0" baseline="0" noProof="0" dirty="0" smtClean="0">
                <a:ln>
                  <a:noFill/>
                </a:ln>
                <a:solidFill>
                  <a:srgbClr val="FF9900"/>
                </a:solidFill>
                <a:effectLst/>
                <a:uLnTx/>
                <a:uFillTx/>
                <a:latin typeface="+mj-lt"/>
                <a:ea typeface="+mj-ea"/>
                <a:cs typeface="+mj-cs"/>
              </a:rPr>
              <a:t>) </a:t>
            </a:r>
            <a:endParaRPr kumimoji="0" lang="en-US" sz="4000" b="1" i="0" u="none" strike="noStrike" kern="0" cap="all" spc="0" normalizeH="0" baseline="0" noProof="0" dirty="0">
              <a:ln>
                <a:noFill/>
              </a:ln>
              <a:solidFill>
                <a:srgbClr val="FF9900"/>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91430" tIns="45715" rIns="91430" bIns="45715" anchor="ctr" anchorCtr="1"/>
          <a:p>
            <a:pPr eaLnBrk="1" hangingPunct="1"/>
            <a:br>
              <a:rPr lang="de-DE" altLang="x-none" dirty="0"/>
            </a:br>
            <a:r>
              <a:rPr lang="de-DE" altLang="x-none" dirty="0"/>
              <a:t> Select Statement (DQL)</a:t>
            </a:r>
            <a:br>
              <a:rPr lang="de-DE" altLang="x-none" dirty="0"/>
            </a:br>
            <a:endParaRPr dirty="0"/>
          </a:p>
        </p:txBody>
      </p:sp>
      <p:sp>
        <p:nvSpPr>
          <p:cNvPr id="3" name="Content Placeholder 2"/>
          <p:cNvSpPr>
            <a:spLocks noGrp="1"/>
          </p:cNvSpPr>
          <p:nvPr>
            <p:ph idx="1"/>
          </p:nvPr>
        </p:nvSpPr>
        <p:spPr>
          <a:xfrm>
            <a:off x="455613" y="1598613"/>
            <a:ext cx="8226425" cy="4497388"/>
          </a:xfrm>
        </p:spPr>
        <p:txBody>
          <a:bodyPr vert="horz" wrap="square" lIns="91430" tIns="45715" rIns="91430" bIns="45715" numCol="1" anchor="t" anchorCtr="0" compatLnSpc="1"/>
          <a:lstStyle/>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mn-lt"/>
                <a:ea typeface="+mn-ea"/>
                <a:cs typeface="+mn-cs"/>
              </a:rPr>
              <a:t>Syntax :</a:t>
            </a: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mn-lt"/>
                <a:ea typeface="+mn-ea"/>
                <a:cs typeface="+mn-cs"/>
              </a:rPr>
              <a:t>SELECT column_name(s) FROM table_name</a:t>
            </a: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mn-lt"/>
                <a:ea typeface="+mn-ea"/>
                <a:cs typeface="+mn-cs"/>
              </a:rPr>
              <a:t>Example:</a:t>
            </a: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mn-lt"/>
                <a:ea typeface="+mn-ea"/>
                <a:cs typeface="+mn-cs"/>
              </a:rPr>
              <a:t>Table1</a:t>
            </a: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endParaRPr kumimoji="0" lang="en-US" sz="3200" b="0" i="0" u="none" strike="noStrike" kern="0" cap="none" spc="0" normalizeH="0" baseline="0" noProof="0" dirty="0">
              <a:ln>
                <a:noFill/>
              </a:ln>
              <a:solidFill>
                <a:srgbClr val="FFFFFF"/>
              </a:solidFill>
              <a:effectLst/>
              <a:uLnTx/>
              <a:uFillTx/>
              <a:latin typeface="+mn-lt"/>
              <a:ea typeface="+mn-ea"/>
              <a:cs typeface="+mn-cs"/>
            </a:endParaRPr>
          </a:p>
        </p:txBody>
      </p:sp>
      <p:graphicFrame>
        <p:nvGraphicFramePr>
          <p:cNvPr id="4" name="Group 2"/>
          <p:cNvGraphicFramePr>
            <a:graphicFrameLocks noGrp="1"/>
          </p:cNvGraphicFramePr>
          <p:nvPr/>
        </p:nvGraphicFramePr>
        <p:xfrm>
          <a:off x="152400" y="5105400"/>
          <a:ext cx="8634414" cy="1184112"/>
        </p:xfrm>
        <a:graphic>
          <a:graphicData uri="http://schemas.openxmlformats.org/drawingml/2006/table">
            <a:tbl>
              <a:tblPr>
                <a:tableStyleId>{35758FB7-9AC5-4552-8A53-C91805E547FA}</a:tableStyleId>
              </a:tblPr>
              <a:tblGrid>
                <a:gridCol w="1979855"/>
                <a:gridCol w="1979856"/>
                <a:gridCol w="2250783"/>
                <a:gridCol w="2423920"/>
              </a:tblGrid>
              <a:tr h="381475">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Sl no.</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First name</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qualification</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smtClean="0">
                          <a:ln>
                            <a:noFill/>
                          </a:ln>
                          <a:solidFill>
                            <a:srgbClr val="FF0000"/>
                          </a:solidFill>
                          <a:effectLst/>
                        </a:rPr>
                        <a:t>city</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r>
              <a:tr h="381475">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1</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disha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kern="1200" cap="none" normalizeH="0" baseline="0" dirty="0" smtClean="0">
                          <a:ln>
                            <a:noFill/>
                          </a:ln>
                          <a:solidFill>
                            <a:srgbClr val="FF0000"/>
                          </a:solidFill>
                          <a:effectLst/>
                          <a:latin typeface="+mn-lt"/>
                          <a:ea typeface="+mn-ea"/>
                          <a:cs typeface="+mn-cs"/>
                        </a:rPr>
                        <a:t>B.E</a:t>
                      </a:r>
                      <a:endParaRPr kumimoji="0" lang="de-DE" sz="2000" u="none" strike="noStrike" kern="1200" cap="none" normalizeH="0" baseline="0" dirty="0" smtClean="0">
                        <a:ln>
                          <a:noFill/>
                        </a:ln>
                        <a:solidFill>
                          <a:srgbClr val="FF0000"/>
                        </a:solidFill>
                        <a:effectLst/>
                        <a:latin typeface="+mn-lt"/>
                        <a:ea typeface="+mn-ea"/>
                        <a:cs typeface="+mn-cs"/>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kern="1200" cap="none" normalizeH="0" baseline="0" dirty="0" smtClean="0">
                          <a:ln>
                            <a:noFill/>
                          </a:ln>
                          <a:solidFill>
                            <a:srgbClr val="FF0000"/>
                          </a:solidFill>
                          <a:effectLst/>
                          <a:latin typeface="+mn-lt"/>
                          <a:ea typeface="+mn-ea"/>
                          <a:cs typeface="+mn-cs"/>
                        </a:rPr>
                        <a:t>Bangalore</a:t>
                      </a:r>
                      <a:endParaRPr kumimoji="0" lang="de-DE" sz="2000" u="none" strike="noStrike" kern="1200" cap="none" normalizeH="0" baseline="0" dirty="0" smtClean="0">
                        <a:ln>
                          <a:noFill/>
                        </a:ln>
                        <a:solidFill>
                          <a:srgbClr val="FF0000"/>
                        </a:solidFill>
                        <a:effectLst/>
                        <a:latin typeface="+mn-lt"/>
                        <a:ea typeface="+mn-ea"/>
                        <a:cs typeface="+mn-cs"/>
                      </a:endParaRPr>
                    </a:p>
                  </a:txBody>
                  <a:tcPr marL="90000" marR="90000" marT="64440" marB="46800" horzOverflow="overflow">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81475">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2</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nisha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M.E</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Chennai</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04800"/>
            <a:ext cx="8226425" cy="4497388"/>
          </a:xfrm>
        </p:spPr>
        <p:txBody>
          <a:bodyPr vert="horz" wrap="square" lIns="91430" tIns="45715" rIns="91430" bIns="45715" numCol="1" anchor="t" anchorCtr="0" compatLnSpc="1"/>
          <a:lstStyle/>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mn-lt"/>
                <a:ea typeface="+mn-ea"/>
                <a:cs typeface="+mn-cs"/>
              </a:rPr>
              <a:t>To fetch </a:t>
            </a:r>
            <a:r>
              <a:rPr kumimoji="0" lang="de-DE" sz="3200" b="0" i="0" u="none" strike="noStrike" kern="0" cap="none" spc="0" normalizeH="0" baseline="0" noProof="0" dirty="0">
                <a:ln>
                  <a:noFill/>
                </a:ln>
                <a:solidFill>
                  <a:srgbClr val="FFFFFF"/>
                </a:solidFill>
                <a:effectLst/>
                <a:uLnTx/>
                <a:uFillTx/>
                <a:latin typeface="+mn-lt"/>
                <a:ea typeface="+mn-ea"/>
                <a:cs typeface="+mn-cs"/>
              </a:rPr>
              <a:t>the content of the columns named  "FirstName" and "city" from the prevoius table </a:t>
            </a:r>
            <a:r>
              <a:rPr kumimoji="0" lang="de-DE" sz="3200" b="0" i="0" u="none" strike="noStrike" kern="0" cap="none" spc="0" normalizeH="0" baseline="0" noProof="0" dirty="0" smtClean="0">
                <a:ln>
                  <a:noFill/>
                </a:ln>
                <a:solidFill>
                  <a:srgbClr val="FFFFFF"/>
                </a:solidFill>
                <a:effectLst/>
                <a:uLnTx/>
                <a:uFillTx/>
                <a:latin typeface="+mn-lt"/>
                <a:ea typeface="+mn-ea"/>
                <a:cs typeface="+mn-cs"/>
              </a:rPr>
              <a:t>use:</a:t>
            </a: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a:ln>
                  <a:noFill/>
                </a:ln>
                <a:solidFill>
                  <a:srgbClr val="FFFFFF"/>
                </a:solidFill>
                <a:effectLst/>
                <a:uLnTx/>
                <a:uFillTx/>
                <a:latin typeface="+mn-lt"/>
                <a:ea typeface="+mn-ea"/>
                <a:cs typeface="+mn-cs"/>
              </a:rPr>
              <a:t>SELECT FirstName,city FROM </a:t>
            </a:r>
            <a:r>
              <a:rPr kumimoji="0" lang="de-DE" sz="3200" b="0" i="0" u="none" strike="noStrike" kern="0" cap="none" spc="0" normalizeH="0" baseline="0" noProof="0" dirty="0" smtClean="0">
                <a:ln>
                  <a:noFill/>
                </a:ln>
                <a:solidFill>
                  <a:srgbClr val="FFFFFF"/>
                </a:solidFill>
                <a:effectLst/>
                <a:uLnTx/>
                <a:uFillTx/>
                <a:latin typeface="+mn-lt"/>
                <a:ea typeface="+mn-ea"/>
                <a:cs typeface="+mn-cs"/>
              </a:rPr>
              <a:t>Persons</a:t>
            </a: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a:ln>
                  <a:noFill/>
                </a:ln>
                <a:solidFill>
                  <a:srgbClr val="FFFFFF"/>
                </a:solidFill>
                <a:effectLst/>
                <a:uLnTx/>
                <a:uFillTx/>
                <a:latin typeface="+mn-lt"/>
                <a:ea typeface="+mn-ea"/>
                <a:cs typeface="+mn-cs"/>
              </a:rPr>
              <a:t>The result sheet looks like this:</a:t>
            </a: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endParaRPr kumimoji="0" lang="en-US" sz="3200" b="0" i="0" u="none" strike="noStrike" kern="0" cap="none" spc="0" normalizeH="0" baseline="0" noProof="0" dirty="0">
              <a:ln>
                <a:noFill/>
              </a:ln>
              <a:solidFill>
                <a:srgbClr val="FFFFFF"/>
              </a:solidFill>
              <a:effectLst/>
              <a:uLnTx/>
              <a:uFillTx/>
              <a:latin typeface="+mn-lt"/>
              <a:ea typeface="+mn-ea"/>
              <a:cs typeface="+mn-cs"/>
            </a:endParaRPr>
          </a:p>
        </p:txBody>
      </p:sp>
      <p:graphicFrame>
        <p:nvGraphicFramePr>
          <p:cNvPr id="4" name="Group 2"/>
          <p:cNvGraphicFramePr>
            <a:graphicFrameLocks noGrp="1"/>
          </p:cNvGraphicFramePr>
          <p:nvPr/>
        </p:nvGraphicFramePr>
        <p:xfrm>
          <a:off x="1752600" y="5029200"/>
          <a:ext cx="4403776" cy="1184112"/>
        </p:xfrm>
        <a:graphic>
          <a:graphicData uri="http://schemas.openxmlformats.org/drawingml/2006/table">
            <a:tbl>
              <a:tblPr>
                <a:tableStyleId>{35758FB7-9AC5-4552-8A53-C91805E547FA}</a:tableStyleId>
              </a:tblPr>
              <a:tblGrid>
                <a:gridCol w="1979856"/>
                <a:gridCol w="2423920"/>
              </a:tblGrid>
              <a:tr h="381475">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First name</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city</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r>
              <a:tr h="381475">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disha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kern="1200" cap="none" normalizeH="0" baseline="0" dirty="0" smtClean="0">
                          <a:ln>
                            <a:noFill/>
                          </a:ln>
                          <a:solidFill>
                            <a:srgbClr val="FF0000"/>
                          </a:solidFill>
                          <a:effectLst/>
                          <a:latin typeface="+mn-lt"/>
                          <a:ea typeface="+mn-ea"/>
                          <a:cs typeface="+mn-cs"/>
                        </a:rPr>
                        <a:t>Bangalore</a:t>
                      </a:r>
                      <a:endParaRPr kumimoji="0" lang="de-DE" sz="2000" u="none" strike="noStrike" kern="1200" cap="none" normalizeH="0" baseline="0" dirty="0" smtClean="0">
                        <a:ln>
                          <a:noFill/>
                        </a:ln>
                        <a:solidFill>
                          <a:srgbClr val="FF0000"/>
                        </a:solidFill>
                        <a:effectLst/>
                        <a:latin typeface="+mn-lt"/>
                        <a:ea typeface="+mn-ea"/>
                        <a:cs typeface="+mn-cs"/>
                      </a:endParaRPr>
                    </a:p>
                  </a:txBody>
                  <a:tcPr marL="90000" marR="90000" marT="64440" marB="46800" horzOverflow="overflow">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381475">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nisha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u="none" strike="noStrike" cap="none" normalizeH="0" baseline="0" dirty="0" smtClean="0">
                          <a:ln>
                            <a:noFill/>
                          </a:ln>
                          <a:solidFill>
                            <a:srgbClr val="FF0000"/>
                          </a:solidFill>
                          <a:effectLst/>
                        </a:rPr>
                        <a:t>Chennai</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228600" y="228600"/>
            <a:ext cx="8226425" cy="1143000"/>
          </a:xfrm>
        </p:spPr>
        <p:txBody>
          <a:bodyPr vert="horz" wrap="square" lIns="91430" tIns="45715" rIns="91430" bIns="45715" anchor="ctr" anchorCtr="1"/>
          <a:p>
            <a:pPr eaLnBrk="1" hangingPunct="1"/>
            <a:br>
              <a:rPr lang="de-DE" altLang="x-none" dirty="0"/>
            </a:br>
            <a:r>
              <a:rPr lang="de-DE" altLang="x-none" dirty="0"/>
              <a:t>SELECT ALL (DQL)</a:t>
            </a:r>
            <a:br>
              <a:rPr lang="de-DE" altLang="x-none" dirty="0"/>
            </a:br>
            <a:endParaRPr dirty="0"/>
          </a:p>
        </p:txBody>
      </p:sp>
      <p:sp>
        <p:nvSpPr>
          <p:cNvPr id="20483" name="Content Placeholder 2"/>
          <p:cNvSpPr>
            <a:spLocks noGrp="1"/>
          </p:cNvSpPr>
          <p:nvPr>
            <p:ph idx="1"/>
          </p:nvPr>
        </p:nvSpPr>
        <p:spPr>
          <a:xfrm>
            <a:off x="533400" y="1371600"/>
            <a:ext cx="8226425" cy="1905000"/>
          </a:xfrm>
        </p:spPr>
        <p:txBody>
          <a:bodyPr vert="horz" wrap="square" lIns="91430" tIns="45715" rIns="91430" bIns="45715" anchor="t" anchorCtr="0"/>
          <a:p>
            <a:pPr eaLnBrk="1" hangingPunct="1"/>
            <a:r>
              <a:rPr lang="de-DE" altLang="x-none" dirty="0"/>
              <a:t>Select * from persons</a:t>
            </a:r>
            <a:br>
              <a:rPr lang="de-DE" altLang="x-none" dirty="0"/>
            </a:br>
            <a:r>
              <a:rPr lang="de-DE" altLang="x-none" dirty="0"/>
              <a:t>It will display the entire table as: </a:t>
            </a:r>
            <a:br>
              <a:rPr lang="de-DE" altLang="x-none" dirty="0"/>
            </a:br>
            <a:endParaRPr lang="de-DE" altLang="x-none" dirty="0"/>
          </a:p>
          <a:p>
            <a:pPr eaLnBrk="1" hangingPunct="1"/>
            <a:endParaRPr dirty="0"/>
          </a:p>
        </p:txBody>
      </p:sp>
      <p:graphicFrame>
        <p:nvGraphicFramePr>
          <p:cNvPr id="4" name="Group 3"/>
          <p:cNvGraphicFramePr>
            <a:graphicFrameLocks noGrp="1"/>
          </p:cNvGraphicFramePr>
          <p:nvPr/>
        </p:nvGraphicFramePr>
        <p:xfrm>
          <a:off x="457200" y="3505200"/>
          <a:ext cx="8283575" cy="1184275"/>
        </p:xfrm>
        <a:graphic>
          <a:graphicData uri="http://schemas.openxmlformats.org/drawingml/2006/table">
            <a:tbl>
              <a:tblPr/>
              <a:tblGrid>
                <a:gridCol w="1828800"/>
                <a:gridCol w="1752600"/>
                <a:gridCol w="2035175"/>
                <a:gridCol w="2667000"/>
              </a:tblGrid>
              <a:tr h="315912">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Sl no.</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rPr>
                        <a:t>First name</a:t>
                      </a:r>
                      <a:endPar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rPr>
                        <a:t>qualification</a:t>
                      </a:r>
                      <a:endPar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rPr>
                        <a:t>city</a:t>
                      </a:r>
                      <a:endPar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1</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rPr>
                        <a:t>disha</a:t>
                      </a:r>
                      <a:endPar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rPr>
                        <a:t>             B.E</a:t>
                      </a:r>
                      <a:endPar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rPr>
                        <a:t>Bangalore</a:t>
                      </a:r>
                      <a:endPar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2</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rPr>
                        <a:t>nisha</a:t>
                      </a:r>
                      <a:endPar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rPr>
                        <a:t>M.E</a:t>
                      </a:r>
                      <a:endPar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rPr>
                        <a:t>Chennai</a:t>
                      </a:r>
                      <a:endParaRPr kumimoji="0" lang="de-DE" sz="2000" b="0" i="0" u="none" strike="noStrike" kern="1200" cap="none" normalizeH="0" baseline="0" dirty="0" smtClean="0">
                        <a:ln>
                          <a:noFill/>
                        </a:ln>
                        <a:solidFill>
                          <a:srgbClr val="FF0000"/>
                        </a:solidFill>
                        <a:effectLst/>
                        <a:latin typeface="Cambria" panose="02040503050406030204" pitchFamily="18" charset="0"/>
                        <a:ea typeface="+mn-ea"/>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0" y="0"/>
            <a:ext cx="8763000" cy="1447800"/>
          </a:xfrm>
        </p:spPr>
        <p:txBody>
          <a:bodyPr vert="horz" wrap="square" lIns="92075" tIns="46038" rIns="92075" bIns="46038" anchor="t" anchorCtr="1"/>
          <a:p>
            <a:pPr eaLnBrk="1" hangingPunct="1"/>
            <a:r>
              <a:rPr dirty="0"/>
              <a:t>Using the Comparison Operators</a:t>
            </a:r>
            <a:endParaRPr dirty="0"/>
          </a:p>
        </p:txBody>
      </p:sp>
      <p:sp>
        <p:nvSpPr>
          <p:cNvPr id="21507" name="Rectangle 3"/>
          <p:cNvSpPr/>
          <p:nvPr/>
        </p:nvSpPr>
        <p:spPr>
          <a:xfrm>
            <a:off x="2298700" y="1708150"/>
            <a:ext cx="1293813" cy="3419475"/>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spAutoFit/>
          </a:bodyPr>
          <a:p>
            <a:pPr eaLnBrk="0" hangingPunct="0">
              <a:lnSpc>
                <a:spcPct val="120000"/>
              </a:lnSpc>
              <a:spcBef>
                <a:spcPct val="60000"/>
              </a:spcBef>
            </a:pPr>
            <a:r>
              <a:rPr b="1" dirty="0">
                <a:solidFill>
                  <a:srgbClr val="000000"/>
                </a:solidFill>
                <a:latin typeface="Bookman Old Style" pitchFamily="18" charset="0"/>
              </a:rPr>
              <a:t>Operator</a:t>
            </a:r>
            <a:endParaRPr b="1" dirty="0">
              <a:solidFill>
                <a:srgbClr val="000000"/>
              </a:solidFill>
              <a:latin typeface="Bookman Old Style" pitchFamily="18" charset="0"/>
            </a:endParaRPr>
          </a:p>
          <a:p>
            <a:pPr algn="ctr" eaLnBrk="0" hangingPunct="0">
              <a:lnSpc>
                <a:spcPct val="120000"/>
              </a:lnSpc>
              <a:spcBef>
                <a:spcPct val="60000"/>
              </a:spcBef>
            </a:pPr>
            <a:r>
              <a:rPr b="1" dirty="0">
                <a:solidFill>
                  <a:srgbClr val="000000"/>
                </a:solidFill>
                <a:latin typeface="Bookman Old Style" pitchFamily="18" charset="0"/>
              </a:rPr>
              <a:t>=</a:t>
            </a:r>
            <a:endParaRPr b="1" dirty="0">
              <a:solidFill>
                <a:srgbClr val="000000"/>
              </a:solidFill>
              <a:latin typeface="Bookman Old Style" pitchFamily="18" charset="0"/>
            </a:endParaRPr>
          </a:p>
          <a:p>
            <a:pPr algn="ctr" eaLnBrk="0" hangingPunct="0">
              <a:lnSpc>
                <a:spcPct val="120000"/>
              </a:lnSpc>
              <a:spcBef>
                <a:spcPct val="60000"/>
              </a:spcBef>
            </a:pPr>
            <a:r>
              <a:rPr b="1" dirty="0">
                <a:solidFill>
                  <a:srgbClr val="000000"/>
                </a:solidFill>
                <a:latin typeface="Bookman Old Style" pitchFamily="18" charset="0"/>
              </a:rPr>
              <a:t>&gt;</a:t>
            </a:r>
            <a:endParaRPr b="1" dirty="0">
              <a:solidFill>
                <a:srgbClr val="000000"/>
              </a:solidFill>
              <a:latin typeface="Bookman Old Style" pitchFamily="18" charset="0"/>
            </a:endParaRPr>
          </a:p>
          <a:p>
            <a:pPr algn="ctr" eaLnBrk="0" hangingPunct="0">
              <a:lnSpc>
                <a:spcPct val="120000"/>
              </a:lnSpc>
              <a:spcBef>
                <a:spcPct val="60000"/>
              </a:spcBef>
            </a:pPr>
            <a:r>
              <a:rPr b="1" dirty="0">
                <a:solidFill>
                  <a:srgbClr val="000000"/>
                </a:solidFill>
                <a:latin typeface="Bookman Old Style" pitchFamily="18" charset="0"/>
              </a:rPr>
              <a:t>      &gt;=	</a:t>
            </a:r>
            <a:endParaRPr b="1" dirty="0">
              <a:solidFill>
                <a:srgbClr val="000000"/>
              </a:solidFill>
              <a:latin typeface="Bookman Old Style" pitchFamily="18" charset="0"/>
            </a:endParaRPr>
          </a:p>
          <a:p>
            <a:pPr algn="ctr" eaLnBrk="0" hangingPunct="0">
              <a:lnSpc>
                <a:spcPct val="120000"/>
              </a:lnSpc>
              <a:spcBef>
                <a:spcPct val="60000"/>
              </a:spcBef>
            </a:pPr>
            <a:r>
              <a:rPr b="1" dirty="0">
                <a:solidFill>
                  <a:srgbClr val="000000"/>
                </a:solidFill>
                <a:latin typeface="Bookman Old Style" pitchFamily="18" charset="0"/>
              </a:rPr>
              <a:t>&lt;</a:t>
            </a:r>
            <a:endParaRPr b="1" dirty="0">
              <a:solidFill>
                <a:srgbClr val="000000"/>
              </a:solidFill>
              <a:latin typeface="Bookman Old Style" pitchFamily="18" charset="0"/>
            </a:endParaRPr>
          </a:p>
          <a:p>
            <a:pPr algn="ctr" eaLnBrk="0" hangingPunct="0">
              <a:lnSpc>
                <a:spcPct val="120000"/>
              </a:lnSpc>
              <a:spcBef>
                <a:spcPct val="60000"/>
              </a:spcBef>
            </a:pPr>
            <a:r>
              <a:rPr b="1" dirty="0">
                <a:solidFill>
                  <a:srgbClr val="000000"/>
                </a:solidFill>
                <a:latin typeface="Bookman Old Style" pitchFamily="18" charset="0"/>
              </a:rPr>
              <a:t>      &lt;=	</a:t>
            </a:r>
            <a:endParaRPr b="1" dirty="0">
              <a:solidFill>
                <a:srgbClr val="000000"/>
              </a:solidFill>
              <a:latin typeface="Bookman Old Style" pitchFamily="18" charset="0"/>
            </a:endParaRPr>
          </a:p>
          <a:p>
            <a:pPr algn="ctr" eaLnBrk="0" hangingPunct="0">
              <a:lnSpc>
                <a:spcPct val="120000"/>
              </a:lnSpc>
              <a:spcBef>
                <a:spcPct val="60000"/>
              </a:spcBef>
            </a:pPr>
            <a:r>
              <a:rPr b="1" dirty="0">
                <a:solidFill>
                  <a:srgbClr val="000000"/>
                </a:solidFill>
                <a:latin typeface="Bookman Old Style" pitchFamily="18" charset="0"/>
              </a:rPr>
              <a:t>&lt;&gt;</a:t>
            </a:r>
            <a:endParaRPr b="1" dirty="0">
              <a:solidFill>
                <a:srgbClr val="000000"/>
              </a:solidFill>
              <a:latin typeface="Bookman Old Style" pitchFamily="18" charset="0"/>
            </a:endParaRPr>
          </a:p>
        </p:txBody>
      </p:sp>
      <p:sp>
        <p:nvSpPr>
          <p:cNvPr id="21508" name="Rectangle 4"/>
          <p:cNvSpPr/>
          <p:nvPr/>
        </p:nvSpPr>
        <p:spPr>
          <a:xfrm>
            <a:off x="3584575" y="1708150"/>
            <a:ext cx="3178175" cy="3419475"/>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spAutoFit/>
          </a:bodyPr>
          <a:p>
            <a:pPr eaLnBrk="0" hangingPunct="0">
              <a:lnSpc>
                <a:spcPct val="120000"/>
              </a:lnSpc>
              <a:spcBef>
                <a:spcPct val="60000"/>
              </a:spcBef>
            </a:pPr>
            <a:r>
              <a:rPr b="1" dirty="0">
                <a:solidFill>
                  <a:srgbClr val="000000"/>
                </a:solidFill>
                <a:latin typeface="Bookman Old Style" pitchFamily="18" charset="0"/>
              </a:rPr>
              <a:t>Meaning</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Equal to</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Greater than </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Greater than or equal to </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Less than </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Less than or equal to</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Not equal to</a:t>
            </a:r>
            <a:endParaRPr b="1" dirty="0">
              <a:solidFill>
                <a:srgbClr val="000000"/>
              </a:solidFill>
              <a:latin typeface="Bookman Old Style" pitchFamily="18" charset="0"/>
            </a:endParaRPr>
          </a:p>
        </p:txBody>
      </p:sp>
      <p:sp>
        <p:nvSpPr>
          <p:cNvPr id="21509" name="Line 5"/>
          <p:cNvSpPr/>
          <p:nvPr/>
        </p:nvSpPr>
        <p:spPr>
          <a:xfrm flipV="1">
            <a:off x="2297113" y="2122488"/>
            <a:ext cx="4459287" cy="4762"/>
          </a:xfrm>
          <a:prstGeom prst="line">
            <a:avLst/>
          </a:prstGeom>
          <a:ln w="50800" cap="flat" cmpd="sng">
            <a:solidFill>
              <a:srgbClr val="000000"/>
            </a:solidFill>
            <a:prstDash val="solid"/>
            <a:headEnd type="none" w="sm" len="sm"/>
            <a:tailEnd type="none" w="sm" len="sm"/>
          </a:ln>
        </p:spPr>
      </p:sp>
      <p:sp>
        <p:nvSpPr>
          <p:cNvPr id="21510" name="Line 6"/>
          <p:cNvSpPr/>
          <p:nvPr/>
        </p:nvSpPr>
        <p:spPr>
          <a:xfrm>
            <a:off x="2311400" y="3122613"/>
            <a:ext cx="4445000" cy="0"/>
          </a:xfrm>
          <a:prstGeom prst="line">
            <a:avLst/>
          </a:prstGeom>
          <a:ln w="25400" cap="flat" cmpd="sng">
            <a:solidFill>
              <a:srgbClr val="000000"/>
            </a:solidFill>
            <a:prstDash val="solid"/>
            <a:headEnd type="none" w="sm" len="sm"/>
            <a:tailEnd type="none" w="sm" len="sm"/>
          </a:ln>
        </p:spPr>
      </p:sp>
      <p:sp>
        <p:nvSpPr>
          <p:cNvPr id="21511" name="Line 7"/>
          <p:cNvSpPr/>
          <p:nvPr/>
        </p:nvSpPr>
        <p:spPr>
          <a:xfrm>
            <a:off x="2297113" y="2617788"/>
            <a:ext cx="4462462" cy="0"/>
          </a:xfrm>
          <a:prstGeom prst="line">
            <a:avLst/>
          </a:prstGeom>
          <a:ln w="25400" cap="flat" cmpd="sng">
            <a:solidFill>
              <a:srgbClr val="000000"/>
            </a:solidFill>
            <a:prstDash val="solid"/>
            <a:headEnd type="none" w="sm" len="sm"/>
            <a:tailEnd type="none" w="sm" len="sm"/>
          </a:ln>
        </p:spPr>
      </p:sp>
      <p:sp>
        <p:nvSpPr>
          <p:cNvPr id="21512" name="Line 8"/>
          <p:cNvSpPr/>
          <p:nvPr/>
        </p:nvSpPr>
        <p:spPr>
          <a:xfrm>
            <a:off x="2311400" y="3660775"/>
            <a:ext cx="4448175" cy="0"/>
          </a:xfrm>
          <a:prstGeom prst="line">
            <a:avLst/>
          </a:prstGeom>
          <a:ln w="25400" cap="flat" cmpd="sng">
            <a:solidFill>
              <a:srgbClr val="000000"/>
            </a:solidFill>
            <a:prstDash val="solid"/>
            <a:headEnd type="none" w="sm" len="sm"/>
            <a:tailEnd type="none" w="sm" len="sm"/>
          </a:ln>
        </p:spPr>
      </p:sp>
      <p:sp>
        <p:nvSpPr>
          <p:cNvPr id="21513" name="Line 9"/>
          <p:cNvSpPr/>
          <p:nvPr/>
        </p:nvSpPr>
        <p:spPr>
          <a:xfrm>
            <a:off x="2282825" y="4173538"/>
            <a:ext cx="4486275" cy="0"/>
          </a:xfrm>
          <a:prstGeom prst="line">
            <a:avLst/>
          </a:prstGeom>
          <a:ln w="25400" cap="flat" cmpd="sng">
            <a:solidFill>
              <a:srgbClr val="000000"/>
            </a:solidFill>
            <a:prstDash val="solid"/>
            <a:headEnd type="none" w="sm" len="sm"/>
            <a:tailEnd type="none" w="sm" len="sm"/>
          </a:ln>
        </p:spPr>
      </p:sp>
      <p:sp>
        <p:nvSpPr>
          <p:cNvPr id="21514" name="Line 10"/>
          <p:cNvSpPr/>
          <p:nvPr/>
        </p:nvSpPr>
        <p:spPr>
          <a:xfrm>
            <a:off x="2301875" y="4687888"/>
            <a:ext cx="4454525" cy="0"/>
          </a:xfrm>
          <a:prstGeom prst="line">
            <a:avLst/>
          </a:prstGeom>
          <a:ln w="25400" cap="flat" cmpd="sng">
            <a:solidFill>
              <a:srgbClr val="000000"/>
            </a:solidFill>
            <a:prstDash val="solid"/>
            <a:headEnd type="none" w="sm" len="sm"/>
            <a:tailEnd type="none" w="sm" len="sm"/>
          </a:ln>
        </p:spPr>
      </p:sp>
    </p:spTree>
  </p:cSld>
  <p:clrMapOvr>
    <a:masterClrMapping/>
  </p:clrMapOvr>
  <p:transition advTm="2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p:nvPr/>
        </p:nvSpPr>
        <p:spPr>
          <a:xfrm>
            <a:off x="928688" y="1612900"/>
            <a:ext cx="7289800" cy="915988"/>
          </a:xfrm>
          <a:prstGeom prst="rect">
            <a:avLst/>
          </a:prstGeom>
          <a:solidFill>
            <a:srgbClr val="FFFFCC"/>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00000"/>
              </a:solidFill>
              <a:latin typeface="Courier New" panose="02070309020205020404" pitchFamily="49" charset="0"/>
            </a:endParaRPr>
          </a:p>
          <a:p>
            <a:pPr defTabSz="914400" eaLnBrk="0" hangingPunct="0">
              <a:tabLst>
                <a:tab pos="1200150" algn="l"/>
              </a:tabLst>
            </a:pPr>
            <a:endParaRPr b="1" dirty="0">
              <a:solidFill>
                <a:srgbClr val="000000"/>
              </a:solidFill>
              <a:latin typeface="Courier New" panose="02070309020205020404" pitchFamily="49" charset="0"/>
            </a:endParaRPr>
          </a:p>
        </p:txBody>
      </p:sp>
      <p:sp>
        <p:nvSpPr>
          <p:cNvPr id="22531" name="Rectangle 3"/>
          <p:cNvSpPr/>
          <p:nvPr/>
        </p:nvSpPr>
        <p:spPr>
          <a:xfrm>
            <a:off x="928688" y="3441700"/>
            <a:ext cx="7289800" cy="915988"/>
          </a:xfrm>
          <a:prstGeom prst="rect">
            <a:avLst/>
          </a:prstGeom>
          <a:solidFill>
            <a:srgbClr val="DDDDDD"/>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00000"/>
              </a:solidFill>
              <a:latin typeface="Courier New" panose="02070309020205020404" pitchFamily="49" charset="0"/>
            </a:endParaRPr>
          </a:p>
          <a:p>
            <a:pPr defTabSz="914400" eaLnBrk="0" hangingPunct="0">
              <a:tabLst>
                <a:tab pos="1200150" algn="l"/>
              </a:tabLst>
            </a:pPr>
            <a:endParaRPr b="1" dirty="0">
              <a:solidFill>
                <a:srgbClr val="000000"/>
              </a:solidFill>
              <a:latin typeface="Courier New" panose="02070309020205020404" pitchFamily="49" charset="0"/>
            </a:endParaRPr>
          </a:p>
        </p:txBody>
      </p:sp>
      <p:sp>
        <p:nvSpPr>
          <p:cNvPr id="22532" name="Rectangle 4"/>
          <p:cNvSpPr>
            <a:spLocks noGrp="1"/>
          </p:cNvSpPr>
          <p:nvPr>
            <p:ph type="title"/>
          </p:nvPr>
        </p:nvSpPr>
        <p:spPr>
          <a:xfrm>
            <a:off x="0" y="0"/>
            <a:ext cx="7772400" cy="685800"/>
          </a:xfrm>
        </p:spPr>
        <p:txBody>
          <a:bodyPr vert="horz" wrap="square" lIns="92075" tIns="46038" rIns="92075" bIns="46038" anchor="t" anchorCtr="1"/>
          <a:p>
            <a:pPr eaLnBrk="1" hangingPunct="1"/>
            <a:r>
              <a:rPr dirty="0"/>
              <a:t>Using the Comparison Operators</a:t>
            </a:r>
            <a:endParaRPr dirty="0"/>
          </a:p>
        </p:txBody>
      </p:sp>
      <p:sp>
        <p:nvSpPr>
          <p:cNvPr id="22533" name="Rectangle 6"/>
          <p:cNvSpPr/>
          <p:nvPr/>
        </p:nvSpPr>
        <p:spPr>
          <a:xfrm>
            <a:off x="2582863" y="2205038"/>
            <a:ext cx="1468437" cy="309562"/>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sp>
        <p:nvSpPr>
          <p:cNvPr id="22534" name="Rectangle 7"/>
          <p:cNvSpPr/>
          <p:nvPr/>
        </p:nvSpPr>
        <p:spPr>
          <a:xfrm>
            <a:off x="2468563" y="3429000"/>
            <a:ext cx="1341437" cy="823913"/>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sp>
        <p:nvSpPr>
          <p:cNvPr id="22535" name="Rectangle 8"/>
          <p:cNvSpPr/>
          <p:nvPr/>
        </p:nvSpPr>
        <p:spPr>
          <a:xfrm>
            <a:off x="903288" y="1600200"/>
            <a:ext cx="7315200" cy="941388"/>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00000"/>
                </a:solidFill>
                <a:latin typeface="Courier New" panose="02070309020205020404" pitchFamily="49" charset="0"/>
              </a:rPr>
              <a:t>SQL&gt; SELECT ename, sal, comm</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2  FROM   emp</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3  WHERE  sal&lt;=comm;</a:t>
            </a:r>
            <a:endParaRPr b="1" dirty="0">
              <a:solidFill>
                <a:srgbClr val="000000"/>
              </a:solidFill>
              <a:latin typeface="Courier New" panose="02070309020205020404" pitchFamily="49" charset="0"/>
            </a:endParaRPr>
          </a:p>
        </p:txBody>
      </p:sp>
      <p:sp>
        <p:nvSpPr>
          <p:cNvPr id="22536" name="Rectangle 9"/>
          <p:cNvSpPr/>
          <p:nvPr/>
        </p:nvSpPr>
        <p:spPr>
          <a:xfrm>
            <a:off x="903288" y="3429000"/>
            <a:ext cx="7315200" cy="941388"/>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00000"/>
                </a:solidFill>
                <a:latin typeface="Courier New" panose="02070309020205020404" pitchFamily="49" charset="0"/>
              </a:rPr>
              <a:t>ENAME            SAL      COMM</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 ---------</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MARTIN          1250      1400</a:t>
            </a:r>
            <a:endParaRPr b="1" dirty="0">
              <a:solidFill>
                <a:srgbClr val="000000"/>
              </a:solidFill>
              <a:latin typeface="Courier New" panose="02070309020205020404" pitchFamily="49" charset="0"/>
            </a:endParaRPr>
          </a:p>
        </p:txBody>
      </p:sp>
      <p:sp>
        <p:nvSpPr>
          <p:cNvPr id="293898" name="Line 10"/>
          <p:cNvSpPr/>
          <p:nvPr/>
        </p:nvSpPr>
        <p:spPr>
          <a:xfrm>
            <a:off x="3905250" y="4152900"/>
            <a:ext cx="552450" cy="0"/>
          </a:xfrm>
          <a:prstGeom prst="line">
            <a:avLst/>
          </a:prstGeom>
          <a:ln w="25400" cap="flat" cmpd="sng">
            <a:solidFill>
              <a:srgbClr val="FF0033"/>
            </a:solidFill>
            <a:prstDash val="solid"/>
            <a:headEnd type="stealth" w="med" len="lg"/>
            <a:tailEnd type="stealth" w="med" len="lg"/>
          </a:ln>
        </p:spPr>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3898"/>
                                        </p:tgtEl>
                                        <p:attrNameLst>
                                          <p:attrName>style.visibility</p:attrName>
                                        </p:attrNameLst>
                                      </p:cBhvr>
                                      <p:to>
                                        <p:strVal val="visible"/>
                                      </p:to>
                                    </p:set>
                                    <p:animEffect transition="in" filter="wipe(left)">
                                      <p:cBhvr>
                                        <p:cTn id="7" dur="500"/>
                                        <p:tgtEl>
                                          <p:spTgt spid="293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0" y="0"/>
            <a:ext cx="7772400" cy="685800"/>
          </a:xfrm>
        </p:spPr>
        <p:txBody>
          <a:bodyPr vert="horz" wrap="square" lIns="92075" tIns="46038" rIns="92075" bIns="46038" anchor="t" anchorCtr="1"/>
          <a:p>
            <a:pPr eaLnBrk="1" hangingPunct="1"/>
            <a:r>
              <a:rPr dirty="0"/>
              <a:t>Other Comparison Operators</a:t>
            </a:r>
            <a:endParaRPr dirty="0"/>
          </a:p>
        </p:txBody>
      </p:sp>
      <p:sp>
        <p:nvSpPr>
          <p:cNvPr id="23555" name="Rectangle 3"/>
          <p:cNvSpPr/>
          <p:nvPr/>
        </p:nvSpPr>
        <p:spPr>
          <a:xfrm>
            <a:off x="1682750" y="1897063"/>
            <a:ext cx="1673225" cy="2759075"/>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spAutoFit/>
          </a:bodyPr>
          <a:p>
            <a:pPr eaLnBrk="0" hangingPunct="0">
              <a:lnSpc>
                <a:spcPct val="120000"/>
              </a:lnSpc>
              <a:spcBef>
                <a:spcPct val="60000"/>
              </a:spcBef>
            </a:pPr>
            <a:r>
              <a:rPr b="1" dirty="0">
                <a:solidFill>
                  <a:srgbClr val="000000"/>
                </a:solidFill>
                <a:latin typeface="Bookman Old Style" pitchFamily="18" charset="0"/>
              </a:rPr>
              <a:t>Operator</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BETWEEN</a:t>
            </a:r>
            <a:br>
              <a:rPr b="1" dirty="0">
                <a:solidFill>
                  <a:srgbClr val="000000"/>
                </a:solidFill>
                <a:latin typeface="Bookman Old Style" pitchFamily="18" charset="0"/>
              </a:rPr>
            </a:br>
            <a:r>
              <a:rPr b="1" dirty="0">
                <a:solidFill>
                  <a:srgbClr val="000000"/>
                </a:solidFill>
                <a:latin typeface="Bookman Old Style" pitchFamily="18" charset="0"/>
              </a:rPr>
              <a:t>...AND...</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IN(list)</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LIKE</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IS NULL</a:t>
            </a:r>
            <a:endParaRPr b="1" dirty="0">
              <a:solidFill>
                <a:srgbClr val="000000"/>
              </a:solidFill>
              <a:latin typeface="Bookman Old Style" pitchFamily="18" charset="0"/>
            </a:endParaRPr>
          </a:p>
        </p:txBody>
      </p:sp>
      <p:sp>
        <p:nvSpPr>
          <p:cNvPr id="23556" name="Rectangle 4"/>
          <p:cNvSpPr/>
          <p:nvPr/>
        </p:nvSpPr>
        <p:spPr>
          <a:xfrm>
            <a:off x="3338513" y="1897063"/>
            <a:ext cx="4090987" cy="2759075"/>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spAutoFit/>
          </a:bodyPr>
          <a:p>
            <a:pPr eaLnBrk="0" hangingPunct="0">
              <a:lnSpc>
                <a:spcPct val="120000"/>
              </a:lnSpc>
              <a:spcBef>
                <a:spcPct val="60000"/>
              </a:spcBef>
            </a:pPr>
            <a:r>
              <a:rPr b="1" dirty="0">
                <a:solidFill>
                  <a:srgbClr val="000000"/>
                </a:solidFill>
                <a:latin typeface="Bookman Old Style" pitchFamily="18" charset="0"/>
              </a:rPr>
              <a:t>Meaning</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Between two values (inclusive)	</a:t>
            </a:r>
            <a:br>
              <a:rPr b="1" dirty="0">
                <a:solidFill>
                  <a:srgbClr val="000000"/>
                </a:solidFill>
                <a:latin typeface="Bookman Old Style" pitchFamily="18" charset="0"/>
              </a:rPr>
            </a:b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Match any of a list of values </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Match a character pattern </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Is a null value </a:t>
            </a:r>
            <a:endParaRPr b="1" dirty="0">
              <a:solidFill>
                <a:srgbClr val="000000"/>
              </a:solidFill>
              <a:latin typeface="Bookman Old Style" pitchFamily="18" charset="0"/>
            </a:endParaRPr>
          </a:p>
        </p:txBody>
      </p:sp>
      <p:sp>
        <p:nvSpPr>
          <p:cNvPr id="23557" name="Line 5"/>
          <p:cNvSpPr/>
          <p:nvPr/>
        </p:nvSpPr>
        <p:spPr>
          <a:xfrm>
            <a:off x="1682750" y="2316163"/>
            <a:ext cx="5735638" cy="7937"/>
          </a:xfrm>
          <a:prstGeom prst="line">
            <a:avLst/>
          </a:prstGeom>
          <a:ln w="50800" cap="flat" cmpd="sng">
            <a:solidFill>
              <a:srgbClr val="000000"/>
            </a:solidFill>
            <a:prstDash val="solid"/>
            <a:headEnd type="none" w="sm" len="sm"/>
            <a:tailEnd type="none" w="sm" len="sm"/>
          </a:ln>
        </p:spPr>
      </p:sp>
      <p:sp>
        <p:nvSpPr>
          <p:cNvPr id="23558" name="Line 6"/>
          <p:cNvSpPr/>
          <p:nvPr/>
        </p:nvSpPr>
        <p:spPr>
          <a:xfrm>
            <a:off x="1663700" y="3178175"/>
            <a:ext cx="5765800" cy="0"/>
          </a:xfrm>
          <a:prstGeom prst="line">
            <a:avLst/>
          </a:prstGeom>
          <a:ln w="25400" cap="flat" cmpd="sng">
            <a:solidFill>
              <a:srgbClr val="000000"/>
            </a:solidFill>
            <a:prstDash val="solid"/>
            <a:headEnd type="none" w="sm" len="sm"/>
            <a:tailEnd type="none" w="sm" len="sm"/>
          </a:ln>
        </p:spPr>
      </p:sp>
      <p:sp>
        <p:nvSpPr>
          <p:cNvPr id="23559" name="Line 7"/>
          <p:cNvSpPr/>
          <p:nvPr/>
        </p:nvSpPr>
        <p:spPr>
          <a:xfrm>
            <a:off x="1676400" y="3678238"/>
            <a:ext cx="5746750" cy="0"/>
          </a:xfrm>
          <a:prstGeom prst="line">
            <a:avLst/>
          </a:prstGeom>
          <a:ln w="25400" cap="flat" cmpd="sng">
            <a:solidFill>
              <a:srgbClr val="000000"/>
            </a:solidFill>
            <a:prstDash val="solid"/>
            <a:headEnd type="none" w="sm" len="sm"/>
            <a:tailEnd type="none" w="sm" len="sm"/>
          </a:ln>
        </p:spPr>
      </p:sp>
      <p:sp>
        <p:nvSpPr>
          <p:cNvPr id="23560" name="Line 8"/>
          <p:cNvSpPr/>
          <p:nvPr/>
        </p:nvSpPr>
        <p:spPr>
          <a:xfrm>
            <a:off x="1676400" y="4171950"/>
            <a:ext cx="5746750" cy="0"/>
          </a:xfrm>
          <a:prstGeom prst="line">
            <a:avLst/>
          </a:prstGeom>
          <a:ln w="25400" cap="flat" cmpd="sng">
            <a:solidFill>
              <a:srgbClr val="000000"/>
            </a:solidFill>
            <a:prstDash val="solid"/>
            <a:headEnd type="none" w="sm" len="sm"/>
            <a:tailEnd type="none" w="sm" len="sm"/>
          </a:ln>
        </p:spPr>
      </p:sp>
    </p:spTree>
  </p:cSld>
  <p:clrMapOvr>
    <a:masterClrMapping/>
  </p:clrMapOvr>
  <p:transition advTm="2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a:xfrm>
            <a:off x="457200" y="228600"/>
            <a:ext cx="8226425" cy="1143000"/>
          </a:xfrm>
        </p:spPr>
        <p:txBody>
          <a:bodyPr vert="horz" wrap="square" lIns="91430" tIns="45715" rIns="91430" bIns="45715" anchor="ctr" anchorCtr="1"/>
          <a:p>
            <a:pPr eaLnBrk="1" hangingPunct="1"/>
            <a:r>
              <a:rPr dirty="0"/>
              <a:t>Contents</a:t>
            </a:r>
            <a:endParaRPr dirty="0"/>
          </a:p>
        </p:txBody>
      </p:sp>
      <p:sp>
        <p:nvSpPr>
          <p:cNvPr id="3" name="Content Placeholder 2"/>
          <p:cNvSpPr>
            <a:spLocks noGrp="1"/>
          </p:cNvSpPr>
          <p:nvPr>
            <p:ph idx="1"/>
          </p:nvPr>
        </p:nvSpPr>
        <p:spPr>
          <a:xfrm>
            <a:off x="304800" y="1066800"/>
            <a:ext cx="8377238" cy="5029200"/>
          </a:xfrm>
        </p:spPr>
        <p:txBody>
          <a:bodyPr vert="horz" wrap="square" lIns="91430" tIns="45715" rIns="91430" bIns="45715" numCol="1" anchor="t" anchorCtr="0" compatLnSpc="1"/>
          <a:lstStyle/>
          <a:p>
            <a:pPr marL="377825" marR="0" lvl="0" indent="-377825" algn="l" defTabSz="914400" rtl="0" eaLnBrk="1" fontAlgn="base" latinLnBrk="0" hangingPunct="1">
              <a:lnSpc>
                <a:spcPts val="2400"/>
              </a:lnSpc>
              <a:spcBef>
                <a:spcPct val="20000"/>
              </a:spcBef>
              <a:spcAft>
                <a:spcPct val="0"/>
              </a:spcAft>
              <a:buClr>
                <a:schemeClr val="tx2"/>
              </a:buClr>
              <a:buSzPct val="11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377825" marR="0" lvl="0" indent="-377825" algn="l" defTabSz="914400" rtl="0" eaLnBrk="1" fontAlgn="base" latinLnBrk="0" hangingPunct="1">
              <a:lnSpc>
                <a:spcPts val="2400"/>
              </a:lnSpc>
              <a:spcBef>
                <a:spcPct val="20000"/>
              </a:spcBef>
              <a:spcAft>
                <a:spcPct val="0"/>
              </a:spcAft>
              <a:buClr>
                <a:schemeClr val="tx2"/>
              </a:buClr>
              <a:buSzPct val="11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mn-lt"/>
                <a:ea typeface="+mn-ea"/>
                <a:cs typeface="+mn-cs"/>
              </a:rPr>
              <a:t>Data </a:t>
            </a:r>
            <a:r>
              <a:rPr kumimoji="0" lang="de-DE" sz="3200" b="0" i="0" u="none" strike="noStrike" kern="0" cap="none" spc="0" normalizeH="0" baseline="0" noProof="0" dirty="0">
                <a:ln>
                  <a:noFill/>
                </a:ln>
                <a:solidFill>
                  <a:srgbClr val="FFFFFF"/>
                </a:solidFill>
                <a:effectLst/>
                <a:uLnTx/>
                <a:uFillTx/>
                <a:latin typeface="+mn-lt"/>
                <a:ea typeface="+mn-ea"/>
                <a:cs typeface="+mn-cs"/>
              </a:rPr>
              <a:t>Retrieval using conditions and </a:t>
            </a:r>
            <a:r>
              <a:rPr kumimoji="0" lang="de-DE" sz="3200" b="0" i="0" u="none" strike="noStrike" kern="0" cap="none" spc="0" normalizeH="0" baseline="0" noProof="0" dirty="0" smtClean="0">
                <a:ln>
                  <a:noFill/>
                </a:ln>
                <a:solidFill>
                  <a:srgbClr val="FFFFFF"/>
                </a:solidFill>
                <a:effectLst/>
                <a:uLnTx/>
                <a:uFillTx/>
                <a:latin typeface="+mn-lt"/>
                <a:ea typeface="+mn-ea"/>
                <a:cs typeface="+mn-cs"/>
              </a:rPr>
              <a:t>sorting</a:t>
            </a: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377825" marR="0" lvl="0" indent="-377825" algn="l" defTabSz="914400" rtl="0" eaLnBrk="1" fontAlgn="base" latinLnBrk="0" hangingPunct="1">
              <a:lnSpc>
                <a:spcPts val="2400"/>
              </a:lnSpc>
              <a:spcBef>
                <a:spcPct val="20000"/>
              </a:spcBef>
              <a:spcAft>
                <a:spcPct val="0"/>
              </a:spcAft>
              <a:buClr>
                <a:schemeClr val="tx2"/>
              </a:buClr>
              <a:buSzPct val="11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377825" marR="0" lvl="0" indent="-377825" algn="l" defTabSz="914400" rtl="0" eaLnBrk="1" fontAlgn="base" latinLnBrk="0" hangingPunct="1">
              <a:lnSpc>
                <a:spcPts val="2400"/>
              </a:lnSpc>
              <a:spcBef>
                <a:spcPct val="20000"/>
              </a:spcBef>
              <a:spcAft>
                <a:spcPct val="0"/>
              </a:spcAft>
              <a:buClr>
                <a:schemeClr val="tx2"/>
              </a:buClr>
              <a:buSzPct val="11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a:ln>
                  <a:noFill/>
                </a:ln>
                <a:solidFill>
                  <a:srgbClr val="FFFFFF"/>
                </a:solidFill>
                <a:effectLst/>
                <a:uLnTx/>
                <a:uFillTx/>
                <a:latin typeface="+mn-lt"/>
                <a:ea typeface="+mn-ea"/>
                <a:cs typeface="+mn-cs"/>
              </a:rPr>
              <a:t>Data </a:t>
            </a:r>
            <a:r>
              <a:rPr kumimoji="0" lang="de-DE" sz="3200" b="0" i="0" u="none" strike="noStrike" kern="0" cap="none" spc="0" normalizeH="0" baseline="0" noProof="0" dirty="0" smtClean="0">
                <a:ln>
                  <a:noFill/>
                </a:ln>
                <a:solidFill>
                  <a:srgbClr val="FFFFFF"/>
                </a:solidFill>
                <a:effectLst/>
                <a:uLnTx/>
                <a:uFillTx/>
                <a:latin typeface="+mn-lt"/>
                <a:ea typeface="+mn-ea"/>
                <a:cs typeface="+mn-cs"/>
              </a:rPr>
              <a:t>Manipulation</a:t>
            </a: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377825" marR="0" lvl="0" indent="-377825" algn="l" defTabSz="914400" rtl="0" eaLnBrk="1" fontAlgn="base" latinLnBrk="0" hangingPunct="1">
              <a:lnSpc>
                <a:spcPts val="2400"/>
              </a:lnSpc>
              <a:spcBef>
                <a:spcPct val="20000"/>
              </a:spcBef>
              <a:spcAft>
                <a:spcPct val="0"/>
              </a:spcAft>
              <a:buClr>
                <a:schemeClr val="tx2"/>
              </a:buClr>
              <a:buSzPct val="11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377825" marR="0" lvl="0" indent="-377825" algn="l" defTabSz="914400" rtl="0" eaLnBrk="1" fontAlgn="base" latinLnBrk="0" hangingPunct="1">
              <a:lnSpc>
                <a:spcPts val="2400"/>
              </a:lnSpc>
              <a:spcBef>
                <a:spcPct val="20000"/>
              </a:spcBef>
              <a:spcAft>
                <a:spcPct val="0"/>
              </a:spcAft>
              <a:buClr>
                <a:schemeClr val="tx2"/>
              </a:buClr>
              <a:buSzPct val="11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a:ln>
                  <a:noFill/>
                </a:ln>
                <a:solidFill>
                  <a:srgbClr val="FFFFFF"/>
                </a:solidFill>
                <a:effectLst/>
                <a:uLnTx/>
                <a:uFillTx/>
                <a:latin typeface="+mn-lt"/>
                <a:ea typeface="+mn-ea"/>
                <a:cs typeface="+mn-cs"/>
              </a:rPr>
              <a:t>Data Definition and </a:t>
            </a:r>
            <a:r>
              <a:rPr kumimoji="0" lang="de-DE" sz="3200" b="0" i="0" u="none" strike="noStrike" kern="0" cap="none" spc="0" normalizeH="0" baseline="0" noProof="0" dirty="0" smtClean="0">
                <a:ln>
                  <a:noFill/>
                </a:ln>
                <a:solidFill>
                  <a:srgbClr val="FFFFFF"/>
                </a:solidFill>
                <a:effectLst/>
                <a:uLnTx/>
                <a:uFillTx/>
                <a:latin typeface="+mn-lt"/>
                <a:ea typeface="+mn-ea"/>
                <a:cs typeface="+mn-cs"/>
              </a:rPr>
              <a:t>Constraints</a:t>
            </a: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377825" marR="0" lvl="0" indent="-377825" algn="l" defTabSz="914400" rtl="0" eaLnBrk="1" fontAlgn="base" latinLnBrk="0" hangingPunct="1">
              <a:lnSpc>
                <a:spcPts val="2400"/>
              </a:lnSpc>
              <a:spcBef>
                <a:spcPct val="20000"/>
              </a:spcBef>
              <a:spcAft>
                <a:spcPct val="0"/>
              </a:spcAft>
              <a:buClr>
                <a:schemeClr val="tx2"/>
              </a:buClr>
              <a:buSzPct val="11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377825" marR="0" lvl="0" indent="-377825" algn="l" defTabSz="914400" rtl="0" eaLnBrk="1" fontAlgn="base" latinLnBrk="0" hangingPunct="1">
              <a:lnSpc>
                <a:spcPts val="2400"/>
              </a:lnSpc>
              <a:spcBef>
                <a:spcPct val="20000"/>
              </a:spcBef>
              <a:spcAft>
                <a:spcPct val="0"/>
              </a:spcAft>
              <a:buClr>
                <a:schemeClr val="tx2"/>
              </a:buClr>
              <a:buSzPct val="11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mn-lt"/>
                <a:ea typeface="+mn-ea"/>
                <a:cs typeface="+mn-cs"/>
              </a:rPr>
              <a:t>Joins </a:t>
            </a:r>
            <a:r>
              <a:rPr kumimoji="0" lang="de-DE" sz="3200" b="0" i="0" u="none" strike="noStrike" kern="0" cap="none" spc="0" normalizeH="0" baseline="0" noProof="0" dirty="0">
                <a:ln>
                  <a:noFill/>
                </a:ln>
                <a:solidFill>
                  <a:srgbClr val="FFFFFF"/>
                </a:solidFill>
                <a:effectLst/>
                <a:uLnTx/>
                <a:uFillTx/>
                <a:latin typeface="+mn-lt"/>
                <a:ea typeface="+mn-ea"/>
                <a:cs typeface="+mn-cs"/>
              </a:rPr>
              <a:t>with </a:t>
            </a:r>
            <a:r>
              <a:rPr kumimoji="0" lang="de-DE" sz="3200" b="0" i="0" u="none" strike="noStrike" kern="0" cap="none" spc="0" normalizeH="0" baseline="0" noProof="0" dirty="0" smtClean="0">
                <a:ln>
                  <a:noFill/>
                </a:ln>
                <a:solidFill>
                  <a:srgbClr val="FFFFFF"/>
                </a:solidFill>
                <a:effectLst/>
                <a:uLnTx/>
                <a:uFillTx/>
                <a:latin typeface="+mn-lt"/>
                <a:ea typeface="+mn-ea"/>
                <a:cs typeface="+mn-cs"/>
              </a:rPr>
              <a:t>examples</a:t>
            </a: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377825" marR="0" lvl="0" indent="-377825" algn="l" defTabSz="914400" rtl="0" eaLnBrk="1" fontAlgn="base" latinLnBrk="0" hangingPunct="1">
              <a:lnSpc>
                <a:spcPts val="2400"/>
              </a:lnSpc>
              <a:spcBef>
                <a:spcPct val="20000"/>
              </a:spcBef>
              <a:spcAft>
                <a:spcPct val="0"/>
              </a:spcAft>
              <a:buClr>
                <a:schemeClr val="tx2"/>
              </a:buClr>
              <a:buSzPct val="11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377825" marR="0" lvl="0" indent="-377825" algn="l" defTabSz="914400" rtl="0" eaLnBrk="1" fontAlgn="base" latinLnBrk="0" hangingPunct="1">
              <a:lnSpc>
                <a:spcPts val="2400"/>
              </a:lnSpc>
              <a:spcBef>
                <a:spcPct val="20000"/>
              </a:spcBef>
              <a:spcAft>
                <a:spcPct val="0"/>
              </a:spcAft>
              <a:buClr>
                <a:schemeClr val="tx2"/>
              </a:buClr>
              <a:buSzPct val="11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mn-lt"/>
                <a:ea typeface="+mn-ea"/>
                <a:cs typeface="+mn-cs"/>
              </a:rPr>
              <a:t>Data </a:t>
            </a:r>
            <a:r>
              <a:rPr kumimoji="0" lang="de-DE" sz="3200" b="0" i="0" u="none" strike="noStrike" kern="0" cap="none" spc="0" normalizeH="0" baseline="0" noProof="0" dirty="0">
                <a:ln>
                  <a:noFill/>
                </a:ln>
                <a:solidFill>
                  <a:srgbClr val="FFFFFF"/>
                </a:solidFill>
                <a:effectLst/>
                <a:uLnTx/>
                <a:uFillTx/>
                <a:latin typeface="+mn-lt"/>
                <a:ea typeface="+mn-ea"/>
                <a:cs typeface="+mn-cs"/>
              </a:rPr>
              <a:t>verification using queries</a:t>
            </a: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endParaRPr kumimoji="0" lang="en-US" sz="3200" b="0" i="0" u="none" strike="noStrike" kern="0" cap="none" spc="0" normalizeH="0" baseline="0" noProof="0" dirty="0">
              <a:ln>
                <a:noFill/>
              </a:ln>
              <a:solidFill>
                <a:srgbClr val="FFFFFF"/>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p:nvPr/>
        </p:nvSpPr>
        <p:spPr>
          <a:xfrm>
            <a:off x="925513" y="2393950"/>
            <a:ext cx="7265987" cy="915988"/>
          </a:xfrm>
          <a:prstGeom prst="rect">
            <a:avLst/>
          </a:prstGeom>
          <a:solidFill>
            <a:srgbClr val="FFFFCC"/>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00000"/>
              </a:solidFill>
              <a:latin typeface="Courier New" panose="02070309020205020404" pitchFamily="49" charset="0"/>
            </a:endParaRPr>
          </a:p>
          <a:p>
            <a:pPr defTabSz="914400" eaLnBrk="0" hangingPunct="0">
              <a:tabLst>
                <a:tab pos="1200150" algn="l"/>
              </a:tabLst>
            </a:pPr>
            <a:endParaRPr b="1" dirty="0">
              <a:solidFill>
                <a:srgbClr val="000000"/>
              </a:solidFill>
              <a:latin typeface="Courier New" panose="02070309020205020404" pitchFamily="49" charset="0"/>
            </a:endParaRPr>
          </a:p>
        </p:txBody>
      </p:sp>
      <p:sp>
        <p:nvSpPr>
          <p:cNvPr id="24579" name="Rectangle 3"/>
          <p:cNvSpPr/>
          <p:nvPr/>
        </p:nvSpPr>
        <p:spPr>
          <a:xfrm>
            <a:off x="925513" y="3487738"/>
            <a:ext cx="7289800" cy="2138362"/>
          </a:xfrm>
          <a:prstGeom prst="rect">
            <a:avLst/>
          </a:prstGeom>
          <a:solidFill>
            <a:srgbClr val="DDDDDD"/>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00000"/>
              </a:solidFill>
              <a:latin typeface="Courier New" panose="02070309020205020404" pitchFamily="49" charset="0"/>
            </a:endParaRPr>
          </a:p>
          <a:p>
            <a:pPr defTabSz="914400" eaLnBrk="0" hangingPunct="0">
              <a:tabLst>
                <a:tab pos="1200150" algn="l"/>
              </a:tabLst>
            </a:pPr>
            <a:endParaRPr b="1" dirty="0">
              <a:solidFill>
                <a:srgbClr val="000000"/>
              </a:solidFill>
              <a:latin typeface="Courier New" panose="02070309020205020404" pitchFamily="49" charset="0"/>
            </a:endParaRPr>
          </a:p>
        </p:txBody>
      </p:sp>
      <p:sp>
        <p:nvSpPr>
          <p:cNvPr id="24580" name="Rectangle 4"/>
          <p:cNvSpPr>
            <a:spLocks noGrp="1"/>
          </p:cNvSpPr>
          <p:nvPr>
            <p:ph type="title"/>
          </p:nvPr>
        </p:nvSpPr>
        <p:spPr>
          <a:xfrm>
            <a:off x="0" y="0"/>
            <a:ext cx="7772400" cy="685800"/>
          </a:xfrm>
        </p:spPr>
        <p:txBody>
          <a:bodyPr vert="horz" wrap="square" lIns="92075" tIns="46038" rIns="92075" bIns="46038" anchor="t" anchorCtr="1"/>
          <a:p>
            <a:pPr eaLnBrk="1" hangingPunct="1"/>
            <a:r>
              <a:rPr dirty="0"/>
              <a:t>Using the BETWEEN Operator</a:t>
            </a:r>
            <a:endParaRPr dirty="0"/>
          </a:p>
        </p:txBody>
      </p:sp>
      <p:grpSp>
        <p:nvGrpSpPr>
          <p:cNvPr id="2" name="Group 5"/>
          <p:cNvGrpSpPr/>
          <p:nvPr/>
        </p:nvGrpSpPr>
        <p:grpSpPr>
          <a:xfrm>
            <a:off x="2506663" y="2968625"/>
            <a:ext cx="3932237" cy="2536825"/>
            <a:chOff x="1579" y="1870"/>
            <a:chExt cx="2477" cy="1598"/>
          </a:xfrm>
        </p:grpSpPr>
        <p:sp>
          <p:nvSpPr>
            <p:cNvPr id="24595" name="Rectangle 6"/>
            <p:cNvSpPr/>
            <p:nvPr/>
          </p:nvSpPr>
          <p:spPr>
            <a:xfrm>
              <a:off x="1763" y="1870"/>
              <a:ext cx="2293" cy="195"/>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sp>
          <p:nvSpPr>
            <p:cNvPr id="24596" name="Rectangle 7"/>
            <p:cNvSpPr/>
            <p:nvPr/>
          </p:nvSpPr>
          <p:spPr>
            <a:xfrm>
              <a:off x="1579" y="2238"/>
              <a:ext cx="845" cy="1230"/>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grpSp>
      <p:sp>
        <p:nvSpPr>
          <p:cNvPr id="24582" name="Rectangle 8"/>
          <p:cNvSpPr/>
          <p:nvPr/>
        </p:nvSpPr>
        <p:spPr>
          <a:xfrm>
            <a:off x="925513" y="3246438"/>
            <a:ext cx="7315200" cy="2863850"/>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00000"/>
                </a:solidFill>
                <a:latin typeface="Courier New" panose="02070309020205020404" pitchFamily="49" charset="0"/>
              </a:rPr>
              <a:t>ENAME            SAL</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MARTIN          1250</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TURNER          1500</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WARD            1250</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ADAMS           1100</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MILLER          1300</a:t>
            </a:r>
            <a:endParaRPr b="1" dirty="0">
              <a:solidFill>
                <a:srgbClr val="000000"/>
              </a:solidFill>
              <a:latin typeface="Courier New" panose="02070309020205020404" pitchFamily="49" charset="0"/>
            </a:endParaRPr>
          </a:p>
          <a:p>
            <a:pPr defTabSz="914400" eaLnBrk="0" hangingPunct="0">
              <a:tabLst>
                <a:tab pos="1200150" algn="l"/>
              </a:tabLst>
            </a:pPr>
            <a:endParaRPr b="1" dirty="0">
              <a:solidFill>
                <a:srgbClr val="000000"/>
              </a:solidFill>
              <a:latin typeface="Courier New" panose="02070309020205020404" pitchFamily="49" charset="0"/>
            </a:endParaRPr>
          </a:p>
        </p:txBody>
      </p:sp>
      <p:grpSp>
        <p:nvGrpSpPr>
          <p:cNvPr id="3" name="Group 9"/>
          <p:cNvGrpSpPr/>
          <p:nvPr/>
        </p:nvGrpSpPr>
        <p:grpSpPr>
          <a:xfrm>
            <a:off x="3365500" y="2971800"/>
            <a:ext cx="2311400" cy="307975"/>
            <a:chOff x="2120" y="1872"/>
            <a:chExt cx="1456" cy="194"/>
          </a:xfrm>
        </p:grpSpPr>
        <p:sp>
          <p:nvSpPr>
            <p:cNvPr id="24593" name="Rectangle 10"/>
            <p:cNvSpPr/>
            <p:nvPr/>
          </p:nvSpPr>
          <p:spPr>
            <a:xfrm>
              <a:off x="2120" y="1872"/>
              <a:ext cx="664" cy="194"/>
            </a:xfrm>
            <a:prstGeom prst="rect">
              <a:avLst/>
            </a:prstGeom>
            <a:solidFill>
              <a:srgbClr val="FF0033"/>
            </a:solidFill>
            <a:ln w="9525">
              <a:noFill/>
            </a:ln>
          </p:spPr>
          <p:txBody>
            <a:bodyPr wrap="none" anchor="ctr" anchorCtr="0"/>
            <a:p>
              <a:endParaRPr dirty="0">
                <a:latin typeface="Bookman Old Style" pitchFamily="18" charset="0"/>
              </a:endParaRPr>
            </a:p>
          </p:txBody>
        </p:sp>
        <p:sp>
          <p:nvSpPr>
            <p:cNvPr id="24594" name="Rectangle 11"/>
            <p:cNvSpPr/>
            <p:nvPr/>
          </p:nvSpPr>
          <p:spPr>
            <a:xfrm>
              <a:off x="3236" y="1872"/>
              <a:ext cx="340" cy="194"/>
            </a:xfrm>
            <a:prstGeom prst="rect">
              <a:avLst/>
            </a:prstGeom>
            <a:solidFill>
              <a:srgbClr val="FF0033"/>
            </a:solidFill>
            <a:ln w="9525">
              <a:noFill/>
            </a:ln>
          </p:spPr>
          <p:txBody>
            <a:bodyPr wrap="none" anchor="ctr" anchorCtr="0"/>
            <a:p>
              <a:endParaRPr dirty="0">
                <a:latin typeface="Bookman Old Style" pitchFamily="18" charset="0"/>
              </a:endParaRPr>
            </a:p>
          </p:txBody>
        </p:sp>
      </p:grpSp>
      <p:sp>
        <p:nvSpPr>
          <p:cNvPr id="24584" name="Rectangle 12"/>
          <p:cNvSpPr/>
          <p:nvPr/>
        </p:nvSpPr>
        <p:spPr>
          <a:xfrm>
            <a:off x="925513" y="2381250"/>
            <a:ext cx="7291387" cy="941388"/>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00000"/>
                </a:solidFill>
                <a:latin typeface="Courier New" panose="02070309020205020404" pitchFamily="49" charset="0"/>
              </a:rPr>
              <a:t>SQL&gt; SELECT	ename, sal</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2  FROM 	emp</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3  WHERE	sal BETWEEN 1000 AND 1500;</a:t>
            </a:r>
            <a:endParaRPr b="1" dirty="0">
              <a:solidFill>
                <a:srgbClr val="000000"/>
              </a:solidFill>
              <a:latin typeface="Courier New" panose="02070309020205020404" pitchFamily="49" charset="0"/>
            </a:endParaRPr>
          </a:p>
        </p:txBody>
      </p:sp>
      <p:grpSp>
        <p:nvGrpSpPr>
          <p:cNvPr id="4" name="Group 13"/>
          <p:cNvGrpSpPr/>
          <p:nvPr/>
        </p:nvGrpSpPr>
        <p:grpSpPr>
          <a:xfrm>
            <a:off x="4316413" y="3200400"/>
            <a:ext cx="2139950" cy="1212850"/>
            <a:chOff x="2719" y="2016"/>
            <a:chExt cx="1348" cy="764"/>
          </a:xfrm>
        </p:grpSpPr>
        <p:grpSp>
          <p:nvGrpSpPr>
            <p:cNvPr id="24587" name="Group 14"/>
            <p:cNvGrpSpPr/>
            <p:nvPr/>
          </p:nvGrpSpPr>
          <p:grpSpPr>
            <a:xfrm>
              <a:off x="2719" y="2016"/>
              <a:ext cx="540" cy="764"/>
              <a:chOff x="2719" y="2016"/>
              <a:chExt cx="540" cy="764"/>
            </a:xfrm>
          </p:grpSpPr>
          <p:sp>
            <p:nvSpPr>
              <p:cNvPr id="24591" name="Rectangle 15"/>
              <p:cNvSpPr/>
              <p:nvPr/>
            </p:nvSpPr>
            <p:spPr>
              <a:xfrm>
                <a:off x="2719" y="2376"/>
                <a:ext cx="540" cy="404"/>
              </a:xfrm>
              <a:prstGeom prst="rect">
                <a:avLst/>
              </a:prstGeom>
              <a:noFill/>
              <a:ln w="9525">
                <a:noFill/>
              </a:ln>
            </p:spPr>
            <p:txBody>
              <a:bodyPr wrap="none" lIns="92075" tIns="46038" rIns="92075" bIns="46038">
                <a:spAutoFit/>
              </a:bodyPr>
              <a:p>
                <a:pPr algn="ctr" eaLnBrk="0" hangingPunct="0">
                  <a:spcBef>
                    <a:spcPct val="60000"/>
                  </a:spcBef>
                </a:pPr>
                <a:r>
                  <a:rPr b="1" dirty="0">
                    <a:solidFill>
                      <a:srgbClr val="000000"/>
                    </a:solidFill>
                    <a:latin typeface="Bookman Old Style" pitchFamily="18" charset="0"/>
                  </a:rPr>
                  <a:t>Lower</a:t>
                </a:r>
                <a:br>
                  <a:rPr b="1" dirty="0">
                    <a:solidFill>
                      <a:srgbClr val="000000"/>
                    </a:solidFill>
                    <a:latin typeface="Bookman Old Style" pitchFamily="18" charset="0"/>
                  </a:rPr>
                </a:br>
                <a:r>
                  <a:rPr b="1" dirty="0">
                    <a:solidFill>
                      <a:srgbClr val="000000"/>
                    </a:solidFill>
                    <a:latin typeface="Bookman Old Style" pitchFamily="18" charset="0"/>
                  </a:rPr>
                  <a:t>limit</a:t>
                </a:r>
                <a:endParaRPr b="1" dirty="0">
                  <a:solidFill>
                    <a:srgbClr val="000000"/>
                  </a:solidFill>
                  <a:latin typeface="Bookman Old Style" pitchFamily="18" charset="0"/>
                </a:endParaRPr>
              </a:p>
            </p:txBody>
          </p:sp>
          <p:sp>
            <p:nvSpPr>
              <p:cNvPr id="24592" name="Line 16"/>
              <p:cNvSpPr/>
              <p:nvPr/>
            </p:nvSpPr>
            <p:spPr>
              <a:xfrm>
                <a:off x="2976" y="2016"/>
                <a:ext cx="0" cy="324"/>
              </a:xfrm>
              <a:prstGeom prst="line">
                <a:avLst/>
              </a:prstGeom>
              <a:ln w="25400" cap="flat" cmpd="sng">
                <a:solidFill>
                  <a:srgbClr val="FF0033"/>
                </a:solidFill>
                <a:prstDash val="solid"/>
                <a:headEnd type="stealth" w="med" len="lg"/>
                <a:tailEnd type="none" w="sm" len="sm"/>
              </a:ln>
            </p:spPr>
          </p:sp>
        </p:grpSp>
        <p:grpSp>
          <p:nvGrpSpPr>
            <p:cNvPr id="24588" name="Group 17"/>
            <p:cNvGrpSpPr/>
            <p:nvPr/>
          </p:nvGrpSpPr>
          <p:grpSpPr>
            <a:xfrm>
              <a:off x="3495" y="2016"/>
              <a:ext cx="572" cy="764"/>
              <a:chOff x="3495" y="2016"/>
              <a:chExt cx="572" cy="764"/>
            </a:xfrm>
          </p:grpSpPr>
          <p:sp>
            <p:nvSpPr>
              <p:cNvPr id="24589" name="Rectangle 18"/>
              <p:cNvSpPr/>
              <p:nvPr/>
            </p:nvSpPr>
            <p:spPr>
              <a:xfrm>
                <a:off x="3495" y="2376"/>
                <a:ext cx="572" cy="404"/>
              </a:xfrm>
              <a:prstGeom prst="rect">
                <a:avLst/>
              </a:prstGeom>
              <a:noFill/>
              <a:ln w="9525">
                <a:noFill/>
              </a:ln>
            </p:spPr>
            <p:txBody>
              <a:bodyPr wrap="none" lIns="92075" tIns="46038" rIns="92075" bIns="46038">
                <a:spAutoFit/>
              </a:bodyPr>
              <a:p>
                <a:pPr algn="ctr" eaLnBrk="0" hangingPunct="0">
                  <a:spcBef>
                    <a:spcPct val="60000"/>
                  </a:spcBef>
                </a:pPr>
                <a:r>
                  <a:rPr b="1" dirty="0">
                    <a:solidFill>
                      <a:srgbClr val="000000"/>
                    </a:solidFill>
                    <a:latin typeface="Bookman Old Style" pitchFamily="18" charset="0"/>
                  </a:rPr>
                  <a:t>Higher</a:t>
                </a:r>
                <a:br>
                  <a:rPr b="1" dirty="0">
                    <a:solidFill>
                      <a:srgbClr val="000000"/>
                    </a:solidFill>
                    <a:latin typeface="Bookman Old Style" pitchFamily="18" charset="0"/>
                  </a:rPr>
                </a:br>
                <a:r>
                  <a:rPr b="1" dirty="0">
                    <a:solidFill>
                      <a:srgbClr val="000000"/>
                    </a:solidFill>
                    <a:latin typeface="Bookman Old Style" pitchFamily="18" charset="0"/>
                  </a:rPr>
                  <a:t>limit</a:t>
                </a:r>
                <a:endParaRPr b="1" dirty="0">
                  <a:solidFill>
                    <a:srgbClr val="000000"/>
                  </a:solidFill>
                  <a:latin typeface="Bookman Old Style" pitchFamily="18" charset="0"/>
                </a:endParaRPr>
              </a:p>
            </p:txBody>
          </p:sp>
          <p:sp>
            <p:nvSpPr>
              <p:cNvPr id="24590" name="Line 19"/>
              <p:cNvSpPr/>
              <p:nvPr/>
            </p:nvSpPr>
            <p:spPr>
              <a:xfrm>
                <a:off x="3768" y="2016"/>
                <a:ext cx="0" cy="324"/>
              </a:xfrm>
              <a:prstGeom prst="line">
                <a:avLst/>
              </a:prstGeom>
              <a:ln w="25400" cap="flat" cmpd="sng">
                <a:solidFill>
                  <a:srgbClr val="FF0033"/>
                </a:solidFill>
                <a:prstDash val="solid"/>
                <a:headEnd type="stealth" w="med" len="lg"/>
                <a:tailEnd type="none" w="sm" len="sm"/>
              </a:ln>
            </p:spPr>
          </p:sp>
        </p:grpSp>
      </p:grpSp>
      <p:sp>
        <p:nvSpPr>
          <p:cNvPr id="24586" name="Rectangle 20"/>
          <p:cNvSpPr>
            <a:spLocks noGrp="1"/>
          </p:cNvSpPr>
          <p:nvPr>
            <p:ph idx="1"/>
          </p:nvPr>
        </p:nvSpPr>
        <p:spPr>
          <a:xfrm>
            <a:off x="533400" y="1447800"/>
            <a:ext cx="7340600" cy="696913"/>
          </a:xfrm>
        </p:spPr>
        <p:txBody>
          <a:bodyPr vert="horz" wrap="square" lIns="92075" tIns="46038" rIns="92075" bIns="46038" anchor="t" anchorCtr="0">
            <a:spAutoFit/>
          </a:bodyPr>
          <a:p>
            <a:pPr marL="0" indent="0" defTabSz="346075" eaLnBrk="1" hangingPunct="1">
              <a:tabLst>
                <a:tab pos="571500" algn="l"/>
              </a:tabLst>
            </a:pPr>
            <a:r>
              <a:rPr sz="1800" dirty="0"/>
              <a:t>  Use the BETWEEN operator to display rows based on a</a:t>
            </a:r>
            <a:endParaRPr sz="1800" dirty="0"/>
          </a:p>
          <a:p>
            <a:pPr marL="0" indent="0" defTabSz="346075" eaLnBrk="1" hangingPunct="1">
              <a:buNone/>
              <a:tabLst>
                <a:tab pos="571500" algn="l"/>
              </a:tabLst>
            </a:pPr>
            <a:r>
              <a:rPr sz="1800" dirty="0"/>
              <a:t>    range of values.</a:t>
            </a:r>
            <a:endParaRPr sz="1800" dirty="0"/>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p:nvPr/>
        </p:nvSpPr>
        <p:spPr>
          <a:xfrm>
            <a:off x="977900" y="2222500"/>
            <a:ext cx="7289800" cy="915988"/>
          </a:xfrm>
          <a:prstGeom prst="rect">
            <a:avLst/>
          </a:prstGeom>
          <a:solidFill>
            <a:srgbClr val="FFFFCC"/>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00000"/>
              </a:solidFill>
              <a:latin typeface="Courier New" panose="02070309020205020404" pitchFamily="49" charset="0"/>
            </a:endParaRPr>
          </a:p>
          <a:p>
            <a:pPr defTabSz="914400" eaLnBrk="0" hangingPunct="0">
              <a:tabLst>
                <a:tab pos="1200150" algn="l"/>
              </a:tabLst>
            </a:pPr>
            <a:endParaRPr b="1" dirty="0">
              <a:solidFill>
                <a:srgbClr val="000000"/>
              </a:solidFill>
              <a:latin typeface="Courier New" panose="02070309020205020404" pitchFamily="49" charset="0"/>
            </a:endParaRPr>
          </a:p>
        </p:txBody>
      </p:sp>
      <p:sp>
        <p:nvSpPr>
          <p:cNvPr id="25603" name="Rectangle 3"/>
          <p:cNvSpPr/>
          <p:nvPr/>
        </p:nvSpPr>
        <p:spPr>
          <a:xfrm>
            <a:off x="977900" y="4092575"/>
            <a:ext cx="7289800" cy="1739900"/>
          </a:xfrm>
          <a:prstGeom prst="rect">
            <a:avLst/>
          </a:prstGeom>
          <a:solidFill>
            <a:srgbClr val="DDDDDD"/>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00000"/>
              </a:solidFill>
              <a:latin typeface="Courier New" panose="02070309020205020404" pitchFamily="49" charset="0"/>
            </a:endParaRPr>
          </a:p>
          <a:p>
            <a:pPr defTabSz="914400" eaLnBrk="0" hangingPunct="0">
              <a:tabLst>
                <a:tab pos="1200150" algn="l"/>
              </a:tabLst>
            </a:pPr>
            <a:endParaRPr b="1" dirty="0">
              <a:solidFill>
                <a:srgbClr val="000000"/>
              </a:solidFill>
              <a:latin typeface="Courier New" panose="02070309020205020404" pitchFamily="49" charset="0"/>
            </a:endParaRPr>
          </a:p>
        </p:txBody>
      </p:sp>
      <p:sp>
        <p:nvSpPr>
          <p:cNvPr id="25604" name="Rectangle 4"/>
          <p:cNvSpPr>
            <a:spLocks noGrp="1"/>
          </p:cNvSpPr>
          <p:nvPr>
            <p:ph type="title"/>
          </p:nvPr>
        </p:nvSpPr>
        <p:spPr>
          <a:xfrm>
            <a:off x="0" y="0"/>
            <a:ext cx="7772400" cy="685800"/>
          </a:xfrm>
        </p:spPr>
        <p:txBody>
          <a:bodyPr vert="horz" wrap="square" lIns="92075" tIns="46038" rIns="92075" bIns="46038" anchor="t" anchorCtr="1"/>
          <a:p>
            <a:pPr eaLnBrk="1" hangingPunct="1"/>
            <a:r>
              <a:rPr dirty="0"/>
              <a:t>Using the IN Operator</a:t>
            </a:r>
            <a:endParaRPr dirty="0"/>
          </a:p>
        </p:txBody>
      </p:sp>
      <p:sp>
        <p:nvSpPr>
          <p:cNvPr id="25605" name="Rectangle 5"/>
          <p:cNvSpPr>
            <a:spLocks noGrp="1"/>
          </p:cNvSpPr>
          <p:nvPr>
            <p:ph idx="1"/>
          </p:nvPr>
        </p:nvSpPr>
        <p:spPr>
          <a:xfrm>
            <a:off x="890588" y="1108075"/>
            <a:ext cx="7339012" cy="427038"/>
          </a:xfrm>
        </p:spPr>
        <p:txBody>
          <a:bodyPr vert="horz" wrap="square" lIns="92075" tIns="46038" rIns="92075" bIns="46038" anchor="t" anchorCtr="0">
            <a:spAutoFit/>
          </a:bodyPr>
          <a:p>
            <a:pPr marL="0" indent="0" defTabSz="346075" eaLnBrk="1" hangingPunct="1">
              <a:lnSpc>
                <a:spcPct val="110000"/>
              </a:lnSpc>
              <a:tabLst>
                <a:tab pos="571500" algn="l"/>
              </a:tabLst>
            </a:pPr>
            <a:r>
              <a:rPr sz="2000" dirty="0"/>
              <a:t>  Use the IN operator to test for values in a list.</a:t>
            </a:r>
            <a:endParaRPr sz="2000" dirty="0"/>
          </a:p>
        </p:txBody>
      </p:sp>
      <p:sp>
        <p:nvSpPr>
          <p:cNvPr id="25606" name="Rectangle 7"/>
          <p:cNvSpPr/>
          <p:nvPr/>
        </p:nvSpPr>
        <p:spPr>
          <a:xfrm>
            <a:off x="2773363" y="2819400"/>
            <a:ext cx="3538537" cy="309563"/>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sp>
        <p:nvSpPr>
          <p:cNvPr id="25607" name="Rectangle 8"/>
          <p:cNvSpPr/>
          <p:nvPr/>
        </p:nvSpPr>
        <p:spPr>
          <a:xfrm>
            <a:off x="5275263" y="4114800"/>
            <a:ext cx="1341437" cy="1725613"/>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sp>
        <p:nvSpPr>
          <p:cNvPr id="25608" name="Rectangle 9"/>
          <p:cNvSpPr/>
          <p:nvPr/>
        </p:nvSpPr>
        <p:spPr>
          <a:xfrm>
            <a:off x="952500" y="2209800"/>
            <a:ext cx="7315200" cy="941388"/>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00000"/>
                </a:solidFill>
                <a:latin typeface="Courier New" panose="02070309020205020404" pitchFamily="49" charset="0"/>
              </a:rPr>
              <a:t>SQL&gt; SELECT	empno, ename, sal, mgr</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2  FROM 	emp</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3  WHERE	mgr IN (7902, 7566, 7788);</a:t>
            </a:r>
            <a:endParaRPr b="1" dirty="0">
              <a:solidFill>
                <a:srgbClr val="000000"/>
              </a:solidFill>
              <a:latin typeface="Courier New" panose="02070309020205020404" pitchFamily="49" charset="0"/>
            </a:endParaRPr>
          </a:p>
        </p:txBody>
      </p:sp>
      <p:sp>
        <p:nvSpPr>
          <p:cNvPr id="25609" name="Rectangle 10"/>
          <p:cNvSpPr/>
          <p:nvPr/>
        </p:nvSpPr>
        <p:spPr>
          <a:xfrm>
            <a:off x="952500" y="4079875"/>
            <a:ext cx="7315200" cy="1765300"/>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00000"/>
                </a:solidFill>
                <a:latin typeface="Courier New" panose="02070309020205020404" pitchFamily="49" charset="0"/>
              </a:rPr>
              <a:t>    EMPNO ENAME            SAL       MGR</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 --------- ---------</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7902 FORD            3000      7566</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7369 SMITH            800      7902</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7788 SCOTT           3000      7566</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7876 ADAMS           1100      7788</a:t>
            </a:r>
            <a:endParaRPr b="1" dirty="0">
              <a:solidFill>
                <a:srgbClr val="000000"/>
              </a:solidFill>
              <a:latin typeface="Courier New" panose="02070309020205020404" pitchFamily="49" charset="0"/>
            </a:endParaRPr>
          </a:p>
        </p:txBody>
      </p:sp>
    </p:spTree>
  </p:cSld>
  <p:clrMapOvr>
    <a:masterClrMapping/>
  </p:clrMapOvr>
  <p:transition advTm="2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p:nvPr/>
        </p:nvSpPr>
        <p:spPr>
          <a:xfrm>
            <a:off x="722313" y="3352800"/>
            <a:ext cx="7278687" cy="1196975"/>
          </a:xfrm>
          <a:prstGeom prst="rect">
            <a:avLst/>
          </a:prstGeom>
          <a:solidFill>
            <a:srgbClr val="FFFFCC"/>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00000"/>
              </a:solidFill>
              <a:latin typeface="Courier New" panose="02070309020205020404" pitchFamily="49" charset="0"/>
            </a:endParaRPr>
          </a:p>
          <a:p>
            <a:pPr defTabSz="914400" eaLnBrk="0" hangingPunct="0">
              <a:tabLst>
                <a:tab pos="1200150" algn="l"/>
              </a:tabLst>
            </a:pPr>
            <a:endParaRPr b="1" dirty="0">
              <a:solidFill>
                <a:srgbClr val="000000"/>
              </a:solidFill>
              <a:latin typeface="Courier New" panose="02070309020205020404" pitchFamily="49" charset="0"/>
            </a:endParaRPr>
          </a:p>
        </p:txBody>
      </p:sp>
      <p:sp>
        <p:nvSpPr>
          <p:cNvPr id="26627" name="Rectangle 3"/>
          <p:cNvSpPr/>
          <p:nvPr/>
        </p:nvSpPr>
        <p:spPr>
          <a:xfrm>
            <a:off x="722313" y="4686300"/>
            <a:ext cx="7278687" cy="1217613"/>
          </a:xfrm>
          <a:prstGeom prst="rect">
            <a:avLst/>
          </a:prstGeom>
          <a:solidFill>
            <a:srgbClr val="DDDDDD"/>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00000"/>
              </a:solidFill>
              <a:latin typeface="Courier New" panose="02070309020205020404" pitchFamily="49" charset="0"/>
            </a:endParaRPr>
          </a:p>
          <a:p>
            <a:pPr defTabSz="914400" eaLnBrk="0" hangingPunct="0">
              <a:tabLst>
                <a:tab pos="1200150" algn="l"/>
              </a:tabLst>
            </a:pPr>
            <a:endParaRPr b="1" dirty="0">
              <a:solidFill>
                <a:srgbClr val="000000"/>
              </a:solidFill>
              <a:latin typeface="Courier New" panose="02070309020205020404" pitchFamily="49" charset="0"/>
            </a:endParaRPr>
          </a:p>
        </p:txBody>
      </p:sp>
      <p:grpSp>
        <p:nvGrpSpPr>
          <p:cNvPr id="2" name="Group 4"/>
          <p:cNvGrpSpPr/>
          <p:nvPr/>
        </p:nvGrpSpPr>
        <p:grpSpPr>
          <a:xfrm>
            <a:off x="847725" y="4062413"/>
            <a:ext cx="4237038" cy="1784350"/>
            <a:chOff x="702" y="2175"/>
            <a:chExt cx="2669" cy="1124"/>
          </a:xfrm>
        </p:grpSpPr>
        <p:sp>
          <p:nvSpPr>
            <p:cNvPr id="26637" name="Rectangle 5"/>
            <p:cNvSpPr/>
            <p:nvPr/>
          </p:nvSpPr>
          <p:spPr>
            <a:xfrm>
              <a:off x="2326" y="2175"/>
              <a:ext cx="1045" cy="195"/>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sp>
          <p:nvSpPr>
            <p:cNvPr id="26638" name="Rectangle 6"/>
            <p:cNvSpPr/>
            <p:nvPr/>
          </p:nvSpPr>
          <p:spPr>
            <a:xfrm>
              <a:off x="702" y="2629"/>
              <a:ext cx="914" cy="670"/>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grpSp>
      <p:sp>
        <p:nvSpPr>
          <p:cNvPr id="26629" name="Rectangle 7"/>
          <p:cNvSpPr>
            <a:spLocks noGrp="1"/>
          </p:cNvSpPr>
          <p:nvPr>
            <p:ph type="title"/>
          </p:nvPr>
        </p:nvSpPr>
        <p:spPr>
          <a:xfrm>
            <a:off x="0" y="0"/>
            <a:ext cx="7772400" cy="685800"/>
          </a:xfrm>
        </p:spPr>
        <p:txBody>
          <a:bodyPr vert="horz" wrap="square" lIns="92075" tIns="46038" rIns="92075" bIns="46038" anchor="t" anchorCtr="1"/>
          <a:p>
            <a:pPr eaLnBrk="1" hangingPunct="1"/>
            <a:r>
              <a:rPr dirty="0"/>
              <a:t>Using the LIKE Operator</a:t>
            </a:r>
            <a:endParaRPr dirty="0"/>
          </a:p>
        </p:txBody>
      </p:sp>
      <p:sp>
        <p:nvSpPr>
          <p:cNvPr id="26630" name="Rectangle 8"/>
          <p:cNvSpPr>
            <a:spLocks noGrp="1"/>
          </p:cNvSpPr>
          <p:nvPr>
            <p:ph idx="1"/>
          </p:nvPr>
        </p:nvSpPr>
        <p:spPr>
          <a:xfrm>
            <a:off x="762000" y="2438400"/>
            <a:ext cx="7302500" cy="762000"/>
          </a:xfrm>
        </p:spPr>
        <p:txBody>
          <a:bodyPr vert="horz" wrap="square" lIns="92075" tIns="46038" rIns="92075" bIns="46038" anchor="t" anchorCtr="0">
            <a:spAutoFit/>
          </a:bodyPr>
          <a:p>
            <a:pPr marL="341630" lvl="1" indent="-227330" defTabSz="346075" eaLnBrk="1" hangingPunct="1">
              <a:buClr>
                <a:schemeClr val="bg2"/>
              </a:buClr>
              <a:buNone/>
              <a:tabLst>
                <a:tab pos="571500" algn="l"/>
              </a:tabLst>
            </a:pPr>
            <a:r>
              <a:rPr sz="2000" dirty="0"/>
              <a:t>You can use the ESCAPE identifier to search for </a:t>
            </a:r>
            <a:endParaRPr sz="2000" dirty="0"/>
          </a:p>
          <a:p>
            <a:pPr marL="341630" lvl="1" indent="-227330" defTabSz="346075" eaLnBrk="1" hangingPunct="1">
              <a:buClr>
                <a:schemeClr val="bg2"/>
              </a:buClr>
              <a:buNone/>
              <a:tabLst>
                <a:tab pos="571500" algn="l"/>
              </a:tabLst>
            </a:pPr>
            <a:r>
              <a:rPr sz="2000" dirty="0"/>
              <a:t>"%"   or   "_".</a:t>
            </a:r>
            <a:endParaRPr sz="2000" dirty="0"/>
          </a:p>
        </p:txBody>
      </p:sp>
      <p:sp>
        <p:nvSpPr>
          <p:cNvPr id="26631" name="Rectangle 9"/>
          <p:cNvSpPr/>
          <p:nvPr/>
        </p:nvSpPr>
        <p:spPr>
          <a:xfrm>
            <a:off x="762000" y="3429000"/>
            <a:ext cx="4333875" cy="915988"/>
          </a:xfrm>
          <a:prstGeom prst="rect">
            <a:avLst/>
          </a:prstGeom>
          <a:noFill/>
          <a:ln w="9525">
            <a:noFill/>
          </a:ln>
        </p:spPr>
        <p:txBody>
          <a:bodyPr wrap="none" lIns="92075" tIns="46038" rIns="92075" bIns="46038">
            <a:spAutoFit/>
          </a:bodyPr>
          <a:p>
            <a:pPr defTabSz="914400" eaLnBrk="0" hangingPunct="0">
              <a:tabLst>
                <a:tab pos="1200150" algn="l"/>
              </a:tabLst>
            </a:pPr>
            <a:r>
              <a:rPr b="1" dirty="0">
                <a:solidFill>
                  <a:srgbClr val="000000"/>
                </a:solidFill>
                <a:latin typeface="Courier New" panose="02070309020205020404" pitchFamily="49" charset="0"/>
              </a:rPr>
              <a:t>SQL&gt; SELECT	ename</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2  FROM	emp</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3  WHERE	ename LIKE '_A%';</a:t>
            </a:r>
            <a:endParaRPr b="1" dirty="0">
              <a:solidFill>
                <a:srgbClr val="000000"/>
              </a:solidFill>
              <a:latin typeface="Courier New" panose="02070309020205020404" pitchFamily="49" charset="0"/>
            </a:endParaRPr>
          </a:p>
        </p:txBody>
      </p:sp>
      <p:sp>
        <p:nvSpPr>
          <p:cNvPr id="26632" name="Rectangle 10"/>
          <p:cNvSpPr/>
          <p:nvPr/>
        </p:nvSpPr>
        <p:spPr>
          <a:xfrm>
            <a:off x="827088" y="4719638"/>
            <a:ext cx="1685925" cy="1190625"/>
          </a:xfrm>
          <a:prstGeom prst="rect">
            <a:avLst/>
          </a:prstGeom>
          <a:noFill/>
          <a:ln w="9525">
            <a:noFill/>
          </a:ln>
        </p:spPr>
        <p:txBody>
          <a:bodyPr wrap="none" lIns="92075" tIns="46038" rIns="92075" bIns="46038">
            <a:spAutoFit/>
          </a:bodyPr>
          <a:p>
            <a:pPr defTabSz="914400" eaLnBrk="0" hangingPunct="0">
              <a:tabLst>
                <a:tab pos="1200150" algn="l"/>
              </a:tabLst>
            </a:pPr>
            <a:r>
              <a:rPr b="1" dirty="0">
                <a:solidFill>
                  <a:srgbClr val="000000"/>
                </a:solidFill>
                <a:latin typeface="Courier New" panose="02070309020205020404" pitchFamily="49" charset="0"/>
              </a:rPr>
              <a:t>ENAME</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JAMES   </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WARD</a:t>
            </a:r>
            <a:endParaRPr b="1" dirty="0">
              <a:solidFill>
                <a:srgbClr val="000000"/>
              </a:solidFill>
              <a:latin typeface="Courier New" panose="02070309020205020404" pitchFamily="49" charset="0"/>
            </a:endParaRPr>
          </a:p>
        </p:txBody>
      </p:sp>
      <p:grpSp>
        <p:nvGrpSpPr>
          <p:cNvPr id="26633" name="Group 12"/>
          <p:cNvGrpSpPr/>
          <p:nvPr/>
        </p:nvGrpSpPr>
        <p:grpSpPr>
          <a:xfrm>
            <a:off x="762000" y="1143000"/>
            <a:ext cx="7380288" cy="966788"/>
            <a:chOff x="925513" y="4343400"/>
            <a:chExt cx="7380287" cy="966788"/>
          </a:xfrm>
        </p:grpSpPr>
        <p:sp>
          <p:nvSpPr>
            <p:cNvPr id="26634" name="Rectangle 2"/>
            <p:cNvSpPr/>
            <p:nvPr/>
          </p:nvSpPr>
          <p:spPr>
            <a:xfrm>
              <a:off x="925513" y="4343400"/>
              <a:ext cx="7278687" cy="915988"/>
            </a:xfrm>
            <a:prstGeom prst="rect">
              <a:avLst/>
            </a:prstGeom>
            <a:solidFill>
              <a:srgbClr val="FFFFCC"/>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10000"/>
                </a:solidFill>
                <a:latin typeface="Courier New" panose="02070309020205020404" pitchFamily="49" charset="0"/>
              </a:endParaRPr>
            </a:p>
            <a:p>
              <a:pPr defTabSz="914400" eaLnBrk="0" hangingPunct="0">
                <a:tabLst>
                  <a:tab pos="1200150" algn="l"/>
                </a:tabLst>
              </a:pPr>
              <a:endParaRPr b="1" dirty="0">
                <a:solidFill>
                  <a:srgbClr val="010000"/>
                </a:solidFill>
                <a:latin typeface="Courier New" panose="02070309020205020404" pitchFamily="49" charset="0"/>
              </a:endParaRPr>
            </a:p>
          </p:txBody>
        </p:sp>
        <p:sp>
          <p:nvSpPr>
            <p:cNvPr id="26635" name="Rectangle 6"/>
            <p:cNvSpPr/>
            <p:nvPr/>
          </p:nvSpPr>
          <p:spPr>
            <a:xfrm>
              <a:off x="3630613" y="4926013"/>
              <a:ext cx="1525587" cy="309562"/>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sp>
          <p:nvSpPr>
            <p:cNvPr id="26636" name="Rectangle 7"/>
            <p:cNvSpPr/>
            <p:nvPr/>
          </p:nvSpPr>
          <p:spPr>
            <a:xfrm>
              <a:off x="1001713" y="4368800"/>
              <a:ext cx="7304087" cy="941388"/>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10000"/>
                  </a:solidFill>
                  <a:latin typeface="Courier New" panose="02070309020205020404" pitchFamily="49" charset="0"/>
                </a:rPr>
                <a:t>SQL&gt; SELECT	ename</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2  FROM 	emp</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3  WHERE	ename LIKE 'S%';</a:t>
              </a:r>
              <a:endParaRPr b="1" dirty="0">
                <a:solidFill>
                  <a:srgbClr val="010000"/>
                </a:solidFill>
                <a:latin typeface="Courier New" panose="02070309020205020404" pitchFamily="49" charset="0"/>
              </a:endParaRPr>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p:nvPr/>
        </p:nvSpPr>
        <p:spPr>
          <a:xfrm>
            <a:off x="939800" y="2527300"/>
            <a:ext cx="7289800" cy="915988"/>
          </a:xfrm>
          <a:prstGeom prst="rect">
            <a:avLst/>
          </a:prstGeom>
          <a:solidFill>
            <a:srgbClr val="FFFFCC"/>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00000"/>
              </a:solidFill>
              <a:latin typeface="Courier New" panose="02070309020205020404" pitchFamily="49" charset="0"/>
            </a:endParaRPr>
          </a:p>
          <a:p>
            <a:pPr defTabSz="914400" eaLnBrk="0" hangingPunct="0">
              <a:tabLst>
                <a:tab pos="1200150" algn="l"/>
              </a:tabLst>
            </a:pPr>
            <a:endParaRPr b="1" dirty="0">
              <a:solidFill>
                <a:srgbClr val="000000"/>
              </a:solidFill>
              <a:latin typeface="Courier New" panose="02070309020205020404" pitchFamily="49" charset="0"/>
            </a:endParaRPr>
          </a:p>
        </p:txBody>
      </p:sp>
      <p:sp>
        <p:nvSpPr>
          <p:cNvPr id="27651" name="Rectangle 3"/>
          <p:cNvSpPr/>
          <p:nvPr/>
        </p:nvSpPr>
        <p:spPr>
          <a:xfrm>
            <a:off x="939800" y="3978275"/>
            <a:ext cx="7289800" cy="915988"/>
          </a:xfrm>
          <a:prstGeom prst="rect">
            <a:avLst/>
          </a:prstGeom>
          <a:solidFill>
            <a:srgbClr val="DDDDDD"/>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00000"/>
              </a:solidFill>
              <a:latin typeface="Courier New" panose="02070309020205020404" pitchFamily="49" charset="0"/>
            </a:endParaRPr>
          </a:p>
          <a:p>
            <a:pPr defTabSz="914400" eaLnBrk="0" hangingPunct="0">
              <a:tabLst>
                <a:tab pos="1200150" algn="l"/>
              </a:tabLst>
            </a:pPr>
            <a:endParaRPr b="1" dirty="0">
              <a:solidFill>
                <a:srgbClr val="000000"/>
              </a:solidFill>
              <a:latin typeface="Courier New" panose="02070309020205020404" pitchFamily="49" charset="0"/>
            </a:endParaRPr>
          </a:p>
        </p:txBody>
      </p:sp>
      <p:sp>
        <p:nvSpPr>
          <p:cNvPr id="27652" name="Rectangle 4"/>
          <p:cNvSpPr>
            <a:spLocks noGrp="1"/>
          </p:cNvSpPr>
          <p:nvPr>
            <p:ph type="title"/>
          </p:nvPr>
        </p:nvSpPr>
        <p:spPr>
          <a:xfrm>
            <a:off x="0" y="0"/>
            <a:ext cx="8915400" cy="1371600"/>
          </a:xfrm>
        </p:spPr>
        <p:txBody>
          <a:bodyPr vert="horz" wrap="square" lIns="92075" tIns="46038" rIns="92075" bIns="46038" anchor="t" anchorCtr="1"/>
          <a:p>
            <a:pPr eaLnBrk="1" hangingPunct="1"/>
            <a:r>
              <a:rPr dirty="0"/>
              <a:t>Using the IS NULL Operator</a:t>
            </a:r>
            <a:endParaRPr dirty="0"/>
          </a:p>
        </p:txBody>
      </p:sp>
      <p:sp>
        <p:nvSpPr>
          <p:cNvPr id="27653" name="Rectangle 5"/>
          <p:cNvSpPr>
            <a:spLocks noGrp="1"/>
          </p:cNvSpPr>
          <p:nvPr>
            <p:ph idx="1"/>
          </p:nvPr>
        </p:nvSpPr>
        <p:spPr>
          <a:xfrm>
            <a:off x="914400" y="1235075"/>
            <a:ext cx="7315200" cy="396875"/>
          </a:xfrm>
        </p:spPr>
        <p:txBody>
          <a:bodyPr vert="horz" wrap="square" lIns="92075" tIns="46038" rIns="92075" bIns="46038" anchor="t" anchorCtr="0">
            <a:spAutoFit/>
          </a:bodyPr>
          <a:p>
            <a:pPr marL="0" indent="0" defTabSz="346075" eaLnBrk="1" hangingPunct="1">
              <a:tabLst>
                <a:tab pos="571500" algn="l"/>
              </a:tabLst>
            </a:pPr>
            <a:r>
              <a:rPr sz="2000" dirty="0"/>
              <a:t>  Use the ‘IS NULL’ operator to test for null values</a:t>
            </a:r>
            <a:endParaRPr sz="2000" dirty="0"/>
          </a:p>
        </p:txBody>
      </p:sp>
      <p:grpSp>
        <p:nvGrpSpPr>
          <p:cNvPr id="2" name="Group 6"/>
          <p:cNvGrpSpPr/>
          <p:nvPr/>
        </p:nvGrpSpPr>
        <p:grpSpPr>
          <a:xfrm>
            <a:off x="2470150" y="3119438"/>
            <a:ext cx="2027238" cy="1712912"/>
            <a:chOff x="1579" y="2297"/>
            <a:chExt cx="1277" cy="1079"/>
          </a:xfrm>
        </p:grpSpPr>
        <p:sp>
          <p:nvSpPr>
            <p:cNvPr id="27657" name="Rectangle 7"/>
            <p:cNvSpPr/>
            <p:nvPr/>
          </p:nvSpPr>
          <p:spPr>
            <a:xfrm>
              <a:off x="1731" y="2297"/>
              <a:ext cx="1125" cy="195"/>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sp>
          <p:nvSpPr>
            <p:cNvPr id="27658" name="Rectangle 8"/>
            <p:cNvSpPr/>
            <p:nvPr/>
          </p:nvSpPr>
          <p:spPr>
            <a:xfrm>
              <a:off x="1579" y="2873"/>
              <a:ext cx="845" cy="503"/>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grpSp>
      <p:sp>
        <p:nvSpPr>
          <p:cNvPr id="27655" name="Rectangle 9"/>
          <p:cNvSpPr/>
          <p:nvPr/>
        </p:nvSpPr>
        <p:spPr>
          <a:xfrm>
            <a:off x="914400" y="2514600"/>
            <a:ext cx="7315200" cy="941388"/>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00000"/>
                </a:solidFill>
                <a:latin typeface="Courier New" panose="02070309020205020404" pitchFamily="49" charset="0"/>
              </a:rPr>
              <a:t>SQL&gt; SELECT  ename, mgr</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2  FROM    emp</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3  WHERE   mgr IS NULL;</a:t>
            </a:r>
            <a:endParaRPr b="1" dirty="0">
              <a:solidFill>
                <a:srgbClr val="000000"/>
              </a:solidFill>
              <a:latin typeface="Courier New" panose="02070309020205020404" pitchFamily="49" charset="0"/>
            </a:endParaRPr>
          </a:p>
        </p:txBody>
      </p:sp>
      <p:sp>
        <p:nvSpPr>
          <p:cNvPr id="27656" name="Rectangle 10"/>
          <p:cNvSpPr/>
          <p:nvPr/>
        </p:nvSpPr>
        <p:spPr>
          <a:xfrm>
            <a:off x="914400" y="3965575"/>
            <a:ext cx="7315200" cy="941388"/>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00000"/>
                </a:solidFill>
                <a:latin typeface="Courier New" panose="02070309020205020404" pitchFamily="49" charset="0"/>
              </a:rPr>
              <a:t>ENAME            MGR</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KING</a:t>
            </a:r>
            <a:endParaRPr b="1" dirty="0">
              <a:solidFill>
                <a:srgbClr val="000000"/>
              </a:solidFill>
              <a:latin typeface="Courier New" panose="02070309020205020404" pitchFamily="49" charset="0"/>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381000" y="381000"/>
            <a:ext cx="7772400" cy="685800"/>
          </a:xfrm>
        </p:spPr>
        <p:txBody>
          <a:bodyPr vert="horz" wrap="square" lIns="92075" tIns="46038" rIns="92075" bIns="46038" anchor="t" anchorCtr="1"/>
          <a:p>
            <a:pPr eaLnBrk="1" hangingPunct="1"/>
            <a:r>
              <a:rPr dirty="0"/>
              <a:t>Logical Operators</a:t>
            </a:r>
            <a:endParaRPr dirty="0"/>
          </a:p>
        </p:txBody>
      </p:sp>
      <p:sp>
        <p:nvSpPr>
          <p:cNvPr id="28675" name="Rectangle 3"/>
          <p:cNvSpPr/>
          <p:nvPr/>
        </p:nvSpPr>
        <p:spPr>
          <a:xfrm>
            <a:off x="1473200" y="1897063"/>
            <a:ext cx="1758950" cy="2871787"/>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p>
            <a:pPr eaLnBrk="0" hangingPunct="0">
              <a:lnSpc>
                <a:spcPct val="130000"/>
              </a:lnSpc>
              <a:spcBef>
                <a:spcPct val="60000"/>
              </a:spcBef>
            </a:pPr>
            <a:r>
              <a:rPr b="1" dirty="0">
                <a:solidFill>
                  <a:srgbClr val="000000"/>
                </a:solidFill>
                <a:latin typeface="Bookman Old Style" pitchFamily="18" charset="0"/>
              </a:rPr>
              <a:t>Operator</a:t>
            </a:r>
            <a:endParaRPr b="1" dirty="0">
              <a:solidFill>
                <a:srgbClr val="000000"/>
              </a:solidFill>
              <a:latin typeface="Bookman Old Style" pitchFamily="18" charset="0"/>
            </a:endParaRPr>
          </a:p>
          <a:p>
            <a:pPr eaLnBrk="0" hangingPunct="0">
              <a:lnSpc>
                <a:spcPct val="130000"/>
              </a:lnSpc>
              <a:spcBef>
                <a:spcPct val="60000"/>
              </a:spcBef>
            </a:pPr>
            <a:r>
              <a:rPr b="1" dirty="0">
                <a:solidFill>
                  <a:srgbClr val="000000"/>
                </a:solidFill>
                <a:latin typeface="Bookman Old Style" pitchFamily="18" charset="0"/>
              </a:rPr>
              <a:t>AND</a:t>
            </a:r>
            <a:br>
              <a:rPr b="1" dirty="0">
                <a:solidFill>
                  <a:srgbClr val="000000"/>
                </a:solidFill>
                <a:latin typeface="Bookman Old Style" pitchFamily="18" charset="0"/>
              </a:rPr>
            </a:br>
            <a:br>
              <a:rPr b="1" dirty="0">
                <a:solidFill>
                  <a:srgbClr val="000000"/>
                </a:solidFill>
                <a:latin typeface="Bookman Old Style" pitchFamily="18" charset="0"/>
              </a:rPr>
            </a:br>
            <a:r>
              <a:rPr b="1" dirty="0">
                <a:solidFill>
                  <a:srgbClr val="000000"/>
                </a:solidFill>
                <a:latin typeface="Bookman Old Style" pitchFamily="18" charset="0"/>
              </a:rPr>
              <a:t>OR</a:t>
            </a:r>
            <a:endParaRPr b="1" dirty="0">
              <a:solidFill>
                <a:srgbClr val="000000"/>
              </a:solidFill>
              <a:latin typeface="Bookman Old Style" pitchFamily="18" charset="0"/>
            </a:endParaRPr>
          </a:p>
          <a:p>
            <a:pPr eaLnBrk="0" hangingPunct="0">
              <a:lnSpc>
                <a:spcPct val="130000"/>
              </a:lnSpc>
              <a:spcBef>
                <a:spcPct val="60000"/>
              </a:spcBef>
            </a:pPr>
            <a:br>
              <a:rPr b="1" dirty="0">
                <a:solidFill>
                  <a:srgbClr val="000000"/>
                </a:solidFill>
                <a:latin typeface="Bookman Old Style" pitchFamily="18" charset="0"/>
              </a:rPr>
            </a:br>
            <a:r>
              <a:rPr b="1" dirty="0">
                <a:solidFill>
                  <a:srgbClr val="000000"/>
                </a:solidFill>
                <a:latin typeface="Bookman Old Style" pitchFamily="18" charset="0"/>
              </a:rPr>
              <a:t>NOT</a:t>
            </a:r>
            <a:endParaRPr b="1" dirty="0">
              <a:solidFill>
                <a:srgbClr val="000000"/>
              </a:solidFill>
              <a:latin typeface="Bookman Old Style" pitchFamily="18" charset="0"/>
            </a:endParaRPr>
          </a:p>
        </p:txBody>
      </p:sp>
      <p:sp>
        <p:nvSpPr>
          <p:cNvPr id="28676" name="Rectangle 4"/>
          <p:cNvSpPr/>
          <p:nvPr/>
        </p:nvSpPr>
        <p:spPr>
          <a:xfrm>
            <a:off x="3213100" y="1897063"/>
            <a:ext cx="4298950" cy="2867025"/>
          </a:xfrm>
          <a:prstGeom prst="rect">
            <a:avLst/>
          </a:prstGeom>
          <a:solidFill>
            <a:srgbClr val="FFCC99"/>
          </a:solidFill>
          <a:ln w="25400" cap="flat" cmpd="sng">
            <a:solidFill>
              <a:srgbClr val="000000"/>
            </a:solidFill>
            <a:prstDash val="solid"/>
            <a:miter/>
            <a:headEnd type="none" w="med" len="med"/>
            <a:tailEnd type="none" w="med" len="med"/>
          </a:ln>
        </p:spPr>
        <p:txBody>
          <a:bodyPr lIns="92075" tIns="46038" rIns="92075" bIns="46038">
            <a:spAutoFit/>
          </a:bodyPr>
          <a:p>
            <a:pPr eaLnBrk="0" hangingPunct="0">
              <a:lnSpc>
                <a:spcPct val="120000"/>
              </a:lnSpc>
              <a:spcBef>
                <a:spcPct val="60000"/>
              </a:spcBef>
            </a:pPr>
            <a:r>
              <a:rPr b="1" dirty="0">
                <a:solidFill>
                  <a:srgbClr val="000000"/>
                </a:solidFill>
                <a:latin typeface="Bookman Old Style" pitchFamily="18" charset="0"/>
              </a:rPr>
              <a:t>Meaning</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Returns TRUE if </a:t>
            </a:r>
            <a:r>
              <a:rPr b="1" i="1" dirty="0">
                <a:solidFill>
                  <a:srgbClr val="000000"/>
                </a:solidFill>
                <a:latin typeface="Bookman Old Style" pitchFamily="18" charset="0"/>
              </a:rPr>
              <a:t>both </a:t>
            </a:r>
            <a:r>
              <a:rPr b="1" dirty="0">
                <a:solidFill>
                  <a:srgbClr val="000000"/>
                </a:solidFill>
                <a:latin typeface="Bookman Old Style" pitchFamily="18" charset="0"/>
              </a:rPr>
              <a:t>component conditions are  TRUE	</a:t>
            </a:r>
            <a:endParaRPr b="1" dirty="0">
              <a:solidFill>
                <a:srgbClr val="000000"/>
              </a:solidFill>
              <a:latin typeface="Bookman Old Style" pitchFamily="18" charset="0"/>
            </a:endParaRPr>
          </a:p>
          <a:p>
            <a:pPr eaLnBrk="0" hangingPunct="0">
              <a:lnSpc>
                <a:spcPct val="120000"/>
              </a:lnSpc>
              <a:spcBef>
                <a:spcPct val="60000"/>
              </a:spcBef>
            </a:pPr>
            <a:r>
              <a:rPr b="1" dirty="0">
                <a:solidFill>
                  <a:srgbClr val="000000"/>
                </a:solidFill>
                <a:latin typeface="Bookman Old Style" pitchFamily="18" charset="0"/>
              </a:rPr>
              <a:t>Returns TRUE if </a:t>
            </a:r>
            <a:r>
              <a:rPr b="1" i="1" dirty="0">
                <a:solidFill>
                  <a:srgbClr val="000000"/>
                </a:solidFill>
                <a:latin typeface="Bookman Old Style" pitchFamily="18" charset="0"/>
              </a:rPr>
              <a:t>either </a:t>
            </a:r>
            <a:r>
              <a:rPr b="1" dirty="0">
                <a:solidFill>
                  <a:srgbClr val="000000"/>
                </a:solidFill>
                <a:latin typeface="Bookman Old Style" pitchFamily="18" charset="0"/>
              </a:rPr>
              <a:t>component condition is TRUE</a:t>
            </a:r>
            <a:endParaRPr b="1" dirty="0">
              <a:solidFill>
                <a:srgbClr val="000000"/>
              </a:solidFill>
              <a:latin typeface="Bookman Old Style" pitchFamily="18" charset="0"/>
            </a:endParaRPr>
          </a:p>
          <a:p>
            <a:pPr eaLnBrk="0" hangingPunct="0">
              <a:lnSpc>
                <a:spcPct val="110000"/>
              </a:lnSpc>
              <a:spcBef>
                <a:spcPct val="60000"/>
              </a:spcBef>
            </a:pPr>
            <a:r>
              <a:rPr b="1" dirty="0">
                <a:solidFill>
                  <a:srgbClr val="000000"/>
                </a:solidFill>
                <a:latin typeface="Bookman Old Style" pitchFamily="18" charset="0"/>
              </a:rPr>
              <a:t>Returns TRUE if the following  condition is FALSE</a:t>
            </a:r>
            <a:endParaRPr b="1" dirty="0">
              <a:solidFill>
                <a:srgbClr val="000000"/>
              </a:solidFill>
              <a:latin typeface="Bookman Old Style" pitchFamily="18" charset="0"/>
            </a:endParaRPr>
          </a:p>
        </p:txBody>
      </p:sp>
      <p:sp>
        <p:nvSpPr>
          <p:cNvPr id="28677" name="Line 5"/>
          <p:cNvSpPr/>
          <p:nvPr/>
        </p:nvSpPr>
        <p:spPr>
          <a:xfrm>
            <a:off x="1471613" y="2316163"/>
            <a:ext cx="6032500" cy="7937"/>
          </a:xfrm>
          <a:prstGeom prst="line">
            <a:avLst/>
          </a:prstGeom>
          <a:ln w="50800" cap="flat" cmpd="sng">
            <a:solidFill>
              <a:srgbClr val="000000"/>
            </a:solidFill>
            <a:prstDash val="solid"/>
            <a:headEnd type="none" w="sm" len="sm"/>
            <a:tailEnd type="none" w="sm" len="sm"/>
          </a:ln>
        </p:spPr>
      </p:sp>
      <p:sp>
        <p:nvSpPr>
          <p:cNvPr id="28678" name="Line 6"/>
          <p:cNvSpPr/>
          <p:nvPr/>
        </p:nvSpPr>
        <p:spPr>
          <a:xfrm>
            <a:off x="1470025" y="3184525"/>
            <a:ext cx="6035675" cy="0"/>
          </a:xfrm>
          <a:prstGeom prst="line">
            <a:avLst/>
          </a:prstGeom>
          <a:ln w="25400" cap="flat" cmpd="sng">
            <a:solidFill>
              <a:srgbClr val="000000"/>
            </a:solidFill>
            <a:prstDash val="solid"/>
            <a:headEnd type="none" w="sm" len="sm"/>
            <a:tailEnd type="none" w="sm" len="sm"/>
          </a:ln>
        </p:spPr>
      </p:sp>
      <p:sp>
        <p:nvSpPr>
          <p:cNvPr id="28679" name="Line 7"/>
          <p:cNvSpPr/>
          <p:nvPr/>
        </p:nvSpPr>
        <p:spPr>
          <a:xfrm>
            <a:off x="1470025" y="4014788"/>
            <a:ext cx="6048375" cy="0"/>
          </a:xfrm>
          <a:prstGeom prst="line">
            <a:avLst/>
          </a:prstGeom>
          <a:ln w="25400" cap="flat" cmpd="sng">
            <a:solidFill>
              <a:srgbClr val="000000"/>
            </a:solidFill>
            <a:prstDash val="solid"/>
            <a:headEnd type="none" w="sm" len="sm"/>
            <a:tailEnd type="none" w="sm" len="sm"/>
          </a:ln>
        </p:spPr>
      </p:sp>
    </p:spTree>
  </p:cSld>
  <p:clrMapOvr>
    <a:masterClrMapping/>
  </p:clrMapOvr>
  <p:transition advTm="2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p:nvPr/>
        </p:nvSpPr>
        <p:spPr>
          <a:xfrm>
            <a:off x="939800" y="2346325"/>
            <a:ext cx="7289800" cy="1190625"/>
          </a:xfrm>
          <a:prstGeom prst="rect">
            <a:avLst/>
          </a:prstGeom>
          <a:solidFill>
            <a:srgbClr val="FFFFCC"/>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10000"/>
              </a:solidFill>
              <a:latin typeface="Courier New" panose="02070309020205020404" pitchFamily="49" charset="0"/>
            </a:endParaRPr>
          </a:p>
          <a:p>
            <a:pPr defTabSz="914400" eaLnBrk="0" hangingPunct="0">
              <a:tabLst>
                <a:tab pos="1200150" algn="l"/>
              </a:tabLst>
            </a:pPr>
            <a:endParaRPr b="1" dirty="0">
              <a:solidFill>
                <a:srgbClr val="010000"/>
              </a:solidFill>
              <a:latin typeface="Courier New" panose="02070309020205020404" pitchFamily="49" charset="0"/>
            </a:endParaRPr>
          </a:p>
        </p:txBody>
      </p:sp>
      <p:sp>
        <p:nvSpPr>
          <p:cNvPr id="29699" name="Rectangle 3"/>
          <p:cNvSpPr/>
          <p:nvPr/>
        </p:nvSpPr>
        <p:spPr>
          <a:xfrm>
            <a:off x="939800" y="3938588"/>
            <a:ext cx="7289800" cy="1190625"/>
          </a:xfrm>
          <a:prstGeom prst="rect">
            <a:avLst/>
          </a:prstGeom>
          <a:solidFill>
            <a:srgbClr val="DDDDDD"/>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10000"/>
              </a:solidFill>
              <a:latin typeface="Courier New" panose="02070309020205020404" pitchFamily="49" charset="0"/>
            </a:endParaRPr>
          </a:p>
          <a:p>
            <a:pPr defTabSz="914400" eaLnBrk="0" hangingPunct="0">
              <a:tabLst>
                <a:tab pos="1200150" algn="l"/>
              </a:tabLst>
            </a:pPr>
            <a:endParaRPr b="1" dirty="0">
              <a:solidFill>
                <a:srgbClr val="010000"/>
              </a:solidFill>
              <a:latin typeface="Courier New" panose="02070309020205020404" pitchFamily="49" charset="0"/>
            </a:endParaRPr>
          </a:p>
        </p:txBody>
      </p:sp>
      <p:sp>
        <p:nvSpPr>
          <p:cNvPr id="29700" name="Rectangle 4"/>
          <p:cNvSpPr>
            <a:spLocks noGrp="1"/>
          </p:cNvSpPr>
          <p:nvPr>
            <p:ph type="title"/>
          </p:nvPr>
        </p:nvSpPr>
        <p:spPr>
          <a:xfrm>
            <a:off x="0" y="0"/>
            <a:ext cx="7772400" cy="609600"/>
          </a:xfrm>
        </p:spPr>
        <p:txBody>
          <a:bodyPr vert="horz" wrap="square" lIns="92075" tIns="46038" rIns="92075" bIns="46038" anchor="t" anchorCtr="1"/>
          <a:p>
            <a:pPr eaLnBrk="1" hangingPunct="1"/>
            <a:r>
              <a:rPr dirty="0"/>
              <a:t>Using the AND Operator</a:t>
            </a:r>
            <a:endParaRPr dirty="0"/>
          </a:p>
        </p:txBody>
      </p:sp>
      <p:sp>
        <p:nvSpPr>
          <p:cNvPr id="29701" name="Rectangle 5"/>
          <p:cNvSpPr/>
          <p:nvPr/>
        </p:nvSpPr>
        <p:spPr>
          <a:xfrm>
            <a:off x="914400" y="1219200"/>
            <a:ext cx="7315200" cy="355600"/>
          </a:xfrm>
          <a:prstGeom prst="rect">
            <a:avLst/>
          </a:prstGeom>
          <a:noFill/>
          <a:ln w="9525">
            <a:noFill/>
          </a:ln>
        </p:spPr>
        <p:txBody>
          <a:bodyPr lIns="92075" tIns="46038" rIns="92075" bIns="46038">
            <a:spAutoFit/>
          </a:bodyPr>
          <a:p>
            <a:pPr defTabSz="346075" eaLnBrk="0" hangingPunct="0">
              <a:lnSpc>
                <a:spcPct val="95000"/>
              </a:lnSpc>
              <a:spcBef>
                <a:spcPct val="35000"/>
              </a:spcBef>
              <a:tabLst>
                <a:tab pos="571500" algn="l"/>
              </a:tabLst>
            </a:pPr>
            <a:r>
              <a:rPr dirty="0">
                <a:latin typeface="Bookman Old Style" pitchFamily="18" charset="0"/>
              </a:rPr>
              <a:t>AND requires both conditions to be TRUE.</a:t>
            </a:r>
            <a:endParaRPr dirty="0">
              <a:latin typeface="Bookman Old Style" pitchFamily="18" charset="0"/>
            </a:endParaRPr>
          </a:p>
        </p:txBody>
      </p:sp>
      <p:grpSp>
        <p:nvGrpSpPr>
          <p:cNvPr id="2" name="Group 6"/>
          <p:cNvGrpSpPr/>
          <p:nvPr/>
        </p:nvGrpSpPr>
        <p:grpSpPr>
          <a:xfrm>
            <a:off x="1651000" y="2967038"/>
            <a:ext cx="4940300" cy="2138362"/>
            <a:chOff x="1072" y="1869"/>
            <a:chExt cx="3112" cy="1347"/>
          </a:xfrm>
        </p:grpSpPr>
        <p:sp>
          <p:nvSpPr>
            <p:cNvPr id="29705" name="Rectangle 7"/>
            <p:cNvSpPr/>
            <p:nvPr/>
          </p:nvSpPr>
          <p:spPr>
            <a:xfrm>
              <a:off x="1072" y="1869"/>
              <a:ext cx="1616" cy="351"/>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sp>
          <p:nvSpPr>
            <p:cNvPr id="29706" name="Rectangle 8"/>
            <p:cNvSpPr/>
            <p:nvPr/>
          </p:nvSpPr>
          <p:spPr>
            <a:xfrm>
              <a:off x="2451" y="2521"/>
              <a:ext cx="837" cy="695"/>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sp>
          <p:nvSpPr>
            <p:cNvPr id="29707" name="Rectangle 9"/>
            <p:cNvSpPr/>
            <p:nvPr/>
          </p:nvSpPr>
          <p:spPr>
            <a:xfrm>
              <a:off x="3347" y="2521"/>
              <a:ext cx="837" cy="695"/>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grpSp>
      <p:sp>
        <p:nvSpPr>
          <p:cNvPr id="29703" name="Rectangle 10"/>
          <p:cNvSpPr/>
          <p:nvPr/>
        </p:nvSpPr>
        <p:spPr>
          <a:xfrm>
            <a:off x="914400" y="2333625"/>
            <a:ext cx="7315200" cy="1216025"/>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10000"/>
                </a:solidFill>
                <a:latin typeface="Courier New" panose="02070309020205020404" pitchFamily="49" charset="0"/>
              </a:rPr>
              <a:t>SQL&gt; SELECT empno, ename, job, sal</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2  FROM   emp</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3  WHERE  sal&gt;=1100</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4  AND    job='CLERK';</a:t>
            </a:r>
            <a:endParaRPr b="1" dirty="0">
              <a:solidFill>
                <a:srgbClr val="010000"/>
              </a:solidFill>
              <a:latin typeface="Courier New" panose="02070309020205020404" pitchFamily="49" charset="0"/>
            </a:endParaRPr>
          </a:p>
        </p:txBody>
      </p:sp>
      <p:sp>
        <p:nvSpPr>
          <p:cNvPr id="29704" name="Rectangle 11"/>
          <p:cNvSpPr/>
          <p:nvPr/>
        </p:nvSpPr>
        <p:spPr>
          <a:xfrm>
            <a:off x="838200" y="4002088"/>
            <a:ext cx="7315200" cy="1216025"/>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10000"/>
                </a:solidFill>
                <a:latin typeface="Courier New" panose="02070309020205020404" pitchFamily="49" charset="0"/>
              </a:rPr>
              <a:t>    EMPNO ENAME      JOB             SAL</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 --------- ---------</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7876 ADAMS      CLERK          1100</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7934 MILLER     CLERK          1300</a:t>
            </a:r>
            <a:endParaRPr b="1" dirty="0">
              <a:solidFill>
                <a:srgbClr val="010000"/>
              </a:solidFill>
              <a:latin typeface="Courier New" panose="02070309020205020404" pitchFamily="49" charset="0"/>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nvSpPr>
        <p:spPr>
          <a:xfrm>
            <a:off x="935038" y="1951038"/>
            <a:ext cx="7289800" cy="1190625"/>
          </a:xfrm>
          <a:prstGeom prst="rect">
            <a:avLst/>
          </a:prstGeom>
          <a:solidFill>
            <a:srgbClr val="FFFFCC"/>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10000"/>
              </a:solidFill>
              <a:latin typeface="Courier New" panose="02070309020205020404" pitchFamily="49" charset="0"/>
            </a:endParaRPr>
          </a:p>
          <a:p>
            <a:pPr defTabSz="914400" eaLnBrk="0" hangingPunct="0">
              <a:tabLst>
                <a:tab pos="1200150" algn="l"/>
              </a:tabLst>
            </a:pPr>
            <a:endParaRPr b="1" dirty="0">
              <a:solidFill>
                <a:srgbClr val="010000"/>
              </a:solidFill>
              <a:latin typeface="Courier New" panose="02070309020205020404" pitchFamily="49" charset="0"/>
            </a:endParaRPr>
          </a:p>
        </p:txBody>
      </p:sp>
      <p:sp>
        <p:nvSpPr>
          <p:cNvPr id="30723" name="Rectangle 3"/>
          <p:cNvSpPr/>
          <p:nvPr/>
        </p:nvSpPr>
        <p:spPr>
          <a:xfrm>
            <a:off x="935038" y="3405188"/>
            <a:ext cx="7289800" cy="2838450"/>
          </a:xfrm>
          <a:prstGeom prst="rect">
            <a:avLst/>
          </a:prstGeom>
          <a:solidFill>
            <a:srgbClr val="DDDDDD"/>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10000"/>
              </a:solidFill>
              <a:latin typeface="Courier New" panose="02070309020205020404" pitchFamily="49" charset="0"/>
            </a:endParaRPr>
          </a:p>
          <a:p>
            <a:pPr defTabSz="914400" eaLnBrk="0" hangingPunct="0">
              <a:tabLst>
                <a:tab pos="1200150" algn="l"/>
              </a:tabLst>
            </a:pPr>
            <a:endParaRPr b="1" dirty="0">
              <a:solidFill>
                <a:srgbClr val="010000"/>
              </a:solidFill>
              <a:latin typeface="Courier New" panose="02070309020205020404" pitchFamily="49" charset="0"/>
            </a:endParaRPr>
          </a:p>
        </p:txBody>
      </p:sp>
      <p:sp>
        <p:nvSpPr>
          <p:cNvPr id="30724" name="Rectangle 4"/>
          <p:cNvSpPr>
            <a:spLocks noGrp="1"/>
          </p:cNvSpPr>
          <p:nvPr>
            <p:ph type="title"/>
          </p:nvPr>
        </p:nvSpPr>
        <p:spPr>
          <a:xfrm>
            <a:off x="0" y="0"/>
            <a:ext cx="7772400" cy="685800"/>
          </a:xfrm>
        </p:spPr>
        <p:txBody>
          <a:bodyPr vert="horz" wrap="square" lIns="92075" tIns="46038" rIns="92075" bIns="46038" anchor="t" anchorCtr="1"/>
          <a:p>
            <a:pPr eaLnBrk="1" hangingPunct="1"/>
            <a:r>
              <a:rPr dirty="0"/>
              <a:t>Using the OR Operator</a:t>
            </a:r>
            <a:endParaRPr dirty="0"/>
          </a:p>
        </p:txBody>
      </p:sp>
      <p:sp>
        <p:nvSpPr>
          <p:cNvPr id="30725" name="Rectangle 5"/>
          <p:cNvSpPr/>
          <p:nvPr/>
        </p:nvSpPr>
        <p:spPr>
          <a:xfrm>
            <a:off x="962025" y="914400"/>
            <a:ext cx="7267575" cy="355600"/>
          </a:xfrm>
          <a:prstGeom prst="rect">
            <a:avLst/>
          </a:prstGeom>
          <a:noFill/>
          <a:ln w="9525">
            <a:noFill/>
          </a:ln>
        </p:spPr>
        <p:txBody>
          <a:bodyPr lIns="92075" tIns="46038" rIns="92075" bIns="46038">
            <a:spAutoFit/>
          </a:bodyPr>
          <a:p>
            <a:pPr marL="341630" lvl="1" indent="-227330" defTabSz="346075" eaLnBrk="0" hangingPunct="0">
              <a:lnSpc>
                <a:spcPct val="95000"/>
              </a:lnSpc>
              <a:spcBef>
                <a:spcPct val="35000"/>
              </a:spcBef>
              <a:tabLst>
                <a:tab pos="571500" algn="l"/>
              </a:tabLst>
            </a:pPr>
            <a:r>
              <a:rPr dirty="0">
                <a:solidFill>
                  <a:srgbClr val="FFFFFF"/>
                </a:solidFill>
                <a:latin typeface="Bookman Old Style" pitchFamily="18" charset="0"/>
              </a:rPr>
              <a:t>OR requires either condition to be TRUE.</a:t>
            </a:r>
            <a:endParaRPr dirty="0">
              <a:solidFill>
                <a:srgbClr val="FFFFFF"/>
              </a:solidFill>
              <a:latin typeface="Bookman Old Style" pitchFamily="18" charset="0"/>
            </a:endParaRPr>
          </a:p>
        </p:txBody>
      </p:sp>
      <p:grpSp>
        <p:nvGrpSpPr>
          <p:cNvPr id="2" name="Group 6"/>
          <p:cNvGrpSpPr/>
          <p:nvPr/>
        </p:nvGrpSpPr>
        <p:grpSpPr>
          <a:xfrm>
            <a:off x="1587500" y="2563813"/>
            <a:ext cx="5024438" cy="3087687"/>
            <a:chOff x="1035" y="1615"/>
            <a:chExt cx="3165" cy="1945"/>
          </a:xfrm>
        </p:grpSpPr>
        <p:sp>
          <p:nvSpPr>
            <p:cNvPr id="30729" name="Rectangle 7"/>
            <p:cNvSpPr/>
            <p:nvPr/>
          </p:nvSpPr>
          <p:spPr>
            <a:xfrm>
              <a:off x="1035" y="1615"/>
              <a:ext cx="1693" cy="343"/>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sp>
          <p:nvSpPr>
            <p:cNvPr id="30730" name="Rectangle 8"/>
            <p:cNvSpPr/>
            <p:nvPr/>
          </p:nvSpPr>
          <p:spPr>
            <a:xfrm>
              <a:off x="2451" y="2179"/>
              <a:ext cx="845" cy="1381"/>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sp>
          <p:nvSpPr>
            <p:cNvPr id="30731" name="Rectangle 9"/>
            <p:cNvSpPr/>
            <p:nvPr/>
          </p:nvSpPr>
          <p:spPr>
            <a:xfrm>
              <a:off x="3355" y="2179"/>
              <a:ext cx="845" cy="1381"/>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grpSp>
      <p:sp>
        <p:nvSpPr>
          <p:cNvPr id="30727" name="Rectangle 10"/>
          <p:cNvSpPr/>
          <p:nvPr/>
        </p:nvSpPr>
        <p:spPr>
          <a:xfrm>
            <a:off x="914400" y="1938338"/>
            <a:ext cx="7315200" cy="1216025"/>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10000"/>
                </a:solidFill>
                <a:latin typeface="Courier New" panose="02070309020205020404" pitchFamily="49" charset="0"/>
              </a:rPr>
              <a:t>SQL&gt; SELECT empno, ename, job, sal</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2  FROM   emp</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3  WHERE  sal&gt;=1100</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4  OR     job='CLERK';</a:t>
            </a:r>
            <a:endParaRPr b="1" dirty="0">
              <a:solidFill>
                <a:srgbClr val="010000"/>
              </a:solidFill>
              <a:latin typeface="Courier New" panose="02070309020205020404" pitchFamily="49" charset="0"/>
            </a:endParaRPr>
          </a:p>
        </p:txBody>
      </p:sp>
      <p:sp>
        <p:nvSpPr>
          <p:cNvPr id="30728" name="Rectangle 11"/>
          <p:cNvSpPr/>
          <p:nvPr/>
        </p:nvSpPr>
        <p:spPr>
          <a:xfrm>
            <a:off x="914400" y="3392488"/>
            <a:ext cx="7315200" cy="2863850"/>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10000"/>
                </a:solidFill>
                <a:latin typeface="Courier New" panose="02070309020205020404" pitchFamily="49" charset="0"/>
              </a:rPr>
              <a:t>    EMPNO ENAME      JOB             SAL</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 --------- ---------</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7839 KING       PRESIDENT      5000</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7698 BLAKE      MANAGER        2850</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7782 CLARK      MANAGER        2450</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7566 JONES      MANAGER        2975</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     7654 MARTIN     SALESMAN       1250</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a:t>
            </a:r>
            <a:endParaRPr b="1" dirty="0">
              <a:solidFill>
                <a:srgbClr val="010000"/>
              </a:solidFill>
              <a:latin typeface="Courier New" panose="02070309020205020404" pitchFamily="49" charset="0"/>
            </a:endParaRPr>
          </a:p>
          <a:p>
            <a:pPr defTabSz="914400" eaLnBrk="0" hangingPunct="0">
              <a:tabLst>
                <a:tab pos="1200150" algn="l"/>
              </a:tabLst>
            </a:pPr>
            <a:r>
              <a:rPr b="1" dirty="0">
                <a:solidFill>
                  <a:srgbClr val="010000"/>
                </a:solidFill>
                <a:latin typeface="Courier New" panose="02070309020205020404" pitchFamily="49" charset="0"/>
              </a:rPr>
              <a:t>14 rows selected.</a:t>
            </a:r>
            <a:endParaRPr b="1" dirty="0">
              <a:solidFill>
                <a:srgbClr val="010000"/>
              </a:solidFill>
              <a:latin typeface="Courier New" panose="02070309020205020404" pitchFamily="49" charset="0"/>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p:nvPr/>
        </p:nvSpPr>
        <p:spPr>
          <a:xfrm>
            <a:off x="857250" y="1716088"/>
            <a:ext cx="7372350" cy="915987"/>
          </a:xfrm>
          <a:prstGeom prst="rect">
            <a:avLst/>
          </a:prstGeom>
          <a:solidFill>
            <a:srgbClr val="FFFFCC"/>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00000"/>
              </a:solidFill>
              <a:latin typeface="Courier New" panose="02070309020205020404" pitchFamily="49" charset="0"/>
            </a:endParaRPr>
          </a:p>
          <a:p>
            <a:pPr defTabSz="914400" eaLnBrk="0" hangingPunct="0">
              <a:tabLst>
                <a:tab pos="1200150" algn="l"/>
              </a:tabLst>
            </a:pPr>
            <a:endParaRPr b="1" dirty="0">
              <a:solidFill>
                <a:srgbClr val="000000"/>
              </a:solidFill>
              <a:latin typeface="Courier New" panose="02070309020205020404" pitchFamily="49" charset="0"/>
            </a:endParaRPr>
          </a:p>
        </p:txBody>
      </p:sp>
      <p:sp>
        <p:nvSpPr>
          <p:cNvPr id="31747" name="Rectangle 3"/>
          <p:cNvSpPr/>
          <p:nvPr/>
        </p:nvSpPr>
        <p:spPr>
          <a:xfrm>
            <a:off x="857250" y="3305175"/>
            <a:ext cx="7372350" cy="2014538"/>
          </a:xfrm>
          <a:prstGeom prst="rect">
            <a:avLst/>
          </a:prstGeom>
          <a:solidFill>
            <a:srgbClr val="DDDDDD"/>
          </a:solidFill>
          <a:ln w="25400" cap="flat" cmpd="sng">
            <a:solidFill>
              <a:srgbClr val="000000"/>
            </a:solidFill>
            <a:prstDash val="solid"/>
            <a:miter/>
            <a:headEnd type="none" w="med" len="med"/>
            <a:tailEnd type="none" w="med" len="med"/>
          </a:ln>
        </p:spPr>
        <p:txBody>
          <a:bodyPr wrap="none" lIns="92075" tIns="46038" rIns="92075" bIns="46038" anchor="ctr" anchorCtr="0"/>
          <a:p>
            <a:pPr defTabSz="914400" eaLnBrk="0" hangingPunct="0">
              <a:tabLst>
                <a:tab pos="1200150" algn="l"/>
              </a:tabLst>
            </a:pPr>
            <a:endParaRPr b="1" dirty="0">
              <a:solidFill>
                <a:srgbClr val="000000"/>
              </a:solidFill>
              <a:latin typeface="Courier New" panose="02070309020205020404" pitchFamily="49" charset="0"/>
            </a:endParaRPr>
          </a:p>
          <a:p>
            <a:pPr defTabSz="914400" eaLnBrk="0" hangingPunct="0">
              <a:tabLst>
                <a:tab pos="1200150" algn="l"/>
              </a:tabLst>
            </a:pPr>
            <a:endParaRPr b="1" dirty="0">
              <a:solidFill>
                <a:srgbClr val="000000"/>
              </a:solidFill>
              <a:latin typeface="Courier New" panose="02070309020205020404" pitchFamily="49" charset="0"/>
            </a:endParaRPr>
          </a:p>
        </p:txBody>
      </p:sp>
      <p:sp>
        <p:nvSpPr>
          <p:cNvPr id="31748" name="Rectangle 4"/>
          <p:cNvSpPr>
            <a:spLocks noGrp="1"/>
          </p:cNvSpPr>
          <p:nvPr>
            <p:ph type="title"/>
          </p:nvPr>
        </p:nvSpPr>
        <p:spPr>
          <a:xfrm>
            <a:off x="0" y="0"/>
            <a:ext cx="7772400" cy="685800"/>
          </a:xfrm>
        </p:spPr>
        <p:txBody>
          <a:bodyPr vert="horz" wrap="square" lIns="92075" tIns="46038" rIns="92075" bIns="46038" anchor="t" anchorCtr="1"/>
          <a:p>
            <a:pPr eaLnBrk="1" hangingPunct="1"/>
            <a:r>
              <a:rPr dirty="0"/>
              <a:t>Using the NOT Operator</a:t>
            </a:r>
            <a:endParaRPr dirty="0"/>
          </a:p>
        </p:txBody>
      </p:sp>
      <p:grpSp>
        <p:nvGrpSpPr>
          <p:cNvPr id="2" name="Group 5"/>
          <p:cNvGrpSpPr/>
          <p:nvPr/>
        </p:nvGrpSpPr>
        <p:grpSpPr>
          <a:xfrm>
            <a:off x="1541463" y="2300288"/>
            <a:ext cx="6688137" cy="2957512"/>
            <a:chOff x="971" y="1449"/>
            <a:chExt cx="4213" cy="1863"/>
          </a:xfrm>
        </p:grpSpPr>
        <p:sp>
          <p:nvSpPr>
            <p:cNvPr id="31752" name="Rectangle 6"/>
            <p:cNvSpPr/>
            <p:nvPr/>
          </p:nvSpPr>
          <p:spPr>
            <a:xfrm>
              <a:off x="971" y="1449"/>
              <a:ext cx="4213" cy="195"/>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sp>
          <p:nvSpPr>
            <p:cNvPr id="31753" name="Rectangle 7"/>
            <p:cNvSpPr/>
            <p:nvPr/>
          </p:nvSpPr>
          <p:spPr>
            <a:xfrm>
              <a:off x="1507" y="2111"/>
              <a:ext cx="845" cy="1201"/>
            </a:xfrm>
            <a:prstGeom prst="rect">
              <a:avLst/>
            </a:prstGeom>
            <a:solidFill>
              <a:srgbClr val="FF5050">
                <a:alpha val="50195"/>
              </a:srgbClr>
            </a:solidFill>
            <a:ln w="9525">
              <a:noFill/>
            </a:ln>
          </p:spPr>
          <p:txBody>
            <a:bodyPr wrap="none" anchor="ctr" anchorCtr="0"/>
            <a:p>
              <a:endParaRPr dirty="0">
                <a:latin typeface="Bookman Old Style" pitchFamily="18" charset="0"/>
              </a:endParaRPr>
            </a:p>
          </p:txBody>
        </p:sp>
      </p:grpSp>
      <p:sp>
        <p:nvSpPr>
          <p:cNvPr id="31750" name="Rectangle 8"/>
          <p:cNvSpPr/>
          <p:nvPr/>
        </p:nvSpPr>
        <p:spPr>
          <a:xfrm>
            <a:off x="819150" y="1703388"/>
            <a:ext cx="7410450" cy="941387"/>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00000"/>
                </a:solidFill>
                <a:latin typeface="Courier New" panose="02070309020205020404" pitchFamily="49" charset="0"/>
              </a:rPr>
              <a:t>SQL&gt; SELECT ename, job</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2  FROM   emp</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3  WHERE  job NOT IN ('CLERK','MANAGER','ANALYST');</a:t>
            </a:r>
            <a:endParaRPr b="1" dirty="0">
              <a:solidFill>
                <a:srgbClr val="000000"/>
              </a:solidFill>
              <a:latin typeface="Courier New" panose="02070309020205020404" pitchFamily="49" charset="0"/>
            </a:endParaRPr>
          </a:p>
        </p:txBody>
      </p:sp>
      <p:sp>
        <p:nvSpPr>
          <p:cNvPr id="31751" name="Rectangle 9"/>
          <p:cNvSpPr/>
          <p:nvPr/>
        </p:nvSpPr>
        <p:spPr>
          <a:xfrm>
            <a:off x="819150" y="3292475"/>
            <a:ext cx="7524750" cy="2039938"/>
          </a:xfrm>
          <a:prstGeom prst="rect">
            <a:avLst/>
          </a:prstGeom>
          <a:noFill/>
          <a:ln w="9525">
            <a:noFill/>
          </a:ln>
        </p:spPr>
        <p:txBody>
          <a:bodyPr wrap="none" lIns="92075" tIns="46038" rIns="92075" bIns="46038" anchor="ctr" anchorCtr="0"/>
          <a:p>
            <a:pPr defTabSz="914400" eaLnBrk="0" hangingPunct="0">
              <a:tabLst>
                <a:tab pos="1200150" algn="l"/>
              </a:tabLst>
            </a:pPr>
            <a:r>
              <a:rPr b="1" dirty="0">
                <a:solidFill>
                  <a:srgbClr val="000000"/>
                </a:solidFill>
                <a:latin typeface="Courier New" panose="02070309020205020404" pitchFamily="49" charset="0"/>
              </a:rPr>
              <a:t>ENAME      JOB</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 ---------</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KING       PRESIDENT</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MARTIN     SALESMAN</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ALLEN      SALESMAN</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TURNER     SALESMAN</a:t>
            </a:r>
            <a:endParaRPr b="1" dirty="0">
              <a:solidFill>
                <a:srgbClr val="000000"/>
              </a:solidFill>
              <a:latin typeface="Courier New" panose="02070309020205020404" pitchFamily="49" charset="0"/>
            </a:endParaRPr>
          </a:p>
          <a:p>
            <a:pPr defTabSz="914400" eaLnBrk="0" hangingPunct="0">
              <a:tabLst>
                <a:tab pos="1200150" algn="l"/>
              </a:tabLst>
            </a:pPr>
            <a:r>
              <a:rPr b="1" dirty="0">
                <a:solidFill>
                  <a:srgbClr val="000000"/>
                </a:solidFill>
                <a:latin typeface="Courier New" panose="02070309020205020404" pitchFamily="49" charset="0"/>
              </a:rPr>
              <a:t>WARD       SALESMAN</a:t>
            </a:r>
            <a:endParaRPr b="1" dirty="0">
              <a:solidFill>
                <a:srgbClr val="000000"/>
              </a:solidFill>
              <a:latin typeface="Courier New" panose="02070309020205020404" pitchFamily="49" charset="0"/>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2514600"/>
            <a:ext cx="7772400" cy="1362075"/>
          </a:xfrm>
        </p:spPr>
        <p:txBody>
          <a:bodyPr vert="horz" wrap="square" lIns="91430" tIns="45715" rIns="91430" bIns="45715" numCol="1" anchor="t"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0" cap="all" spc="0" normalizeH="0" baseline="0" noProof="0" dirty="0" smtClean="0">
                <a:ln>
                  <a:noFill/>
                </a:ln>
                <a:solidFill>
                  <a:srgbClr val="FF9900"/>
                </a:solidFill>
                <a:effectLst/>
                <a:uLnTx/>
                <a:uFillTx/>
                <a:latin typeface="+mj-lt"/>
                <a:ea typeface="+mj-ea"/>
                <a:cs typeface="+mj-cs"/>
              </a:rPr>
              <a:t>Data manipulation language (</a:t>
            </a:r>
            <a:r>
              <a:rPr kumimoji="0" lang="en-US" sz="4000" b="1" i="0" u="none" strike="noStrike" kern="0" cap="all" spc="0" normalizeH="0" baseline="0" noProof="0" dirty="0" err="1" smtClean="0">
                <a:ln>
                  <a:noFill/>
                </a:ln>
                <a:solidFill>
                  <a:srgbClr val="FF9900"/>
                </a:solidFill>
                <a:effectLst/>
                <a:uLnTx/>
                <a:uFillTx/>
                <a:latin typeface="+mj-lt"/>
                <a:ea typeface="+mj-ea"/>
                <a:cs typeface="+mj-cs"/>
              </a:rPr>
              <a:t>dml</a:t>
            </a:r>
            <a:r>
              <a:rPr kumimoji="0" lang="en-US" sz="4000" b="1" i="0" u="none" strike="noStrike" kern="0" cap="all" spc="0" normalizeH="0" baseline="0" noProof="0" dirty="0" smtClean="0">
                <a:ln>
                  <a:noFill/>
                </a:ln>
                <a:solidFill>
                  <a:srgbClr val="FF9900"/>
                </a:solidFill>
                <a:effectLst/>
                <a:uLnTx/>
                <a:uFillTx/>
                <a:latin typeface="+mj-lt"/>
                <a:ea typeface="+mj-ea"/>
                <a:cs typeface="+mj-cs"/>
              </a:rPr>
              <a:t>)</a:t>
            </a:r>
            <a:endParaRPr kumimoji="0" lang="en-US" sz="4000" b="1" i="0" u="none" strike="noStrike" kern="0" cap="all" spc="0" normalizeH="0" baseline="0" noProof="0" dirty="0">
              <a:ln>
                <a:noFill/>
              </a:ln>
              <a:solidFill>
                <a:srgbClr val="FF9900"/>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p:txBody>
          <a:bodyPr vert="horz" wrap="square" lIns="91430" tIns="45715" rIns="91430" bIns="45715" anchor="ctr" anchorCtr="1"/>
          <a:p>
            <a:pPr eaLnBrk="1" hangingPunct="1"/>
            <a:r>
              <a:rPr lang="de-DE" altLang="x-none" dirty="0"/>
              <a:t>Insert Statement (DML)</a:t>
            </a:r>
            <a:endParaRPr dirty="0"/>
          </a:p>
        </p:txBody>
      </p:sp>
      <p:sp>
        <p:nvSpPr>
          <p:cNvPr id="3" name="Content Placeholder 2"/>
          <p:cNvSpPr>
            <a:spLocks noGrp="1"/>
          </p:cNvSpPr>
          <p:nvPr>
            <p:ph idx="1"/>
          </p:nvPr>
        </p:nvSpPr>
        <p:spPr>
          <a:xfrm>
            <a:off x="455613" y="1598613"/>
            <a:ext cx="8226425" cy="2592388"/>
          </a:xfrm>
        </p:spPr>
        <p:txBody>
          <a:bodyPr vert="horz" wrap="square" lIns="91430" tIns="45715" rIns="91430" bIns="45715" numCol="1" anchor="t" anchorCtr="0" compatLnSpc="1"/>
          <a:lstStyle/>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a:ln>
                  <a:noFill/>
                </a:ln>
                <a:solidFill>
                  <a:srgbClr val="FFFFFF"/>
                </a:solidFill>
                <a:effectLst/>
                <a:uLnTx/>
                <a:uFillTx/>
                <a:latin typeface="+mn-lt"/>
                <a:ea typeface="+mn-ea"/>
                <a:cs typeface="+mn-cs"/>
              </a:rPr>
              <a:t>Consider Table1 Persons</a:t>
            </a: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mn-lt"/>
                <a:ea typeface="+mn-ea"/>
                <a:cs typeface="+mn-cs"/>
              </a:rPr>
              <a:t>The </a:t>
            </a:r>
            <a:r>
              <a:rPr kumimoji="0" lang="de-DE" sz="3200" b="0" i="0" u="none" strike="noStrike" kern="0" cap="none" spc="0" normalizeH="0" baseline="0" noProof="0" dirty="0">
                <a:ln>
                  <a:noFill/>
                </a:ln>
                <a:solidFill>
                  <a:srgbClr val="FFFFFF"/>
                </a:solidFill>
                <a:effectLst/>
                <a:uLnTx/>
                <a:uFillTx/>
                <a:latin typeface="+mn-lt"/>
                <a:ea typeface="+mn-ea"/>
                <a:cs typeface="+mn-cs"/>
              </a:rPr>
              <a:t>table looks like this:</a:t>
            </a: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endParaRPr kumimoji="0" lang="en-US" sz="3200" b="0" i="0" u="none" strike="noStrike" kern="0" cap="none" spc="0" normalizeH="0" baseline="0" noProof="0" dirty="0">
              <a:ln>
                <a:noFill/>
              </a:ln>
              <a:solidFill>
                <a:srgbClr val="FFFFFF"/>
              </a:solidFill>
              <a:effectLst/>
              <a:uLnTx/>
              <a:uFillTx/>
              <a:latin typeface="+mn-lt"/>
              <a:ea typeface="+mn-ea"/>
              <a:cs typeface="+mn-cs"/>
            </a:endParaRPr>
          </a:p>
        </p:txBody>
      </p:sp>
      <p:graphicFrame>
        <p:nvGraphicFramePr>
          <p:cNvPr id="4" name="Group 2"/>
          <p:cNvGraphicFramePr>
            <a:graphicFrameLocks noGrp="1"/>
          </p:cNvGraphicFramePr>
          <p:nvPr/>
        </p:nvGraphicFramePr>
        <p:xfrm>
          <a:off x="381000" y="4191000"/>
          <a:ext cx="8261350" cy="1579563"/>
        </p:xfrm>
        <a:graphic>
          <a:graphicData uri="http://schemas.openxmlformats.org/drawingml/2006/table">
            <a:tbl>
              <a:tblPr/>
              <a:tblGrid>
                <a:gridCol w="1960562"/>
                <a:gridCol w="1960563"/>
                <a:gridCol w="2228850"/>
                <a:gridCol w="2111375"/>
              </a:tblGrid>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Sl no.</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First name</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qualification</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city</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1</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disha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             B.E</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Bangalore</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2</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nisha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M.E</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Chennai</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3700">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3</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diya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MCA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Delhi</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r>
            </a:tbl>
          </a:graphicData>
        </a:graphic>
      </p:graphicFrame>
      <p:sp>
        <p:nvSpPr>
          <p:cNvPr id="33824" name="Rectangle 4"/>
          <p:cNvSpPr/>
          <p:nvPr/>
        </p:nvSpPr>
        <p:spPr>
          <a:xfrm>
            <a:off x="1066800" y="2209800"/>
            <a:ext cx="4572000" cy="1016000"/>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INSERT INTO Persons</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VALUES (3,'diya','MCA', 'Delhi')</a:t>
            </a:r>
            <a:endParaRPr sz="2000" dirty="0">
              <a:solidFill>
                <a:srgbClr val="FFFFCC"/>
              </a:solidFill>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p:txBody>
          <a:bodyPr vert="horz" wrap="square" lIns="91430" tIns="45715" rIns="91430" bIns="45715" anchor="ctr" anchorCtr="1"/>
          <a:p>
            <a:pPr eaLnBrk="1" hangingPunct="1"/>
            <a:r>
              <a:rPr dirty="0"/>
              <a:t>Contents</a:t>
            </a:r>
            <a:endParaRPr dirty="0"/>
          </a:p>
        </p:txBody>
      </p:sp>
      <p:sp>
        <p:nvSpPr>
          <p:cNvPr id="7171" name="Content Placeholder 2"/>
          <p:cNvSpPr>
            <a:spLocks noGrp="1"/>
          </p:cNvSpPr>
          <p:nvPr>
            <p:ph idx="1"/>
          </p:nvPr>
        </p:nvSpPr>
        <p:spPr>
          <a:xfrm>
            <a:off x="457200" y="1524000"/>
            <a:ext cx="8226425" cy="4497388"/>
          </a:xfrm>
        </p:spPr>
        <p:txBody>
          <a:bodyPr vert="horz" wrap="square" lIns="91430" tIns="45715" rIns="91430" bIns="45715" anchor="t" anchorCtr="0"/>
          <a:p>
            <a:pPr marL="377825" indent="-377825" defTabSz="914400" eaLnBrk="1" hangingPunct="1">
              <a:lnSpc>
                <a:spcPts val="24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x-none" dirty="0"/>
          </a:p>
          <a:p>
            <a:pPr marL="377825" indent="-377825" defTabSz="914400" eaLnBrk="1" hangingPunct="1">
              <a:lnSpc>
                <a:spcPts val="24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x-none" dirty="0"/>
          </a:p>
          <a:p>
            <a:pPr marL="377825" indent="-377825" defTabSz="914400" eaLnBrk="1" hangingPunct="1">
              <a:lnSpc>
                <a:spcPts val="24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t>Stored procedures</a:t>
            </a:r>
            <a:endParaRPr lang="de-DE" altLang="x-none" dirty="0"/>
          </a:p>
          <a:p>
            <a:pPr marL="377825" indent="-377825" defTabSz="914400" eaLnBrk="1" hangingPunct="1">
              <a:lnSpc>
                <a:spcPts val="24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x-none" dirty="0"/>
          </a:p>
          <a:p>
            <a:pPr marL="377825" indent="-377825" defTabSz="914400" eaLnBrk="1" hangingPunct="1">
              <a:lnSpc>
                <a:spcPts val="24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t>Triggers and their types</a:t>
            </a:r>
            <a:endParaRPr lang="de-DE" altLang="x-none" dirty="0"/>
          </a:p>
          <a:p>
            <a:pPr marL="377825" indent="-377825" defTabSz="914400" eaLnBrk="1" hangingPunct="1">
              <a:lnSpc>
                <a:spcPts val="24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x-none" dirty="0"/>
          </a:p>
          <a:p>
            <a:pPr marL="377825" indent="-377825" defTabSz="914400" eaLnBrk="1" hangingPunct="1">
              <a:lnSpc>
                <a:spcPts val="24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t>User defined function with examples</a:t>
            </a:r>
            <a:endParaRPr lang="de-DE" altLang="x-none" dirty="0"/>
          </a:p>
          <a:p>
            <a:pPr marL="377825" indent="-377825" defTabSz="914400" eaLnBrk="1" hangingPunct="1">
              <a:lnSpc>
                <a:spcPts val="24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x-non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xfrm>
            <a:off x="381000" y="228600"/>
            <a:ext cx="8226425" cy="1143000"/>
          </a:xfrm>
        </p:spPr>
        <p:txBody>
          <a:bodyPr vert="horz" wrap="square" lIns="91430" tIns="45715" rIns="91430" bIns="45715" anchor="ctr" anchorCtr="1"/>
          <a:p>
            <a:pPr eaLnBrk="1" hangingPunct="1"/>
            <a:r>
              <a:rPr lang="de-DE" altLang="x-none" dirty="0"/>
              <a:t>Insert Data Only in Specified Columns (DML)</a:t>
            </a:r>
            <a:endParaRPr dirty="0"/>
          </a:p>
        </p:txBody>
      </p:sp>
      <p:sp>
        <p:nvSpPr>
          <p:cNvPr id="3" name="Content Placeholder 2"/>
          <p:cNvSpPr>
            <a:spLocks noGrp="1"/>
          </p:cNvSpPr>
          <p:nvPr>
            <p:ph idx="1"/>
          </p:nvPr>
        </p:nvSpPr>
        <p:spPr>
          <a:xfrm>
            <a:off x="455613" y="1598613"/>
            <a:ext cx="8226425" cy="1830388"/>
          </a:xfrm>
        </p:spPr>
        <p:txBody>
          <a:bodyPr vert="horz" wrap="square" lIns="91430" tIns="45715" rIns="91430" bIns="45715" numCol="1" anchor="t" anchorCtr="0" compatLnSpc="1"/>
          <a:lstStyle/>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mn-lt"/>
                <a:ea typeface="+mn-ea"/>
                <a:cs typeface="+mn-cs"/>
              </a:rPr>
              <a:t>The </a:t>
            </a:r>
            <a:r>
              <a:rPr kumimoji="0" lang="de-DE" sz="3200" b="0" i="0" u="none" strike="noStrike" kern="0" cap="none" spc="0" normalizeH="0" baseline="0" noProof="0" dirty="0">
                <a:ln>
                  <a:noFill/>
                </a:ln>
                <a:solidFill>
                  <a:srgbClr val="FFFFFF"/>
                </a:solidFill>
                <a:effectLst/>
                <a:uLnTx/>
                <a:uFillTx/>
                <a:latin typeface="+mn-lt"/>
                <a:ea typeface="+mn-ea"/>
                <a:cs typeface="+mn-cs"/>
              </a:rPr>
              <a:t>table looks like this:</a:t>
            </a: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endParaRPr kumimoji="0" lang="en-US" sz="3200" b="0" i="0" u="none" strike="noStrike" kern="0" cap="none" spc="0" normalizeH="0" baseline="0" noProof="0" dirty="0">
              <a:ln>
                <a:noFill/>
              </a:ln>
              <a:solidFill>
                <a:srgbClr val="FFFFFF"/>
              </a:solidFill>
              <a:effectLst/>
              <a:uLnTx/>
              <a:uFillTx/>
              <a:latin typeface="+mn-lt"/>
              <a:ea typeface="+mn-ea"/>
              <a:cs typeface="+mn-cs"/>
            </a:endParaRPr>
          </a:p>
        </p:txBody>
      </p:sp>
      <p:graphicFrame>
        <p:nvGraphicFramePr>
          <p:cNvPr id="4" name="Group 2"/>
          <p:cNvGraphicFramePr>
            <a:graphicFrameLocks noGrp="1"/>
          </p:cNvGraphicFramePr>
          <p:nvPr/>
        </p:nvGraphicFramePr>
        <p:xfrm>
          <a:off x="228600" y="3886200"/>
          <a:ext cx="8442325" cy="1973263"/>
        </p:xfrm>
        <a:graphic>
          <a:graphicData uri="http://schemas.openxmlformats.org/drawingml/2006/table">
            <a:tbl>
              <a:tblPr/>
              <a:tblGrid>
                <a:gridCol w="1960562"/>
                <a:gridCol w="1960563"/>
                <a:gridCol w="2228850"/>
                <a:gridCol w="2292350"/>
              </a:tblGrid>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Sl no.</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60" cap="flat" cmpd="sng" algn="ctr">
                      <a:solidFill>
                        <a:srgbClr val="FFFFFF"/>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First name</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60" cap="flat" cmpd="sng" algn="ctr">
                      <a:solidFill>
                        <a:srgbClr val="FFFFFF"/>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qualification</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60" cap="flat" cmpd="sng" algn="ctr">
                      <a:solidFill>
                        <a:srgbClr val="FFFFFF"/>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city</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1</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disha</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             B.E</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Bangalore</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2</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nisha</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M.E</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Chennai</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2113">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3</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          diya</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            MCA</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               Delhi</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3700">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              4</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          reya</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de-DE" sz="1800" b="0" i="0" u="none" strike="noStrike" cap="none" normalizeH="0" baseline="0" smtClean="0">
                        <a:ln>
                          <a:noFill/>
                        </a:ln>
                        <a:solidFill>
                          <a:srgbClr val="FF0000"/>
                        </a:solidFill>
                        <a:effectLst/>
                        <a:latin typeface="Arial" panose="020B0604020202020204" pitchFamily="34" charset="0"/>
                        <a:cs typeface="Arial Unicode MS" charset="0"/>
                      </a:endParaRPr>
                    </a:p>
                  </a:txBody>
                  <a:tcPr marL="90000" marR="90000" marT="62676"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de-DE" sz="1800" b="0" i="0" u="none" strike="noStrike" cap="none" normalizeH="0" baseline="0" dirty="0" smtClean="0">
                        <a:ln>
                          <a:noFill/>
                        </a:ln>
                        <a:solidFill>
                          <a:srgbClr val="FF0000"/>
                        </a:solidFill>
                        <a:effectLst/>
                        <a:latin typeface="Arial" panose="020B0604020202020204" pitchFamily="34" charset="0"/>
                        <a:cs typeface="Arial Unicode MS" charset="0"/>
                      </a:endParaRPr>
                    </a:p>
                  </a:txBody>
                  <a:tcPr marL="90000" marR="90000" marT="62676"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r>
            </a:tbl>
          </a:graphicData>
        </a:graphic>
      </p:graphicFrame>
      <p:sp>
        <p:nvSpPr>
          <p:cNvPr id="34852" name="Rectangle 4"/>
          <p:cNvSpPr/>
          <p:nvPr/>
        </p:nvSpPr>
        <p:spPr>
          <a:xfrm>
            <a:off x="990600" y="1676400"/>
            <a:ext cx="4572000" cy="1016000"/>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INSERT INTO Persons(sl no., name)VALUES ('4','reya')</a:t>
            </a:r>
            <a:endParaRPr sz="2000" dirty="0">
              <a:solidFill>
                <a:srgbClr val="FFFFCC"/>
              </a:solidFill>
              <a:latin typeface="Arial Black" panose="020B0A040201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457200" y="304800"/>
            <a:ext cx="8226425" cy="1143000"/>
          </a:xfrm>
        </p:spPr>
        <p:txBody>
          <a:bodyPr vert="horz" wrap="square" lIns="91430" tIns="45715" rIns="91430" bIns="45715" anchor="ctr" anchorCtr="1"/>
          <a:p>
            <a:pPr eaLnBrk="1" hangingPunct="1"/>
            <a:r>
              <a:rPr lang="de-DE" altLang="x-none" dirty="0"/>
              <a:t>Update statement(DML)</a:t>
            </a:r>
            <a:endParaRPr dirty="0"/>
          </a:p>
        </p:txBody>
      </p:sp>
      <p:sp>
        <p:nvSpPr>
          <p:cNvPr id="3" name="Content Placeholder 2"/>
          <p:cNvSpPr>
            <a:spLocks noGrp="1"/>
          </p:cNvSpPr>
          <p:nvPr>
            <p:ph idx="1"/>
          </p:nvPr>
        </p:nvSpPr>
        <p:spPr>
          <a:xfrm>
            <a:off x="455613" y="1295400"/>
            <a:ext cx="8226425" cy="3048000"/>
          </a:xfrm>
        </p:spPr>
        <p:txBody>
          <a:bodyPr vert="horz" wrap="square" lIns="91430" tIns="45715" rIns="91430" bIns="45715" numCol="1" anchor="t" anchorCtr="0" compatLnSpc="1"/>
          <a:lstStyle/>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a:ln>
                  <a:noFill/>
                </a:ln>
                <a:solidFill>
                  <a:srgbClr val="FFFFFF"/>
                </a:solidFill>
                <a:effectLst/>
                <a:uLnTx/>
                <a:uFillTx/>
                <a:latin typeface="+mn-lt"/>
                <a:ea typeface="+mn-ea"/>
                <a:cs typeface="+mn-cs"/>
              </a:rPr>
              <a:t>Consider Table </a:t>
            </a:r>
            <a:r>
              <a:rPr kumimoji="0" lang="de-DE" sz="3200" b="0" i="0" u="none" strike="noStrike" kern="0" cap="none" spc="0" normalizeH="0" baseline="0" noProof="0" dirty="0" smtClean="0">
                <a:ln>
                  <a:noFill/>
                </a:ln>
                <a:solidFill>
                  <a:srgbClr val="FFFFFF"/>
                </a:solidFill>
                <a:effectLst/>
                <a:uLnTx/>
                <a:uFillTx/>
                <a:latin typeface="+mn-lt"/>
                <a:ea typeface="+mn-ea"/>
                <a:cs typeface="+mn-cs"/>
              </a:rPr>
              <a:t> </a:t>
            </a:r>
            <a:r>
              <a:rPr kumimoji="0" lang="de-DE" sz="3200" b="0" i="0" u="none" strike="noStrike" kern="0" cap="none" spc="0" normalizeH="0" baseline="0" noProof="0" dirty="0">
                <a:ln>
                  <a:noFill/>
                </a:ln>
                <a:solidFill>
                  <a:srgbClr val="FFFFFF"/>
                </a:solidFill>
                <a:effectLst/>
                <a:uLnTx/>
                <a:uFillTx/>
                <a:latin typeface="+mn-lt"/>
                <a:ea typeface="+mn-ea"/>
                <a:cs typeface="+mn-cs"/>
              </a:rPr>
              <a:t>Persons</a:t>
            </a: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smtClean="0">
              <a:ln>
                <a:noFill/>
              </a:ln>
              <a:solidFill>
                <a:srgbClr val="FFFFFF"/>
              </a:solidFill>
              <a:effectLst/>
              <a:uLnTx/>
              <a:uFillTx/>
              <a:latin typeface="+mn-lt"/>
              <a:ea typeface="+mn-ea"/>
              <a:cs typeface="+mn-cs"/>
            </a:endParaRPr>
          </a:p>
          <a:p>
            <a:pPr marL="431800" marR="0" lvl="0" indent="-323850" algn="l" defTabSz="914400" rtl="0" eaLnBrk="1" fontAlgn="base" latinLnBrk="0" hangingPunct="1">
              <a:lnSpc>
                <a:spcPct val="100000"/>
              </a:lnSpc>
              <a:spcBef>
                <a:spcPct val="20000"/>
              </a:spcBef>
              <a:spcAft>
                <a:spcPct val="0"/>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mn-lt"/>
                <a:ea typeface="+mn-ea"/>
                <a:cs typeface="+mn-cs"/>
              </a:rPr>
              <a:t>the </a:t>
            </a:r>
            <a:r>
              <a:rPr kumimoji="0" lang="de-DE" sz="3200" b="0" i="0" u="none" strike="noStrike" kern="0" cap="none" spc="0" normalizeH="0" baseline="0" noProof="0" dirty="0">
                <a:ln>
                  <a:noFill/>
                </a:ln>
                <a:solidFill>
                  <a:srgbClr val="FFFFFF"/>
                </a:solidFill>
                <a:effectLst/>
                <a:uLnTx/>
                <a:uFillTx/>
                <a:latin typeface="+mn-lt"/>
                <a:ea typeface="+mn-ea"/>
                <a:cs typeface="+mn-cs"/>
              </a:rPr>
              <a:t>table looks like this:</a:t>
            </a:r>
            <a:endParaRPr kumimoji="0" lang="de-DE" sz="3200" b="0" i="0" u="none" strike="noStrike" kern="0" cap="none" spc="0" normalizeH="0" baseline="0" noProof="0" dirty="0">
              <a:ln>
                <a:noFill/>
              </a:ln>
              <a:solidFill>
                <a:srgbClr val="FFFF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endParaRPr kumimoji="0" lang="en-US" sz="3200" b="0" i="0" u="none" strike="noStrike" kern="0" cap="none" spc="0" normalizeH="0" baseline="0" noProof="0" dirty="0">
              <a:ln>
                <a:noFill/>
              </a:ln>
              <a:solidFill>
                <a:srgbClr val="FFFFFF"/>
              </a:solidFill>
              <a:effectLst/>
              <a:uLnTx/>
              <a:uFillTx/>
              <a:latin typeface="+mn-lt"/>
              <a:ea typeface="+mn-ea"/>
              <a:cs typeface="+mn-cs"/>
            </a:endParaRPr>
          </a:p>
        </p:txBody>
      </p:sp>
      <p:graphicFrame>
        <p:nvGraphicFramePr>
          <p:cNvPr id="4" name="Group 2"/>
          <p:cNvGraphicFramePr>
            <a:graphicFrameLocks noGrp="1"/>
          </p:cNvGraphicFramePr>
          <p:nvPr/>
        </p:nvGraphicFramePr>
        <p:xfrm>
          <a:off x="381000" y="4724400"/>
          <a:ext cx="8334375" cy="1973263"/>
        </p:xfrm>
        <a:graphic>
          <a:graphicData uri="http://schemas.openxmlformats.org/drawingml/2006/table">
            <a:tbl>
              <a:tblPr/>
              <a:tblGrid>
                <a:gridCol w="1960563"/>
                <a:gridCol w="1960562"/>
                <a:gridCol w="2228850"/>
                <a:gridCol w="2184400"/>
              </a:tblGrid>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Sl no.</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60" cap="flat" cmpd="sng" algn="ctr">
                      <a:solidFill>
                        <a:srgbClr val="FFFFFF"/>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First name</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60" cap="flat" cmpd="sng" algn="ctr">
                      <a:solidFill>
                        <a:srgbClr val="FFFFFF"/>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qualification</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60" cap="flat" cmpd="sng" algn="ctr">
                      <a:solidFill>
                        <a:srgbClr val="FFFFFF"/>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city</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1</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disha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              B.E</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     Bangalore</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2</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nisha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M.E</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Chennai</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2113">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3</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diya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MCA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Delhi</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3700">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4</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            reya</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              MS</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Mumbai</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r>
            </a:tbl>
          </a:graphicData>
        </a:graphic>
      </p:graphicFrame>
      <p:sp>
        <p:nvSpPr>
          <p:cNvPr id="35876" name="Rectangle 4"/>
          <p:cNvSpPr/>
          <p:nvPr/>
        </p:nvSpPr>
        <p:spPr>
          <a:xfrm>
            <a:off x="1066800" y="1981200"/>
            <a:ext cx="4572000" cy="1631950"/>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UPDATE Persons SET        qualification ='MS'  City='Mumbai'</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   WHERE sl no.='4' AND FirstName='reya'</a:t>
            </a:r>
            <a:endParaRPr sz="2000" dirty="0">
              <a:solidFill>
                <a:srgbClr val="FFFFCC"/>
              </a:solidFill>
              <a:latin typeface="Arial Black" panose="020B0A040201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xfrm>
            <a:off x="685800" y="304800"/>
            <a:ext cx="8226425" cy="1143000"/>
          </a:xfrm>
        </p:spPr>
        <p:txBody>
          <a:bodyPr vert="horz" wrap="square" lIns="91430" tIns="45715" rIns="91430" bIns="45715" anchor="ctr" anchorCtr="1"/>
          <a:p>
            <a:pPr eaLnBrk="1" hangingPunct="1"/>
            <a:r>
              <a:rPr lang="de-DE" altLang="x-none" dirty="0"/>
              <a:t>Delete statement(DML)</a:t>
            </a:r>
            <a:endParaRPr dirty="0"/>
          </a:p>
        </p:txBody>
      </p:sp>
      <p:sp>
        <p:nvSpPr>
          <p:cNvPr id="36867" name="Content Placeholder 2"/>
          <p:cNvSpPr>
            <a:spLocks noGrp="1"/>
          </p:cNvSpPr>
          <p:nvPr>
            <p:ph idx="1"/>
          </p:nvPr>
        </p:nvSpPr>
        <p:spPr>
          <a:xfrm>
            <a:off x="455613" y="1598613"/>
            <a:ext cx="8226425" cy="2211387"/>
          </a:xfrm>
        </p:spPr>
        <p:txBody>
          <a:bodyPr vert="horz" wrap="square" lIns="91430" tIns="45715" rIns="91430" bIns="45715" anchor="t" anchorCtr="0"/>
          <a:p>
            <a:pPr marL="431800" indent="-323850" defTabSz="914400" eaLnBrk="1" hangingPunct="1">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t>Consider Table Persons</a:t>
            </a:r>
            <a:endParaRPr lang="de-DE" altLang="x-none" dirty="0"/>
          </a:p>
          <a:p>
            <a:pPr marL="431800" indent="-323850" defTabSz="914400" eaLnBrk="1" hangingPunct="1">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x-none" dirty="0"/>
          </a:p>
          <a:p>
            <a:pPr marL="431800" indent="-323850" defTabSz="914400" eaLnBrk="1" hangingPunct="1">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x-none" dirty="0"/>
          </a:p>
          <a:p>
            <a:pPr marL="431800" indent="-323850" defTabSz="914400" eaLnBrk="1" hangingPunct="1">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t>The table looks like this:</a:t>
            </a:r>
            <a:endParaRPr dirty="0"/>
          </a:p>
        </p:txBody>
      </p:sp>
      <p:graphicFrame>
        <p:nvGraphicFramePr>
          <p:cNvPr id="4" name="Group 2"/>
          <p:cNvGraphicFramePr>
            <a:graphicFrameLocks noGrp="1"/>
          </p:cNvGraphicFramePr>
          <p:nvPr/>
        </p:nvGraphicFramePr>
        <p:xfrm>
          <a:off x="457200" y="4267200"/>
          <a:ext cx="8032750" cy="1579563"/>
        </p:xfrm>
        <a:graphic>
          <a:graphicData uri="http://schemas.openxmlformats.org/drawingml/2006/table">
            <a:tbl>
              <a:tblPr/>
              <a:tblGrid>
                <a:gridCol w="1960563"/>
                <a:gridCol w="1960562"/>
                <a:gridCol w="2228850"/>
                <a:gridCol w="1882775"/>
              </a:tblGrid>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Sl no.</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60" cap="flat" cmpd="sng" algn="ctr">
                      <a:solidFill>
                        <a:srgbClr val="FFFFFF"/>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First name</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60" cap="flat" cmpd="sng" algn="ctr">
                      <a:solidFill>
                        <a:srgbClr val="FFFFFF"/>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qualification</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60" cap="flat" cmpd="sng" algn="ctr">
                      <a:solidFill>
                        <a:srgbClr val="FFFFFF"/>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city</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1</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disha</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B.E</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Bangalore</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2113">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2</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nisha</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M.E</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Chennai</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40000"/>
                        <a:lumOff val="60000"/>
                      </a:schemeClr>
                    </a:solidFill>
                  </a:tcPr>
                </a:tc>
              </a:tr>
              <a:tr h="393700">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smtClean="0">
                          <a:ln>
                            <a:noFill/>
                          </a:ln>
                          <a:solidFill>
                            <a:srgbClr val="FF0000"/>
                          </a:solidFill>
                          <a:effectLst/>
                          <a:latin typeface="Cambria" panose="02040503050406030204" pitchFamily="18" charset="0"/>
                          <a:cs typeface="Arial Unicode MS" charset="0"/>
                        </a:rPr>
                        <a:t>              3</a:t>
                      </a:r>
                      <a:endParaRPr kumimoji="0" lang="de-DE" sz="2000" b="0" i="0" u="none" strike="noStrike" cap="none" normalizeH="0" baseline="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360" cap="flat" cmpd="sng" algn="ctr">
                      <a:solidFill>
                        <a:srgbClr val="FFFFFF"/>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diya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MCA</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rPr>
                        <a:t>               Delhi</a:t>
                      </a:r>
                      <a:endParaRPr kumimoji="0" lang="de-DE" sz="2000" b="0" i="0" u="none" strike="noStrike" cap="none" normalizeH="0" baseline="0" dirty="0" smtClean="0">
                        <a:ln>
                          <a:noFill/>
                        </a:ln>
                        <a:solidFill>
                          <a:srgbClr val="FF0000"/>
                        </a:solidFill>
                        <a:effectLst/>
                        <a:latin typeface="Cambria" panose="02040503050406030204" pitchFamily="18" charset="0"/>
                        <a:cs typeface="Arial Unicode MS" charset="0"/>
                      </a:endParaRPr>
                    </a:p>
                  </a:txBody>
                  <a:tcPr marL="90000" marR="90000" marT="64440" marB="46800" horzOverflow="overflow">
                    <a:lnL w="12700" cap="flat" cmpd="sng" algn="ctr">
                      <a:solidFill>
                        <a:schemeClr val="accent1"/>
                      </a:solidFill>
                      <a:prstDash val="solid"/>
                      <a:round/>
                      <a:headEnd type="none" w="med" len="med"/>
                      <a:tailEnd type="none" w="med" len="med"/>
                    </a:lnL>
                    <a:lnR w="360" cap="flat" cmpd="sng" algn="ctr">
                      <a:solidFill>
                        <a:srgbClr val="FFFFFF"/>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chemeClr val="accent5">
                        <a:lumMod val="40000"/>
                        <a:lumOff val="60000"/>
                      </a:schemeClr>
                    </a:solidFill>
                  </a:tcPr>
                </a:tc>
              </a:tr>
            </a:tbl>
          </a:graphicData>
        </a:graphic>
      </p:graphicFrame>
      <p:sp>
        <p:nvSpPr>
          <p:cNvPr id="36895" name="Rectangle 4"/>
          <p:cNvSpPr/>
          <p:nvPr/>
        </p:nvSpPr>
        <p:spPr>
          <a:xfrm>
            <a:off x="914400" y="2286000"/>
            <a:ext cx="4572000" cy="1016000"/>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DELETE FROM Persons WHERE firstname='reya' AND sl no.='4'</a:t>
            </a:r>
            <a:endParaRPr sz="2000" dirty="0">
              <a:solidFill>
                <a:srgbClr val="FFFFCC"/>
              </a:solidFill>
              <a:latin typeface="Arial Black" panose="020B0A040201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title"/>
          </p:nvPr>
        </p:nvSpPr>
        <p:spPr>
          <a:xfrm>
            <a:off x="457200" y="304800"/>
            <a:ext cx="8226425" cy="1143000"/>
          </a:xfrm>
        </p:spPr>
        <p:txBody>
          <a:bodyPr vert="horz" wrap="square" lIns="91430" tIns="45715" rIns="91430" bIns="45715" anchor="ctr" anchorCtr="1"/>
          <a:p>
            <a:pPr eaLnBrk="1" hangingPunct="1"/>
            <a:r>
              <a:rPr lang="de-DE" altLang="x-none" dirty="0"/>
              <a:t>Delete All Rows (DML)</a:t>
            </a:r>
            <a:endParaRPr dirty="0"/>
          </a:p>
        </p:txBody>
      </p:sp>
      <p:sp>
        <p:nvSpPr>
          <p:cNvPr id="37891" name="Content Placeholder 2"/>
          <p:cNvSpPr>
            <a:spLocks noGrp="1"/>
          </p:cNvSpPr>
          <p:nvPr>
            <p:ph idx="1"/>
          </p:nvPr>
        </p:nvSpPr>
        <p:spPr>
          <a:xfrm>
            <a:off x="533400" y="1600200"/>
            <a:ext cx="8226425" cy="4497388"/>
          </a:xfrm>
        </p:spPr>
        <p:txBody>
          <a:bodyPr vert="horz" wrap="square" lIns="91430" tIns="45715" rIns="91430" bIns="45715" anchor="t" anchorCtr="0"/>
          <a:p>
            <a:pPr defTabSz="914400" eaLnBrk="1" hangingPunct="1">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dirty="0"/>
              <a:t>Here we can delete all rows in a table without deleting the table.</a:t>
            </a:r>
            <a:endParaRPr lang="de-DE" altLang="x-none" dirty="0"/>
          </a:p>
          <a:p>
            <a:pPr defTabSz="914400" eaLnBrk="1" hangingPunct="1">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dirty="0"/>
              <a:t>Syntax:</a:t>
            </a:r>
            <a:endParaRPr lang="de-DE" altLang="x-none" dirty="0"/>
          </a:p>
          <a:p>
            <a:pPr defTabSz="914400" eaLnBrk="1" hangingPunct="1">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dirty="0"/>
              <a:t>DELETE FROM table_name</a:t>
            </a:r>
            <a:endParaRPr lang="de-DE" altLang="x-none" dirty="0"/>
          </a:p>
          <a:p>
            <a:pPr defTabSz="914400" eaLnBrk="1" hangingPunct="1">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dirty="0"/>
              <a:t>or</a:t>
            </a:r>
            <a:endParaRPr lang="de-DE" altLang="x-none" dirty="0"/>
          </a:p>
          <a:p>
            <a:pPr defTabSz="914400" eaLnBrk="1" hangingPunct="1">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dirty="0"/>
              <a:t>DELETE * FROM table_name</a:t>
            </a:r>
            <a:endParaRPr lang="de-DE" altLang="x-none" dirty="0"/>
          </a:p>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dirty="0"/>
          </a:p>
        </p:txBody>
      </p:sp>
      <p:sp>
        <p:nvSpPr>
          <p:cNvPr id="37892" name="Rectangle 3"/>
          <p:cNvSpPr/>
          <p:nvPr/>
        </p:nvSpPr>
        <p:spPr>
          <a:xfrm>
            <a:off x="1066800" y="5562600"/>
            <a:ext cx="4572000" cy="400050"/>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DELETE FROM Persons</a:t>
            </a:r>
            <a:endParaRPr sz="2000" dirty="0">
              <a:solidFill>
                <a:srgbClr val="FFFFCC"/>
              </a:solidFill>
              <a:latin typeface="Arial Black" panose="020B0A040201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85800" y="2514600"/>
            <a:ext cx="7772400" cy="1362075"/>
          </a:xfrm>
        </p:spPr>
        <p:txBody>
          <a:bodyPr vert="horz" wrap="square" lIns="91430" tIns="45715" rIns="91430" bIns="45715" numCol="1" anchor="t"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0" cap="all" spc="0" normalizeH="0" baseline="0" noProof="0" dirty="0" smtClean="0">
                <a:ln>
                  <a:noFill/>
                </a:ln>
                <a:solidFill>
                  <a:srgbClr val="FF9900"/>
                </a:solidFill>
                <a:effectLst/>
                <a:uLnTx/>
                <a:uFillTx/>
                <a:latin typeface="+mj-lt"/>
                <a:ea typeface="+mj-ea"/>
                <a:cs typeface="+mj-cs"/>
              </a:rPr>
              <a:t> Data Definition Language</a:t>
            </a:r>
            <a:r>
              <a:rPr kumimoji="0" lang="en-US" sz="4000" b="1" i="0" u="none" strike="noStrike" kern="0" cap="all" spc="0" normalizeH="0" baseline="0" noProof="0" dirty="0">
                <a:ln>
                  <a:noFill/>
                </a:ln>
                <a:solidFill>
                  <a:srgbClr val="FF9900"/>
                </a:solidFill>
                <a:effectLst/>
                <a:uLnTx/>
                <a:uFillTx/>
                <a:latin typeface="+mj-lt"/>
                <a:ea typeface="+mj-ea"/>
                <a:cs typeface="+mj-cs"/>
              </a:rPr>
              <a:t> </a:t>
            </a:r>
            <a:r>
              <a:rPr kumimoji="0" lang="en-US" sz="4000" b="1" i="0" u="none" strike="noStrike" kern="0" cap="all" spc="0" normalizeH="0" baseline="0" noProof="0" dirty="0" smtClean="0">
                <a:ln>
                  <a:noFill/>
                </a:ln>
                <a:solidFill>
                  <a:srgbClr val="FF9900"/>
                </a:solidFill>
                <a:effectLst/>
                <a:uLnTx/>
                <a:uFillTx/>
                <a:latin typeface="+mj-lt"/>
                <a:ea typeface="+mj-ea"/>
                <a:cs typeface="+mj-cs"/>
              </a:rPr>
              <a:t>(</a:t>
            </a:r>
            <a:r>
              <a:rPr kumimoji="0" lang="en-US" sz="4000" b="1" i="0" u="none" strike="noStrike" kern="0" cap="all" spc="0" normalizeH="0" baseline="0" noProof="0" dirty="0" err="1" smtClean="0">
                <a:ln>
                  <a:noFill/>
                </a:ln>
                <a:solidFill>
                  <a:srgbClr val="FF9900"/>
                </a:solidFill>
                <a:effectLst/>
                <a:uLnTx/>
                <a:uFillTx/>
                <a:latin typeface="+mj-lt"/>
                <a:ea typeface="+mj-ea"/>
                <a:cs typeface="+mj-cs"/>
              </a:rPr>
              <a:t>DDl</a:t>
            </a:r>
            <a:r>
              <a:rPr kumimoji="0" lang="en-US" sz="4000" b="1" i="0" u="none" strike="noStrike" kern="0" cap="all" spc="0" normalizeH="0" baseline="0" noProof="0" dirty="0" smtClean="0">
                <a:ln>
                  <a:noFill/>
                </a:ln>
                <a:solidFill>
                  <a:srgbClr val="FF9900"/>
                </a:solidFill>
                <a:effectLst/>
                <a:uLnTx/>
                <a:uFillTx/>
                <a:latin typeface="+mj-lt"/>
                <a:ea typeface="+mj-ea"/>
                <a:cs typeface="+mj-cs"/>
              </a:rPr>
              <a:t>)</a:t>
            </a:r>
            <a:endParaRPr kumimoji="0" lang="en-US" sz="4000" b="1" i="0" u="none" strike="noStrike" kern="0" cap="all" spc="0" normalizeH="0" baseline="0" noProof="0" dirty="0">
              <a:ln>
                <a:noFill/>
              </a:ln>
              <a:solidFill>
                <a:srgbClr val="FF9900"/>
              </a:solidFill>
              <a:effectLst/>
              <a:uLnTx/>
              <a:uFillTx/>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3"/>
          <p:cNvSpPr>
            <a:spLocks noGrp="1"/>
          </p:cNvSpPr>
          <p:nvPr>
            <p:ph type="title"/>
          </p:nvPr>
        </p:nvSpPr>
        <p:spPr/>
        <p:txBody>
          <a:bodyPr vert="horz" wrap="square" lIns="91430" tIns="45715" rIns="91430" bIns="45715" anchor="ctr" anchorCtr="1"/>
          <a:p>
            <a:pPr eaLnBrk="1" hangingPunct="1"/>
            <a:br>
              <a:rPr dirty="0"/>
            </a:br>
            <a:r>
              <a:rPr dirty="0"/>
              <a:t>CREATE (DDL)</a:t>
            </a:r>
            <a:br>
              <a:rPr dirty="0"/>
            </a:br>
            <a:endParaRPr dirty="0"/>
          </a:p>
        </p:txBody>
      </p:sp>
      <p:sp>
        <p:nvSpPr>
          <p:cNvPr id="39939" name="Content Placeholder 4"/>
          <p:cNvSpPr>
            <a:spLocks noGrp="1"/>
          </p:cNvSpPr>
          <p:nvPr>
            <p:ph idx="1"/>
          </p:nvPr>
        </p:nvSpPr>
        <p:spPr>
          <a:xfrm>
            <a:off x="609600" y="1524000"/>
            <a:ext cx="8226425" cy="4953000"/>
          </a:xfrm>
        </p:spPr>
        <p:txBody>
          <a:bodyPr vert="horz" wrap="square" lIns="91430" tIns="45715" rIns="91430" bIns="45715" anchor="t" anchorCtr="0"/>
          <a:p>
            <a:pPr defTabSz="914400" eaLnBrk="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dirty="0"/>
              <a:t>Syntax</a:t>
            </a:r>
            <a:endParaRPr dirty="0"/>
          </a:p>
          <a:p>
            <a:pPr defTabSz="914400" eaLnBrk="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dirty="0"/>
              <a:t>CREATE TABLE table_nm</a:t>
            </a:r>
            <a:endParaRPr dirty="0"/>
          </a:p>
          <a:p>
            <a:pPr defTabSz="914400" eaLnBrk="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dirty="0"/>
              <a:t>(column1 datatype, column2  datatype,column n datatype);</a:t>
            </a:r>
            <a:endParaRPr dirty="0"/>
          </a:p>
          <a:p>
            <a:pPr defTabSz="914400" eaLnBrk="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dirty="0"/>
          </a:p>
          <a:p>
            <a:pPr defTabSz="914400" eaLnBrk="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dirty="0"/>
              <a:t>Example:</a:t>
            </a:r>
            <a:endParaRPr dirty="0"/>
          </a:p>
          <a:p>
            <a:pPr defTabSz="914400" eaLnBrk="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dirty="0"/>
              <a:t> </a:t>
            </a:r>
            <a:endParaRPr dirty="0"/>
          </a:p>
          <a:p>
            <a:pPr defTabSz="914400" eaLnBrk="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dirty="0"/>
          </a:p>
        </p:txBody>
      </p:sp>
      <p:sp>
        <p:nvSpPr>
          <p:cNvPr id="39940" name="Rectangle 5"/>
          <p:cNvSpPr/>
          <p:nvPr/>
        </p:nvSpPr>
        <p:spPr>
          <a:xfrm>
            <a:off x="1447800" y="5029200"/>
            <a:ext cx="4953000" cy="1323975"/>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Create table persons(Slno int, Firstname varchar(255), qualification varchar(255) ,city varchar(255))</a:t>
            </a:r>
            <a:endParaRPr sz="2000" dirty="0">
              <a:solidFill>
                <a:srgbClr val="FFFFCC"/>
              </a:solidFill>
              <a:latin typeface="Arial Black" panose="020B0A040201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p:txBody>
          <a:bodyPr vert="horz" wrap="square" lIns="91430" tIns="45715" rIns="91430" bIns="45715" anchor="ctr" anchorCtr="1"/>
          <a:p>
            <a:pPr eaLnBrk="1" hangingPunct="1"/>
            <a:r>
              <a:rPr dirty="0"/>
              <a:t>DROP (DDL)</a:t>
            </a:r>
            <a:endParaRPr dirty="0"/>
          </a:p>
        </p:txBody>
      </p:sp>
      <p:sp>
        <p:nvSpPr>
          <p:cNvPr id="40963" name="Content Placeholder 2"/>
          <p:cNvSpPr>
            <a:spLocks noGrp="1"/>
          </p:cNvSpPr>
          <p:nvPr>
            <p:ph idx="1"/>
          </p:nvPr>
        </p:nvSpPr>
        <p:spPr/>
        <p:txBody>
          <a:bodyPr vert="horz" wrap="square" lIns="91430" tIns="45715" rIns="91430" bIns="45715" anchor="t" anchorCtr="0"/>
          <a:p>
            <a:pPr eaLnBrk="1" hangingPunct="1">
              <a:buNone/>
            </a:pPr>
            <a:r>
              <a:rPr dirty="0"/>
              <a:t>Syntax:</a:t>
            </a:r>
            <a:endParaRPr dirty="0"/>
          </a:p>
          <a:p>
            <a:pPr eaLnBrk="1" hangingPunct="1"/>
            <a:r>
              <a:rPr dirty="0"/>
              <a:t>DROP TABLE table_nm</a:t>
            </a:r>
            <a:endParaRPr dirty="0"/>
          </a:p>
          <a:p>
            <a:pPr eaLnBrk="1" hangingPunct="1">
              <a:buNone/>
            </a:pPr>
            <a:r>
              <a:rPr dirty="0"/>
              <a:t>Example:  </a:t>
            </a:r>
            <a:endParaRPr dirty="0"/>
          </a:p>
          <a:p>
            <a:pPr eaLnBrk="1" hangingPunct="1"/>
            <a:endParaRPr dirty="0"/>
          </a:p>
        </p:txBody>
      </p:sp>
      <p:sp>
        <p:nvSpPr>
          <p:cNvPr id="40964" name="Rectangle 3"/>
          <p:cNvSpPr/>
          <p:nvPr/>
        </p:nvSpPr>
        <p:spPr>
          <a:xfrm>
            <a:off x="914400" y="3657600"/>
            <a:ext cx="4572000" cy="400050"/>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DROP TABLE Persons</a:t>
            </a:r>
            <a:endParaRPr sz="2000" dirty="0">
              <a:solidFill>
                <a:srgbClr val="FFFFCC"/>
              </a:solidFill>
              <a:latin typeface="Arial Black" panose="020B0A040201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3"/>
          <p:cNvSpPr>
            <a:spLocks noGrp="1"/>
          </p:cNvSpPr>
          <p:nvPr>
            <p:ph type="title"/>
          </p:nvPr>
        </p:nvSpPr>
        <p:spPr>
          <a:xfrm>
            <a:off x="381000" y="2590800"/>
            <a:ext cx="8226425" cy="1143000"/>
          </a:xfrm>
        </p:spPr>
        <p:txBody>
          <a:bodyPr vert="horz" wrap="square" lIns="91430" tIns="45715" rIns="91430" bIns="45715" anchor="ctr" anchorCtr="1"/>
          <a:p>
            <a:pPr eaLnBrk="1" hangingPunct="1"/>
            <a:r>
              <a:rPr lang="de-DE" altLang="x-none" dirty="0"/>
              <a:t>CONSTRAINTS</a:t>
            </a:r>
            <a:br>
              <a:rPr lang="de-DE" altLang="x-none" dirty="0"/>
            </a:b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le 2"/>
          <p:cNvSpPr>
            <a:spLocks noGrp="1"/>
          </p:cNvSpPr>
          <p:nvPr>
            <p:ph type="title"/>
          </p:nvPr>
        </p:nvSpPr>
        <p:spPr/>
        <p:txBody>
          <a:bodyPr vert="horz" wrap="square" lIns="91430" tIns="45715" rIns="91430" bIns="45715" anchor="ctr" anchorCtr="1"/>
          <a:p>
            <a:pPr eaLnBrk="1" hangingPunct="1"/>
            <a:br>
              <a:rPr lang="de-DE" altLang="x-none" dirty="0"/>
            </a:br>
            <a:r>
              <a:rPr lang="de-DE" altLang="x-none" dirty="0"/>
              <a:t>CONSTRAINTS</a:t>
            </a:r>
            <a:br>
              <a:rPr lang="de-DE" altLang="x-none" dirty="0"/>
            </a:br>
            <a:endParaRPr dirty="0"/>
          </a:p>
        </p:txBody>
      </p:sp>
      <p:sp>
        <p:nvSpPr>
          <p:cNvPr id="43011" name="Content Placeholder 3"/>
          <p:cNvSpPr>
            <a:spLocks noGrp="1"/>
          </p:cNvSpPr>
          <p:nvPr>
            <p:ph idx="1"/>
          </p:nvPr>
        </p:nvSpPr>
        <p:spPr/>
        <p:txBody>
          <a:bodyPr vert="horz" wrap="square" lIns="91430" tIns="45715" rIns="91430" bIns="45715" anchor="t" anchorCtr="0"/>
          <a:p>
            <a:pPr eaLnBrk="1" hangingPunct="1"/>
            <a:r>
              <a:rPr dirty="0"/>
              <a:t>The term constraint means restriction. The database server uses constraints to prevent invalid data entry into tables.</a:t>
            </a:r>
            <a:endParaRPr dirty="0"/>
          </a:p>
          <a:p>
            <a:pPr eaLnBrk="1" hangingPunct="1"/>
            <a:r>
              <a:rPr dirty="0"/>
              <a:t>Constraints prevent tables to be deleted if there are dependencies.</a:t>
            </a:r>
            <a:endParaRPr dirty="0"/>
          </a:p>
          <a:p>
            <a:pPr eaLnBrk="1" hangingPunct="1"/>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4"/>
          <p:cNvSpPr>
            <a:spLocks noGrp="1"/>
          </p:cNvSpPr>
          <p:nvPr>
            <p:ph type="title"/>
          </p:nvPr>
        </p:nvSpPr>
        <p:spPr>
          <a:xfrm>
            <a:off x="455613" y="273050"/>
            <a:ext cx="8226425" cy="946150"/>
          </a:xfrm>
        </p:spPr>
        <p:txBody>
          <a:bodyPr vert="horz" wrap="square" lIns="91430" tIns="45715" rIns="91430" bIns="45715" anchor="ctr" anchorCtr="1"/>
          <a:p>
            <a:pPr eaLnBrk="1" hangingPunct="1"/>
            <a:r>
              <a:rPr dirty="0"/>
              <a:t>NOT NULL(Constraints)</a:t>
            </a:r>
            <a:endParaRPr dirty="0"/>
          </a:p>
        </p:txBody>
      </p:sp>
      <p:sp>
        <p:nvSpPr>
          <p:cNvPr id="44035" name="Content Placeholder 3"/>
          <p:cNvSpPr>
            <a:spLocks noGrp="1"/>
          </p:cNvSpPr>
          <p:nvPr>
            <p:ph idx="1"/>
          </p:nvPr>
        </p:nvSpPr>
        <p:spPr>
          <a:xfrm>
            <a:off x="455613" y="1066800"/>
            <a:ext cx="8226425" cy="5791200"/>
          </a:xfrm>
        </p:spPr>
        <p:txBody>
          <a:bodyPr vert="horz" wrap="square" lIns="91430" tIns="45715" rIns="91430" bIns="45715" anchor="t" anchorCtr="0"/>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dirty="0"/>
              <a:t>It enforces a field to always contain a value. </a:t>
            </a:r>
            <a:endParaRPr lang="de-DE" altLang="x-none" dirty="0"/>
          </a:p>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dirty="0"/>
              <a:t>The following SQL enforces the "P_Id" column and the "LastName" column to not accept NULL values:</a:t>
            </a:r>
            <a:endParaRPr lang="de-DE" altLang="x-none" dirty="0"/>
          </a:p>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altLang="x-none" sz="2800" dirty="0"/>
          </a:p>
          <a:p>
            <a:pPr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endParaRPr dirty="0"/>
          </a:p>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altLang="x-none" dirty="0"/>
          </a:p>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altLang="x-none" dirty="0"/>
          </a:p>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dirty="0"/>
          </a:p>
        </p:txBody>
      </p:sp>
      <p:sp>
        <p:nvSpPr>
          <p:cNvPr id="44036" name="Rectangle 6"/>
          <p:cNvSpPr/>
          <p:nvPr/>
        </p:nvSpPr>
        <p:spPr>
          <a:xfrm>
            <a:off x="914400" y="3962400"/>
            <a:ext cx="4572000" cy="1938338"/>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CREATE TABLE Persons</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(P_Id int NOT NULL,</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LastName varchar(255) NOT NULL,</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FirstName varchar(255),</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City varchar(255))</a:t>
            </a:r>
            <a:endParaRPr dirty="0">
              <a:latin typeface="Bookman Old Styl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62000" y="2667000"/>
            <a:ext cx="7772400" cy="1362075"/>
          </a:xfrm>
        </p:spPr>
        <p:txBody>
          <a:bodyPr vert="horz" wrap="square" lIns="91430" tIns="45715" rIns="91430" bIns="45715" numCol="1" anchor="t" anchorCtr="1"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1" i="0" u="none" strike="noStrike" kern="0" cap="all" spc="0" normalizeH="0" baseline="0" noProof="0" dirty="0" smtClean="0">
                <a:ln>
                  <a:noFill/>
                </a:ln>
                <a:solidFill>
                  <a:srgbClr val="FF9900"/>
                </a:solidFill>
                <a:effectLst/>
                <a:uLnTx/>
                <a:uFillTx/>
                <a:latin typeface="+mj-lt"/>
                <a:ea typeface="+mj-ea"/>
                <a:cs typeface="+mj-cs"/>
              </a:rPr>
              <a:t>What is </a:t>
            </a:r>
            <a:r>
              <a:rPr kumimoji="0" lang="en-US" sz="4000" b="1" i="0" u="none" strike="noStrike" kern="0" cap="all" spc="0" normalizeH="0" baseline="0" noProof="0" dirty="0" err="1" smtClean="0">
                <a:ln>
                  <a:noFill/>
                </a:ln>
                <a:solidFill>
                  <a:srgbClr val="FF9900"/>
                </a:solidFill>
                <a:effectLst/>
                <a:uLnTx/>
                <a:uFillTx/>
                <a:latin typeface="+mj-lt"/>
                <a:ea typeface="+mj-ea"/>
                <a:cs typeface="+mj-cs"/>
              </a:rPr>
              <a:t>sql</a:t>
            </a:r>
            <a:r>
              <a:rPr kumimoji="0" lang="en-US" sz="4000" b="1" i="0" u="none" strike="noStrike" kern="0" cap="all" spc="0" normalizeH="0" baseline="0" noProof="0" dirty="0" smtClean="0">
                <a:ln>
                  <a:noFill/>
                </a:ln>
                <a:solidFill>
                  <a:srgbClr val="FF9900"/>
                </a:solidFill>
                <a:effectLst/>
                <a:uLnTx/>
                <a:uFillTx/>
                <a:latin typeface="+mj-lt"/>
                <a:ea typeface="+mj-ea"/>
                <a:cs typeface="+mj-cs"/>
              </a:rPr>
              <a:t> ?</a:t>
            </a:r>
            <a:endParaRPr kumimoji="0" lang="en-US" sz="4000" b="1" i="0" u="none" strike="noStrike" kern="0" cap="all" spc="0" normalizeH="0" baseline="0" noProof="0" dirty="0">
              <a:ln>
                <a:noFill/>
              </a:ln>
              <a:solidFill>
                <a:srgbClr val="FF9900"/>
              </a:solidFill>
              <a:effectLst/>
              <a:uLnTx/>
              <a:uFillTx/>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xfrm>
            <a:off x="455613" y="152400"/>
            <a:ext cx="8226425" cy="685800"/>
          </a:xfrm>
        </p:spPr>
        <p:txBody>
          <a:bodyPr vert="horz" wrap="square" lIns="91430" tIns="45715" rIns="91430" bIns="45715" anchor="ctr" anchorCtr="1"/>
          <a:p>
            <a:pPr eaLnBrk="1" hangingPunct="1"/>
            <a:r>
              <a:rPr lang="de-DE" altLang="x-none" dirty="0"/>
              <a:t> UNIQUE (Constraint)</a:t>
            </a:r>
            <a:endParaRPr dirty="0"/>
          </a:p>
        </p:txBody>
      </p:sp>
      <p:sp>
        <p:nvSpPr>
          <p:cNvPr id="45059" name="Content Placeholder 2"/>
          <p:cNvSpPr>
            <a:spLocks noGrp="1"/>
          </p:cNvSpPr>
          <p:nvPr>
            <p:ph idx="1"/>
          </p:nvPr>
        </p:nvSpPr>
        <p:spPr>
          <a:xfrm>
            <a:off x="455613" y="1066800"/>
            <a:ext cx="8226425" cy="5791200"/>
          </a:xfrm>
        </p:spPr>
        <p:txBody>
          <a:bodyPr vert="horz" wrap="square" lIns="91430" tIns="45715" rIns="91430" bIns="45715" anchor="t" anchorCtr="0"/>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sz="2800" dirty="0"/>
              <a:t>It uniquely identifies each record in  a database table.The UNIQUE provide a guarantee for uniqueness for a column or set of columns.</a:t>
            </a:r>
            <a:endParaRPr lang="de-DE" altLang="x-none" sz="2800" dirty="0"/>
          </a:p>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sz="2800" dirty="0"/>
              <a:t>The following SQL creates a UNIQUE constraint on the "P_Id„ column when the "Persons" table is created:</a:t>
            </a:r>
            <a:endParaRPr lang="de-DE" altLang="x-none" sz="2800" dirty="0"/>
          </a:p>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altLang="x-none" dirty="0"/>
          </a:p>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altLang="x-none" dirty="0"/>
          </a:p>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dirty="0"/>
          </a:p>
        </p:txBody>
      </p:sp>
      <p:sp>
        <p:nvSpPr>
          <p:cNvPr id="45060" name="Rectangle 3"/>
          <p:cNvSpPr/>
          <p:nvPr/>
        </p:nvSpPr>
        <p:spPr>
          <a:xfrm>
            <a:off x="838200" y="4114800"/>
            <a:ext cx="4572000" cy="2246313"/>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CREATE TABLE Persons</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(P_Id int NOT NULL, LastName varchar(255) NOT NULL, FirstNamevarchar(255),City varchar(255),</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UNIQUE (P_Id))</a:t>
            </a:r>
            <a:endParaRPr sz="2000" dirty="0">
              <a:solidFill>
                <a:srgbClr val="FFFFCC"/>
              </a:solidFill>
              <a:latin typeface="Arial Black" panose="020B0A040201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3"/>
          <p:cNvSpPr>
            <a:spLocks noGrp="1"/>
          </p:cNvSpPr>
          <p:nvPr>
            <p:ph type="title"/>
          </p:nvPr>
        </p:nvSpPr>
        <p:spPr>
          <a:xfrm>
            <a:off x="455613" y="228600"/>
            <a:ext cx="8226425" cy="838200"/>
          </a:xfrm>
        </p:spPr>
        <p:txBody>
          <a:bodyPr vert="horz" wrap="square" lIns="91430" tIns="45715" rIns="91430" bIns="45715" anchor="ctr" anchorCtr="1"/>
          <a:p>
            <a:pPr algn="l" eaLnBrk="1" hangingPunct="1"/>
            <a:r>
              <a:rPr lang="de-DE" altLang="x-none" dirty="0"/>
              <a:t>PRIMARY KEY(Constraint)</a:t>
            </a:r>
            <a:endParaRPr dirty="0"/>
          </a:p>
        </p:txBody>
      </p:sp>
      <p:sp>
        <p:nvSpPr>
          <p:cNvPr id="46083" name="Content Placeholder 4"/>
          <p:cNvSpPr>
            <a:spLocks noGrp="1"/>
          </p:cNvSpPr>
          <p:nvPr>
            <p:ph idx="1"/>
          </p:nvPr>
        </p:nvSpPr>
        <p:spPr>
          <a:xfrm>
            <a:off x="381000" y="838200"/>
            <a:ext cx="8458200" cy="6705600"/>
          </a:xfrm>
        </p:spPr>
        <p:txBody>
          <a:bodyPr vert="horz" wrap="square" lIns="91430" tIns="45715" rIns="91430" bIns="45715" anchor="t" anchorCtr="0"/>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sz="2800" dirty="0"/>
              <a:t>Primary keys must contain unique values.</a:t>
            </a:r>
            <a:endParaRPr lang="de-DE" altLang="x-none" sz="2800" dirty="0"/>
          </a:p>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sz="2800" dirty="0"/>
              <a:t>Each table should have a primary key,and each table can have only ONE primary key.</a:t>
            </a:r>
            <a:endParaRPr lang="de-DE" altLang="x-none" sz="2800" dirty="0"/>
          </a:p>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sz="2800" dirty="0"/>
              <a:t>The following SQL creates a PRIMARY KEY on the "P_Id" column when the "Persons" table is created:</a:t>
            </a:r>
            <a:endParaRPr lang="de-DE" altLang="x-none" sz="2800" dirty="0"/>
          </a:p>
          <a:p>
            <a:pPr lvl="1"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sz="2000" dirty="0">
              <a:solidFill>
                <a:srgbClr val="FFFFCC"/>
              </a:solidFill>
              <a:latin typeface="Arial Black" panose="020B0A04020102020204" pitchFamily="34" charset="0"/>
            </a:endParaRPr>
          </a:p>
        </p:txBody>
      </p:sp>
      <p:sp>
        <p:nvSpPr>
          <p:cNvPr id="46084" name="Rectangle 5"/>
          <p:cNvSpPr/>
          <p:nvPr/>
        </p:nvSpPr>
        <p:spPr>
          <a:xfrm>
            <a:off x="2209800" y="3733800"/>
            <a:ext cx="4572000" cy="2246313"/>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sz="2000" dirty="0">
                <a:solidFill>
                  <a:srgbClr val="FFFFCC"/>
                </a:solidFill>
                <a:latin typeface="Arial Black" panose="020B0A04020102020204" pitchFamily="34" charset="0"/>
              </a:rPr>
              <a:t>CREATE TABLE Persons</a:t>
            </a:r>
            <a:endParaRPr lang="de-DE" altLang="x-none"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sz="2000" dirty="0">
                <a:solidFill>
                  <a:srgbClr val="FFFFCC"/>
                </a:solidFill>
                <a:latin typeface="Arial Black" panose="020B0A04020102020204" pitchFamily="34" charset="0"/>
              </a:rPr>
              <a:t>(P_Id int NOT NULL,</a:t>
            </a:r>
            <a:endParaRPr lang="de-DE" altLang="x-none"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sz="2000" dirty="0">
                <a:solidFill>
                  <a:srgbClr val="FFFFCC"/>
                </a:solidFill>
                <a:latin typeface="Arial Black" panose="020B0A04020102020204" pitchFamily="34" charset="0"/>
              </a:rPr>
              <a:t>LastName varchar(255) NOT NULL,</a:t>
            </a:r>
            <a:endParaRPr lang="de-DE" altLang="x-none"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sz="2000" dirty="0">
                <a:solidFill>
                  <a:srgbClr val="FFFFCC"/>
                </a:solidFill>
                <a:latin typeface="Arial Black" panose="020B0A04020102020204" pitchFamily="34" charset="0"/>
              </a:rPr>
              <a:t>FirstName varchar(255),</a:t>
            </a:r>
            <a:endParaRPr lang="de-DE" altLang="x-none"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sz="2000" dirty="0">
                <a:solidFill>
                  <a:srgbClr val="FFFFCC"/>
                </a:solidFill>
                <a:latin typeface="Arial Black" panose="020B0A04020102020204" pitchFamily="34" charset="0"/>
              </a:rPr>
              <a:t>City varchar(255),</a:t>
            </a:r>
            <a:endParaRPr lang="de-DE" altLang="x-none"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sz="2000" dirty="0">
                <a:solidFill>
                  <a:srgbClr val="FFFFCC"/>
                </a:solidFill>
                <a:latin typeface="Arial Black" panose="020B0A04020102020204" pitchFamily="34" charset="0"/>
              </a:rPr>
              <a:t>PRIMARY KEY (P_Id))</a:t>
            </a:r>
            <a:endParaRPr dirty="0">
              <a:latin typeface="Bookman Old Style"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30" tIns="45715" rIns="91430" bIns="45715" anchor="ctr" anchorCtr="1"/>
          <a:p>
            <a:pPr algn="l" eaLnBrk="1" hangingPunct="1"/>
            <a:r>
              <a:rPr lang="de-DE" altLang="x-none" dirty="0"/>
              <a:t>FOREIGN KEY(Constraint)</a:t>
            </a:r>
            <a:endParaRPr dirty="0"/>
          </a:p>
        </p:txBody>
      </p:sp>
      <p:sp>
        <p:nvSpPr>
          <p:cNvPr id="47107" name="Content Placeholder 2"/>
          <p:cNvSpPr>
            <a:spLocks noGrp="1"/>
          </p:cNvSpPr>
          <p:nvPr>
            <p:ph idx="1"/>
          </p:nvPr>
        </p:nvSpPr>
        <p:spPr/>
        <p:txBody>
          <a:bodyPr vert="horz" wrap="square" lIns="91430" tIns="45715" rIns="91430" bIns="45715" anchor="t" anchorCtr="0"/>
          <a:p>
            <a:pPr defTabSz="914400" eaLnBrk="1" hangingPunct="1">
              <a:tabLst>
                <a:tab pos="723900" algn="l"/>
                <a:tab pos="1447800" algn="l"/>
                <a:tab pos="2171700" algn="l"/>
                <a:tab pos="2895600" algn="l"/>
                <a:tab pos="3619500" algn="l"/>
                <a:tab pos="4343400" algn="l"/>
                <a:tab pos="5067300" algn="l"/>
                <a:tab pos="5791200" algn="l"/>
                <a:tab pos="6515100" algn="l"/>
                <a:tab pos="7239000" algn="l"/>
              </a:tabLst>
            </a:pPr>
            <a:r>
              <a:rPr lang="de-DE" altLang="x-none" sz="2800" dirty="0"/>
              <a:t>It in one table points to a PRIMARY KEY in another table.</a:t>
            </a:r>
            <a:endParaRPr lang="de-DE" altLang="x-none" sz="2800" dirty="0"/>
          </a:p>
          <a:p>
            <a:pPr defTabSz="914400" eaLnBrk="1" hangingPunct="1">
              <a:tabLst>
                <a:tab pos="723900" algn="l"/>
                <a:tab pos="1447800" algn="l"/>
                <a:tab pos="2171700" algn="l"/>
                <a:tab pos="2895600" algn="l"/>
                <a:tab pos="3619500" algn="l"/>
                <a:tab pos="4343400" algn="l"/>
                <a:tab pos="5067300" algn="l"/>
                <a:tab pos="5791200" algn="l"/>
                <a:tab pos="6515100" algn="l"/>
                <a:tab pos="7239000" algn="l"/>
              </a:tabLst>
            </a:pPr>
            <a:r>
              <a:rPr lang="de-DE" altLang="x-none" sz="2800" dirty="0"/>
              <a:t>   The following SQL creates a FOREIGN KEY on the "P_Id" column when the "Orders" table is created:</a:t>
            </a:r>
            <a:endParaRPr lang="de-DE" altLang="x-none" sz="2800" dirty="0"/>
          </a:p>
          <a:p>
            <a:pPr defTabSz="914400" eaLnBrk="1" hangingPunct="1">
              <a:tabLst>
                <a:tab pos="723900" algn="l"/>
                <a:tab pos="1447800" algn="l"/>
                <a:tab pos="2171700" algn="l"/>
                <a:tab pos="2895600" algn="l"/>
                <a:tab pos="3619500" algn="l"/>
                <a:tab pos="4343400" algn="l"/>
                <a:tab pos="5067300" algn="l"/>
                <a:tab pos="5791200" algn="l"/>
                <a:tab pos="6515100" algn="l"/>
                <a:tab pos="7239000" algn="l"/>
              </a:tabLst>
            </a:pPr>
            <a:endParaRPr dirty="0"/>
          </a:p>
        </p:txBody>
      </p:sp>
      <p:sp>
        <p:nvSpPr>
          <p:cNvPr id="47108" name="Rectangle 3"/>
          <p:cNvSpPr/>
          <p:nvPr/>
        </p:nvSpPr>
        <p:spPr>
          <a:xfrm>
            <a:off x="533400" y="3810000"/>
            <a:ext cx="4572000" cy="2862263"/>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CREATE TABLE Orders</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O_Id int NOT NULL,</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OrderNo int NOT NULL,</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P_Id int,</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PRIMARY KEY (O_Id),</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FOREIGN KEY (P_Id) REFERENCES Persons(P_Id)</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a:t>
            </a:r>
            <a:endParaRPr sz="2000" dirty="0">
              <a:solidFill>
                <a:srgbClr val="FFFFCC"/>
              </a:solidFill>
              <a:latin typeface="Arial Black" panose="020B0A040201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a:xfrm>
            <a:off x="455613" y="228600"/>
            <a:ext cx="8226425" cy="762000"/>
          </a:xfrm>
        </p:spPr>
        <p:txBody>
          <a:bodyPr vert="horz" wrap="square" lIns="91430" tIns="45715" rIns="91430" bIns="45715" anchor="ctr" anchorCtr="1"/>
          <a:p>
            <a:pPr eaLnBrk="1" hangingPunct="1"/>
            <a:r>
              <a:rPr lang="de-DE" altLang="x-none" dirty="0"/>
              <a:t> CHECK (Constraint)</a:t>
            </a:r>
            <a:endParaRPr dirty="0"/>
          </a:p>
        </p:txBody>
      </p:sp>
      <p:sp>
        <p:nvSpPr>
          <p:cNvPr id="48131" name="Content Placeholder 2"/>
          <p:cNvSpPr>
            <a:spLocks noGrp="1"/>
          </p:cNvSpPr>
          <p:nvPr>
            <p:ph idx="1"/>
          </p:nvPr>
        </p:nvSpPr>
        <p:spPr>
          <a:xfrm>
            <a:off x="455613" y="838200"/>
            <a:ext cx="8226425" cy="6019800"/>
          </a:xfrm>
        </p:spPr>
        <p:txBody>
          <a:bodyPr vert="horz" wrap="square" lIns="91430" tIns="45715" rIns="91430" bIns="45715" anchor="t" anchorCtr="0"/>
          <a:p>
            <a:pPr defTabSz="914400" eaLnBrk="1" hangingPunct="1">
              <a:tabLst>
                <a:tab pos="723900" algn="l"/>
                <a:tab pos="1447800" algn="l"/>
                <a:tab pos="2171700" algn="l"/>
                <a:tab pos="2895600" algn="l"/>
                <a:tab pos="3619500" algn="l"/>
                <a:tab pos="4343400" algn="l"/>
                <a:tab pos="5067300" algn="l"/>
                <a:tab pos="5791200" algn="l"/>
                <a:tab pos="6515100" algn="l"/>
                <a:tab pos="7239000" algn="l"/>
              </a:tabLst>
            </a:pPr>
            <a:r>
              <a:rPr lang="de-DE" altLang="x-none" sz="2800" dirty="0"/>
              <a:t>It is used to limit the value range that can be placed in a column.</a:t>
            </a:r>
            <a:endParaRPr lang="de-DE" altLang="x-none" sz="2800" dirty="0"/>
          </a:p>
          <a:p>
            <a:pPr defTabSz="914400" eaLnBrk="1" hangingPunct="1">
              <a:buNone/>
              <a:tabLst>
                <a:tab pos="723900" algn="l"/>
                <a:tab pos="1447800" algn="l"/>
                <a:tab pos="2171700" algn="l"/>
                <a:tab pos="2895600" algn="l"/>
                <a:tab pos="3619500" algn="l"/>
                <a:tab pos="4343400" algn="l"/>
                <a:tab pos="5067300" algn="l"/>
                <a:tab pos="5791200" algn="l"/>
                <a:tab pos="6515100" algn="l"/>
                <a:tab pos="7239000" algn="l"/>
              </a:tabLst>
            </a:pPr>
            <a:r>
              <a:rPr lang="de-DE" altLang="x-none" sz="2800" dirty="0"/>
              <a:t>   The following SQL creates a CHECK constraint on the "P_Id" column when the "Persons" table is created. The CHECK constraint specifies that the column "P_Id" must only include integers greater than 0.</a:t>
            </a:r>
            <a:endParaRPr lang="de-DE" altLang="x-none" sz="2800" dirty="0"/>
          </a:p>
          <a:p>
            <a:pPr defTabSz="914400" eaLnBrk="1" hangingPunct="1">
              <a:tabLst>
                <a:tab pos="723900" algn="l"/>
                <a:tab pos="1447800" algn="l"/>
                <a:tab pos="2171700" algn="l"/>
                <a:tab pos="2895600" algn="l"/>
                <a:tab pos="3619500" algn="l"/>
                <a:tab pos="4343400" algn="l"/>
                <a:tab pos="5067300" algn="l"/>
                <a:tab pos="5791200" algn="l"/>
                <a:tab pos="6515100" algn="l"/>
                <a:tab pos="7239000" algn="l"/>
              </a:tabLst>
            </a:pPr>
            <a:endParaRPr dirty="0"/>
          </a:p>
        </p:txBody>
      </p:sp>
      <p:sp>
        <p:nvSpPr>
          <p:cNvPr id="48132" name="Rectangle 3"/>
          <p:cNvSpPr/>
          <p:nvPr/>
        </p:nvSpPr>
        <p:spPr>
          <a:xfrm>
            <a:off x="914400" y="3886200"/>
            <a:ext cx="4648200" cy="2554288"/>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CREATE TABLE Persons</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(P_Id int NOT NULL,</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LastName varchar(255) NOT NULL,</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FirstName varchar(255),</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City varchar(255),</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CHECK (P_Id&gt;0))</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endParaRPr sz="2000" dirty="0">
              <a:solidFill>
                <a:srgbClr val="FFFFCC"/>
              </a:solidFill>
              <a:latin typeface="Arial Black" panose="020B0A040201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p:txBody>
          <a:bodyPr vert="horz" wrap="square" lIns="91430" tIns="45715" rIns="91430" bIns="45715" anchor="ctr" anchorCtr="1"/>
          <a:p>
            <a:pPr eaLnBrk="1" hangingPunct="1"/>
            <a:r>
              <a:rPr lang="de-DE" altLang="x-none" dirty="0"/>
              <a:t> DEFAULT (Constraint)</a:t>
            </a:r>
            <a:endParaRPr dirty="0"/>
          </a:p>
        </p:txBody>
      </p:sp>
      <p:sp>
        <p:nvSpPr>
          <p:cNvPr id="49155" name="Content Placeholder 2"/>
          <p:cNvSpPr>
            <a:spLocks noGrp="1"/>
          </p:cNvSpPr>
          <p:nvPr>
            <p:ph idx="1"/>
          </p:nvPr>
        </p:nvSpPr>
        <p:spPr>
          <a:xfrm>
            <a:off x="455613" y="1598613"/>
            <a:ext cx="8226425" cy="4954587"/>
          </a:xfrm>
        </p:spPr>
        <p:txBody>
          <a:bodyPr vert="horz" wrap="square" lIns="91430" tIns="45715" rIns="91430" bIns="45715" anchor="t" anchorCtr="0"/>
          <a:p>
            <a:pPr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sz="2800" dirty="0"/>
              <a:t>It is used to insert a default value into column.</a:t>
            </a:r>
            <a:endParaRPr lang="de-DE" altLang="x-none" sz="2800" dirty="0"/>
          </a:p>
          <a:p>
            <a:pPr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sz="2800" dirty="0"/>
              <a:t> The following SQL creates a DEFAULT constraint on the "City" column when the "Persons" table is created:</a:t>
            </a:r>
            <a:endParaRPr lang="de-DE" altLang="x-none" sz="2800" dirty="0"/>
          </a:p>
          <a:p>
            <a:pPr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endParaRPr dirty="0"/>
          </a:p>
        </p:txBody>
      </p:sp>
      <p:sp>
        <p:nvSpPr>
          <p:cNvPr id="49156" name="Rectangle 3"/>
          <p:cNvSpPr/>
          <p:nvPr/>
        </p:nvSpPr>
        <p:spPr>
          <a:xfrm>
            <a:off x="685800" y="4038600"/>
            <a:ext cx="4648200" cy="2246313"/>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CREATE TABLE Persons</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(P_Id int NOT NULL,</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LastName varchar(255) NOT NULL,</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FirstName varchar(255),</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City varchar(255) DEFAULT 'Sandnes')</a:t>
            </a:r>
            <a:endParaRPr sz="2000" dirty="0">
              <a:solidFill>
                <a:srgbClr val="FFFFCC"/>
              </a:solidFill>
              <a:latin typeface="Arial Black" panose="020B0A040201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3"/>
          <p:cNvSpPr>
            <a:spLocks noGrp="1"/>
          </p:cNvSpPr>
          <p:nvPr>
            <p:ph type="title"/>
          </p:nvPr>
        </p:nvSpPr>
        <p:spPr>
          <a:xfrm>
            <a:off x="609600" y="2743200"/>
            <a:ext cx="8226425" cy="1143000"/>
          </a:xfrm>
        </p:spPr>
        <p:txBody>
          <a:bodyPr vert="horz" wrap="square" lIns="91430" tIns="45715" rIns="91430" bIns="45715" anchor="ctr" anchorCtr="1"/>
          <a:p>
            <a:pPr eaLnBrk="1" hangingPunct="1"/>
            <a:r>
              <a:rPr lang="de-DE" altLang="x-none" dirty="0"/>
              <a:t> JOINS</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itle 2"/>
          <p:cNvSpPr>
            <a:spLocks noGrp="1"/>
          </p:cNvSpPr>
          <p:nvPr>
            <p:ph type="title"/>
          </p:nvPr>
        </p:nvSpPr>
        <p:spPr/>
        <p:txBody>
          <a:bodyPr vert="horz" wrap="square" lIns="91430" tIns="45715" rIns="91430" bIns="45715" anchor="ctr" anchorCtr="1"/>
          <a:p>
            <a:pPr eaLnBrk="1" hangingPunct="1"/>
            <a:r>
              <a:rPr lang="de-DE" altLang="x-none" dirty="0"/>
              <a:t>JOINS</a:t>
            </a:r>
            <a:endParaRPr dirty="0"/>
          </a:p>
        </p:txBody>
      </p:sp>
      <p:sp>
        <p:nvSpPr>
          <p:cNvPr id="51203" name="Content Placeholder 3"/>
          <p:cNvSpPr>
            <a:spLocks noGrp="1"/>
          </p:cNvSpPr>
          <p:nvPr>
            <p:ph idx="1"/>
          </p:nvPr>
        </p:nvSpPr>
        <p:spPr/>
        <p:txBody>
          <a:bodyPr vert="horz" wrap="square" lIns="91430" tIns="45715" rIns="91430" bIns="45715" anchor="t" anchorCtr="0"/>
          <a:p>
            <a:r>
              <a:rPr dirty="0"/>
              <a:t>The </a:t>
            </a:r>
            <a:r>
              <a:rPr b="1" dirty="0"/>
              <a:t>Join Condition</a:t>
            </a:r>
            <a:r>
              <a:rPr dirty="0"/>
              <a:t> is always in the WHERE clause.</a:t>
            </a:r>
            <a:endParaRPr dirty="0"/>
          </a:p>
          <a:p>
            <a:r>
              <a:rPr dirty="0"/>
              <a:t>Rows in one table can be joined with rows in another table according to the common values existing in the corresponding columns, which is usually the primary key and foreign key columns.</a:t>
            </a:r>
            <a:endParaRPr dirty="0"/>
          </a:p>
          <a:p>
            <a:pPr eaLnBrk="1" hangingPunct="1"/>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xfrm>
            <a:off x="1295400" y="228600"/>
            <a:ext cx="6707188" cy="762000"/>
          </a:xfrm>
        </p:spPr>
        <p:txBody>
          <a:bodyPr vert="horz" wrap="square" lIns="91430" tIns="45715" rIns="91430" bIns="45715" anchor="ctr" anchorCtr="1"/>
          <a:p>
            <a:pPr eaLnBrk="1" hangingPunct="1"/>
            <a:r>
              <a:rPr dirty="0"/>
              <a:t>INNER JOIN</a:t>
            </a:r>
            <a:endParaRPr dirty="0"/>
          </a:p>
        </p:txBody>
      </p:sp>
      <p:sp>
        <p:nvSpPr>
          <p:cNvPr id="52227" name="Content Placeholder 2"/>
          <p:cNvSpPr>
            <a:spLocks noGrp="1"/>
          </p:cNvSpPr>
          <p:nvPr>
            <p:ph idx="1"/>
          </p:nvPr>
        </p:nvSpPr>
        <p:spPr>
          <a:xfrm>
            <a:off x="609600" y="1143000"/>
            <a:ext cx="8226425" cy="5334000"/>
          </a:xfrm>
        </p:spPr>
        <p:txBody>
          <a:bodyPr vert="horz" wrap="square" lIns="91430" tIns="45715" rIns="91430" bIns="45715" anchor="t" anchorCtr="0"/>
          <a:p>
            <a:pPr defTabSz="9144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2800" dirty="0"/>
              <a:t>The INNER JOIN keyword return rows when there is at least one match in both tables.</a:t>
            </a:r>
            <a:endParaRPr sz="2800" dirty="0"/>
          </a:p>
          <a:p>
            <a:pPr defTabSz="9144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2800" dirty="0"/>
              <a:t>Syntax:</a:t>
            </a:r>
            <a:endParaRPr sz="2800" dirty="0"/>
          </a:p>
          <a:p>
            <a:pPr defTabSz="9144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2800" dirty="0"/>
              <a:t> SELECT column_name(s) FROM table_name1 INNER JOIN table_name2 ON table_name1. column_name= table_name2.column_name</a:t>
            </a:r>
            <a:endParaRPr sz="2800" dirty="0"/>
          </a:p>
          <a:p>
            <a:pPr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p:txBody>
      </p:sp>
      <p:sp>
        <p:nvSpPr>
          <p:cNvPr id="52228" name="Rectangle 3"/>
          <p:cNvSpPr/>
          <p:nvPr/>
        </p:nvSpPr>
        <p:spPr>
          <a:xfrm>
            <a:off x="838200" y="4800600"/>
            <a:ext cx="4953000" cy="2246313"/>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SELECT Persons.LastName, Persons.FirstName, Orders.OrderNo</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FROM Persons</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INNER JOIN Orders</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ON Persons.P_Id=Orders.P_Id</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ORDER BY Persons.LastName</a:t>
            </a:r>
            <a:endParaRPr sz="2000" dirty="0">
              <a:solidFill>
                <a:srgbClr val="FFFFCC"/>
              </a:solidFill>
              <a:latin typeface="Arial Black" panose="020B0A040201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3250" name="Picture 1"/>
          <p:cNvPicPr>
            <a:picLocks noGrp="1" noChangeAspect="1"/>
          </p:cNvPicPr>
          <p:nvPr>
            <p:ph idx="1"/>
          </p:nvPr>
        </p:nvPicPr>
        <p:blipFill>
          <a:blip r:embed="rId1"/>
          <a:srcRect/>
          <a:stretch>
            <a:fillRect/>
          </a:stretch>
        </p:blipFill>
        <p:spPr>
          <a:xfrm>
            <a:off x="609600" y="381000"/>
            <a:ext cx="7620000" cy="3276600"/>
          </a:xfrm>
        </p:spPr>
      </p:pic>
      <p:sp>
        <p:nvSpPr>
          <p:cNvPr id="53251" name="Rectangle 4"/>
          <p:cNvSpPr/>
          <p:nvPr/>
        </p:nvSpPr>
        <p:spPr>
          <a:xfrm>
            <a:off x="381000" y="3810000"/>
            <a:ext cx="5638800" cy="523875"/>
          </a:xfrm>
          <a:prstGeom prst="rect">
            <a:avLst/>
          </a:prstGeom>
          <a:noFill/>
          <a:ln w="9525">
            <a:noFill/>
          </a:ln>
        </p:spPr>
        <p:txBody>
          <a:bodyPr wrap="none">
            <a:spAutoFit/>
          </a:bodyPr>
          <a:p>
            <a:pPr defTabSz="9144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sz="2800" dirty="0">
                <a:solidFill>
                  <a:srgbClr val="FFFFFF"/>
                </a:solidFill>
                <a:latin typeface="Bookman Old Style" pitchFamily="18" charset="0"/>
              </a:rPr>
              <a:t>The result sheet looks like this:</a:t>
            </a:r>
            <a:endParaRPr lang="de-DE" altLang="x-none" sz="2800" dirty="0">
              <a:solidFill>
                <a:srgbClr val="FFFFFF"/>
              </a:solidFill>
              <a:latin typeface="Bookman Old Style" pitchFamily="18" charset="0"/>
            </a:endParaRPr>
          </a:p>
        </p:txBody>
      </p:sp>
      <p:sp>
        <p:nvSpPr>
          <p:cNvPr id="53252" name="Text Box 3"/>
          <p:cNvSpPr txBox="1"/>
          <p:nvPr/>
        </p:nvSpPr>
        <p:spPr>
          <a:xfrm>
            <a:off x="503238" y="554038"/>
            <a:ext cx="8856662" cy="3941762"/>
          </a:xfrm>
          <a:prstGeom prst="rect">
            <a:avLst/>
          </a:prstGeom>
          <a:noFill/>
          <a:ln w="9525">
            <a:noFill/>
          </a:ln>
        </p:spPr>
        <p:txBody>
          <a:bodyPr lIns="0" tIns="28224" rIns="0" bIns="0" anchor="ctr" anchorCtr="0"/>
          <a:p>
            <a:pPr algn="ctr" defTabSz="9144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x-none" sz="3200" dirty="0">
              <a:solidFill>
                <a:srgbClr val="000000"/>
              </a:solidFill>
              <a:latin typeface="Bookman Old Style" pitchFamily="18" charset="0"/>
            </a:endParaRPr>
          </a:p>
          <a:p>
            <a:pPr algn="ctr" defTabSz="9144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x-none" sz="3200" dirty="0">
              <a:solidFill>
                <a:srgbClr val="000000"/>
              </a:solidFill>
              <a:latin typeface="Bookman Old Style" pitchFamily="18" charset="0"/>
            </a:endParaRPr>
          </a:p>
          <a:p>
            <a:pPr algn="ctr" defTabSz="9144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x-none" sz="3200" dirty="0">
              <a:solidFill>
                <a:srgbClr val="000000"/>
              </a:solidFill>
              <a:latin typeface="Bookman Old Style" pitchFamily="18" charset="0"/>
            </a:endParaRPr>
          </a:p>
          <a:p>
            <a:pPr algn="ctr" defTabSz="9144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x-none" sz="3200" dirty="0">
              <a:solidFill>
                <a:srgbClr val="000000"/>
              </a:solidFill>
              <a:latin typeface="Bookman Old Style" pitchFamily="18" charset="0"/>
            </a:endParaRPr>
          </a:p>
          <a:p>
            <a:pPr algn="ctr" defTabSz="9144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x-none" sz="2400" dirty="0">
              <a:solidFill>
                <a:srgbClr val="000000"/>
              </a:solidFill>
              <a:latin typeface="Bookman Old Style" pitchFamily="18" charset="0"/>
            </a:endParaRPr>
          </a:p>
          <a:p>
            <a:pPr defTabSz="9144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sz="2400" dirty="0">
                <a:solidFill>
                  <a:srgbClr val="000000"/>
                </a:solidFill>
                <a:latin typeface="Bookman Old Style" pitchFamily="18" charset="0"/>
              </a:rPr>
              <a:t>        </a:t>
            </a:r>
            <a:endParaRPr lang="de-DE" altLang="x-none" sz="2400" dirty="0">
              <a:solidFill>
                <a:srgbClr val="000000"/>
              </a:solidFill>
              <a:latin typeface="Bookman Old Style" pitchFamily="18" charset="0"/>
            </a:endParaRPr>
          </a:p>
          <a:p>
            <a:pPr defTabSz="9144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sz="2400" dirty="0">
                <a:solidFill>
                  <a:srgbClr val="000000"/>
                </a:solidFill>
                <a:latin typeface="Bookman Old Style" pitchFamily="18" charset="0"/>
              </a:rPr>
              <a:t>        </a:t>
            </a:r>
            <a:endParaRPr lang="de-DE" altLang="x-none" sz="2400" dirty="0">
              <a:solidFill>
                <a:srgbClr val="000000"/>
              </a:solidFill>
              <a:latin typeface="Bookman Old Style" pitchFamily="18" charset="0"/>
            </a:endParaRPr>
          </a:p>
          <a:p>
            <a:pPr defTabSz="9144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sz="2400" dirty="0">
                <a:solidFill>
                  <a:srgbClr val="000000"/>
                </a:solidFill>
                <a:latin typeface="Bookman Old Style" pitchFamily="18" charset="0"/>
              </a:rPr>
              <a:t>       </a:t>
            </a:r>
            <a:endParaRPr lang="de-DE" altLang="x-none" sz="2400" dirty="0">
              <a:solidFill>
                <a:srgbClr val="000000"/>
              </a:solidFill>
              <a:latin typeface="Bookman Old Style" pitchFamily="18" charset="0"/>
            </a:endParaRPr>
          </a:p>
        </p:txBody>
      </p:sp>
      <p:pic>
        <p:nvPicPr>
          <p:cNvPr id="53253" name="Picture 2"/>
          <p:cNvPicPr>
            <a:picLocks noChangeAspect="1"/>
          </p:cNvPicPr>
          <p:nvPr/>
        </p:nvPicPr>
        <p:blipFill>
          <a:blip r:embed="rId2"/>
          <a:stretch>
            <a:fillRect/>
          </a:stretch>
        </p:blipFill>
        <p:spPr>
          <a:xfrm>
            <a:off x="685800" y="4343400"/>
            <a:ext cx="6950075" cy="1817688"/>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xfrm>
            <a:off x="2057400" y="273050"/>
            <a:ext cx="5334000" cy="717550"/>
          </a:xfrm>
        </p:spPr>
        <p:txBody>
          <a:bodyPr vert="horz" wrap="square" lIns="91430" tIns="45715" rIns="91430" bIns="45715" anchor="ctr" anchorCtr="1"/>
          <a:p>
            <a:pPr eaLnBrk="1" hangingPunct="1"/>
            <a:r>
              <a:rPr dirty="0"/>
              <a:t>LEFT JOIN</a:t>
            </a:r>
            <a:endParaRPr dirty="0"/>
          </a:p>
        </p:txBody>
      </p:sp>
      <p:sp>
        <p:nvSpPr>
          <p:cNvPr id="54275" name="Content Placeholder 2"/>
          <p:cNvSpPr>
            <a:spLocks noGrp="1"/>
          </p:cNvSpPr>
          <p:nvPr>
            <p:ph idx="1"/>
          </p:nvPr>
        </p:nvSpPr>
        <p:spPr>
          <a:xfrm>
            <a:off x="381000" y="990600"/>
            <a:ext cx="8226425" cy="5638800"/>
          </a:xfrm>
        </p:spPr>
        <p:txBody>
          <a:bodyPr vert="horz" wrap="square" lIns="91430" tIns="45715" rIns="91430" bIns="45715" anchor="t" anchorCtr="0"/>
          <a:p>
            <a:pPr defTabSz="914400" eaLnBrk="1" hangingPunct="1">
              <a:spcBef>
                <a:spcPts val="875"/>
              </a:spcBef>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2800" dirty="0">
                <a:latin typeface="Cambria" panose="02040503050406030204" pitchFamily="18" charset="0"/>
              </a:rPr>
              <a:t>The LEFT JOIN keyword returns all rows from the left table (table_name1), even if there are no matches in the right table (table_name2).</a:t>
            </a:r>
            <a:endParaRPr sz="2800" dirty="0">
              <a:latin typeface="Cambria" panose="02040503050406030204" pitchFamily="18" charset="0"/>
            </a:endParaRPr>
          </a:p>
          <a:p>
            <a:pPr defTabSz="914400" eaLnBrk="1" hangingPunct="1">
              <a:spcBef>
                <a:spcPts val="875"/>
              </a:spcBef>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2800" dirty="0">
                <a:latin typeface="Cambria" panose="02040503050406030204" pitchFamily="18" charset="0"/>
              </a:rPr>
              <a:t>Syntax:</a:t>
            </a:r>
            <a:endParaRPr sz="2800" dirty="0">
              <a:latin typeface="Cambria" panose="02040503050406030204" pitchFamily="18" charset="0"/>
            </a:endParaRPr>
          </a:p>
          <a:p>
            <a:pPr defTabSz="914400" eaLnBrk="1" hangingPunct="1">
              <a:spcBef>
                <a:spcPts val="875"/>
              </a:spcBef>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2800" dirty="0">
                <a:latin typeface="Cambria" panose="02040503050406030204" pitchFamily="18" charset="0"/>
              </a:rPr>
              <a:t>     SELECT column_name(s) FROM table_name1</a:t>
            </a:r>
            <a:br>
              <a:rPr sz="2800" dirty="0">
                <a:latin typeface="Cambria" panose="02040503050406030204" pitchFamily="18" charset="0"/>
              </a:rPr>
            </a:br>
            <a:r>
              <a:rPr sz="2800" dirty="0">
                <a:latin typeface="Cambria" panose="02040503050406030204" pitchFamily="18" charset="0"/>
              </a:rPr>
              <a:t>LEFT JOIN table_name2 ON table_name1. column_name=table_name2.column_name</a:t>
            </a:r>
            <a:endParaRPr sz="2800" dirty="0">
              <a:latin typeface="Cambria" panose="02040503050406030204" pitchFamily="18" charset="0"/>
            </a:endParaRPr>
          </a:p>
          <a:p>
            <a:pPr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p:txBody>
      </p:sp>
      <p:sp>
        <p:nvSpPr>
          <p:cNvPr id="54276" name="Rectangle 3"/>
          <p:cNvSpPr/>
          <p:nvPr/>
        </p:nvSpPr>
        <p:spPr>
          <a:xfrm>
            <a:off x="609600" y="4419600"/>
            <a:ext cx="4953000" cy="2246313"/>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SELECT Persons.LastName, Persons.FirstName, Orders.OrderNo</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FROM Persons</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LEFT JOIN Orders</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ON Persons.P_Id=Orders.P_Id</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ORDER BY Persons.LastName</a:t>
            </a:r>
            <a:endParaRPr sz="2000" dirty="0">
              <a:solidFill>
                <a:srgbClr val="FFFFCC"/>
              </a:solidFill>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p:txBody>
          <a:bodyPr vert="horz" wrap="square" lIns="91430" tIns="45715" rIns="91430" bIns="45715" anchor="ctr" anchorCtr="1"/>
          <a:p>
            <a:pPr eaLnBrk="1" hangingPunct="1"/>
            <a:r>
              <a:rPr lang="de-DE" altLang="x-none" dirty="0"/>
              <a:t>SQL - Structured Query Language</a:t>
            </a:r>
            <a:endParaRPr dirty="0"/>
          </a:p>
        </p:txBody>
      </p:sp>
      <p:sp>
        <p:nvSpPr>
          <p:cNvPr id="9219" name="Content Placeholder 2"/>
          <p:cNvSpPr>
            <a:spLocks noGrp="1"/>
          </p:cNvSpPr>
          <p:nvPr>
            <p:ph idx="1"/>
          </p:nvPr>
        </p:nvSpPr>
        <p:spPr>
          <a:xfrm>
            <a:off x="455613" y="1598613"/>
            <a:ext cx="8154987" cy="5030787"/>
          </a:xfrm>
        </p:spPr>
        <p:txBody>
          <a:bodyPr vert="horz" wrap="square" lIns="91430" tIns="45715" rIns="91430" bIns="45715" anchor="t" anchorCtr="0"/>
          <a:p>
            <a:pPr eaLnBrk="1" hangingPunct="1"/>
            <a:r>
              <a:rPr sz="2800" dirty="0"/>
              <a:t>“Structure Query Language”.</a:t>
            </a:r>
            <a:endParaRPr sz="2800" dirty="0"/>
          </a:p>
          <a:p>
            <a:pPr eaLnBrk="1" hangingPunct="1"/>
            <a:r>
              <a:rPr sz="2800" dirty="0"/>
              <a:t>For any operations on the database we need one standard language and SQL serves the purpose for that.</a:t>
            </a:r>
            <a:endParaRPr sz="2800" dirty="0"/>
          </a:p>
          <a:p>
            <a:pPr eaLnBrk="1" hangingPunct="1"/>
            <a:r>
              <a:rPr sz="2800" dirty="0"/>
              <a:t>In general, SQL is a language for communicating with the database server to access data.</a:t>
            </a:r>
            <a:endParaRPr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5298" name="Picture 1"/>
          <p:cNvPicPr>
            <a:picLocks noGrp="1" noChangeAspect="1"/>
          </p:cNvPicPr>
          <p:nvPr>
            <p:ph idx="1"/>
          </p:nvPr>
        </p:nvPicPr>
        <p:blipFill>
          <a:blip r:embed="rId1"/>
          <a:srcRect/>
          <a:stretch>
            <a:fillRect/>
          </a:stretch>
        </p:blipFill>
        <p:spPr>
          <a:xfrm>
            <a:off x="609600" y="381000"/>
            <a:ext cx="7315200" cy="3009900"/>
          </a:xfrm>
        </p:spPr>
      </p:pic>
      <p:pic>
        <p:nvPicPr>
          <p:cNvPr id="55299" name="Picture 2"/>
          <p:cNvPicPr>
            <a:picLocks noChangeAspect="1"/>
          </p:cNvPicPr>
          <p:nvPr/>
        </p:nvPicPr>
        <p:blipFill>
          <a:blip r:embed="rId2"/>
          <a:stretch>
            <a:fillRect/>
          </a:stretch>
        </p:blipFill>
        <p:spPr>
          <a:xfrm>
            <a:off x="685800" y="3581400"/>
            <a:ext cx="6951663" cy="2487613"/>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xfrm>
            <a:off x="2057400" y="273050"/>
            <a:ext cx="5410200" cy="869950"/>
          </a:xfrm>
        </p:spPr>
        <p:txBody>
          <a:bodyPr vert="horz" wrap="square" lIns="91430" tIns="45715" rIns="91430" bIns="45715" anchor="ctr" anchorCtr="1"/>
          <a:p>
            <a:pPr eaLnBrk="1" hangingPunct="1"/>
            <a:br>
              <a:rPr lang="de-DE" altLang="x-none" dirty="0"/>
            </a:br>
            <a:r>
              <a:rPr lang="de-DE" altLang="x-none" dirty="0"/>
              <a:t>RIGHT JOIN</a:t>
            </a:r>
            <a:br>
              <a:rPr lang="de-DE" altLang="x-none" dirty="0"/>
            </a:br>
            <a:endParaRPr dirty="0"/>
          </a:p>
        </p:txBody>
      </p:sp>
      <p:sp>
        <p:nvSpPr>
          <p:cNvPr id="56323" name="Content Placeholder 2"/>
          <p:cNvSpPr>
            <a:spLocks noGrp="1"/>
          </p:cNvSpPr>
          <p:nvPr>
            <p:ph idx="1"/>
          </p:nvPr>
        </p:nvSpPr>
        <p:spPr>
          <a:xfrm>
            <a:off x="533400" y="1066800"/>
            <a:ext cx="8226425" cy="3354388"/>
          </a:xfrm>
        </p:spPr>
        <p:txBody>
          <a:bodyPr vert="horz" wrap="square" lIns="91430" tIns="45715" rIns="91430" bIns="45715" anchor="t" anchorCtr="0"/>
          <a:p>
            <a:pPr defTabSz="914400" eaLnBrk="1" hangingPunct="1">
              <a:spcBef>
                <a:spcPts val="8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2800" dirty="0">
                <a:latin typeface="Cambria" panose="02040503050406030204" pitchFamily="18" charset="0"/>
              </a:rPr>
              <a:t>The RIGHT JOIN keyword returns all the rows from the right table (table_name2), even if there are no matches in the left table (table_name1).</a:t>
            </a:r>
            <a:endParaRPr sz="2800" dirty="0">
              <a:latin typeface="Cambria" panose="02040503050406030204" pitchFamily="18" charset="0"/>
            </a:endParaRPr>
          </a:p>
          <a:p>
            <a:pPr defTabSz="914400" eaLnBrk="1" hangingPunct="1">
              <a:spcBef>
                <a:spcPts val="8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2800" dirty="0">
                <a:latin typeface="Cambria" panose="02040503050406030204" pitchFamily="18" charset="0"/>
              </a:rPr>
              <a:t>Syntax:</a:t>
            </a:r>
            <a:endParaRPr sz="2800" dirty="0">
              <a:latin typeface="Cambria" panose="02040503050406030204" pitchFamily="18" charset="0"/>
            </a:endParaRPr>
          </a:p>
          <a:p>
            <a:pPr defTabSz="914400" eaLnBrk="1" hangingPunct="1">
              <a:spcBef>
                <a:spcPts val="875"/>
              </a:spcBef>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sz="2800" dirty="0">
                <a:latin typeface="Cambria" panose="02040503050406030204" pitchFamily="18" charset="0"/>
              </a:rPr>
              <a:t>    SELECT column_name(s) FROM table_name1</a:t>
            </a:r>
            <a:br>
              <a:rPr sz="2800" dirty="0">
                <a:latin typeface="Cambria" panose="02040503050406030204" pitchFamily="18" charset="0"/>
              </a:rPr>
            </a:br>
            <a:r>
              <a:rPr sz="2800" dirty="0">
                <a:latin typeface="Cambria" panose="02040503050406030204" pitchFamily="18" charset="0"/>
              </a:rPr>
              <a:t>RIGHT JOIN table_name2 ON table_name1. column_name= table_name2.column_name</a:t>
            </a:r>
            <a:endParaRPr sz="2800" dirty="0">
              <a:latin typeface="Cambria" panose="02040503050406030204" pitchFamily="18" charset="0"/>
            </a:endParaRPr>
          </a:p>
          <a:p>
            <a:pPr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p:txBody>
      </p:sp>
      <p:sp>
        <p:nvSpPr>
          <p:cNvPr id="56324" name="Rectangle 3"/>
          <p:cNvSpPr/>
          <p:nvPr/>
        </p:nvSpPr>
        <p:spPr>
          <a:xfrm>
            <a:off x="609600" y="4419600"/>
            <a:ext cx="4953000" cy="2246313"/>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SELECT Persons.LastName, Persons.FirstName, Orders.OrderNo</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FROM Persons</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RIGHT JOIN Orders</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ON Persons.P_Id=Orders.P_Id</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ORDER BY Persons.LastName</a:t>
            </a:r>
            <a:endParaRPr sz="2000" dirty="0">
              <a:solidFill>
                <a:srgbClr val="FFFFCC"/>
              </a:solidFill>
              <a:latin typeface="Arial Black" panose="020B0A040201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6" name="Picture 1"/>
          <p:cNvPicPr>
            <a:picLocks noGrp="1" noChangeAspect="1"/>
          </p:cNvPicPr>
          <p:nvPr>
            <p:ph idx="1"/>
          </p:nvPr>
        </p:nvPicPr>
        <p:blipFill>
          <a:blip r:embed="rId1"/>
          <a:srcRect/>
          <a:stretch>
            <a:fillRect/>
          </a:stretch>
        </p:blipFill>
        <p:spPr>
          <a:xfrm>
            <a:off x="533400" y="457200"/>
            <a:ext cx="6173788" cy="3048000"/>
          </a:xfrm>
        </p:spPr>
      </p:pic>
      <p:pic>
        <p:nvPicPr>
          <p:cNvPr id="57347" name="Picture 2"/>
          <p:cNvPicPr>
            <a:picLocks noChangeAspect="1"/>
          </p:cNvPicPr>
          <p:nvPr/>
        </p:nvPicPr>
        <p:blipFill>
          <a:blip r:embed="rId2"/>
          <a:stretch>
            <a:fillRect/>
          </a:stretch>
        </p:blipFill>
        <p:spPr>
          <a:xfrm>
            <a:off x="533400" y="3886200"/>
            <a:ext cx="6948488" cy="2201863"/>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itle 1"/>
          <p:cNvSpPr>
            <a:spLocks noGrp="1"/>
          </p:cNvSpPr>
          <p:nvPr>
            <p:ph type="title"/>
          </p:nvPr>
        </p:nvSpPr>
        <p:spPr/>
        <p:txBody>
          <a:bodyPr vert="horz" wrap="square" lIns="91430" tIns="45715" rIns="91430" bIns="45715" anchor="ctr" anchorCtr="1"/>
          <a:p>
            <a:pPr eaLnBrk="1" hangingPunct="1"/>
            <a:r>
              <a:rPr dirty="0"/>
              <a:t>FULL JOIN</a:t>
            </a:r>
            <a:endParaRPr dirty="0"/>
          </a:p>
        </p:txBody>
      </p:sp>
      <p:sp>
        <p:nvSpPr>
          <p:cNvPr id="58371" name="Content Placeholder 2"/>
          <p:cNvSpPr>
            <a:spLocks noGrp="1"/>
          </p:cNvSpPr>
          <p:nvPr>
            <p:ph idx="1"/>
          </p:nvPr>
        </p:nvSpPr>
        <p:spPr>
          <a:xfrm>
            <a:off x="455613" y="1066800"/>
            <a:ext cx="8226425" cy="5029200"/>
          </a:xfrm>
        </p:spPr>
        <p:txBody>
          <a:bodyPr vert="horz" wrap="square" lIns="91430" tIns="45715" rIns="91430" bIns="45715" anchor="t" anchorCtr="0"/>
          <a:p>
            <a:pPr defTabSz="914400" eaLnBrk="1" hangingPunct="1">
              <a:spcBef>
                <a:spcPts val="875"/>
              </a:spcBef>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latin typeface="Cambria" panose="02040503050406030204" pitchFamily="18" charset="0"/>
              </a:rPr>
              <a:t>The FULL JOIN keyword return rows when there is a match in one of the tables.   Syntax:</a:t>
            </a:r>
            <a:endParaRPr dirty="0">
              <a:latin typeface="Cambria" panose="02040503050406030204" pitchFamily="18" charset="0"/>
            </a:endParaRPr>
          </a:p>
          <a:p>
            <a:pPr defTabSz="914400" eaLnBrk="1" hangingPunct="1">
              <a:spcBef>
                <a:spcPts val="875"/>
              </a:spcBef>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dirty="0">
                <a:latin typeface="Cambria" panose="02040503050406030204" pitchFamily="18" charset="0"/>
              </a:rPr>
              <a:t>SELECT column_name(s) FROM table_name1</a:t>
            </a:r>
            <a:br>
              <a:rPr dirty="0">
                <a:latin typeface="Cambria" panose="02040503050406030204" pitchFamily="18" charset="0"/>
              </a:rPr>
            </a:br>
            <a:r>
              <a:rPr dirty="0">
                <a:latin typeface="Cambria" panose="02040503050406030204" pitchFamily="18" charset="0"/>
              </a:rPr>
              <a:t>FULL JOIN table_name2 ON table_name1. column_name=table_name2.column_name</a:t>
            </a:r>
            <a:endParaRPr dirty="0">
              <a:latin typeface="Cambria" panose="02040503050406030204" pitchFamily="18" charset="0"/>
            </a:endParaRPr>
          </a:p>
          <a:p>
            <a:pPr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p:txBody>
      </p:sp>
      <p:sp>
        <p:nvSpPr>
          <p:cNvPr id="58372" name="Rectangle 3"/>
          <p:cNvSpPr/>
          <p:nvPr/>
        </p:nvSpPr>
        <p:spPr>
          <a:xfrm>
            <a:off x="609600" y="4419600"/>
            <a:ext cx="4953000" cy="2246313"/>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SELECT Persons.LastName, Persons.FirstName, Orders.OrderNo</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FROM Persons</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FULL JOIN Orders</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ON Persons.P_Id=Orders.P_Id</a:t>
            </a:r>
            <a:br>
              <a:rPr sz="2000" dirty="0">
                <a:solidFill>
                  <a:srgbClr val="FFFFCC"/>
                </a:solidFill>
                <a:latin typeface="Arial Black" panose="020B0A04020102020204" pitchFamily="34" charset="0"/>
              </a:rPr>
            </a:br>
            <a:r>
              <a:rPr sz="2000" dirty="0">
                <a:solidFill>
                  <a:srgbClr val="FFFFCC"/>
                </a:solidFill>
                <a:latin typeface="Arial Black" panose="020B0A04020102020204" pitchFamily="34" charset="0"/>
              </a:rPr>
              <a:t>ORDER BY Persons.LastName</a:t>
            </a:r>
            <a:endParaRPr sz="2000" dirty="0">
              <a:solidFill>
                <a:srgbClr val="FFFFCC"/>
              </a:solidFill>
              <a:latin typeface="Arial Black" panose="020B0A040201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4" name="Picture 1"/>
          <p:cNvPicPr>
            <a:picLocks noGrp="1" noChangeAspect="1"/>
          </p:cNvPicPr>
          <p:nvPr>
            <p:ph idx="1"/>
          </p:nvPr>
        </p:nvPicPr>
        <p:blipFill>
          <a:blip r:embed="rId1"/>
          <a:srcRect/>
          <a:stretch>
            <a:fillRect/>
          </a:stretch>
        </p:blipFill>
        <p:spPr>
          <a:xfrm>
            <a:off x="533400" y="533400"/>
            <a:ext cx="6192838" cy="3124200"/>
          </a:xfrm>
        </p:spPr>
      </p:pic>
      <p:pic>
        <p:nvPicPr>
          <p:cNvPr id="59395" name="Picture 2"/>
          <p:cNvPicPr>
            <a:picLocks noChangeAspect="1"/>
          </p:cNvPicPr>
          <p:nvPr/>
        </p:nvPicPr>
        <p:blipFill>
          <a:blip r:embed="rId2"/>
          <a:stretch>
            <a:fillRect/>
          </a:stretch>
        </p:blipFill>
        <p:spPr>
          <a:xfrm>
            <a:off x="533400" y="3962400"/>
            <a:ext cx="7102475" cy="2486025"/>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62000" y="2743200"/>
            <a:ext cx="7772400" cy="1362075"/>
          </a:xfrm>
        </p:spPr>
        <p:txBody>
          <a:bodyPr vert="horz" wrap="square" lIns="91430" tIns="45715" rIns="91430" bIns="45715" numCol="1" anchor="t"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de-DE" sz="4400" b="1" i="0" u="none" strike="noStrike" kern="0" cap="all" spc="0" normalizeH="0" baseline="0" noProof="0" dirty="0" smtClean="0">
                <a:ln>
                  <a:noFill/>
                </a:ln>
                <a:solidFill>
                  <a:srgbClr val="FF9900"/>
                </a:solidFill>
                <a:effectLst/>
                <a:uLnTx/>
                <a:uFillTx/>
                <a:latin typeface="+mj-lt"/>
                <a:ea typeface="+mj-ea"/>
                <a:cs typeface="+mj-cs"/>
              </a:rPr>
              <a:t>STORED PROCEDURES</a:t>
            </a:r>
            <a:endParaRPr kumimoji="0" lang="en-US" sz="4400" b="1" i="0" u="none" strike="noStrike" kern="0" cap="all" spc="0" normalizeH="0" baseline="0" noProof="0" dirty="0" smtClean="0">
              <a:ln>
                <a:noFill/>
              </a:ln>
              <a:solidFill>
                <a:srgbClr val="FF9900"/>
              </a:solidFill>
              <a:effectLst/>
              <a:uLnTx/>
              <a:uFillTx/>
              <a:latin typeface="+mj-lt"/>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3"/>
          <p:cNvSpPr>
            <a:spLocks noGrp="1"/>
          </p:cNvSpPr>
          <p:nvPr>
            <p:ph type="title"/>
          </p:nvPr>
        </p:nvSpPr>
        <p:spPr>
          <a:xfrm>
            <a:off x="381000" y="228600"/>
            <a:ext cx="8226425" cy="990600"/>
          </a:xfrm>
        </p:spPr>
        <p:txBody>
          <a:bodyPr vert="horz" wrap="square" lIns="91430" tIns="45715" rIns="91430" bIns="45715" anchor="ctr" anchorCtr="1"/>
          <a:p>
            <a:pPr eaLnBrk="1" hangingPunct="1"/>
            <a:r>
              <a:rPr lang="de-DE" altLang="x-none" dirty="0"/>
              <a:t>Creating stored procedures </a:t>
            </a:r>
            <a:endParaRPr dirty="0"/>
          </a:p>
        </p:txBody>
      </p:sp>
      <p:sp>
        <p:nvSpPr>
          <p:cNvPr id="61443" name="Content Placeholder 4"/>
          <p:cNvSpPr>
            <a:spLocks noGrp="1"/>
          </p:cNvSpPr>
          <p:nvPr>
            <p:ph idx="1"/>
          </p:nvPr>
        </p:nvSpPr>
        <p:spPr>
          <a:xfrm>
            <a:off x="457200" y="1066800"/>
            <a:ext cx="8226425" cy="5638800"/>
          </a:xfrm>
        </p:spPr>
        <p:txBody>
          <a:bodyPr vert="horz" wrap="square" lIns="91430" tIns="45715" rIns="91430" bIns="45715" anchor="t" anchorCtr="0"/>
          <a:p>
            <a:pPr defTabSz="914400" eaLnBrk="1" hangingPunct="1">
              <a:lnSpc>
                <a:spcPct val="98000"/>
              </a:lnSpc>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General Syntax to create a procedure is:</a:t>
            </a:r>
            <a:endParaRPr lang="de-DE" altLang="x-none" dirty="0">
              <a:latin typeface="Cambria" panose="02040503050406030204" pitchFamily="18" charset="0"/>
            </a:endParaRPr>
          </a:p>
          <a:p>
            <a:pPr defTabSz="914400" eaLnBrk="1" hangingPunct="1">
              <a:lnSpc>
                <a:spcPct val="98000"/>
              </a:lnSpc>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CREATE PROCEDURE proc_name [list of parameters] </a:t>
            </a:r>
            <a:endParaRPr lang="de-DE" altLang="x-none" dirty="0">
              <a:latin typeface="Cambria" panose="02040503050406030204" pitchFamily="18" charset="0"/>
            </a:endParaRPr>
          </a:p>
          <a:p>
            <a:pPr defTabSz="914400" eaLnBrk="1" hangingPunct="1">
              <a:lnSpc>
                <a:spcPct val="98000"/>
              </a:lnSpc>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IS    </a:t>
            </a:r>
            <a:endParaRPr lang="de-DE" altLang="x-none" dirty="0">
              <a:latin typeface="Cambria" panose="02040503050406030204" pitchFamily="18" charset="0"/>
            </a:endParaRPr>
          </a:p>
          <a:p>
            <a:pPr defTabSz="914400" eaLnBrk="1" hangingPunct="1">
              <a:lnSpc>
                <a:spcPct val="98000"/>
              </a:lnSpc>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Declaration section </a:t>
            </a:r>
            <a:endParaRPr lang="de-DE" altLang="x-none" dirty="0">
              <a:latin typeface="Cambria" panose="02040503050406030204" pitchFamily="18" charset="0"/>
            </a:endParaRPr>
          </a:p>
          <a:p>
            <a:pPr defTabSz="914400" eaLnBrk="1" hangingPunct="1">
              <a:lnSpc>
                <a:spcPct val="98000"/>
              </a:lnSpc>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BEGIN    </a:t>
            </a:r>
            <a:endParaRPr lang="de-DE" altLang="x-none" dirty="0">
              <a:latin typeface="Cambria" panose="02040503050406030204" pitchFamily="18" charset="0"/>
            </a:endParaRPr>
          </a:p>
          <a:p>
            <a:pPr defTabSz="914400" eaLnBrk="1" hangingPunct="1">
              <a:lnSpc>
                <a:spcPct val="98000"/>
              </a:lnSpc>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Execution section </a:t>
            </a:r>
            <a:endParaRPr lang="de-DE" altLang="x-none" dirty="0">
              <a:latin typeface="Cambria" panose="02040503050406030204" pitchFamily="18" charset="0"/>
            </a:endParaRPr>
          </a:p>
          <a:p>
            <a:pPr defTabSz="914400" eaLnBrk="1" hangingPunct="1">
              <a:lnSpc>
                <a:spcPct val="98000"/>
              </a:lnSpc>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EXCEPTION    </a:t>
            </a:r>
            <a:endParaRPr lang="de-DE" altLang="x-none" dirty="0">
              <a:latin typeface="Cambria" panose="02040503050406030204" pitchFamily="18" charset="0"/>
            </a:endParaRPr>
          </a:p>
          <a:p>
            <a:pPr defTabSz="914400" eaLnBrk="1" hangingPunct="1">
              <a:lnSpc>
                <a:spcPct val="98000"/>
              </a:lnSpc>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Exception section </a:t>
            </a:r>
            <a:endParaRPr lang="de-DE" altLang="x-none" dirty="0">
              <a:latin typeface="Cambria" panose="02040503050406030204" pitchFamily="18" charset="0"/>
            </a:endParaRPr>
          </a:p>
          <a:p>
            <a:pPr defTabSz="914400" eaLnBrk="1" hangingPunct="1">
              <a:lnSpc>
                <a:spcPct val="98000"/>
              </a:lnSpc>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END; </a:t>
            </a:r>
            <a:endParaRPr lang="de-DE" altLang="x-none" dirty="0">
              <a:latin typeface="Cambria" panose="02040503050406030204" pitchFamily="18" charset="0"/>
            </a:endParaRPr>
          </a:p>
          <a:p>
            <a:pPr defTabSz="914400" eaLnBrk="1" hangingPunct="1">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Content Placeholder 2"/>
          <p:cNvSpPr>
            <a:spLocks noGrp="1"/>
          </p:cNvSpPr>
          <p:nvPr>
            <p:ph idx="1"/>
          </p:nvPr>
        </p:nvSpPr>
        <p:spPr>
          <a:xfrm>
            <a:off x="457200" y="228600"/>
            <a:ext cx="8226425" cy="4497388"/>
          </a:xfrm>
        </p:spPr>
        <p:txBody>
          <a:bodyPr vert="horz" wrap="square" lIns="91430" tIns="45715" rIns="91430" bIns="45715" anchor="t" anchorCtr="0"/>
          <a:p>
            <a:pPr defTabSz="914400" eaLnBrk="1" hangingPunct="1">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r>
              <a:rPr lang="de-DE" altLang="x-none" dirty="0">
                <a:latin typeface="Cambria" panose="02040503050406030204" pitchFamily="18" charset="0"/>
              </a:rPr>
              <a:t>The below example creates a procedure ‘getPersons’ which gives the details of the persons belonging to a particular city.</a:t>
            </a:r>
            <a:endParaRPr lang="de-DE" altLang="x-none" dirty="0">
              <a:latin typeface="Cambria" panose="02040503050406030204" pitchFamily="18" charset="0"/>
            </a:endParaRPr>
          </a:p>
          <a:p>
            <a:pPr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pPr>
            <a:endParaRPr dirty="0"/>
          </a:p>
        </p:txBody>
      </p:sp>
      <p:sp>
        <p:nvSpPr>
          <p:cNvPr id="62467" name="Rectangle 3"/>
          <p:cNvSpPr/>
          <p:nvPr/>
        </p:nvSpPr>
        <p:spPr>
          <a:xfrm>
            <a:off x="304800" y="2133600"/>
            <a:ext cx="8267700" cy="4094163"/>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CREATE PROCEDURE getPersons</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          @city varchar(50)</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AS</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BEGIN</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          </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          SELECT *</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          FROM Persons </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	       WHERE City = @city</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		</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	       RETURN @@ROWCOUNT; </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END</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GO</a:t>
            </a:r>
            <a:endParaRPr sz="4400" dirty="0">
              <a:solidFill>
                <a:srgbClr val="FFFFCC"/>
              </a:solidFill>
              <a:latin typeface="Arial Black" panose="020B0A040201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itle 1"/>
          <p:cNvSpPr>
            <a:spLocks noGrp="1"/>
          </p:cNvSpPr>
          <p:nvPr>
            <p:ph type="title"/>
          </p:nvPr>
        </p:nvSpPr>
        <p:spPr/>
        <p:txBody>
          <a:bodyPr vert="horz" wrap="square" lIns="91430" tIns="45715" rIns="91430" bIns="45715" anchor="ctr" anchorCtr="1"/>
          <a:p>
            <a:pPr eaLnBrk="1" hangingPunct="1"/>
            <a:r>
              <a:rPr dirty="0"/>
              <a:t>Executing Stored Procedures</a:t>
            </a:r>
            <a:endParaRPr dirty="0"/>
          </a:p>
        </p:txBody>
      </p:sp>
      <p:sp>
        <p:nvSpPr>
          <p:cNvPr id="63491" name="Content Placeholder 2"/>
          <p:cNvSpPr>
            <a:spLocks noGrp="1"/>
          </p:cNvSpPr>
          <p:nvPr>
            <p:ph idx="1"/>
          </p:nvPr>
        </p:nvSpPr>
        <p:spPr/>
        <p:txBody>
          <a:bodyPr vert="horz" wrap="square" lIns="91430" tIns="45715" rIns="91430" bIns="45715" anchor="t" anchorCtr="0"/>
          <a:p>
            <a:pPr eaLnBrk="1" hangingPunct="1"/>
            <a:r>
              <a:rPr dirty="0"/>
              <a:t>Use the command Execute to invoke a stored procedure.</a:t>
            </a:r>
            <a:endParaRPr dirty="0"/>
          </a:p>
          <a:p>
            <a:pPr eaLnBrk="1" hangingPunct="1"/>
            <a:endParaRPr dirty="0"/>
          </a:p>
          <a:p>
            <a:pPr eaLnBrk="1" hangingPunct="1"/>
            <a:r>
              <a:rPr dirty="0"/>
              <a:t>A stored procedure can return an integer value. To retrieve the return value:</a:t>
            </a:r>
            <a:endParaRPr dirty="0"/>
          </a:p>
        </p:txBody>
      </p:sp>
      <p:sp>
        <p:nvSpPr>
          <p:cNvPr id="63492" name="Rectangle 3"/>
          <p:cNvSpPr/>
          <p:nvPr/>
        </p:nvSpPr>
        <p:spPr>
          <a:xfrm>
            <a:off x="533400" y="2743200"/>
            <a:ext cx="8267700" cy="400050"/>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EXEC[UTE] getPersons @city='agnes'</a:t>
            </a:r>
            <a:endParaRPr sz="2000" dirty="0">
              <a:solidFill>
                <a:srgbClr val="FFFFCC"/>
              </a:solidFill>
              <a:latin typeface="Arial Black" panose="020B0A04020102020204" pitchFamily="34" charset="0"/>
            </a:endParaRPr>
          </a:p>
        </p:txBody>
      </p:sp>
      <p:sp>
        <p:nvSpPr>
          <p:cNvPr id="63493" name="Rectangle 5"/>
          <p:cNvSpPr/>
          <p:nvPr/>
        </p:nvSpPr>
        <p:spPr>
          <a:xfrm>
            <a:off x="609600" y="4953000"/>
            <a:ext cx="8267700" cy="1016000"/>
          </a:xfrm>
          <a:prstGeom prst="rect">
            <a:avLst/>
          </a:prstGeom>
          <a:noFill/>
          <a:ln w="9525" cap="flat" cmpd="sng">
            <a:solidFill>
              <a:srgbClr val="FFC000"/>
            </a:solidFill>
            <a:prstDash val="solid"/>
            <a:miter/>
            <a:headEnd type="none" w="med" len="med"/>
            <a:tailEnd type="none" w="med" len="med"/>
          </a:ln>
        </p:spPr>
        <p:txBody>
          <a:bodyPr>
            <a:spAutoFit/>
          </a:bodyPr>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DECLARE @i INT</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EXEC @i=getPersons @city='agnes'</a:t>
            </a:r>
            <a:endParaRPr sz="2000" dirty="0">
              <a:solidFill>
                <a:srgbClr val="FFFFCC"/>
              </a:solidFill>
              <a:latin typeface="Arial Black" panose="020B0A04020102020204" pitchFamily="34" charset="0"/>
            </a:endParaRPr>
          </a:p>
          <a:p>
            <a:pPr lvl="1" defTabSz="9144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SELECT @i</a:t>
            </a:r>
            <a:endParaRPr sz="2000" dirty="0">
              <a:solidFill>
                <a:srgbClr val="FFFFCC"/>
              </a:solidFill>
              <a:latin typeface="Arial Black" panose="020B0A040201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85800" y="2438400"/>
            <a:ext cx="7772400" cy="1362075"/>
          </a:xfrm>
        </p:spPr>
        <p:txBody>
          <a:bodyPr vert="horz" wrap="square" lIns="91430" tIns="45715" rIns="91430" bIns="45715" numCol="1" anchor="t"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de-DE" sz="4000" b="1" i="0" u="none" strike="noStrike" kern="0" cap="all" spc="0" normalizeH="0" baseline="0" noProof="0" dirty="0" smtClean="0">
                <a:ln>
                  <a:noFill/>
                </a:ln>
                <a:solidFill>
                  <a:srgbClr val="FF9900"/>
                </a:solidFill>
                <a:effectLst/>
                <a:uLnTx/>
                <a:uFillTx/>
                <a:latin typeface="+mj-lt"/>
                <a:ea typeface="+mj-ea"/>
                <a:cs typeface="+mj-cs"/>
              </a:rPr>
              <a:t>Built-in User Defined Functions</a:t>
            </a:r>
            <a:endParaRPr kumimoji="0" lang="en-US" sz="4000" b="1" i="0" u="none" strike="noStrike" kern="0" cap="all" spc="0" normalizeH="0" baseline="0" noProof="0" dirty="0">
              <a:ln>
                <a:noFill/>
              </a:ln>
              <a:solidFill>
                <a:srgbClr val="FF9900"/>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p:txBody>
          <a:bodyPr vert="horz" wrap="square" lIns="91430" tIns="45715" rIns="91430" bIns="45715" anchor="ctr" anchorCtr="1"/>
          <a:p>
            <a:pPr eaLnBrk="1" hangingPunct="1"/>
            <a:r>
              <a:rPr lang="de-DE" altLang="x-none" dirty="0"/>
              <a:t>SQL - Structured Query Language</a:t>
            </a:r>
            <a:endParaRPr dirty="0"/>
          </a:p>
        </p:txBody>
      </p:sp>
      <p:sp>
        <p:nvSpPr>
          <p:cNvPr id="10243" name="Content Placeholder 2"/>
          <p:cNvSpPr>
            <a:spLocks noGrp="1"/>
          </p:cNvSpPr>
          <p:nvPr>
            <p:ph idx="1"/>
          </p:nvPr>
        </p:nvSpPr>
        <p:spPr>
          <a:xfrm>
            <a:off x="455613" y="1598613"/>
            <a:ext cx="8154987" cy="5030787"/>
          </a:xfrm>
        </p:spPr>
        <p:txBody>
          <a:bodyPr vert="horz" wrap="square" lIns="91430" tIns="45715" rIns="91430" bIns="45715" anchor="t" anchorCtr="0"/>
          <a:p>
            <a:pPr eaLnBrk="1" hangingPunct="1"/>
            <a:r>
              <a:rPr sz="2800" dirty="0"/>
              <a:t>According to ANSI (American National Standards Institute), it is the standard language for relational database management systems eg: Oracle, Sybase,MS SQL Server, Access etc.</a:t>
            </a:r>
            <a:endParaRPr sz="2800" dirty="0"/>
          </a:p>
          <a:p>
            <a:pPr eaLnBrk="1" hangingPunct="1"/>
            <a:r>
              <a:rPr sz="2800" dirty="0"/>
              <a:t>SQL statements are used to perform tasks such as update data on a database, or retrieve data from a database</a:t>
            </a:r>
            <a:endParaRPr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3"/>
          <p:cNvSpPr>
            <a:spLocks noGrp="1"/>
          </p:cNvSpPr>
          <p:nvPr>
            <p:ph type="title"/>
          </p:nvPr>
        </p:nvSpPr>
        <p:spPr>
          <a:xfrm>
            <a:off x="455613" y="273050"/>
            <a:ext cx="8226425" cy="869950"/>
          </a:xfrm>
        </p:spPr>
        <p:txBody>
          <a:bodyPr vert="horz" wrap="square" lIns="91430" tIns="45715" rIns="91430" bIns="45715" anchor="ctr" anchorCtr="1"/>
          <a:p>
            <a:pPr eaLnBrk="1" hangingPunct="1"/>
            <a:r>
              <a:rPr lang="de-DE" altLang="x-none" dirty="0"/>
              <a:t>SQL Aggregate Functions</a:t>
            </a:r>
            <a:endParaRPr dirty="0"/>
          </a:p>
        </p:txBody>
      </p:sp>
      <p:sp>
        <p:nvSpPr>
          <p:cNvPr id="5" name="Content Placeholder 4"/>
          <p:cNvSpPr>
            <a:spLocks noGrp="1"/>
          </p:cNvSpPr>
          <p:nvPr>
            <p:ph idx="1"/>
          </p:nvPr>
        </p:nvSpPr>
        <p:spPr>
          <a:xfrm>
            <a:off x="533400" y="1219200"/>
            <a:ext cx="8226425" cy="4497388"/>
          </a:xfrm>
        </p:spPr>
        <p:txBody>
          <a:bodyPr vert="horz" wrap="square" lIns="91430" tIns="45715" rIns="91430" bIns="45715" numCol="1" anchor="t" anchorCtr="0" compatLnSpc="1"/>
          <a:lstStyle/>
          <a:p>
            <a:pPr marL="431800" marR="0" lvl="0" indent="-323850" algn="l" defTabSz="914400" rtl="0" eaLnBrk="1" fontAlgn="base" latinLnBrk="0" hangingPunct="1">
              <a:lnSpc>
                <a:spcPct val="98000"/>
              </a:lnSpc>
              <a:spcBef>
                <a:spcPct val="20000"/>
              </a:spcBef>
              <a:spcAft>
                <a:spcPct val="0"/>
              </a:spcAft>
              <a:buClr>
                <a:schemeClr val="tx2"/>
              </a:buClr>
              <a:buSzPct val="115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SQL aggregate functions return a single value, calculated from values in a column.</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ct val="0"/>
              </a:spcAft>
              <a:buClr>
                <a:schemeClr val="tx2"/>
              </a:buClr>
              <a:buSzPct val="115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 AVG() - Returns the average value</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ct val="0"/>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Syntax:</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ct val="0"/>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4C1900"/>
                </a:solidFill>
                <a:effectLst/>
                <a:uLnTx/>
                <a:uFillTx/>
                <a:latin typeface="Cambria" panose="02040503050406030204" pitchFamily="18" charset="0"/>
                <a:ea typeface="+mn-ea"/>
                <a:cs typeface="+mn-cs"/>
              </a:rPr>
              <a:t>    </a:t>
            </a: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SELECT AVG(column_name) FROM table_name</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endParaRPr kumimoji="0" lang="en-US" sz="3200" b="0" i="0" u="none" strike="noStrike" kern="0" cap="none" spc="0" normalizeH="0" baseline="0" noProof="0" dirty="0">
              <a:ln>
                <a:noFill/>
              </a:ln>
              <a:solidFill>
                <a:srgbClr val="FFFFFF"/>
              </a:solidFill>
              <a:effectLst/>
              <a:uLnTx/>
              <a:uFillTx/>
              <a:latin typeface="+mn-lt"/>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1000" y="762000"/>
            <a:ext cx="8226425" cy="5030788"/>
          </a:xfrm>
        </p:spPr>
        <p:txBody>
          <a:bodyPr vert="horz" wrap="square" lIns="91430" tIns="45715" rIns="91430" bIns="45715" numCol="1" anchor="t" anchorCtr="0" compatLnSpc="1"/>
          <a:lstStyle/>
          <a:p>
            <a:pPr marL="431800" marR="0" lvl="0" indent="-323850" algn="l" defTabSz="914400" rtl="0" eaLnBrk="1" fontAlgn="base" latinLnBrk="0" hangingPunct="1">
              <a:lnSpc>
                <a:spcPct val="98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COUNT() - Returns the number of rows</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ct val="0"/>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    Syntax:</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ct val="0"/>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     SELECT COUNT(column_name) FROM     table_name</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ct val="0"/>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ts val="1425"/>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000080"/>
                </a:solidFill>
                <a:effectLst/>
                <a:uLnTx/>
                <a:uFillTx/>
                <a:latin typeface="Cambria" panose="02040503050406030204" pitchFamily="18" charset="0"/>
                <a:ea typeface="+mn-ea"/>
                <a:cs typeface="+mn-cs"/>
              </a:rPr>
              <a:t> </a:t>
            </a: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SUM() - Returns the sum</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ts val="1425"/>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     Syntax:</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ts val="1425"/>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     SELECT SUM(column_name) FROM tab</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en-US" sz="3200" b="0" i="0" u="none" strike="noStrike" kern="0" cap="none" spc="0" normalizeH="0" baseline="0" noProof="0" dirty="0">
              <a:ln>
                <a:noFill/>
              </a:ln>
              <a:solidFill>
                <a:srgbClr val="FFFFFF"/>
              </a:solidFill>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1000" y="762000"/>
            <a:ext cx="8226425" cy="5259388"/>
          </a:xfrm>
        </p:spPr>
        <p:txBody>
          <a:bodyPr vert="horz" wrap="square" lIns="91430" tIns="45715" rIns="91430" bIns="45715" numCol="1" anchor="t" anchorCtr="0" compatLnSpc="1"/>
          <a:lstStyle/>
          <a:p>
            <a:pPr marL="431800" marR="0" lvl="0" indent="-323850" algn="l" defTabSz="914400" rtl="0" eaLnBrk="1" fontAlgn="base" latinLnBrk="0" hangingPunct="1">
              <a:lnSpc>
                <a:spcPct val="98000"/>
              </a:lnSpc>
              <a:spcBef>
                <a:spcPct val="20000"/>
              </a:spcBef>
              <a:spcAft>
                <a:spcPts val="1425"/>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MAX() - Returns the largest value</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ts val="1425"/>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    Syntax:</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ts val="1425"/>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     SELECT MAX(column_name) FROM table_name</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ts val="1425"/>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MIN() - Returns the smallest value</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ts val="1425"/>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    Syntax:</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ts val="1425"/>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SELECT MIN(column_name) FROM table_name</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ts val="1425"/>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endParaRPr kumimoji="0" lang="en-US" sz="3200" b="0" i="0" u="none" strike="noStrike" kern="0" cap="none" spc="0" normalizeH="0" baseline="0" noProof="0" dirty="0">
              <a:ln>
                <a:noFill/>
              </a:ln>
              <a:solidFill>
                <a:srgbClr val="FFFFFF"/>
              </a:solidFill>
              <a:effectLst/>
              <a:uLnTx/>
              <a:uFillTx/>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a:xfrm>
            <a:off x="455613" y="273050"/>
            <a:ext cx="8226425" cy="793750"/>
          </a:xfrm>
        </p:spPr>
        <p:txBody>
          <a:bodyPr vert="horz" wrap="square" lIns="91430" tIns="45715" rIns="91430" bIns="45715" anchor="ctr" anchorCtr="1"/>
          <a:p>
            <a:pPr eaLnBrk="1" hangingPunct="1"/>
            <a:r>
              <a:rPr lang="de-DE" altLang="x-none" dirty="0"/>
              <a:t>SQL Functions:avg</a:t>
            </a:r>
            <a:endParaRPr dirty="0"/>
          </a:p>
        </p:txBody>
      </p:sp>
      <p:sp>
        <p:nvSpPr>
          <p:cNvPr id="68611" name="Content Placeholder 2"/>
          <p:cNvSpPr>
            <a:spLocks noGrp="1"/>
          </p:cNvSpPr>
          <p:nvPr>
            <p:ph idx="1"/>
          </p:nvPr>
        </p:nvSpPr>
        <p:spPr>
          <a:xfrm>
            <a:off x="457200" y="1447800"/>
            <a:ext cx="8226425" cy="762000"/>
          </a:xfrm>
        </p:spPr>
        <p:txBody>
          <a:bodyPr vert="horz" wrap="square" lIns="91430" tIns="45715" rIns="91430" bIns="45715" anchor="t" anchorCtr="0"/>
          <a:p>
            <a:pPr marL="0" indent="0" algn="ct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dirty="0">
                <a:latin typeface="Cambria" panose="02040503050406030204" pitchFamily="18" charset="0"/>
              </a:rPr>
              <a:t>We have the following "Orders" table:</a:t>
            </a:r>
            <a:endParaRPr lang="de-DE" altLang="x-none" dirty="0">
              <a:latin typeface="Cambria" panose="02040503050406030204" pitchFamily="18" charset="0"/>
            </a:endParaRPr>
          </a:p>
          <a:p>
            <a:pPr marL="0" indent="0" algn="ct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altLang="x-none" dirty="0">
              <a:latin typeface="Cambria" panose="02040503050406030204" pitchFamily="18" charset="0"/>
            </a:endParaRPr>
          </a:p>
          <a:p>
            <a:pPr marL="0" indent="0" algn="ctr"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altLang="x-none" dirty="0">
              <a:latin typeface="Cambria" panose="02040503050406030204" pitchFamily="18" charset="0"/>
            </a:endParaRPr>
          </a:p>
        </p:txBody>
      </p:sp>
      <p:graphicFrame>
        <p:nvGraphicFramePr>
          <p:cNvPr id="4" name="Group 3"/>
          <p:cNvGraphicFramePr>
            <a:graphicFrameLocks noGrp="1"/>
          </p:cNvGraphicFramePr>
          <p:nvPr/>
        </p:nvGraphicFramePr>
        <p:xfrm>
          <a:off x="1143000" y="2743200"/>
          <a:ext cx="6569075" cy="2455863"/>
        </p:xfrm>
        <a:graphic>
          <a:graphicData uri="http://schemas.openxmlformats.org/drawingml/2006/table">
            <a:tbl>
              <a:tblPr/>
              <a:tblGrid>
                <a:gridCol w="1641475"/>
                <a:gridCol w="1613535"/>
                <a:gridCol w="1672590"/>
                <a:gridCol w="1641475"/>
              </a:tblGrid>
              <a:tr h="455613">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O_Id</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OrderDate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OrderPrice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Customer</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2008/11/12</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2008/10/23</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1600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2008/09/02</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700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4</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2008/09/03</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2008/08/30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Jensen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6</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2008/10/04</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33083" y="1597978"/>
            <a:ext cx="8226425" cy="4497388"/>
          </a:xfrm>
        </p:spPr>
        <p:txBody>
          <a:bodyPr vert="horz" wrap="square" lIns="91430" tIns="45715" rIns="91430" bIns="45715" numCol="1" anchor="t" anchorCtr="0" compatLnSpc="1"/>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Now we want to find the average value of the "OrderPrice" fields.</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SELECT AVG(OrderPrice) AS OrderAverage FROM Orders</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The result-set will look like this:</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OrderAverage</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950</a:t>
            </a:r>
            <a:endParaRPr kumimoji="0" lang="en-US"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endParaRPr kumimoji="0" lang="en-US" sz="3200" b="0" i="0" u="none" strike="noStrike" kern="0" cap="none" spc="0" normalizeH="0" baseline="0" noProof="0" dirty="0">
              <a:ln>
                <a:noFill/>
              </a:ln>
              <a:solidFill>
                <a:srgbClr val="FFFFFF"/>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a:xfrm>
            <a:off x="457200" y="228600"/>
            <a:ext cx="8226425" cy="762000"/>
          </a:xfrm>
        </p:spPr>
        <p:txBody>
          <a:bodyPr vert="horz" wrap="square" lIns="91430" tIns="45715" rIns="91430" bIns="45715" anchor="ctr" anchorCtr="1"/>
          <a:p>
            <a:pPr eaLnBrk="1" hangingPunct="1"/>
            <a:r>
              <a:rPr lang="de-DE" altLang="x-none" dirty="0"/>
              <a:t>SQL Functions:count</a:t>
            </a:r>
            <a:endParaRPr dirty="0"/>
          </a:p>
        </p:txBody>
      </p:sp>
      <p:sp>
        <p:nvSpPr>
          <p:cNvPr id="70659" name="Content Placeholder 2"/>
          <p:cNvSpPr>
            <a:spLocks noGrp="1"/>
          </p:cNvSpPr>
          <p:nvPr>
            <p:ph idx="1"/>
          </p:nvPr>
        </p:nvSpPr>
        <p:spPr>
          <a:xfrm>
            <a:off x="228600" y="3733800"/>
            <a:ext cx="8686800" cy="1219200"/>
          </a:xfrm>
        </p:spPr>
        <p:txBody>
          <a:bodyPr vert="horz" wrap="square" lIns="91430" tIns="45715" rIns="91430" bIns="45715" anchor="t" anchorCtr="0"/>
          <a:p>
            <a:pPr eaLnBrk="1" hangingPunct="1"/>
            <a:r>
              <a:rPr lang="de-DE" altLang="x-none" dirty="0">
                <a:latin typeface="Cambria" panose="02040503050406030204" pitchFamily="18" charset="0"/>
              </a:rPr>
              <a:t>SELECT COUNT(Customer) AS CustomerNilsen FROM Orders WHERE Customer='Nilsen'</a:t>
            </a:r>
            <a:endParaRPr lang="de-DE" altLang="x-none" dirty="0">
              <a:latin typeface="Cambria" panose="02040503050406030204" pitchFamily="18" charset="0"/>
            </a:endParaRPr>
          </a:p>
          <a:p>
            <a:pPr eaLnBrk="1" hangingPunct="1"/>
            <a:endParaRPr dirty="0"/>
          </a:p>
        </p:txBody>
      </p:sp>
      <p:graphicFrame>
        <p:nvGraphicFramePr>
          <p:cNvPr id="4" name="Group 2"/>
          <p:cNvGraphicFramePr>
            <a:graphicFrameLocks noGrp="1"/>
          </p:cNvGraphicFramePr>
          <p:nvPr/>
        </p:nvGraphicFramePr>
        <p:xfrm>
          <a:off x="1143000" y="1066800"/>
          <a:ext cx="6027738" cy="2368553"/>
        </p:xfrm>
        <a:graphic>
          <a:graphicData uri="http://schemas.openxmlformats.org/drawingml/2006/table">
            <a:tbl>
              <a:tblPr/>
              <a:tblGrid>
                <a:gridCol w="1506538"/>
                <a:gridCol w="1508125"/>
                <a:gridCol w="1506537"/>
                <a:gridCol w="1506538"/>
              </a:tblGrid>
              <a:tr h="33813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O_Id</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OrderDate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OrderPrice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Customer</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33813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2008/11/12</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813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2008/10/23</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1600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813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2008/09/02</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700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813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4</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2008/09/03</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813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2008/08/30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Jensen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972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6</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2008/10/04</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5" name="Group 99"/>
          <p:cNvGraphicFramePr>
            <a:graphicFrameLocks noGrp="1"/>
          </p:cNvGraphicFramePr>
          <p:nvPr/>
        </p:nvGraphicFramePr>
        <p:xfrm>
          <a:off x="1676400" y="5181600"/>
          <a:ext cx="3011488" cy="665163"/>
        </p:xfrm>
        <a:graphic>
          <a:graphicData uri="http://schemas.openxmlformats.org/drawingml/2006/table">
            <a:tbl>
              <a:tblPr/>
              <a:tblGrid>
                <a:gridCol w="3011488"/>
              </a:tblGrid>
              <a:tr h="33178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CustomerNilsen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a:xfrm>
            <a:off x="381000" y="228600"/>
            <a:ext cx="7848600" cy="762000"/>
          </a:xfrm>
        </p:spPr>
        <p:txBody>
          <a:bodyPr vert="horz" wrap="square" lIns="91430" tIns="45715" rIns="91430" bIns="45715" anchor="ctr" anchorCtr="1"/>
          <a:p>
            <a:pPr eaLnBrk="1" hangingPunct="1"/>
            <a:br>
              <a:rPr lang="de-DE" altLang="x-none" dirty="0"/>
            </a:br>
            <a:r>
              <a:rPr lang="de-DE" altLang="x-none" dirty="0"/>
              <a:t>SQL Functions:max</a:t>
            </a:r>
            <a:br>
              <a:rPr lang="de-DE" altLang="x-none" dirty="0"/>
            </a:br>
            <a:endParaRPr dirty="0"/>
          </a:p>
        </p:txBody>
      </p:sp>
      <p:sp>
        <p:nvSpPr>
          <p:cNvPr id="71683" name="Content Placeholder 2"/>
          <p:cNvSpPr>
            <a:spLocks noGrp="1"/>
          </p:cNvSpPr>
          <p:nvPr>
            <p:ph idx="1"/>
          </p:nvPr>
        </p:nvSpPr>
        <p:spPr>
          <a:xfrm>
            <a:off x="304800" y="4495800"/>
            <a:ext cx="8534400" cy="990600"/>
          </a:xfrm>
        </p:spPr>
        <p:txBody>
          <a:bodyPr vert="horz" wrap="square" lIns="91430" tIns="45715" rIns="91430" bIns="45715" anchor="t" anchorCtr="0"/>
          <a:p>
            <a:pPr eaLnBrk="1" hangingPunct="1">
              <a:buNone/>
            </a:pPr>
            <a:r>
              <a:rPr lang="de-DE" altLang="x-none" dirty="0">
                <a:latin typeface="Cambria" panose="02040503050406030204" pitchFamily="18" charset="0"/>
              </a:rPr>
              <a:t>     SELECT MAX(OrderPrice) AS LargestOrderPrice  FROM Orders</a:t>
            </a:r>
            <a:endParaRPr lang="de-DE" altLang="x-none" dirty="0">
              <a:latin typeface="Cambria" panose="02040503050406030204" pitchFamily="18" charset="0"/>
            </a:endParaRPr>
          </a:p>
          <a:p>
            <a:pPr eaLnBrk="1" hangingPunct="1"/>
            <a:endParaRPr dirty="0"/>
          </a:p>
        </p:txBody>
      </p:sp>
      <p:graphicFrame>
        <p:nvGraphicFramePr>
          <p:cNvPr id="4" name="Group 2"/>
          <p:cNvGraphicFramePr>
            <a:graphicFrameLocks noGrp="1"/>
          </p:cNvGraphicFramePr>
          <p:nvPr/>
        </p:nvGraphicFramePr>
        <p:xfrm>
          <a:off x="1219200" y="990600"/>
          <a:ext cx="5356225" cy="3344863"/>
        </p:xfrm>
        <a:graphic>
          <a:graphicData uri="http://schemas.openxmlformats.org/drawingml/2006/table">
            <a:tbl>
              <a:tblPr/>
              <a:tblGrid>
                <a:gridCol w="1447800"/>
                <a:gridCol w="1525588"/>
                <a:gridCol w="1295400"/>
                <a:gridCol w="1087437"/>
              </a:tblGrid>
              <a:tr h="63500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O_Id</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OrderDate</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OrderPrice</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Customer</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50800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2008/11/12</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4762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2008/10/23</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1600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4762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2008/09/02</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700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4762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4</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2008/09/03</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4762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2008/08/30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Jensen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96863">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6</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2008/10/04</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5" name="Group 99"/>
          <p:cNvGraphicFramePr>
            <a:graphicFrameLocks noGrp="1"/>
          </p:cNvGraphicFramePr>
          <p:nvPr/>
        </p:nvGraphicFramePr>
        <p:xfrm>
          <a:off x="2209800" y="5791200"/>
          <a:ext cx="3011805" cy="754380"/>
        </p:xfrm>
        <a:graphic>
          <a:graphicData uri="http://schemas.openxmlformats.org/drawingml/2006/table">
            <a:tbl>
              <a:tblPr/>
              <a:tblGrid>
                <a:gridCol w="3011488"/>
              </a:tblGrid>
              <a:tr h="33178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LargestOrderPrice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4222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itle 1"/>
          <p:cNvSpPr>
            <a:spLocks noGrp="1"/>
          </p:cNvSpPr>
          <p:nvPr>
            <p:ph type="title"/>
          </p:nvPr>
        </p:nvSpPr>
        <p:spPr>
          <a:xfrm>
            <a:off x="685800" y="228600"/>
            <a:ext cx="7467600" cy="914400"/>
          </a:xfrm>
        </p:spPr>
        <p:txBody>
          <a:bodyPr vert="horz" wrap="square" lIns="91430" tIns="45715" rIns="91430" bIns="45715" anchor="ctr" anchorCtr="1"/>
          <a:p>
            <a:pPr eaLnBrk="1" hangingPunct="1"/>
            <a:br>
              <a:rPr lang="de-DE" altLang="x-none" dirty="0"/>
            </a:br>
            <a:r>
              <a:rPr lang="de-DE" altLang="x-none" dirty="0"/>
              <a:t>SQL Functions:Min</a:t>
            </a:r>
            <a:br>
              <a:rPr lang="de-DE" altLang="x-none" dirty="0"/>
            </a:br>
            <a:endParaRPr dirty="0"/>
          </a:p>
        </p:txBody>
      </p:sp>
      <p:sp>
        <p:nvSpPr>
          <p:cNvPr id="72707" name="Content Placeholder 2"/>
          <p:cNvSpPr>
            <a:spLocks noGrp="1"/>
          </p:cNvSpPr>
          <p:nvPr>
            <p:ph idx="1"/>
          </p:nvPr>
        </p:nvSpPr>
        <p:spPr>
          <a:xfrm>
            <a:off x="381000" y="3505200"/>
            <a:ext cx="8153400" cy="1066800"/>
          </a:xfrm>
        </p:spPr>
        <p:txBody>
          <a:bodyPr vert="horz" wrap="square" lIns="91430" tIns="45715" rIns="91430" bIns="45715" anchor="t" anchorCtr="0"/>
          <a:p>
            <a:pPr eaLnBrk="1" hangingPunct="1">
              <a:buNone/>
            </a:pPr>
            <a:r>
              <a:rPr lang="de-DE" altLang="x-none" dirty="0">
                <a:latin typeface="Cambria" panose="02040503050406030204" pitchFamily="18" charset="0"/>
              </a:rPr>
              <a:t>SELECT MIN(OrderPrice) AS SmallestOrderPrice FROM Orders</a:t>
            </a:r>
            <a:endParaRPr lang="de-DE" altLang="x-none" dirty="0">
              <a:latin typeface="Cambria" panose="02040503050406030204" pitchFamily="18" charset="0"/>
            </a:endParaRPr>
          </a:p>
          <a:p>
            <a:pPr eaLnBrk="1" hangingPunct="1">
              <a:buNone/>
            </a:pPr>
            <a:endParaRPr dirty="0">
              <a:latin typeface="Cambria" panose="02040503050406030204" pitchFamily="18" charset="0"/>
            </a:endParaRPr>
          </a:p>
        </p:txBody>
      </p:sp>
      <p:graphicFrame>
        <p:nvGraphicFramePr>
          <p:cNvPr id="4" name="Group 2"/>
          <p:cNvGraphicFramePr>
            <a:graphicFrameLocks noGrp="1"/>
          </p:cNvGraphicFramePr>
          <p:nvPr/>
        </p:nvGraphicFramePr>
        <p:xfrm>
          <a:off x="1219200" y="1219200"/>
          <a:ext cx="5451475" cy="2132013"/>
        </p:xfrm>
        <a:graphic>
          <a:graphicData uri="http://schemas.openxmlformats.org/drawingml/2006/table">
            <a:tbl>
              <a:tblPr/>
              <a:tblGrid>
                <a:gridCol w="1362075"/>
                <a:gridCol w="1304925"/>
                <a:gridCol w="1420813"/>
                <a:gridCol w="1363662"/>
              </a:tblGrid>
              <a:tr h="47148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O_Id</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OrderDate</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OrderPrice</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Customer</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27622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2008/11/12</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1000</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7622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2008/10/23</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1600</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7622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2008/09/02</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700</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7622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4</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2008/09/03</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300</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7622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2008/08/30</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2000</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Jensen</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7940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6</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2008/10/04</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1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6920" marR="16920" marT="25236" marB="16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5" name="Group 99"/>
          <p:cNvGraphicFramePr>
            <a:graphicFrameLocks noGrp="1"/>
          </p:cNvGraphicFramePr>
          <p:nvPr/>
        </p:nvGraphicFramePr>
        <p:xfrm>
          <a:off x="1524000" y="4800600"/>
          <a:ext cx="3011488" cy="665163"/>
        </p:xfrm>
        <a:graphic>
          <a:graphicData uri="http://schemas.openxmlformats.org/drawingml/2006/table">
            <a:tbl>
              <a:tblPr/>
              <a:tblGrid>
                <a:gridCol w="3011488"/>
              </a:tblGrid>
              <a:tr h="33178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SmallestOrderPrice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itle 1"/>
          <p:cNvSpPr>
            <a:spLocks noGrp="1"/>
          </p:cNvSpPr>
          <p:nvPr>
            <p:ph type="title"/>
          </p:nvPr>
        </p:nvSpPr>
        <p:spPr/>
        <p:txBody>
          <a:bodyPr vert="horz" wrap="square" lIns="91430" tIns="45715" rIns="91430" bIns="45715" anchor="ctr" anchorCtr="1"/>
          <a:p>
            <a:pPr eaLnBrk="1" hangingPunct="1"/>
            <a:r>
              <a:rPr lang="de-DE" altLang="x-none" dirty="0"/>
              <a:t>SQL Functions:sum</a:t>
            </a:r>
            <a:endParaRPr dirty="0"/>
          </a:p>
        </p:txBody>
      </p:sp>
      <p:sp>
        <p:nvSpPr>
          <p:cNvPr id="73731" name="Content Placeholder 2"/>
          <p:cNvSpPr>
            <a:spLocks noGrp="1"/>
          </p:cNvSpPr>
          <p:nvPr>
            <p:ph idx="1"/>
          </p:nvPr>
        </p:nvSpPr>
        <p:spPr>
          <a:xfrm>
            <a:off x="304800" y="3886200"/>
            <a:ext cx="8226425" cy="1066800"/>
          </a:xfrm>
        </p:spPr>
        <p:txBody>
          <a:bodyPr vert="horz" wrap="square" lIns="91430" tIns="45715" rIns="91430" bIns="45715" anchor="t" anchorCtr="0"/>
          <a:p>
            <a:pPr eaLnBrk="1" hangingPunct="1">
              <a:buNone/>
            </a:pPr>
            <a:r>
              <a:rPr lang="de-DE" altLang="x-none" dirty="0">
                <a:latin typeface="Cambria" panose="02040503050406030204" pitchFamily="18" charset="0"/>
              </a:rPr>
              <a:t>SELECT SUM(OrderPrice) AS OrderTotal FROM Orders</a:t>
            </a:r>
            <a:endParaRPr lang="de-DE" altLang="x-none" dirty="0">
              <a:latin typeface="Cambria" panose="02040503050406030204" pitchFamily="18" charset="0"/>
            </a:endParaRPr>
          </a:p>
          <a:p>
            <a:pPr eaLnBrk="1" hangingPunct="1">
              <a:buNone/>
            </a:pPr>
            <a:endParaRPr dirty="0"/>
          </a:p>
        </p:txBody>
      </p:sp>
      <p:graphicFrame>
        <p:nvGraphicFramePr>
          <p:cNvPr id="4" name="Group 2"/>
          <p:cNvGraphicFramePr>
            <a:graphicFrameLocks noGrp="1"/>
          </p:cNvGraphicFramePr>
          <p:nvPr/>
        </p:nvGraphicFramePr>
        <p:xfrm>
          <a:off x="1295400" y="1447800"/>
          <a:ext cx="5487988" cy="2344738"/>
        </p:xfrm>
        <a:graphic>
          <a:graphicData uri="http://schemas.openxmlformats.org/drawingml/2006/table">
            <a:tbl>
              <a:tblPr/>
              <a:tblGrid>
                <a:gridCol w="1371600"/>
                <a:gridCol w="1269365"/>
                <a:gridCol w="1475423"/>
                <a:gridCol w="1371600"/>
              </a:tblGrid>
              <a:tr h="53340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O_Id</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OrderDate</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OrderPrice</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Customer</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30162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2008/11/12</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0162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2008/10/23</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1600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0162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2008/09/02</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700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0162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4</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2008/09/03</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0162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2008/08/30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Jensen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03213">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6</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2008/10/04</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920" marR="25920" marT="38016" marB="259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5" name="Group 99"/>
          <p:cNvGraphicFramePr>
            <a:graphicFrameLocks noGrp="1"/>
          </p:cNvGraphicFramePr>
          <p:nvPr/>
        </p:nvGraphicFramePr>
        <p:xfrm>
          <a:off x="1524000" y="5334000"/>
          <a:ext cx="3011488" cy="720725"/>
        </p:xfrm>
        <a:graphic>
          <a:graphicData uri="http://schemas.openxmlformats.org/drawingml/2006/table">
            <a:tbl>
              <a:tblPr/>
              <a:tblGrid>
                <a:gridCol w="3011488"/>
              </a:tblGrid>
              <a:tr h="392113">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OrderTotal</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3206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5700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itle 1"/>
          <p:cNvSpPr>
            <a:spLocks noGrp="1"/>
          </p:cNvSpPr>
          <p:nvPr>
            <p:ph type="title"/>
          </p:nvPr>
        </p:nvSpPr>
        <p:spPr>
          <a:xfrm>
            <a:off x="685800" y="273050"/>
            <a:ext cx="8077200" cy="946150"/>
          </a:xfrm>
        </p:spPr>
        <p:txBody>
          <a:bodyPr vert="horz" wrap="square" lIns="91430" tIns="45715" rIns="91430" bIns="45715" anchor="ctr" anchorCtr="1"/>
          <a:p>
            <a:pPr eaLnBrk="1" hangingPunct="1"/>
            <a:br>
              <a:rPr lang="de-DE" altLang="x-none" dirty="0"/>
            </a:br>
            <a:r>
              <a:rPr lang="de-DE" altLang="x-none" dirty="0"/>
              <a:t>SQL Functions:group by</a:t>
            </a:r>
            <a:br>
              <a:rPr lang="de-DE" altLang="x-none" dirty="0"/>
            </a:br>
            <a:endParaRPr dirty="0"/>
          </a:p>
        </p:txBody>
      </p:sp>
      <p:sp>
        <p:nvSpPr>
          <p:cNvPr id="74755" name="Content Placeholder 2"/>
          <p:cNvSpPr>
            <a:spLocks noGrp="1"/>
          </p:cNvSpPr>
          <p:nvPr>
            <p:ph idx="1"/>
          </p:nvPr>
        </p:nvSpPr>
        <p:spPr>
          <a:xfrm>
            <a:off x="381000" y="3352800"/>
            <a:ext cx="7772400" cy="1143000"/>
          </a:xfrm>
        </p:spPr>
        <p:txBody>
          <a:bodyPr vert="horz" wrap="square" lIns="91430" tIns="45715" rIns="91430" bIns="45715" anchor="t" anchorCtr="0"/>
          <a:p>
            <a:pPr eaLnBrk="1" hangingPunct="1">
              <a:buNone/>
            </a:pPr>
            <a:r>
              <a:rPr lang="de-DE" altLang="x-none" dirty="0">
                <a:latin typeface="Cambria" panose="02040503050406030204" pitchFamily="18" charset="0"/>
              </a:rPr>
              <a:t>SELECT Customer,SUM(OrderPrice) FROM Orders</a:t>
            </a:r>
            <a:r>
              <a:rPr lang="de-DE" altLang="x-none" dirty="0">
                <a:solidFill>
                  <a:srgbClr val="000080"/>
                </a:solidFill>
                <a:latin typeface="Cambria" panose="02040503050406030204" pitchFamily="18" charset="0"/>
              </a:rPr>
              <a:t> </a:t>
            </a:r>
            <a:r>
              <a:rPr lang="de-DE" altLang="x-none" dirty="0">
                <a:latin typeface="Cambria" panose="02040503050406030204" pitchFamily="18" charset="0"/>
              </a:rPr>
              <a:t>GROUP BY Customer</a:t>
            </a:r>
            <a:endParaRPr lang="de-DE" altLang="x-none" dirty="0">
              <a:latin typeface="Cambria" panose="02040503050406030204" pitchFamily="18" charset="0"/>
            </a:endParaRPr>
          </a:p>
          <a:p>
            <a:pPr eaLnBrk="1" hangingPunct="1"/>
            <a:endParaRPr dirty="0"/>
          </a:p>
        </p:txBody>
      </p:sp>
      <p:graphicFrame>
        <p:nvGraphicFramePr>
          <p:cNvPr id="4" name="Group 2"/>
          <p:cNvGraphicFramePr>
            <a:graphicFrameLocks noGrp="1"/>
          </p:cNvGraphicFramePr>
          <p:nvPr/>
        </p:nvGraphicFramePr>
        <p:xfrm>
          <a:off x="228600" y="1143000"/>
          <a:ext cx="4584700" cy="1911985"/>
        </p:xfrm>
        <a:graphic>
          <a:graphicData uri="http://schemas.openxmlformats.org/drawingml/2006/table">
            <a:tbl>
              <a:tblPr/>
              <a:tblGrid>
                <a:gridCol w="1146175"/>
                <a:gridCol w="1139825"/>
                <a:gridCol w="1205865"/>
                <a:gridCol w="1092835"/>
              </a:tblGrid>
              <a:tr h="35623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O_Id</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OrderDate</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OrderPrice</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Customer</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2603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2008/11/12</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2008/10/23</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1600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2008/09/02</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700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13525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4</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2008/09/03</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300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2008/08/30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Jensen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6</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2008/10/04</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1600" marR="21600" marT="32184" marB="216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5" name="Group 99"/>
          <p:cNvGraphicFramePr>
            <a:graphicFrameLocks noGrp="1"/>
          </p:cNvGraphicFramePr>
          <p:nvPr/>
        </p:nvGraphicFramePr>
        <p:xfrm>
          <a:off x="5105400" y="1524000"/>
          <a:ext cx="3811588" cy="1525588"/>
        </p:xfrm>
        <a:graphic>
          <a:graphicData uri="http://schemas.openxmlformats.org/drawingml/2006/table">
            <a:tbl>
              <a:tblPr/>
              <a:tblGrid>
                <a:gridCol w="1676400"/>
                <a:gridCol w="2135188"/>
              </a:tblGrid>
              <a:tr h="5397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Customer</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SUM(OrderPrice)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32829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238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1700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2543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Jensen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6" name="Group 131"/>
          <p:cNvGraphicFramePr>
            <a:graphicFrameLocks noGrp="1"/>
          </p:cNvGraphicFramePr>
          <p:nvPr/>
        </p:nvGraphicFramePr>
        <p:xfrm>
          <a:off x="5029200" y="4419600"/>
          <a:ext cx="3411538" cy="2211705"/>
        </p:xfrm>
        <a:graphic>
          <a:graphicData uri="http://schemas.openxmlformats.org/drawingml/2006/table">
            <a:tbl>
              <a:tblPr/>
              <a:tblGrid>
                <a:gridCol w="1706563"/>
                <a:gridCol w="1704975"/>
              </a:tblGrid>
              <a:tr h="51625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Customer</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SUM(OrderPrice)</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2825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5700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825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5700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825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5700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825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5700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825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Jensen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5700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825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5700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39024"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sp>
        <p:nvSpPr>
          <p:cNvPr id="74841" name="Rectangle 6"/>
          <p:cNvSpPr/>
          <p:nvPr/>
        </p:nvSpPr>
        <p:spPr>
          <a:xfrm>
            <a:off x="228600" y="4419600"/>
            <a:ext cx="4572000" cy="1570038"/>
          </a:xfrm>
          <a:prstGeom prst="rect">
            <a:avLst/>
          </a:prstGeom>
          <a:noFill/>
          <a:ln w="9525">
            <a:noFill/>
          </a:ln>
        </p:spPr>
        <p:txBody>
          <a:bodyPr>
            <a:spAutoFit/>
          </a:bodyPr>
          <a:p>
            <a:pPr defTabSz="914400">
              <a:tabLst>
                <a:tab pos="723900" algn="l"/>
                <a:tab pos="1447800" algn="l"/>
                <a:tab pos="2171700" algn="l"/>
                <a:tab pos="2895600" algn="l"/>
                <a:tab pos="3619500" algn="l"/>
                <a:tab pos="4343400" algn="l"/>
              </a:tabLst>
            </a:pPr>
            <a:r>
              <a:rPr lang="de-DE" altLang="x-none" sz="3200" dirty="0">
                <a:solidFill>
                  <a:srgbClr val="FFFFFF"/>
                </a:solidFill>
                <a:latin typeface="Cambria" panose="02040503050406030204" pitchFamily="18" charset="0"/>
              </a:rPr>
              <a:t>SELECT Customer, SUM(OrderPrice) FROM Orders</a:t>
            </a:r>
            <a:endParaRPr lang="de-DE" altLang="x-none" sz="3200" dirty="0">
              <a:solidFill>
                <a:srgbClr val="FFFFFF"/>
              </a:solidFill>
              <a:latin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30" tIns="45715" rIns="91430" bIns="45715" anchor="ctr" anchorCtr="1"/>
          <a:p>
            <a:pPr eaLnBrk="1" hangingPunct="1"/>
            <a:r>
              <a:rPr lang="de-DE" altLang="x-none" dirty="0"/>
              <a:t>SQL - Structured Query Language</a:t>
            </a:r>
            <a:endParaRPr dirty="0"/>
          </a:p>
        </p:txBody>
      </p:sp>
      <p:sp>
        <p:nvSpPr>
          <p:cNvPr id="11267" name="Content Placeholder 2"/>
          <p:cNvSpPr>
            <a:spLocks noGrp="1"/>
          </p:cNvSpPr>
          <p:nvPr>
            <p:ph idx="1"/>
          </p:nvPr>
        </p:nvSpPr>
        <p:spPr>
          <a:xfrm>
            <a:off x="455613" y="1598613"/>
            <a:ext cx="8154987" cy="5030787"/>
          </a:xfrm>
        </p:spPr>
        <p:txBody>
          <a:bodyPr vert="horz" wrap="square" lIns="91430" tIns="45715" rIns="91430" bIns="45715" anchor="t" anchorCtr="0"/>
          <a:p>
            <a:pPr eaLnBrk="1" hangingPunct="1"/>
            <a:r>
              <a:rPr sz="2800" dirty="0"/>
              <a:t>Although most database systems use SQL, most of them also have their own additional proprietary extensions that are usually only used on their system.</a:t>
            </a:r>
            <a:endParaRPr sz="2800" dirty="0"/>
          </a:p>
          <a:p>
            <a:pPr eaLnBrk="1" hangingPunct="1"/>
            <a:r>
              <a:rPr sz="2800" dirty="0"/>
              <a:t> However, the standard SQL commands such as "Select", "Insert", "Update", "Delete", "Create", and "Drop" can be used to accomplish almost everything that one needs to do with a database.</a:t>
            </a:r>
            <a:endParaRPr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Title 1"/>
          <p:cNvSpPr>
            <a:spLocks noGrp="1"/>
          </p:cNvSpPr>
          <p:nvPr>
            <p:ph type="title"/>
          </p:nvPr>
        </p:nvSpPr>
        <p:spPr>
          <a:xfrm>
            <a:off x="914400" y="228600"/>
            <a:ext cx="8534400" cy="990600"/>
          </a:xfrm>
        </p:spPr>
        <p:txBody>
          <a:bodyPr vert="horz" wrap="square" lIns="91430" tIns="45715" rIns="91430" bIns="45715" anchor="ctr" anchorCtr="1"/>
          <a:p>
            <a:pPr eaLnBrk="1" hangingPunct="1"/>
            <a:br>
              <a:rPr lang="de-DE" altLang="x-none" dirty="0"/>
            </a:br>
            <a:r>
              <a:rPr lang="de-DE" altLang="x-none" dirty="0"/>
              <a:t>SQL Functions:having() </a:t>
            </a:r>
            <a:br>
              <a:rPr lang="de-DE" altLang="x-none" dirty="0"/>
            </a:br>
            <a:endParaRPr dirty="0"/>
          </a:p>
        </p:txBody>
      </p:sp>
      <p:sp>
        <p:nvSpPr>
          <p:cNvPr id="75779" name="Content Placeholder 2"/>
          <p:cNvSpPr>
            <a:spLocks noGrp="1"/>
          </p:cNvSpPr>
          <p:nvPr>
            <p:ph idx="1"/>
          </p:nvPr>
        </p:nvSpPr>
        <p:spPr>
          <a:xfrm>
            <a:off x="152400" y="3429000"/>
            <a:ext cx="8226425" cy="1600200"/>
          </a:xfrm>
        </p:spPr>
        <p:txBody>
          <a:bodyPr vert="horz" wrap="square" lIns="91430" tIns="45715" rIns="91430" bIns="45715" anchor="t" anchorCtr="0"/>
          <a:p>
            <a:pPr eaLnBrk="1" hangingPunct="1">
              <a:buNone/>
            </a:pPr>
            <a:r>
              <a:rPr lang="de-DE" altLang="x-none" dirty="0">
                <a:latin typeface="Cambria" panose="02040503050406030204" pitchFamily="18" charset="0"/>
              </a:rPr>
              <a:t>SELECT Customer,SUM(OrderPrice) FROM Orders  GROUP BY Customer HAVING SUM(OrderPrice)&lt;2000</a:t>
            </a:r>
            <a:endParaRPr lang="de-DE" altLang="x-none" dirty="0">
              <a:latin typeface="Cambria" panose="02040503050406030204" pitchFamily="18" charset="0"/>
            </a:endParaRPr>
          </a:p>
          <a:p>
            <a:pPr eaLnBrk="1" hangingPunct="1"/>
            <a:endParaRPr dirty="0"/>
          </a:p>
        </p:txBody>
      </p:sp>
      <p:graphicFrame>
        <p:nvGraphicFramePr>
          <p:cNvPr id="4" name="Group 2"/>
          <p:cNvGraphicFramePr>
            <a:graphicFrameLocks noGrp="1"/>
          </p:cNvGraphicFramePr>
          <p:nvPr/>
        </p:nvGraphicFramePr>
        <p:xfrm>
          <a:off x="762000" y="1143000"/>
          <a:ext cx="5375275" cy="2135188"/>
        </p:xfrm>
        <a:graphic>
          <a:graphicData uri="http://schemas.openxmlformats.org/drawingml/2006/table">
            <a:tbl>
              <a:tblPr/>
              <a:tblGrid>
                <a:gridCol w="1343025"/>
                <a:gridCol w="1344613"/>
                <a:gridCol w="1343025"/>
                <a:gridCol w="1344612"/>
              </a:tblGrid>
              <a:tr h="30480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O_Id</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OrderDate</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OrderPrice</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Customer</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30480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2008/11/12</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0480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2008/10/23</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1600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0480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2008/09/02</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700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0480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4</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2008/09/03</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0480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5</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2008/08/30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Jensen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0638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6</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2008/10/04</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100</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6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5200" marR="25200" marT="37296" marB="252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5" name="Group 99"/>
          <p:cNvGraphicFramePr>
            <a:graphicFrameLocks noGrp="1"/>
          </p:cNvGraphicFramePr>
          <p:nvPr/>
        </p:nvGraphicFramePr>
        <p:xfrm>
          <a:off x="1524000" y="5181600"/>
          <a:ext cx="3659188" cy="665163"/>
        </p:xfrm>
        <a:graphic>
          <a:graphicData uri="http://schemas.openxmlformats.org/drawingml/2006/table">
            <a:tbl>
              <a:tblPr/>
              <a:tblGrid>
                <a:gridCol w="1295400"/>
                <a:gridCol w="2363788"/>
              </a:tblGrid>
              <a:tr h="33178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Customer</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SUM(OrderPrice)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Nilsen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1700</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itle 1"/>
          <p:cNvSpPr>
            <a:spLocks noGrp="1"/>
          </p:cNvSpPr>
          <p:nvPr>
            <p:ph type="title"/>
          </p:nvPr>
        </p:nvSpPr>
        <p:spPr/>
        <p:txBody>
          <a:bodyPr vert="horz" wrap="square" lIns="91430" tIns="45715" rIns="91430" bIns="45715" anchor="ctr" anchorCtr="1"/>
          <a:p>
            <a:pPr eaLnBrk="1" hangingPunct="1"/>
            <a:r>
              <a:rPr dirty="0"/>
              <a:t>SQL Scalar functions</a:t>
            </a:r>
            <a:endParaRPr dirty="0"/>
          </a:p>
        </p:txBody>
      </p:sp>
      <p:sp>
        <p:nvSpPr>
          <p:cNvPr id="76803" name="Content Placeholder 2"/>
          <p:cNvSpPr>
            <a:spLocks noGrp="1"/>
          </p:cNvSpPr>
          <p:nvPr>
            <p:ph idx="1"/>
          </p:nvPr>
        </p:nvSpPr>
        <p:spPr>
          <a:xfrm>
            <a:off x="533400" y="1219200"/>
            <a:ext cx="8226425" cy="4497388"/>
          </a:xfrm>
        </p:spPr>
        <p:txBody>
          <a:bodyPr vert="horz" wrap="square" lIns="91430" tIns="45715" rIns="91430" bIns="45715" anchor="t" anchorCtr="0"/>
          <a:p>
            <a:pPr marL="431800" indent="-323850" defTabSz="914400" eaLnBrk="1" hangingPunct="1">
              <a:lnSpc>
                <a:spcPct val="98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dirty="0">
                <a:latin typeface="Cambria" panose="02040503050406030204" pitchFamily="18" charset="0"/>
              </a:rPr>
              <a:t>SQL scalar functions return a single value, </a:t>
            </a:r>
            <a:endParaRPr lang="de-DE" altLang="x-none" dirty="0">
              <a:latin typeface="Cambria" panose="02040503050406030204" pitchFamily="18" charset="0"/>
            </a:endParaRPr>
          </a:p>
          <a:p>
            <a:pPr marL="431800" indent="-323850" defTabSz="914400" eaLnBrk="1" hangingPunct="1">
              <a:lnSpc>
                <a:spcPct val="98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dirty="0">
                <a:latin typeface="Cambria" panose="02040503050406030204" pitchFamily="18" charset="0"/>
              </a:rPr>
              <a:t>based on the input value.</a:t>
            </a:r>
            <a:endParaRPr lang="de-DE" altLang="x-none" dirty="0">
              <a:latin typeface="Cambria" panose="02040503050406030204" pitchFamily="18" charset="0"/>
            </a:endParaRPr>
          </a:p>
          <a:p>
            <a:pPr marL="431800" indent="-323850" defTabSz="914400" eaLnBrk="1" hangingPunct="1">
              <a:lnSpc>
                <a:spcPct val="98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altLang="x-none" dirty="0">
              <a:solidFill>
                <a:srgbClr val="000000"/>
              </a:solidFill>
              <a:latin typeface="Cambria" panose="02040503050406030204" pitchFamily="18" charset="0"/>
            </a:endParaRPr>
          </a:p>
          <a:p>
            <a:pPr marL="431800" indent="-323850" defTabSz="914400" eaLnBrk="1" hangingPunct="1">
              <a:lnSpc>
                <a:spcPct val="98000"/>
              </a:lnSpc>
              <a:buClrTx/>
              <a:buSz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dirty="0">
                <a:solidFill>
                  <a:srgbClr val="000080"/>
                </a:solidFill>
                <a:latin typeface="Cambria" panose="02040503050406030204" pitchFamily="18" charset="0"/>
              </a:rPr>
              <a:t> </a:t>
            </a:r>
            <a:r>
              <a:rPr lang="de-DE" altLang="x-none" dirty="0">
                <a:latin typeface="Cambria" panose="02040503050406030204" pitchFamily="18" charset="0"/>
              </a:rPr>
              <a:t>UPPER() - Converts a field to upper case</a:t>
            </a:r>
            <a:endParaRPr lang="de-DE" altLang="x-none" dirty="0">
              <a:latin typeface="Cambria" panose="02040503050406030204" pitchFamily="18" charset="0"/>
            </a:endParaRPr>
          </a:p>
          <a:p>
            <a:pPr marL="431800" indent="-323850" defTabSz="914400" eaLnBrk="1" hangingPunct="1">
              <a:lnSpc>
                <a:spcPct val="98000"/>
              </a:lnSpc>
              <a:buClrTx/>
              <a:buSz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dirty="0">
                <a:latin typeface="Cambria" panose="02040503050406030204" pitchFamily="18" charset="0"/>
              </a:rPr>
              <a:t>Syntax:</a:t>
            </a:r>
            <a:endParaRPr lang="de-DE" altLang="x-none" dirty="0">
              <a:latin typeface="Cambria" panose="02040503050406030204" pitchFamily="18" charset="0"/>
            </a:endParaRPr>
          </a:p>
          <a:p>
            <a:pPr marL="431800" indent="-323850" defTabSz="914400" eaLnBrk="1" hangingPunct="1">
              <a:lnSpc>
                <a:spcPct val="98000"/>
              </a:lnSpc>
              <a:buClrTx/>
              <a:buSz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x-none" dirty="0">
                <a:latin typeface="Cambria" panose="02040503050406030204" pitchFamily="18" charset="0"/>
              </a:rPr>
              <a:t>SELECT UPPER(column_name) FROM table_name</a:t>
            </a:r>
            <a:endParaRPr lang="de-DE" altLang="x-none" dirty="0">
              <a:latin typeface="Cambria" panose="02040503050406030204" pitchFamily="18" charset="0"/>
            </a:endParaRPr>
          </a:p>
          <a:p>
            <a:pPr marL="431800" indent="-323850" defTabSz="914400" eaLnBrk="1" hangingPunct="1">
              <a:lnSpc>
                <a:spcPct val="98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altLang="x-none" dirty="0">
              <a:solidFill>
                <a:srgbClr val="4C1900"/>
              </a:solidFill>
              <a:latin typeface="Cambria" panose="020405030504060302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33400" y="762000"/>
            <a:ext cx="8226425" cy="5106988"/>
          </a:xfrm>
        </p:spPr>
        <p:txBody>
          <a:bodyPr vert="horz" wrap="square" lIns="91430" tIns="45715" rIns="91430" bIns="45715" numCol="1" anchor="t" anchorCtr="0" compatLnSpc="1"/>
          <a:lstStyle/>
          <a:p>
            <a:pPr marL="431800" marR="0" lvl="0" indent="-323850" algn="l" defTabSz="914400" rtl="0" eaLnBrk="1" fontAlgn="base" latinLnBrk="0" hangingPunct="1">
              <a:lnSpc>
                <a:spcPct val="98000"/>
              </a:lnSpc>
              <a:spcBef>
                <a:spcPct val="20000"/>
              </a:spcBef>
              <a:spcAft>
                <a:spcPct val="0"/>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de-DE" sz="3200" b="0" i="0" u="none" strike="noStrike" kern="0" cap="none" spc="0" normalizeH="0" baseline="0" noProof="0" dirty="0" smtClean="0">
                <a:ln>
                  <a:noFill/>
                </a:ln>
                <a:solidFill>
                  <a:srgbClr val="000080"/>
                </a:solidFill>
                <a:effectLst/>
                <a:uLnTx/>
                <a:uFillTx/>
                <a:latin typeface="Cambria" panose="02040503050406030204" pitchFamily="18" charset="0"/>
                <a:ea typeface="+mn-ea"/>
                <a:cs typeface="+mn-cs"/>
              </a:rPr>
              <a:t> </a:t>
            </a: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LOWER() - Converts a field to lower case</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ct val="0"/>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     Syntax:</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ct val="0"/>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     SELECT LOWER(column_name) FROM table_name</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ts val="1425"/>
              </a:spcAft>
              <a:buClr>
                <a:schemeClr val="tx2"/>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GETDATE() - Returns the current system date and time</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ts val="1425"/>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    Syntax:</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ts val="1425"/>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rPr>
              <a:t>    SELECT GETDATE() FROM table_name</a:t>
            </a: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ct val="0"/>
              </a:spcAft>
              <a:buClr>
                <a:schemeClr val="tx2"/>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431800" marR="0" lvl="0" indent="-323850" algn="l" defTabSz="914400" rtl="0" eaLnBrk="1" fontAlgn="base" latinLnBrk="0" hangingPunct="1">
              <a:lnSpc>
                <a:spcPct val="98000"/>
              </a:lnSpc>
              <a:spcBef>
                <a:spcPct val="20000"/>
              </a:spcBef>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kumimoji="0" lang="de-DE"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en-US"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endParaRPr kumimoji="0" lang="en-US" sz="3200" b="0" i="0" u="none" strike="noStrike" kern="0" cap="none" spc="0" normalizeH="0" baseline="0" noProof="0" dirty="0" smtClean="0">
              <a:ln>
                <a:noFill/>
              </a:ln>
              <a:solidFill>
                <a:srgbClr val="FFFFFF"/>
              </a:solidFill>
              <a:effectLst/>
              <a:uLnTx/>
              <a:uFillTx/>
              <a:latin typeface="Cambria" panose="02040503050406030204" pitchFamily="18" charset="0"/>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Content Placeholder 2"/>
          <p:cNvSpPr>
            <a:spLocks noGrp="1"/>
          </p:cNvSpPr>
          <p:nvPr>
            <p:ph idx="1"/>
          </p:nvPr>
        </p:nvSpPr>
        <p:spPr>
          <a:xfrm>
            <a:off x="381000" y="685800"/>
            <a:ext cx="8226425" cy="5867400"/>
          </a:xfrm>
        </p:spPr>
        <p:txBody>
          <a:bodyPr vert="horz" wrap="square" lIns="91430" tIns="45715" rIns="91430" bIns="45715" anchor="t" anchorCtr="0"/>
          <a:p>
            <a:pPr marL="431800" indent="-323850" defTabSz="914400" eaLnBrk="1" hangingPunct="1">
              <a:lnSpc>
                <a:spcPct val="98000"/>
              </a:lnSpc>
              <a:spcAft>
                <a:spcPts val="1425"/>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LEN() - Returns the length of a text field</a:t>
            </a:r>
            <a:endParaRPr lang="de-DE" altLang="x-none" dirty="0">
              <a:latin typeface="Cambria" panose="02040503050406030204" pitchFamily="18" charset="0"/>
            </a:endParaRPr>
          </a:p>
          <a:p>
            <a:pPr marL="431800" indent="-323850" defTabSz="914400" eaLnBrk="1" hangingPunct="1">
              <a:lnSpc>
                <a:spcPct val="98000"/>
              </a:lnSpc>
              <a:spcAft>
                <a:spcPts val="1425"/>
              </a:spcAft>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   Syntax:</a:t>
            </a:r>
            <a:endParaRPr lang="de-DE" altLang="x-none" dirty="0">
              <a:latin typeface="Cambria" panose="02040503050406030204" pitchFamily="18" charset="0"/>
            </a:endParaRPr>
          </a:p>
          <a:p>
            <a:pPr marL="431800" indent="-323850" defTabSz="914400" eaLnBrk="1" hangingPunct="1">
              <a:lnSpc>
                <a:spcPct val="98000"/>
              </a:lnSpc>
              <a:spcAft>
                <a:spcPts val="1425"/>
              </a:spcAft>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   SELECT LEN(column_name) FROM table_name</a:t>
            </a:r>
            <a:endParaRPr lang="de-DE" altLang="x-none" dirty="0">
              <a:latin typeface="Cambria" panose="02040503050406030204" pitchFamily="18" charset="0"/>
            </a:endParaRPr>
          </a:p>
          <a:p>
            <a:pPr marL="431800" indent="-323850" defTabSz="914400" eaLnBrk="1" hangingPunct="1">
              <a:lnSpc>
                <a:spcPct val="98000"/>
              </a:lnSpc>
              <a:spcAft>
                <a:spcPts val="1425"/>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    ROUND() - Rounds a numeric field to the number of decimals specified</a:t>
            </a:r>
            <a:endParaRPr lang="de-DE" altLang="x-none" dirty="0">
              <a:latin typeface="Cambria" panose="02040503050406030204" pitchFamily="18" charset="0"/>
            </a:endParaRPr>
          </a:p>
          <a:p>
            <a:pPr marL="431800" indent="-323850" defTabSz="914400" eaLnBrk="1" hangingPunct="1">
              <a:lnSpc>
                <a:spcPct val="98000"/>
              </a:lnSpc>
              <a:spcAft>
                <a:spcPts val="1425"/>
              </a:spcAft>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   Syntax:</a:t>
            </a:r>
            <a:endParaRPr lang="de-DE" altLang="x-none" dirty="0">
              <a:latin typeface="Cambria" panose="02040503050406030204" pitchFamily="18" charset="0"/>
            </a:endParaRPr>
          </a:p>
          <a:p>
            <a:pPr marL="431800" indent="-323850" defTabSz="914400" eaLnBrk="1" hangingPunct="1">
              <a:lnSpc>
                <a:spcPct val="98000"/>
              </a:lnSpc>
              <a:spcAft>
                <a:spcPts val="1425"/>
              </a:spcAft>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    SELECT ROUND(column_name,decimals) FROM table_name</a:t>
            </a:r>
            <a:endParaRPr lang="de-DE" altLang="x-none" dirty="0">
              <a:latin typeface="Cambria" panose="02040503050406030204" pitchFamily="18" charset="0"/>
            </a:endParaRPr>
          </a:p>
          <a:p>
            <a:pPr marL="431800" indent="-323850" defTabSz="914400" eaLnBrk="1" hangingPunct="1">
              <a:lnSpc>
                <a:spcPct val="98000"/>
              </a:lnSpc>
              <a:spcAft>
                <a:spcPts val="1425"/>
              </a:spcAft>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x-none" dirty="0">
                <a:latin typeface="Cambria" panose="02040503050406030204" pitchFamily="18" charset="0"/>
              </a:rPr>
              <a:t>   </a:t>
            </a:r>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1"/>
          <p:cNvSpPr>
            <a:spLocks noGrp="1"/>
          </p:cNvSpPr>
          <p:nvPr>
            <p:ph type="title"/>
          </p:nvPr>
        </p:nvSpPr>
        <p:spPr>
          <a:xfrm>
            <a:off x="1219200" y="228600"/>
            <a:ext cx="6781800" cy="1143000"/>
          </a:xfrm>
        </p:spPr>
        <p:txBody>
          <a:bodyPr vert="horz" wrap="square" lIns="91430" tIns="45715" rIns="91430" bIns="45715" anchor="ctr" anchorCtr="1"/>
          <a:p>
            <a:pPr eaLnBrk="1" hangingPunct="1"/>
            <a:br>
              <a:rPr lang="de-DE" altLang="x-none" dirty="0"/>
            </a:br>
            <a:r>
              <a:rPr lang="de-DE" altLang="x-none" dirty="0"/>
              <a:t>SQL Functions:UPPER</a:t>
            </a:r>
            <a:br>
              <a:rPr lang="de-DE" altLang="x-none" b="1" dirty="0">
                <a:solidFill>
                  <a:srgbClr val="000000"/>
                </a:solidFill>
              </a:rPr>
            </a:br>
            <a:endParaRPr dirty="0"/>
          </a:p>
        </p:txBody>
      </p:sp>
      <p:sp>
        <p:nvSpPr>
          <p:cNvPr id="79875" name="Content Placeholder 2"/>
          <p:cNvSpPr>
            <a:spLocks noGrp="1"/>
          </p:cNvSpPr>
          <p:nvPr>
            <p:ph idx="1"/>
          </p:nvPr>
        </p:nvSpPr>
        <p:spPr>
          <a:xfrm>
            <a:off x="304800" y="2971800"/>
            <a:ext cx="8226425" cy="1219200"/>
          </a:xfrm>
        </p:spPr>
        <p:txBody>
          <a:bodyPr vert="horz" wrap="square" lIns="91430" tIns="45715" rIns="91430" bIns="45715" anchor="t" anchorCtr="0"/>
          <a:p>
            <a:pPr eaLnBrk="1" hangingPunct="1">
              <a:buNone/>
            </a:pPr>
            <a:r>
              <a:rPr lang="de-DE" altLang="x-none" dirty="0">
                <a:latin typeface="Cambria" panose="02040503050406030204" pitchFamily="18" charset="0"/>
              </a:rPr>
              <a:t>     SELECT UPPER(LastName) as LastName,FirstName FROM Persons</a:t>
            </a:r>
            <a:endParaRPr lang="de-DE" altLang="x-none" dirty="0">
              <a:latin typeface="Cambria" panose="02040503050406030204" pitchFamily="18" charset="0"/>
            </a:endParaRPr>
          </a:p>
          <a:p>
            <a:pPr eaLnBrk="1" hangingPunct="1"/>
            <a:endParaRPr dirty="0"/>
          </a:p>
        </p:txBody>
      </p:sp>
      <p:graphicFrame>
        <p:nvGraphicFramePr>
          <p:cNvPr id="4" name="Group 2"/>
          <p:cNvGraphicFramePr>
            <a:graphicFrameLocks noGrp="1"/>
          </p:cNvGraphicFramePr>
          <p:nvPr/>
        </p:nvGraphicFramePr>
        <p:xfrm>
          <a:off x="838200" y="1219200"/>
          <a:ext cx="5256213" cy="1484314"/>
        </p:xfrm>
        <a:graphic>
          <a:graphicData uri="http://schemas.openxmlformats.org/drawingml/2006/table">
            <a:tbl>
              <a:tblPr/>
              <a:tblGrid>
                <a:gridCol w="952500"/>
                <a:gridCol w="952500"/>
                <a:gridCol w="954088"/>
                <a:gridCol w="1101725"/>
                <a:gridCol w="1295400"/>
              </a:tblGrid>
              <a:tr h="461963">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P_Id</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LastName</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FirstName</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Address</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City</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461963">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Ola</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Timoteivn 10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Sandnes</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984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Svendson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Tove</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Borgvn 23</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Sandnes</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26193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Pettersen</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Kari</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Storgt 20</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Lst>
                      </a:pPr>
                      <a:r>
                        <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Stavanger</a:t>
                      </a:r>
                      <a:endParaRPr kumimoji="0" lang="de-DE" sz="14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2320" marR="22320" marT="32904" marB="2232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5" name="Group 73"/>
          <p:cNvGraphicFramePr>
            <a:graphicFrameLocks noGrp="1"/>
          </p:cNvGraphicFramePr>
          <p:nvPr/>
        </p:nvGraphicFramePr>
        <p:xfrm>
          <a:off x="1447800" y="4495800"/>
          <a:ext cx="3011488" cy="1333500"/>
        </p:xfrm>
        <a:graphic>
          <a:graphicData uri="http://schemas.openxmlformats.org/drawingml/2006/table">
            <a:tbl>
              <a:tblPr/>
              <a:tblGrid>
                <a:gridCol w="1506538"/>
                <a:gridCol w="1504950"/>
              </a:tblGrid>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LastName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FirstName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Ola</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SVENDSON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Tove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PETTERSEN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Kari</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itle 1"/>
          <p:cNvSpPr>
            <a:spLocks noGrp="1"/>
          </p:cNvSpPr>
          <p:nvPr>
            <p:ph type="title"/>
          </p:nvPr>
        </p:nvSpPr>
        <p:spPr>
          <a:xfrm>
            <a:off x="1295400" y="273050"/>
            <a:ext cx="6629400" cy="1022350"/>
          </a:xfrm>
        </p:spPr>
        <p:txBody>
          <a:bodyPr vert="horz" wrap="square" lIns="91430" tIns="45715" rIns="91430" bIns="45715" anchor="ctr" anchorCtr="1"/>
          <a:p>
            <a:pPr eaLnBrk="1" hangingPunct="1"/>
            <a:br>
              <a:rPr lang="de-DE" altLang="x-none" dirty="0"/>
            </a:br>
            <a:r>
              <a:rPr lang="de-DE" altLang="x-none" dirty="0"/>
              <a:t>SQL Functions:LOWER</a:t>
            </a:r>
            <a:br>
              <a:rPr lang="de-DE" altLang="x-none" dirty="0"/>
            </a:br>
            <a:endParaRPr dirty="0"/>
          </a:p>
        </p:txBody>
      </p:sp>
      <p:sp>
        <p:nvSpPr>
          <p:cNvPr id="80899" name="Content Placeholder 2"/>
          <p:cNvSpPr>
            <a:spLocks noGrp="1"/>
          </p:cNvSpPr>
          <p:nvPr>
            <p:ph idx="1"/>
          </p:nvPr>
        </p:nvSpPr>
        <p:spPr>
          <a:xfrm>
            <a:off x="304800" y="3429000"/>
            <a:ext cx="8226425" cy="1143000"/>
          </a:xfrm>
        </p:spPr>
        <p:txBody>
          <a:bodyPr vert="horz" wrap="square" lIns="91430" tIns="45715" rIns="91430" bIns="45715" anchor="t" anchorCtr="0"/>
          <a:p>
            <a:pPr eaLnBrk="1" hangingPunct="1">
              <a:buNone/>
            </a:pPr>
            <a:r>
              <a:rPr lang="de-DE" altLang="x-none" dirty="0">
                <a:latin typeface="Cambria" panose="02040503050406030204" pitchFamily="18" charset="0"/>
              </a:rPr>
              <a:t>SELECT LOWER(LastName) as LastName, FirstName FROM Persons</a:t>
            </a:r>
            <a:endParaRPr lang="de-DE" altLang="x-none" dirty="0">
              <a:latin typeface="Cambria" panose="02040503050406030204" pitchFamily="18" charset="0"/>
            </a:endParaRPr>
          </a:p>
          <a:p>
            <a:pPr eaLnBrk="1" hangingPunct="1"/>
            <a:endParaRPr dirty="0">
              <a:latin typeface="Cambria" panose="02040503050406030204" pitchFamily="18" charset="0"/>
            </a:endParaRPr>
          </a:p>
        </p:txBody>
      </p:sp>
      <p:graphicFrame>
        <p:nvGraphicFramePr>
          <p:cNvPr id="4" name="Group 2"/>
          <p:cNvGraphicFramePr>
            <a:graphicFrameLocks noGrp="1"/>
          </p:cNvGraphicFramePr>
          <p:nvPr/>
        </p:nvGraphicFramePr>
        <p:xfrm>
          <a:off x="762000" y="1371600"/>
          <a:ext cx="6629400" cy="1771650"/>
        </p:xfrm>
        <a:graphic>
          <a:graphicData uri="http://schemas.openxmlformats.org/drawingml/2006/table">
            <a:tbl>
              <a:tblPr/>
              <a:tblGrid>
                <a:gridCol w="1325563"/>
                <a:gridCol w="1325562"/>
                <a:gridCol w="1481138"/>
                <a:gridCol w="1416050"/>
                <a:gridCol w="1081087"/>
              </a:tblGrid>
              <a:tr h="45720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P_Id</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LastName</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FirstName</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Address</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City</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4381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Ola</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Timoteivn 10</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Sandnes</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4381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Svendson</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Tove</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Borgvn 23</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Sandnes</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438150">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Pettersen</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Kari</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Storgt 20</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Lst>
                      </a:pPr>
                      <a:r>
                        <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Stavanger</a:t>
                      </a:r>
                      <a:endParaRPr kumimoji="0" lang="de-DE" sz="15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3400" marR="23400" marT="34740" marB="234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5" name="Group 73"/>
          <p:cNvGraphicFramePr>
            <a:graphicFrameLocks noGrp="1"/>
          </p:cNvGraphicFramePr>
          <p:nvPr/>
        </p:nvGraphicFramePr>
        <p:xfrm>
          <a:off x="990600" y="4953000"/>
          <a:ext cx="3011488" cy="1333500"/>
        </p:xfrm>
        <a:graphic>
          <a:graphicData uri="http://schemas.openxmlformats.org/drawingml/2006/table">
            <a:tbl>
              <a:tblPr/>
              <a:tblGrid>
                <a:gridCol w="1506538"/>
                <a:gridCol w="1504950"/>
              </a:tblGrid>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LastName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FirstName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Ola</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svendson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Tove</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33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pettersen</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Kari</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Title 1"/>
          <p:cNvSpPr>
            <a:spLocks noGrp="1"/>
          </p:cNvSpPr>
          <p:nvPr>
            <p:ph type="title"/>
          </p:nvPr>
        </p:nvSpPr>
        <p:spPr/>
        <p:txBody>
          <a:bodyPr vert="horz" wrap="square" lIns="91430" tIns="45715" rIns="91430" bIns="45715" anchor="ctr" anchorCtr="1"/>
          <a:p>
            <a:pPr eaLnBrk="1" hangingPunct="1"/>
            <a:br>
              <a:rPr lang="de-DE" altLang="x-none" dirty="0"/>
            </a:br>
            <a:r>
              <a:rPr lang="de-DE" altLang="x-none" dirty="0"/>
              <a:t>SQL Functions:len</a:t>
            </a:r>
            <a:br>
              <a:rPr lang="de-DE" altLang="x-none" dirty="0"/>
            </a:br>
            <a:endParaRPr dirty="0"/>
          </a:p>
        </p:txBody>
      </p:sp>
      <p:sp>
        <p:nvSpPr>
          <p:cNvPr id="81923" name="Content Placeholder 2"/>
          <p:cNvSpPr>
            <a:spLocks noGrp="1"/>
          </p:cNvSpPr>
          <p:nvPr>
            <p:ph idx="1"/>
          </p:nvPr>
        </p:nvSpPr>
        <p:spPr>
          <a:xfrm>
            <a:off x="381000" y="3505200"/>
            <a:ext cx="8226425" cy="990600"/>
          </a:xfrm>
        </p:spPr>
        <p:txBody>
          <a:bodyPr vert="horz" wrap="square" lIns="91430" tIns="45715" rIns="91430" bIns="45715" anchor="t" anchorCtr="0"/>
          <a:p>
            <a:pPr eaLnBrk="1" hangingPunct="1">
              <a:buNone/>
            </a:pPr>
            <a:r>
              <a:rPr lang="de-DE" altLang="x-none" dirty="0">
                <a:latin typeface="Cambria" panose="02040503050406030204" pitchFamily="18" charset="0"/>
              </a:rPr>
              <a:t>SELECT LEN(Address) as LengthOfAddress FROM Persons</a:t>
            </a:r>
            <a:endParaRPr lang="de-DE" altLang="x-none" dirty="0">
              <a:latin typeface="Cambria" panose="02040503050406030204" pitchFamily="18" charset="0"/>
            </a:endParaRPr>
          </a:p>
          <a:p>
            <a:pPr eaLnBrk="1" hangingPunct="1"/>
            <a:endParaRPr dirty="0"/>
          </a:p>
        </p:txBody>
      </p:sp>
      <p:graphicFrame>
        <p:nvGraphicFramePr>
          <p:cNvPr id="4" name="Group 2"/>
          <p:cNvGraphicFramePr>
            <a:graphicFrameLocks noGrp="1"/>
          </p:cNvGraphicFramePr>
          <p:nvPr/>
        </p:nvGraphicFramePr>
        <p:xfrm>
          <a:off x="685800" y="1371600"/>
          <a:ext cx="4202113" cy="1743076"/>
        </p:xfrm>
        <a:graphic>
          <a:graphicData uri="http://schemas.openxmlformats.org/drawingml/2006/table">
            <a:tbl>
              <a:tblPr/>
              <a:tblGrid>
                <a:gridCol w="839788"/>
                <a:gridCol w="839787"/>
                <a:gridCol w="989013"/>
                <a:gridCol w="692150"/>
                <a:gridCol w="841375"/>
              </a:tblGrid>
              <a:tr h="44132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P_Id</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LastName</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FirstName</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Address</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City</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43338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Hansen</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Ola</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Timoteivn 10</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Sandnes</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43338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2</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Svendson</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Tove</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Borgvn 23</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Sandnes</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434975">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3</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Pettersen</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Kari</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Storgt 20</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Lst>
                      </a:pPr>
                      <a:r>
                        <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Stavanger</a:t>
                      </a:r>
                      <a:endParaRPr kumimoji="0" lang="de-DE" sz="13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19800" marR="19800" marT="29628" marB="1980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5" name="Group 73"/>
          <p:cNvGraphicFramePr>
            <a:graphicFrameLocks noGrp="1"/>
          </p:cNvGraphicFramePr>
          <p:nvPr/>
        </p:nvGraphicFramePr>
        <p:xfrm>
          <a:off x="609600" y="5029200"/>
          <a:ext cx="3011488" cy="1327152"/>
        </p:xfrm>
        <a:graphic>
          <a:graphicData uri="http://schemas.openxmlformats.org/drawingml/2006/table">
            <a:tbl>
              <a:tblPr/>
              <a:tblGrid>
                <a:gridCol w="3011488"/>
              </a:tblGrid>
              <a:tr h="33178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LengthOfAddress</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E5EECC"/>
                    </a:solidFill>
                  </a:tcPr>
                </a:tc>
              </a:tr>
              <a:tr h="33178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12</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178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9</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r h="331788">
                <a:tc>
                  <a:txBody>
                    <a:bodyPr/>
                    <a:lstStyle/>
                    <a:p>
                      <a:pPr marL="0" marR="0" lvl="0" indent="0" algn="l" defTabSz="449580" rtl="0" eaLnBrk="1" fontAlgn="base" latinLnBrk="0" hangingPunct="1">
                        <a:lnSpc>
                          <a:spcPct val="94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pPr>
                      <a:r>
                        <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rPr>
                        <a:t>9</a:t>
                      </a:r>
                      <a:endParaRPr kumimoji="0" lang="de-DE" sz="1800" b="0" i="0" u="none" strike="noStrike" cap="none" normalizeH="0" baseline="0" smtClean="0">
                        <a:ln>
                          <a:noFill/>
                        </a:ln>
                        <a:solidFill>
                          <a:srgbClr val="000000"/>
                        </a:solidFill>
                        <a:effectLst/>
                        <a:latin typeface="Verdana" panose="020B0604030504040204" pitchFamily="34" charset="0"/>
                        <a:ea typeface="Arial Unicode MS" pitchFamily="34" charset="-128"/>
                        <a:cs typeface="Arial Unicode MS" pitchFamily="34" charset="-128"/>
                      </a:endParaRPr>
                    </a:p>
                  </a:txBody>
                  <a:tcPr marL="28440" marR="28440" marT="42047" marB="28440" horzOverflow="overflow">
                    <a:lnL w="4320" cap="flat" cmpd="sng" algn="ctr">
                      <a:solidFill>
                        <a:srgbClr val="C3C3C3"/>
                      </a:solidFill>
                      <a:prstDash val="solid"/>
                      <a:round/>
                      <a:headEnd type="none" w="med" len="med"/>
                      <a:tailEnd type="none" w="med" len="med"/>
                    </a:lnL>
                    <a:lnR w="4320" cap="flat" cmpd="sng" algn="ctr">
                      <a:solidFill>
                        <a:srgbClr val="C3C3C3"/>
                      </a:solidFill>
                      <a:prstDash val="solid"/>
                      <a:round/>
                      <a:headEnd type="none" w="med" len="med"/>
                      <a:tailEnd type="none" w="med" len="med"/>
                    </a:lnR>
                    <a:lnT w="4320" cap="flat" cmpd="sng" algn="ctr">
                      <a:solidFill>
                        <a:srgbClr val="C3C3C3"/>
                      </a:solidFill>
                      <a:prstDash val="solid"/>
                      <a:round/>
                      <a:headEnd type="none" w="med" len="med"/>
                      <a:tailEnd type="none" w="med" len="med"/>
                    </a:lnT>
                    <a:lnB w="4320" cap="flat" cmpd="sng" algn="ctr">
                      <a:solidFill>
                        <a:srgbClr val="C3C3C3"/>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Content Placeholder 2"/>
          <p:cNvSpPr>
            <a:spLocks noGrp="1"/>
          </p:cNvSpPr>
          <p:nvPr>
            <p:ph idx="1"/>
          </p:nvPr>
        </p:nvSpPr>
        <p:spPr>
          <a:xfrm>
            <a:off x="455613" y="381000"/>
            <a:ext cx="8226425" cy="6019800"/>
          </a:xfrm>
        </p:spPr>
        <p:txBody>
          <a:bodyPr vert="horz" wrap="square" lIns="91430" tIns="45715" rIns="91430" bIns="45715" anchor="t" anchorCtr="0"/>
          <a:p>
            <a:pPr eaLnBrk="1" hangingPunct="1">
              <a:buNone/>
            </a:pPr>
            <a:r>
              <a:rPr dirty="0"/>
              <a:t>Syntax:</a:t>
            </a:r>
            <a:endParaRPr dirty="0"/>
          </a:p>
          <a:p>
            <a:pPr eaLnBrk="1" hangingPunct="1"/>
            <a:r>
              <a:rPr dirty="0"/>
              <a:t>getdate()</a:t>
            </a:r>
            <a:endParaRPr dirty="0"/>
          </a:p>
          <a:p>
            <a:pPr eaLnBrk="1" hangingPunct="1"/>
            <a:r>
              <a:rPr dirty="0"/>
              <a:t>  Example:</a:t>
            </a:r>
            <a:endParaRPr dirty="0"/>
          </a:p>
          <a:p>
            <a:pPr eaLnBrk="1" hangingPunct="1"/>
            <a:r>
              <a:rPr dirty="0"/>
              <a:t>select getdate()</a:t>
            </a:r>
            <a:endParaRPr dirty="0"/>
          </a:p>
          <a:p>
            <a:pPr eaLnBrk="1" hangingPunct="1">
              <a:buNone/>
            </a:pPr>
            <a:endParaRPr dirty="0"/>
          </a:p>
          <a:p>
            <a:pPr eaLnBrk="1" hangingPunct="1">
              <a:buNone/>
            </a:pPr>
            <a:r>
              <a:rPr dirty="0"/>
              <a:t>Syntax:</a:t>
            </a:r>
            <a:endParaRPr dirty="0"/>
          </a:p>
          <a:p>
            <a:pPr eaLnBrk="1" hangingPunct="1"/>
            <a:r>
              <a:rPr dirty="0"/>
              <a:t>round(numeric_expression , length)</a:t>
            </a:r>
            <a:endParaRPr dirty="0"/>
          </a:p>
          <a:p>
            <a:pPr eaLnBrk="1" hangingPunct="1"/>
            <a:r>
              <a:rPr dirty="0"/>
              <a:t>Example:</a:t>
            </a:r>
            <a:endParaRPr dirty="0"/>
          </a:p>
          <a:p>
            <a:pPr eaLnBrk="1" hangingPunct="1"/>
            <a:r>
              <a:rPr dirty="0"/>
              <a:t>select round(56778.566545,2)</a:t>
            </a:r>
            <a:endParaRPr dirty="0"/>
          </a:p>
          <a:p>
            <a:pPr eaLnBrk="1" hangingPunct="1"/>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Title 1"/>
          <p:cNvSpPr>
            <a:spLocks noGrp="1"/>
          </p:cNvSpPr>
          <p:nvPr>
            <p:ph type="title"/>
          </p:nvPr>
        </p:nvSpPr>
        <p:spPr>
          <a:xfrm>
            <a:off x="455613" y="152400"/>
            <a:ext cx="8688387" cy="869950"/>
          </a:xfrm>
        </p:spPr>
        <p:txBody>
          <a:bodyPr vert="horz" wrap="square" lIns="91430" tIns="45715" rIns="91430" bIns="45715" anchor="ctr" anchorCtr="1"/>
          <a:p>
            <a:pPr eaLnBrk="1" hangingPunct="1"/>
            <a:r>
              <a:rPr lang="en-GB" altLang="x-none" dirty="0"/>
              <a:t>Transaction Control Language (TCL)</a:t>
            </a:r>
            <a:endParaRPr dirty="0"/>
          </a:p>
        </p:txBody>
      </p:sp>
      <p:sp>
        <p:nvSpPr>
          <p:cNvPr id="83971" name="Content Placeholder 2"/>
          <p:cNvSpPr>
            <a:spLocks noGrp="1"/>
          </p:cNvSpPr>
          <p:nvPr>
            <p:ph idx="1"/>
          </p:nvPr>
        </p:nvSpPr>
        <p:spPr>
          <a:xfrm>
            <a:off x="152400" y="1143000"/>
            <a:ext cx="8686800" cy="5562600"/>
          </a:xfrm>
        </p:spPr>
        <p:txBody>
          <a:bodyPr vert="horz" wrap="square" lIns="91430" tIns="45715" rIns="91430" bIns="45715" anchor="t" anchorCtr="0"/>
          <a:p>
            <a:pPr eaLnBrk="1" hangingPunct="1"/>
            <a:r>
              <a:rPr dirty="0"/>
              <a:t>A transaction is a collection of DML statements which forms a logical unit of work. </a:t>
            </a:r>
            <a:endParaRPr dirty="0"/>
          </a:p>
          <a:p>
            <a:pPr eaLnBrk="1" hangingPunct="1"/>
            <a:r>
              <a:rPr dirty="0"/>
              <a:t>The basic commands that are used in Transaction Control Language are as follows.</a:t>
            </a:r>
            <a:endParaRPr dirty="0"/>
          </a:p>
          <a:p>
            <a:pPr marL="741680" lvl="2" indent="-341630" eaLnBrk="1" hangingPunct="1"/>
            <a:r>
              <a:rPr dirty="0"/>
              <a:t>COMMIT:     It ends the transaction by making all pending data changes permanent.</a:t>
            </a:r>
            <a:endParaRPr dirty="0"/>
          </a:p>
          <a:p>
            <a:pPr marL="741680" lvl="2" indent="-341630" eaLnBrk="1" hangingPunct="1"/>
            <a:r>
              <a:rPr dirty="0"/>
              <a:t>ROLLBACK:    It ends the current transaction by discarding all pending data changes.</a:t>
            </a:r>
            <a:endParaRPr dirty="0"/>
          </a:p>
          <a:p>
            <a:pPr eaLnBrk="1" hangingPunct="1"/>
            <a:endParaRPr dirty="0"/>
          </a:p>
          <a:p>
            <a:pPr eaLnBrk="1" hangingPunct="1"/>
            <a:endParaRP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85800" y="2667000"/>
            <a:ext cx="7772400" cy="1362075"/>
          </a:xfrm>
        </p:spPr>
        <p:txBody>
          <a:bodyPr vert="horz" wrap="square" lIns="91430" tIns="45715" rIns="91430" bIns="45715" numCol="1" anchor="t" anchorCtr="1"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de-DE" sz="4400" b="1" i="0" u="none" strike="noStrike" kern="0" cap="all" spc="0" normalizeH="0" baseline="0" noProof="0" dirty="0" smtClean="0">
                <a:ln>
                  <a:noFill/>
                </a:ln>
                <a:solidFill>
                  <a:srgbClr val="FF9900"/>
                </a:solidFill>
                <a:effectLst/>
                <a:uLnTx/>
                <a:uFillTx/>
                <a:latin typeface="+mj-lt"/>
                <a:ea typeface="+mj-ea"/>
                <a:cs typeface="+mj-cs"/>
              </a:rPr>
              <a:t>TRIGGERS</a:t>
            </a:r>
            <a:br>
              <a:rPr kumimoji="0" lang="de-DE" sz="4400" b="1" i="0" u="none" strike="noStrike" kern="0" cap="all" spc="0" normalizeH="0" baseline="0" noProof="0" dirty="0" smtClean="0">
                <a:ln>
                  <a:noFill/>
                </a:ln>
                <a:solidFill>
                  <a:srgbClr val="FF9900"/>
                </a:solidFill>
                <a:effectLst/>
                <a:uLnTx/>
                <a:uFillTx/>
                <a:latin typeface="+mj-lt"/>
                <a:ea typeface="+mj-ea"/>
                <a:cs typeface="+mj-cs"/>
              </a:rPr>
            </a:br>
            <a:endParaRPr kumimoji="0" lang="en-US" sz="4400" b="1" i="0" u="none" strike="noStrike" kern="0" cap="all" spc="0" normalizeH="0" baseline="0" noProof="0" dirty="0" smtClean="0">
              <a:ln>
                <a:noFill/>
              </a:ln>
              <a:solidFill>
                <a:srgbClr val="FF9900"/>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p:txBody>
          <a:bodyPr vert="horz" wrap="square" lIns="91430" tIns="45715" rIns="91430" bIns="45715" anchor="ctr" anchorCtr="1"/>
          <a:p>
            <a:pPr>
              <a:buNone/>
            </a:pPr>
            <a:endParaRPr dirty="0"/>
          </a:p>
        </p:txBody>
      </p:sp>
      <p:sp>
        <p:nvSpPr>
          <p:cNvPr id="12291" name="Content Placeholder 2"/>
          <p:cNvSpPr>
            <a:spLocks noGrp="1"/>
          </p:cNvSpPr>
          <p:nvPr>
            <p:ph idx="1"/>
          </p:nvPr>
        </p:nvSpPr>
        <p:spPr/>
        <p:txBody>
          <a:bodyPr vert="horz" wrap="square" lIns="91430" tIns="45715" rIns="91430" bIns="45715" anchor="t" anchorCtr="0"/>
          <a:p>
            <a:r>
              <a:rPr dirty="0"/>
              <a:t>TABLE BASICS</a:t>
            </a:r>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Title 3"/>
          <p:cNvSpPr>
            <a:spLocks noGrp="1"/>
          </p:cNvSpPr>
          <p:nvPr>
            <p:ph type="title"/>
          </p:nvPr>
        </p:nvSpPr>
        <p:spPr/>
        <p:txBody>
          <a:bodyPr vert="horz" wrap="square" lIns="91430" tIns="45715" rIns="91430" bIns="45715" anchor="ctr" anchorCtr="1"/>
          <a:p>
            <a:pPr eaLnBrk="1" hangingPunct="1"/>
            <a:r>
              <a:rPr lang="de-DE" altLang="x-none" dirty="0"/>
              <a:t>Trigger Creation</a:t>
            </a:r>
            <a:endParaRPr dirty="0"/>
          </a:p>
        </p:txBody>
      </p:sp>
      <p:sp>
        <p:nvSpPr>
          <p:cNvPr id="86019" name="Content Placeholder 4"/>
          <p:cNvSpPr>
            <a:spLocks noGrp="1"/>
          </p:cNvSpPr>
          <p:nvPr>
            <p:ph idx="1"/>
          </p:nvPr>
        </p:nvSpPr>
        <p:spPr>
          <a:xfrm>
            <a:off x="455613" y="1143000"/>
            <a:ext cx="8226425" cy="4953000"/>
          </a:xfrm>
        </p:spPr>
        <p:txBody>
          <a:bodyPr vert="horz" wrap="square" lIns="91430" tIns="45715" rIns="91430" bIns="45715" anchor="t" anchorCtr="0"/>
          <a:p>
            <a:pPr eaLnBrk="1" hangingPunct="1">
              <a:buNone/>
            </a:pPr>
            <a:r>
              <a:rPr dirty="0"/>
              <a:t>Syntax:</a:t>
            </a:r>
            <a:endParaRPr dirty="0"/>
          </a:p>
          <a:p>
            <a:pPr eaLnBrk="1" hangingPunct="1">
              <a:buNone/>
            </a:pPr>
            <a:r>
              <a:rPr dirty="0"/>
              <a:t>CREATE TRIGGER trigger_name</a:t>
            </a:r>
            <a:endParaRPr dirty="0"/>
          </a:p>
          <a:p>
            <a:pPr eaLnBrk="1" hangingPunct="1">
              <a:buNone/>
            </a:pPr>
            <a:r>
              <a:rPr dirty="0"/>
              <a:t>ON table_name</a:t>
            </a:r>
            <a:endParaRPr dirty="0"/>
          </a:p>
          <a:p>
            <a:pPr eaLnBrk="1" hangingPunct="1">
              <a:buNone/>
            </a:pPr>
            <a:r>
              <a:rPr dirty="0"/>
              <a:t> {FOR/INSTEAD OF / AFTER} [INSERT/UPDATE/DELETE] AS</a:t>
            </a:r>
            <a:endParaRPr dirty="0"/>
          </a:p>
          <a:p>
            <a:pPr eaLnBrk="1" hangingPunct="1">
              <a:buNone/>
            </a:pPr>
            <a:r>
              <a:rPr dirty="0"/>
              <a:t>IF UPDATE(column_name)</a:t>
            </a:r>
            <a:endParaRPr dirty="0"/>
          </a:p>
          <a:p>
            <a:pPr eaLnBrk="1" hangingPunct="1">
              <a:buNone/>
            </a:pPr>
            <a:r>
              <a:rPr dirty="0"/>
              <a:t>[{AND/OR} UPDATE(COLUMN_NAME)...] </a:t>
            </a:r>
            <a:endParaRPr dirty="0"/>
          </a:p>
          <a:p>
            <a:pPr eaLnBrk="1" hangingPunct="1">
              <a:buNone/>
            </a:pPr>
            <a:r>
              <a:rPr dirty="0"/>
              <a:t> { sql_statements };</a:t>
            </a:r>
            <a:endParaRP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Title 1"/>
          <p:cNvSpPr>
            <a:spLocks noGrp="1"/>
          </p:cNvSpPr>
          <p:nvPr>
            <p:ph type="title"/>
          </p:nvPr>
        </p:nvSpPr>
        <p:spPr/>
        <p:txBody>
          <a:bodyPr vert="horz" wrap="square" lIns="91430" tIns="45715" rIns="91430" bIns="45715" anchor="ctr" anchorCtr="1"/>
          <a:p>
            <a:pPr eaLnBrk="1" hangingPunct="1"/>
            <a:br>
              <a:rPr lang="de-DE" altLang="x-none" dirty="0"/>
            </a:br>
            <a:endParaRPr dirty="0"/>
          </a:p>
        </p:txBody>
      </p:sp>
      <p:sp>
        <p:nvSpPr>
          <p:cNvPr id="87043" name="Content Placeholder 3"/>
          <p:cNvSpPr>
            <a:spLocks noGrp="1"/>
          </p:cNvSpPr>
          <p:nvPr>
            <p:ph idx="1"/>
          </p:nvPr>
        </p:nvSpPr>
        <p:spPr>
          <a:xfrm>
            <a:off x="685800" y="1905000"/>
            <a:ext cx="6553200" cy="3354388"/>
          </a:xfrm>
          <a:ln>
            <a:solidFill>
              <a:srgbClr val="FFC000">
                <a:alpha val="100000"/>
              </a:srgbClr>
            </a:solidFill>
            <a:miter/>
          </a:ln>
        </p:spPr>
        <p:txBody>
          <a:bodyPr vert="horz" wrap="square" lIns="91430" tIns="45715" rIns="91430" bIns="45715" anchor="t" anchorCtr="0">
            <a:spAutoFit/>
          </a:bodyPr>
          <a:p>
            <a:pPr lvl="1"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sz="2000" dirty="0">
              <a:solidFill>
                <a:srgbClr val="FFFFCC"/>
              </a:solidFill>
              <a:latin typeface="Arial Black" panose="020B0A04020102020204" pitchFamily="34" charset="0"/>
            </a:endParaRPr>
          </a:p>
          <a:p>
            <a:pPr lvl="1"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CREATE TRIGGER trigger1 ON Employee</a:t>
            </a:r>
            <a:endParaRPr sz="2000" dirty="0">
              <a:solidFill>
                <a:srgbClr val="FFFFCC"/>
              </a:solidFill>
              <a:latin typeface="Arial Black" panose="020B0A04020102020204" pitchFamily="34" charset="0"/>
            </a:endParaRPr>
          </a:p>
          <a:p>
            <a:pPr lvl="1"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FOR UPDATE</a:t>
            </a:r>
            <a:endParaRPr sz="2000" dirty="0">
              <a:solidFill>
                <a:srgbClr val="FFFFCC"/>
              </a:solidFill>
              <a:latin typeface="Arial Black" panose="020B0A04020102020204" pitchFamily="34" charset="0"/>
            </a:endParaRPr>
          </a:p>
          <a:p>
            <a:pPr lvl="1"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AS</a:t>
            </a:r>
            <a:endParaRPr sz="2000" dirty="0">
              <a:solidFill>
                <a:srgbClr val="FFFFCC"/>
              </a:solidFill>
              <a:latin typeface="Arial Black" panose="020B0A04020102020204" pitchFamily="34" charset="0"/>
            </a:endParaRPr>
          </a:p>
          <a:p>
            <a:pPr lvl="1"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IF UPDATE(employee_id)</a:t>
            </a:r>
            <a:endParaRPr sz="2000" dirty="0">
              <a:solidFill>
                <a:srgbClr val="FFFFCC"/>
              </a:solidFill>
              <a:latin typeface="Arial Black" panose="020B0A04020102020204" pitchFamily="34" charset="0"/>
            </a:endParaRPr>
          </a:p>
          <a:p>
            <a:pPr lvl="1"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BEGIN</a:t>
            </a:r>
            <a:endParaRPr sz="2000" dirty="0">
              <a:solidFill>
                <a:srgbClr val="FFFFCC"/>
              </a:solidFill>
              <a:latin typeface="Arial Black" panose="020B0A04020102020204" pitchFamily="34" charset="0"/>
            </a:endParaRPr>
          </a:p>
          <a:p>
            <a:pPr lvl="1"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PRINT 'Transaction not processed'</a:t>
            </a:r>
            <a:endParaRPr sz="2000" dirty="0">
              <a:solidFill>
                <a:srgbClr val="FFFFCC"/>
              </a:solidFill>
              <a:latin typeface="Arial Black" panose="020B0A04020102020204" pitchFamily="34" charset="0"/>
            </a:endParaRPr>
          </a:p>
          <a:p>
            <a:pPr lvl="1"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ROLLBACK TRANSACTION</a:t>
            </a:r>
            <a:endParaRPr sz="2000" dirty="0">
              <a:solidFill>
                <a:srgbClr val="FFFFCC"/>
              </a:solidFill>
              <a:latin typeface="Arial Black" panose="020B0A04020102020204" pitchFamily="34" charset="0"/>
            </a:endParaRPr>
          </a:p>
          <a:p>
            <a:pPr lvl="1" defTabSz="914400" eaLnBrk="1" hangingPunct="1">
              <a:buNone/>
              <a:tabLst>
                <a:tab pos="723900" algn="l"/>
                <a:tab pos="1447800" algn="l"/>
                <a:tab pos="2171700" algn="l"/>
                <a:tab pos="2895600" algn="l"/>
                <a:tab pos="3619500" algn="l"/>
                <a:tab pos="4343400" algn="l"/>
                <a:tab pos="5067300" algn="l"/>
                <a:tab pos="5791200" algn="l"/>
                <a:tab pos="6515100" algn="l"/>
                <a:tab pos="7239000" algn="l"/>
                <a:tab pos="7962900" algn="l"/>
              </a:tabLst>
            </a:pPr>
            <a:r>
              <a:rPr sz="2000" dirty="0">
                <a:solidFill>
                  <a:srgbClr val="FFFFCC"/>
                </a:solidFill>
                <a:latin typeface="Arial Black" panose="020B0A04020102020204" pitchFamily="34" charset="0"/>
              </a:rPr>
              <a:t>END</a:t>
            </a:r>
            <a:endParaRPr sz="2000" dirty="0">
              <a:solidFill>
                <a:srgbClr val="FFFFCC"/>
              </a:solidFill>
              <a:latin typeface="Arial Black" panose="020B0A04020102020204" pitchFamily="34" charset="0"/>
            </a:endParaRPr>
          </a:p>
        </p:txBody>
      </p:sp>
      <p:sp>
        <p:nvSpPr>
          <p:cNvPr id="87044" name="Rectangle 4"/>
          <p:cNvSpPr/>
          <p:nvPr/>
        </p:nvSpPr>
        <p:spPr>
          <a:xfrm>
            <a:off x="685800" y="1066800"/>
            <a:ext cx="4800600" cy="584200"/>
          </a:xfrm>
          <a:prstGeom prst="rect">
            <a:avLst/>
          </a:prstGeom>
          <a:noFill/>
          <a:ln w="9525">
            <a:noFill/>
          </a:ln>
        </p:spPr>
        <p:txBody>
          <a:bodyPr>
            <a:spAutoFit/>
          </a:bodyPr>
          <a:p>
            <a:r>
              <a:rPr lang="de-DE" altLang="x-none" sz="3200" dirty="0">
                <a:solidFill>
                  <a:srgbClr val="FFFFFF"/>
                </a:solidFill>
                <a:latin typeface="Cambria" panose="02040503050406030204" pitchFamily="18" charset="0"/>
              </a:rPr>
              <a:t>Example: Update Trigger </a:t>
            </a:r>
            <a:endParaRPr sz="3200" dirty="0">
              <a:solidFill>
                <a:srgbClr val="FFFFFF"/>
              </a:solidFill>
              <a:latin typeface="Cambria" panose="020405030504060302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Title 1"/>
          <p:cNvSpPr>
            <a:spLocks noGrp="1"/>
          </p:cNvSpPr>
          <p:nvPr>
            <p:ph type="title"/>
          </p:nvPr>
        </p:nvSpPr>
        <p:spPr/>
        <p:txBody>
          <a:bodyPr vert="horz" wrap="square" lIns="91430" tIns="45715" rIns="91430" bIns="45715" anchor="ctr" anchorCtr="1"/>
          <a:p>
            <a:pPr eaLnBrk="1" hangingPunct="1"/>
            <a:r>
              <a:rPr dirty="0"/>
              <a:t>Trigger tables </a:t>
            </a:r>
            <a:endParaRPr dirty="0"/>
          </a:p>
        </p:txBody>
      </p:sp>
      <p:graphicFrame>
        <p:nvGraphicFramePr>
          <p:cNvPr id="4" name="Content Placeholder 3"/>
          <p:cNvGraphicFramePr>
            <a:graphicFrameLocks noGrp="1"/>
          </p:cNvGraphicFramePr>
          <p:nvPr>
            <p:ph idx="1"/>
          </p:nvPr>
        </p:nvGraphicFramePr>
        <p:xfrm>
          <a:off x="457200" y="2057400"/>
          <a:ext cx="8226426" cy="2565400"/>
        </p:xfrm>
        <a:graphic>
          <a:graphicData uri="http://schemas.openxmlformats.org/drawingml/2006/table">
            <a:tbl>
              <a:tblPr firstRow="1" bandRow="1">
                <a:tableStyleId>{5C22544A-7EE6-4342-B048-85BDC9FD1C3A}</a:tableStyleId>
              </a:tblPr>
              <a:tblGrid>
                <a:gridCol w="2742142"/>
                <a:gridCol w="2742142"/>
                <a:gridCol w="2742142"/>
              </a:tblGrid>
              <a:tr h="370840">
                <a:tc>
                  <a:txBody>
                    <a:bodyPr/>
                    <a:lstStyle/>
                    <a:p>
                      <a:r>
                        <a:rPr lang="en-US" dirty="0"/>
                        <a:t>Operation</a:t>
                      </a:r>
                      <a:endParaRPr lang="en-US" dirty="0"/>
                    </a:p>
                  </a:txBody>
                  <a:tcPr anchor="ctr"/>
                </a:tc>
                <a:tc>
                  <a:txBody>
                    <a:bodyPr/>
                    <a:lstStyle/>
                    <a:p>
                      <a:r>
                        <a:rPr lang="en-US" i="1"/>
                        <a:t>deleted</a:t>
                      </a:r>
                      <a:r>
                        <a:rPr lang="en-US"/>
                        <a:t> Table</a:t>
                      </a:r>
                      <a:endParaRPr lang="en-US"/>
                    </a:p>
                  </a:txBody>
                  <a:tcPr anchor="ctr"/>
                </a:tc>
                <a:tc>
                  <a:txBody>
                    <a:bodyPr/>
                    <a:lstStyle/>
                    <a:p>
                      <a:r>
                        <a:rPr lang="en-US" i="1"/>
                        <a:t>inserted</a:t>
                      </a:r>
                      <a:r>
                        <a:rPr lang="en-US"/>
                        <a:t> Table</a:t>
                      </a:r>
                      <a:endParaRPr lang="en-US"/>
                    </a:p>
                  </a:txBody>
                  <a:tcPr anchor="ctr"/>
                </a:tc>
              </a:tr>
              <a:tr h="370840">
                <a:tc>
                  <a:txBody>
                    <a:bodyPr/>
                    <a:lstStyle/>
                    <a:p>
                      <a:r>
                        <a:rPr lang="en-US" dirty="0"/>
                        <a:t>INSERT</a:t>
                      </a:r>
                      <a:endParaRPr lang="en-US" dirty="0"/>
                    </a:p>
                  </a:txBody>
                  <a:tcPr anchor="ctr"/>
                </a:tc>
                <a:tc>
                  <a:txBody>
                    <a:bodyPr/>
                    <a:lstStyle/>
                    <a:p>
                      <a:r>
                        <a:rPr lang="en-US" dirty="0"/>
                        <a:t>(not used)</a:t>
                      </a:r>
                      <a:endParaRPr lang="en-US" dirty="0"/>
                    </a:p>
                  </a:txBody>
                  <a:tcPr anchor="ctr"/>
                </a:tc>
                <a:tc>
                  <a:txBody>
                    <a:bodyPr/>
                    <a:lstStyle/>
                    <a:p>
                      <a:r>
                        <a:rPr lang="en-US" dirty="0"/>
                        <a:t>Contains the rows being inserted</a:t>
                      </a:r>
                      <a:endParaRPr lang="en-US" dirty="0"/>
                    </a:p>
                  </a:txBody>
                  <a:tcPr anchor="ctr"/>
                </a:tc>
              </a:tr>
              <a:tr h="370840">
                <a:tc>
                  <a:txBody>
                    <a:bodyPr/>
                    <a:lstStyle/>
                    <a:p>
                      <a:r>
                        <a:rPr lang="en-US" dirty="0"/>
                        <a:t>DELETE</a:t>
                      </a:r>
                      <a:endParaRPr lang="en-US" dirty="0"/>
                    </a:p>
                  </a:txBody>
                  <a:tcPr anchor="ctr"/>
                </a:tc>
                <a:tc>
                  <a:txBody>
                    <a:bodyPr/>
                    <a:lstStyle/>
                    <a:p>
                      <a:r>
                        <a:rPr lang="en-US"/>
                        <a:t>Contains the rows being deleted</a:t>
                      </a:r>
                      <a:endParaRPr lang="en-US"/>
                    </a:p>
                  </a:txBody>
                  <a:tcPr anchor="ctr"/>
                </a:tc>
                <a:tc>
                  <a:txBody>
                    <a:bodyPr/>
                    <a:lstStyle/>
                    <a:p>
                      <a:r>
                        <a:rPr lang="en-US" dirty="0"/>
                        <a:t>(not used)</a:t>
                      </a:r>
                      <a:endParaRPr lang="en-US" dirty="0"/>
                    </a:p>
                  </a:txBody>
                  <a:tcPr anchor="ctr"/>
                </a:tc>
              </a:tr>
              <a:tr h="370840">
                <a:tc>
                  <a:txBody>
                    <a:bodyPr/>
                    <a:lstStyle/>
                    <a:p>
                      <a:r>
                        <a:rPr lang="en-US" dirty="0"/>
                        <a:t>UPDATE</a:t>
                      </a:r>
                      <a:endParaRPr lang="en-US" dirty="0"/>
                    </a:p>
                  </a:txBody>
                  <a:tcPr anchor="ctr"/>
                </a:tc>
                <a:tc>
                  <a:txBody>
                    <a:bodyPr/>
                    <a:lstStyle/>
                    <a:p>
                      <a:r>
                        <a:rPr lang="en-US" dirty="0"/>
                        <a:t>Contains the rows as they were before the UPDATE statement</a:t>
                      </a:r>
                      <a:endParaRPr lang="en-US" dirty="0"/>
                    </a:p>
                  </a:txBody>
                  <a:tcPr anchor="ctr"/>
                </a:tc>
                <a:tc>
                  <a:txBody>
                    <a:bodyPr/>
                    <a:lstStyle/>
                    <a:p>
                      <a:r>
                        <a:rPr lang="en-US" dirty="0"/>
                        <a:t>Contains the rows as they were after the UPDATE statement</a:t>
                      </a:r>
                      <a:endParaRPr lang="en-US" dirty="0"/>
                    </a:p>
                  </a:txBody>
                  <a:tcPr anchor="ct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a:xfrm>
            <a:off x="1143000" y="1752600"/>
            <a:ext cx="6781800" cy="4400550"/>
          </a:xfrm>
          <a:ln>
            <a:solidFill>
              <a:srgbClr val="FFC000"/>
            </a:solidFill>
          </a:ln>
        </p:spPr>
        <p:txBody>
          <a:bodyPr vert="horz" wrap="square" lIns="91430" tIns="45715" rIns="91430" bIns="45715" numCol="1" anchor="t" anchorCtr="0" compatLnSpc="1">
            <a:spAutoFit/>
          </a:bodyPr>
          <a:lstStyle/>
          <a:p>
            <a:pPr marL="45720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CREATE TRIGGER trigger1 ON Employees</a:t>
            </a:r>
            <a:endPar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endParaRPr>
          </a:p>
          <a:p>
            <a:pPr marL="45720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FOR UPDATE</a:t>
            </a:r>
            <a:endPar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endParaRPr>
          </a:p>
          <a:p>
            <a:pPr marL="45720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AS</a:t>
            </a:r>
            <a:endPar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endParaRPr>
          </a:p>
          <a:p>
            <a:pPr marL="45720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IF UPDATE(</a:t>
            </a:r>
            <a:r>
              <a:rPr kumimoji="0" lang="en-US" sz="2000" b="0" i="0" u="none" strike="noStrike" kern="1200" cap="none" spc="0" normalizeH="0" baseline="0" noProof="0" dirty="0" err="1" smtClean="0">
                <a:ln>
                  <a:noFill/>
                </a:ln>
                <a:solidFill>
                  <a:srgbClr val="FFFFCC"/>
                </a:solidFill>
                <a:effectLst/>
                <a:uLnTx/>
                <a:uFillTx/>
                <a:latin typeface="Arial Black" panose="020B0A04020102020204" pitchFamily="34" charset="0"/>
                <a:ea typeface="+mn-ea"/>
                <a:cs typeface="+mn-cs"/>
              </a:rPr>
              <a:t>hiredate</a:t>
            </a: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 </a:t>
            </a:r>
            <a:endPar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endParaRPr>
          </a:p>
          <a:p>
            <a:pPr marL="45720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BEGIN</a:t>
            </a:r>
            <a:endPar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endParaRPr>
          </a:p>
          <a:p>
            <a:pPr marL="45720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	IF( SELECT </a:t>
            </a:r>
            <a:r>
              <a:rPr kumimoji="0" lang="en-US" sz="2000" b="0" i="0" u="none" strike="noStrike" kern="1200" cap="none" spc="0" normalizeH="0" baseline="0" noProof="0" dirty="0" err="1" smtClean="0">
                <a:ln>
                  <a:noFill/>
                </a:ln>
                <a:solidFill>
                  <a:srgbClr val="FFFFCC"/>
                </a:solidFill>
                <a:effectLst/>
                <a:uLnTx/>
                <a:uFillTx/>
                <a:latin typeface="Arial Black" panose="020B0A04020102020204" pitchFamily="34" charset="0"/>
                <a:ea typeface="+mn-ea"/>
                <a:cs typeface="+mn-cs"/>
              </a:rPr>
              <a:t>hiredate</a:t>
            </a: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 FROM INSERTED ) &lt; ( SELECT </a:t>
            </a:r>
            <a:r>
              <a:rPr kumimoji="0" lang="en-US" sz="2000" b="0" i="0" u="none" strike="noStrike" kern="1200" cap="none" spc="0" normalizeH="0" baseline="0" noProof="0" dirty="0" err="1" smtClean="0">
                <a:ln>
                  <a:noFill/>
                </a:ln>
                <a:solidFill>
                  <a:srgbClr val="FFFFCC"/>
                </a:solidFill>
                <a:effectLst/>
                <a:uLnTx/>
                <a:uFillTx/>
                <a:latin typeface="Arial Black" panose="020B0A04020102020204" pitchFamily="34" charset="0"/>
                <a:ea typeface="+mn-ea"/>
                <a:cs typeface="+mn-cs"/>
              </a:rPr>
              <a:t>hiredate</a:t>
            </a: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 FROM DELETED )</a:t>
            </a:r>
            <a:endPar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endParaRPr>
          </a:p>
          <a:p>
            <a:pPr marL="45720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	BEGIN</a:t>
            </a:r>
            <a:endPar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endParaRPr>
          </a:p>
          <a:p>
            <a:pPr marL="45720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		PRINT 'Transaction not processed'</a:t>
            </a:r>
            <a:endPar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endParaRPr>
          </a:p>
          <a:p>
            <a:pPr marL="45720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		ROLLBACK TRANSACTION</a:t>
            </a:r>
            <a:endPar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endParaRPr>
          </a:p>
          <a:p>
            <a:pPr marL="45720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	END</a:t>
            </a:r>
            <a:endPar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endParaRPr>
          </a:p>
          <a:p>
            <a:pPr marL="45720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2000" b="0" i="0" u="none" strike="noStrike" kern="1200" cap="none" spc="0" normalizeH="0" baseline="0" noProof="0" dirty="0" smtClean="0">
                <a:ln>
                  <a:noFill/>
                </a:ln>
                <a:solidFill>
                  <a:srgbClr val="FFFFCC"/>
                </a:solidFill>
                <a:effectLst/>
                <a:uLnTx/>
                <a:uFillTx/>
                <a:latin typeface="Arial Black" panose="020B0A04020102020204" pitchFamily="34" charset="0"/>
                <a:ea typeface="+mn-ea"/>
                <a:cs typeface="+mn-cs"/>
              </a:rPr>
              <a:t>END</a:t>
            </a:r>
            <a:endParaRPr kumimoji="0" lang="en-US" sz="2000" b="0" i="0" u="none" strike="noStrike" kern="0" cap="none" spc="0" normalizeH="0" baseline="0" noProof="0" dirty="0" smtClean="0">
              <a:ln>
                <a:noFill/>
              </a:ln>
              <a:solidFill>
                <a:srgbClr val="FFFFCC"/>
              </a:solidFill>
              <a:effectLst/>
              <a:uLnTx/>
              <a:uFillTx/>
              <a:latin typeface="Arial Black" panose="020B0A04020102020204" pitchFamily="34" charset="0"/>
            </a:endParaRPr>
          </a:p>
        </p:txBody>
      </p:sp>
      <p:sp>
        <p:nvSpPr>
          <p:cNvPr id="89091" name="Rectangle 4"/>
          <p:cNvSpPr/>
          <p:nvPr/>
        </p:nvSpPr>
        <p:spPr>
          <a:xfrm>
            <a:off x="685800" y="1066800"/>
            <a:ext cx="4800600" cy="584200"/>
          </a:xfrm>
          <a:prstGeom prst="rect">
            <a:avLst/>
          </a:prstGeom>
          <a:noFill/>
          <a:ln w="9525">
            <a:noFill/>
          </a:ln>
        </p:spPr>
        <p:txBody>
          <a:bodyPr>
            <a:spAutoFit/>
          </a:bodyPr>
          <a:p>
            <a:r>
              <a:rPr lang="de-DE" altLang="x-none" sz="3200" dirty="0">
                <a:solidFill>
                  <a:srgbClr val="FFFFFF"/>
                </a:solidFill>
                <a:latin typeface="Cambria" panose="02040503050406030204" pitchFamily="18" charset="0"/>
              </a:rPr>
              <a:t>Example: Trigger tables </a:t>
            </a:r>
            <a:endParaRPr sz="3200" dirty="0">
              <a:solidFill>
                <a:srgbClr val="FFFFFF"/>
              </a:solidFill>
              <a:latin typeface="Cambria" panose="020405030504060302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itle 1"/>
          <p:cNvSpPr>
            <a:spLocks noGrp="1"/>
          </p:cNvSpPr>
          <p:nvPr>
            <p:ph type="title"/>
          </p:nvPr>
        </p:nvSpPr>
        <p:spPr/>
        <p:txBody>
          <a:bodyPr vert="horz" wrap="square" lIns="91430" tIns="45715" rIns="91430" bIns="45715" anchor="ctr" anchorCtr="1"/>
          <a:p>
            <a:pPr eaLnBrk="1" hangingPunct="1"/>
            <a:r>
              <a:rPr dirty="0"/>
              <a:t>Trigger guidelines</a:t>
            </a:r>
            <a:endParaRPr dirty="0"/>
          </a:p>
        </p:txBody>
      </p:sp>
      <p:sp>
        <p:nvSpPr>
          <p:cNvPr id="90115" name="Content Placeholder 2"/>
          <p:cNvSpPr>
            <a:spLocks noGrp="1"/>
          </p:cNvSpPr>
          <p:nvPr>
            <p:ph idx="1"/>
          </p:nvPr>
        </p:nvSpPr>
        <p:spPr/>
        <p:txBody>
          <a:bodyPr vert="horz" wrap="square" lIns="91430" tIns="45715" rIns="91430" bIns="45715" anchor="t" anchorCtr="0"/>
          <a:p>
            <a:pPr eaLnBrk="1" hangingPunct="1"/>
            <a:r>
              <a:rPr sz="2800" dirty="0"/>
              <a:t>A table can have only three triggers action per table: UPDATE, INSERT and DELETE.</a:t>
            </a:r>
            <a:endParaRPr sz="2800" dirty="0"/>
          </a:p>
          <a:p>
            <a:pPr eaLnBrk="1" hangingPunct="1"/>
            <a:r>
              <a:rPr sz="2800" dirty="0"/>
              <a:t>AFTER trigger cannot be created on a view but can reference them.</a:t>
            </a:r>
            <a:endParaRPr sz="2800" dirty="0"/>
          </a:p>
          <a:p>
            <a:pPr eaLnBrk="1" hangingPunct="1"/>
            <a:r>
              <a:rPr sz="2800" dirty="0"/>
              <a:t>A trigger should not include SELECT statements that return results to the user.</a:t>
            </a:r>
            <a:endParaRPr sz="2800" dirty="0"/>
          </a:p>
          <a:p>
            <a:pPr eaLnBrk="1" hangingPunct="1"/>
            <a:r>
              <a:rPr sz="2800" dirty="0"/>
              <a:t>On dropping a table all triggers associated to the tables are automatically dropped.</a:t>
            </a:r>
            <a:endParaRPr sz="2800" dirty="0"/>
          </a:p>
          <a:p>
            <a:pPr eaLnBrk="1" hangingPunct="1"/>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a:xfrm>
            <a:off x="455613" y="273050"/>
            <a:ext cx="8226425" cy="869950"/>
          </a:xfrm>
        </p:spPr>
        <p:txBody>
          <a:bodyPr vert="horz" wrap="square" lIns="91430" tIns="45715" rIns="91430" bIns="45715" anchor="ctr" anchorCtr="1"/>
          <a:p>
            <a:pPr>
              <a:buNone/>
            </a:pPr>
            <a:r>
              <a:rPr dirty="0"/>
              <a:t>TABLE BASICS</a:t>
            </a:r>
            <a:endParaRPr dirty="0"/>
          </a:p>
        </p:txBody>
      </p:sp>
      <p:sp>
        <p:nvSpPr>
          <p:cNvPr id="13315" name="Content Placeholder 2"/>
          <p:cNvSpPr>
            <a:spLocks noGrp="1"/>
          </p:cNvSpPr>
          <p:nvPr>
            <p:ph idx="1"/>
          </p:nvPr>
        </p:nvSpPr>
        <p:spPr>
          <a:xfrm>
            <a:off x="455613" y="1066800"/>
            <a:ext cx="8226425" cy="5029200"/>
          </a:xfrm>
        </p:spPr>
        <p:txBody>
          <a:bodyPr vert="horz" wrap="square" lIns="91430" tIns="45715" rIns="91430" bIns="45715" anchor="t" anchorCtr="0"/>
          <a:p>
            <a:r>
              <a:rPr sz="2800" dirty="0"/>
              <a:t>A relational database management system consists one or more objects called Tables.</a:t>
            </a:r>
            <a:endParaRPr sz="2800" dirty="0"/>
          </a:p>
          <a:p>
            <a:r>
              <a:rPr sz="2800" dirty="0"/>
              <a:t>The data or information for the database are stored in these tables. </a:t>
            </a:r>
            <a:endParaRPr sz="2800" dirty="0"/>
          </a:p>
          <a:p>
            <a:r>
              <a:rPr sz="2800" dirty="0"/>
              <a:t>Tables are uniquely identified by their names and are comprised of columns and rows. </a:t>
            </a:r>
            <a:endParaRPr sz="2800" dirty="0"/>
          </a:p>
          <a:p>
            <a:r>
              <a:rPr sz="2800" dirty="0"/>
              <a:t>Columns contain the column name, data type, and any other attributes for the column. </a:t>
            </a:r>
            <a:endParaRPr sz="2800" dirty="0"/>
          </a:p>
          <a:p>
            <a:r>
              <a:rPr sz="2800" dirty="0"/>
              <a:t>Rows contain the records or data for the columns.</a:t>
            </a:r>
            <a:endParaRPr sz="2800" dirty="0"/>
          </a:p>
        </p:txBody>
      </p:sp>
    </p:spTree>
  </p:cSld>
  <p:clrMapOvr>
    <a:masterClrMapping/>
  </p:clrMapOvr>
</p:sld>
</file>

<file path=ppt/theme/theme1.xml><?xml version="1.0" encoding="utf-8"?>
<a:theme xmlns:a="http://schemas.openxmlformats.org/drawingml/2006/main" name="Fading Grid">
  <a:themeElements>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fontScheme name="Fading Grid">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Fading Grid 1">
        <a:dk1>
          <a:srgbClr val="7E0000"/>
        </a:dk1>
        <a:lt1>
          <a:srgbClr val="FFFFFF"/>
        </a:lt1>
        <a:dk2>
          <a:srgbClr val="800000"/>
        </a:dk2>
        <a:lt2>
          <a:srgbClr val="FCF0B2"/>
        </a:lt2>
        <a:accent1>
          <a:srgbClr val="C5543D"/>
        </a:accent1>
        <a:accent2>
          <a:srgbClr val="660000"/>
        </a:accent2>
        <a:accent3>
          <a:srgbClr val="C0AAAA"/>
        </a:accent3>
        <a:accent4>
          <a:srgbClr val="DADADA"/>
        </a:accent4>
        <a:accent5>
          <a:srgbClr val="DFB3AF"/>
        </a:accent5>
        <a:accent6>
          <a:srgbClr val="5C00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Fading Grid 2">
        <a:dk1>
          <a:srgbClr val="000066"/>
        </a:dk1>
        <a:lt1>
          <a:srgbClr val="FFFFFF"/>
        </a:lt1>
        <a:dk2>
          <a:srgbClr val="000066"/>
        </a:dk2>
        <a:lt2>
          <a:srgbClr val="B2B8C8"/>
        </a:lt2>
        <a:accent1>
          <a:srgbClr val="008080"/>
        </a:accent1>
        <a:accent2>
          <a:srgbClr val="00004E"/>
        </a:accent2>
        <a:accent3>
          <a:srgbClr val="AAAAB8"/>
        </a:accent3>
        <a:accent4>
          <a:srgbClr val="DADADA"/>
        </a:accent4>
        <a:accent5>
          <a:srgbClr val="AAC0C0"/>
        </a:accent5>
        <a:accent6>
          <a:srgbClr val="000046"/>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clrMap bg1="dk2" tx1="lt1" bg2="dk1" tx2="lt2" accent1="accent1" accent2="accent2" accent3="accent3" accent4="accent4" accent5="accent5" accent6="accent6" hlink="hlink" folHlink="folHlink"/>
    </a:extraClrScheme>
    <a:extraClrScheme>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clrMap bg1="dk2" tx1="lt1" bg2="dk1" tx2="lt2" accent1="accent1" accent2="accent2" accent3="accent3" accent4="accent4" accent5="accent5" accent6="accent6" hlink="hlink" folHlink="folHlink"/>
    </a:extraClrScheme>
    <a:extraClrScheme>
      <a:clrScheme name="Fading Grid 5">
        <a:dk1>
          <a:srgbClr val="00827F"/>
        </a:dk1>
        <a:lt1>
          <a:srgbClr val="FFFFFF"/>
        </a:lt1>
        <a:dk2>
          <a:srgbClr val="008080"/>
        </a:dk2>
        <a:lt2>
          <a:srgbClr val="FFFFCC"/>
        </a:lt2>
        <a:accent1>
          <a:srgbClr val="6D6FC7"/>
        </a:accent1>
        <a:accent2>
          <a:srgbClr val="006462"/>
        </a:accent2>
        <a:accent3>
          <a:srgbClr val="AAC0C0"/>
        </a:accent3>
        <a:accent4>
          <a:srgbClr val="DADADA"/>
        </a:accent4>
        <a:accent5>
          <a:srgbClr val="BABBE0"/>
        </a:accent5>
        <a:accent6>
          <a:srgbClr val="005A58"/>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ding Grid 6">
        <a:dk1>
          <a:srgbClr val="4D4D4D"/>
        </a:dk1>
        <a:lt1>
          <a:srgbClr val="FFFFFF"/>
        </a:lt1>
        <a:dk2>
          <a:srgbClr val="525252"/>
        </a:dk2>
        <a:lt2>
          <a:srgbClr val="C0C0C0"/>
        </a:lt2>
        <a:accent1>
          <a:srgbClr val="527C3A"/>
        </a:accent1>
        <a:accent2>
          <a:srgbClr val="444444"/>
        </a:accent2>
        <a:accent3>
          <a:srgbClr val="B3B3B3"/>
        </a:accent3>
        <a:accent4>
          <a:srgbClr val="DADADA"/>
        </a:accent4>
        <a:accent5>
          <a:srgbClr val="B3BFAE"/>
        </a:accent5>
        <a:accent6>
          <a:srgbClr val="3D3D3D"/>
        </a:accent6>
        <a:hlink>
          <a:srgbClr val="FAC458"/>
        </a:hlink>
        <a:folHlink>
          <a:srgbClr val="C7780F"/>
        </a:folHlink>
      </a:clrScheme>
      <a:clrMap bg1="dk2" tx1="lt1" bg2="dk1" tx2="lt2" accent1="accent1" accent2="accent2" accent3="accent3" accent4="accent4" accent5="accent5" accent6="accent6" hlink="hlink" folHlink="folHlink"/>
    </a:extraClrScheme>
    <a:extraClrScheme>
      <a:clrScheme name="Fading Grid 7">
        <a:dk1>
          <a:srgbClr val="516032"/>
        </a:dk1>
        <a:lt1>
          <a:srgbClr val="FFFFFF"/>
        </a:lt1>
        <a:dk2>
          <a:srgbClr val="546434"/>
        </a:dk2>
        <a:lt2>
          <a:srgbClr val="B2B68A"/>
        </a:lt2>
        <a:accent1>
          <a:srgbClr val="7D8C70"/>
        </a:accent1>
        <a:accent2>
          <a:srgbClr val="414E28"/>
        </a:accent2>
        <a:accent3>
          <a:srgbClr val="B3B8AE"/>
        </a:accent3>
        <a:accent4>
          <a:srgbClr val="DADADA"/>
        </a:accent4>
        <a:accent5>
          <a:srgbClr val="BFC5BB"/>
        </a:accent5>
        <a:accent6>
          <a:srgbClr val="3A4623"/>
        </a:accent6>
        <a:hlink>
          <a:srgbClr val="80C579"/>
        </a:hlink>
        <a:folHlink>
          <a:srgbClr val="7FADAF"/>
        </a:folHlink>
      </a:clrScheme>
      <a:clrMap bg1="dk2" tx1="lt1" bg2="dk1" tx2="lt2" accent1="accent1" accent2="accent2" accent3="accent3" accent4="accent4" accent5="accent5" accent6="accent6" hlink="hlink" folHlink="folHlink"/>
    </a:extraClrScheme>
    <a:extraClrScheme>
      <a:clrScheme name="Fading Grid 8">
        <a:dk1>
          <a:srgbClr val="D1CC00"/>
        </a:dk1>
        <a:lt1>
          <a:srgbClr val="FFFFFF"/>
        </a:lt1>
        <a:dk2>
          <a:srgbClr val="CCCC00"/>
        </a:dk2>
        <a:lt2>
          <a:srgbClr val="F3F5B1"/>
        </a:lt2>
        <a:accent1>
          <a:srgbClr val="808000"/>
        </a:accent1>
        <a:accent2>
          <a:srgbClr val="AEAA00"/>
        </a:accent2>
        <a:accent3>
          <a:srgbClr val="E2E2AA"/>
        </a:accent3>
        <a:accent4>
          <a:srgbClr val="DADADA"/>
        </a:accent4>
        <a:accent5>
          <a:srgbClr val="C0C0AA"/>
        </a:accent5>
        <a:accent6>
          <a:srgbClr val="9D9A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Fading Grid 9">
        <a:dk1>
          <a:srgbClr val="000000"/>
        </a:dk1>
        <a:lt1>
          <a:srgbClr val="F8F8F8"/>
        </a:lt1>
        <a:dk2>
          <a:srgbClr val="336600"/>
        </a:dk2>
        <a:lt2>
          <a:srgbClr val="FBFBFB"/>
        </a:lt2>
        <a:accent1>
          <a:srgbClr val="009900"/>
        </a:accent1>
        <a:accent2>
          <a:srgbClr val="C6C6C6"/>
        </a:accent2>
        <a:accent3>
          <a:srgbClr val="FBFBFB"/>
        </a:accent3>
        <a:accent4>
          <a:srgbClr val="000000"/>
        </a:accent4>
        <a:accent5>
          <a:srgbClr val="AACAAA"/>
        </a:accent5>
        <a:accent6>
          <a:srgbClr val="B3B3B3"/>
        </a:accent6>
        <a:hlink>
          <a:srgbClr val="006600"/>
        </a:hlink>
        <a:folHlink>
          <a:srgbClr val="808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themeOverride>
</file>

<file path=docProps/app.xml><?xml version="1.0" encoding="utf-8"?>
<Properties xmlns="http://schemas.openxmlformats.org/officeDocument/2006/extended-properties" xmlns:vt="http://schemas.openxmlformats.org/officeDocument/2006/docPropsVTypes">
  <TotalTime>0</TotalTime>
  <Words>17576</Words>
  <Application>WPS Presentation</Application>
  <PresentationFormat>On-screen Show (4:3)</PresentationFormat>
  <Paragraphs>1586</Paragraphs>
  <Slides>84</Slides>
  <Notes>13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84</vt:i4>
      </vt:variant>
    </vt:vector>
  </HeadingPairs>
  <TitlesOfParts>
    <vt:vector size="102" baseType="lpstr">
      <vt:lpstr>Arial</vt:lpstr>
      <vt:lpstr>SimSun</vt:lpstr>
      <vt:lpstr>Wingdings</vt:lpstr>
      <vt:lpstr>Bookman Old Style</vt:lpstr>
      <vt:lpstr>Segoe Print</vt:lpstr>
      <vt:lpstr>Calibri</vt:lpstr>
      <vt:lpstr>Microsoft YaHei</vt:lpstr>
      <vt:lpstr>Arial Unicode MS</vt:lpstr>
      <vt:lpstr>Times New Roman</vt:lpstr>
      <vt:lpstr>Cambria</vt:lpstr>
      <vt:lpstr>Courier New</vt:lpstr>
      <vt:lpstr>Arial Black</vt:lpstr>
      <vt:lpstr>Verdana</vt:lpstr>
      <vt:lpstr>Arial Unicode MS</vt:lpstr>
      <vt:lpstr>Fading Grid</vt:lpstr>
      <vt:lpstr>Word.Document.8</vt:lpstr>
      <vt:lpstr>Word.Document.8</vt:lpstr>
      <vt:lpstr>Word.Document.8</vt:lpstr>
      <vt:lpstr>SQL (Structured Query Language) </vt:lpstr>
      <vt:lpstr>Contents</vt:lpstr>
      <vt:lpstr>Contents</vt:lpstr>
      <vt:lpstr>What is sql ?</vt:lpstr>
      <vt:lpstr>SQL - Structured Query Language</vt:lpstr>
      <vt:lpstr>SQL - Structured Query Language</vt:lpstr>
      <vt:lpstr>SQL - Structured Query Language</vt:lpstr>
      <vt:lpstr>PowerPoint 演示文稿</vt:lpstr>
      <vt:lpstr>TABLE BASICS</vt:lpstr>
      <vt:lpstr>TABLE EXAMPLE</vt:lpstr>
      <vt:lpstr>Sql basics</vt:lpstr>
      <vt:lpstr>SQL Basics: Select, Insert, Update and Delete</vt:lpstr>
      <vt:lpstr>Data query language  (dql) </vt:lpstr>
      <vt:lpstr>  Select Statement (DQL) </vt:lpstr>
      <vt:lpstr>PowerPoint 演示文稿</vt:lpstr>
      <vt:lpstr> SELECT ALL (DQL) </vt:lpstr>
      <vt:lpstr>Using the Comparison Operators</vt:lpstr>
      <vt:lpstr>Using the Comparison Operators</vt:lpstr>
      <vt:lpstr>Other Comparison Operators</vt:lpstr>
      <vt:lpstr>Using the BETWEEN Operator</vt:lpstr>
      <vt:lpstr>Using the IN Operator</vt:lpstr>
      <vt:lpstr>Using the LIKE Operator</vt:lpstr>
      <vt:lpstr>Using the IS NULL Operator</vt:lpstr>
      <vt:lpstr>Logical Operators</vt:lpstr>
      <vt:lpstr>Using the AND Operator</vt:lpstr>
      <vt:lpstr>Using the OR Operator</vt:lpstr>
      <vt:lpstr>Using the NOT Operator</vt:lpstr>
      <vt:lpstr>Data manipulation language (dml)</vt:lpstr>
      <vt:lpstr>Insert Statement (DML)</vt:lpstr>
      <vt:lpstr>Insert Data Only in Specified Columns (DML)</vt:lpstr>
      <vt:lpstr>Update statement(DML)</vt:lpstr>
      <vt:lpstr>Delete statement(DML)</vt:lpstr>
      <vt:lpstr>Delete All Rows (DML)</vt:lpstr>
      <vt:lpstr> Data Definition Language (DDl)</vt:lpstr>
      <vt:lpstr> CREATE (DDL) </vt:lpstr>
      <vt:lpstr>DROP (DDL)</vt:lpstr>
      <vt:lpstr>CONSTRAINTS </vt:lpstr>
      <vt:lpstr> CONSTRAINTS </vt:lpstr>
      <vt:lpstr>NOT NULL(Constraints)</vt:lpstr>
      <vt:lpstr> UNIQUE (Constraint)</vt:lpstr>
      <vt:lpstr>PRIMARY KEY(Constraint)</vt:lpstr>
      <vt:lpstr>FOREIGN KEY(Constraint)</vt:lpstr>
      <vt:lpstr> CHECK (Constraint)</vt:lpstr>
      <vt:lpstr> DEFAULT (Constraint)</vt:lpstr>
      <vt:lpstr> JOINS</vt:lpstr>
      <vt:lpstr>JOINS</vt:lpstr>
      <vt:lpstr>INNER JOIN</vt:lpstr>
      <vt:lpstr>PowerPoint 演示文稿</vt:lpstr>
      <vt:lpstr>LEFT JOIN</vt:lpstr>
      <vt:lpstr>PowerPoint 演示文稿</vt:lpstr>
      <vt:lpstr> RIGHT JOIN </vt:lpstr>
      <vt:lpstr>PowerPoint 演示文稿</vt:lpstr>
      <vt:lpstr>FULL JOIN</vt:lpstr>
      <vt:lpstr>PowerPoint 演示文稿</vt:lpstr>
      <vt:lpstr>STORED PROCEDURES</vt:lpstr>
      <vt:lpstr>Creating stored procedures </vt:lpstr>
      <vt:lpstr>PowerPoint 演示文稿</vt:lpstr>
      <vt:lpstr>Executing Stored Procedures</vt:lpstr>
      <vt:lpstr>Built-in User Defined Functions</vt:lpstr>
      <vt:lpstr>SQL Aggregate Functions</vt:lpstr>
      <vt:lpstr>PowerPoint 演示文稿</vt:lpstr>
      <vt:lpstr>PowerPoint 演示文稿</vt:lpstr>
      <vt:lpstr>SQL Functions:avg</vt:lpstr>
      <vt:lpstr>PowerPoint 演示文稿</vt:lpstr>
      <vt:lpstr>SQL Functions:count</vt:lpstr>
      <vt:lpstr> SQL Functions:max </vt:lpstr>
      <vt:lpstr> SQL Functions:Min </vt:lpstr>
      <vt:lpstr>SQL Functions:sum</vt:lpstr>
      <vt:lpstr> SQL Functions:group by </vt:lpstr>
      <vt:lpstr> SQL Functions:having()  </vt:lpstr>
      <vt:lpstr>SQL Scalar functions</vt:lpstr>
      <vt:lpstr>PowerPoint 演示文稿</vt:lpstr>
      <vt:lpstr>PowerPoint 演示文稿</vt:lpstr>
      <vt:lpstr> SQL Functions:UPPER </vt:lpstr>
      <vt:lpstr> SQL Functions:LOWER </vt:lpstr>
      <vt:lpstr> SQL Functions:len </vt:lpstr>
      <vt:lpstr>PowerPoint 演示文稿</vt:lpstr>
      <vt:lpstr>Transaction Control Language (TCL)</vt:lpstr>
      <vt:lpstr>TRIGGERS </vt:lpstr>
      <vt:lpstr>Trigger Creation</vt:lpstr>
      <vt:lpstr> </vt:lpstr>
      <vt:lpstr>Trigger tables </vt:lpstr>
      <vt:lpstr>PowerPoint 演示文稿</vt:lpstr>
      <vt:lpstr>Trigger guidelines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c:title>
  <dc:creator>stc</dc:creator>
  <cp:lastModifiedBy>MANJU JOHNSON</cp:lastModifiedBy>
  <cp:revision>101</cp:revision>
  <dcterms:created xsi:type="dcterms:W3CDTF">2012-07-05T06:37:00Z</dcterms:created>
  <dcterms:modified xsi:type="dcterms:W3CDTF">2024-02-19T02:58:42Z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6E547384763643BC92FF844990CCACF4_12</vt:lpwstr>
  </property>
  <property fmtid="{D5CDD505-2E9C-101B-9397-08002B2CF9AE}" pid="3" name="KSOProductBuildVer">
    <vt:lpwstr>1033-12.2.0.13431</vt:lpwstr>
  </property>
</Properties>
</file>