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90"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9" d="100"/>
          <a:sy n="79" d="100"/>
        </p:scale>
        <p:origin x="396" y="96"/>
      </p:cViewPr>
      <p:guideLst>
        <p:guide orient="horz" pos="2880"/>
        <p:guide pos="216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harts/_rels/chart1.xml.rels><?xml version="1.0" encoding="UTF-8" standalone="yes"?>
<Relationships xmlns="http://schemas.openxmlformats.org/package/2006/relationships"><Relationship Id="rId1" Type="http://schemas.openxmlformats.org/officeDocument/2006/relationships/oleObject" Target="file:///C:\Users\Ugha%20Sri\Downloads\employee_data%20(2).csv"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 (2).csv]Sheet1!PivotTable1</c:name>
    <c:fmtId val="4"/>
  </c:pivotSource>
  <c:chart>
    <c:autoTitleDeleted val="0"/>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marker>
          <c:symbol val="none"/>
        </c:marker>
      </c:pivotFmt>
      <c:pivotFmt>
        <c:idx val="5"/>
        <c:marker>
          <c:symbol val="none"/>
        </c:marker>
      </c:pivotFmt>
      <c:pivotFmt>
        <c:idx val="6"/>
        <c:marker>
          <c:symbol val="none"/>
        </c:marker>
      </c:pivotFmt>
      <c:pivotFmt>
        <c:idx val="7"/>
        <c:marker>
          <c:symbol val="none"/>
        </c:marker>
      </c:pivotFmt>
    </c:pivotFmts>
    <c:plotArea>
      <c:layout/>
      <c:barChart>
        <c:barDir val="col"/>
        <c:grouping val="clustered"/>
        <c:varyColors val="0"/>
        <c:ser>
          <c:idx val="0"/>
          <c:order val="0"/>
          <c:tx>
            <c:strRef>
              <c:f>Sheet1!$B$3:$B$4</c:f>
              <c:strCache>
                <c:ptCount val="1"/>
                <c:pt idx="0">
                  <c:v>Sum of Aug-24</c:v>
                </c:pt>
              </c:strCache>
            </c:strRef>
          </c:tx>
          <c:invertIfNegative val="0"/>
          <c:cat>
            <c:strRef>
              <c:f>Sheet1!$A$5:$A$34</c:f>
              <c:strCache>
                <c:ptCount val="29"/>
                <c:pt idx="0">
                  <c:v>Angela</c:v>
                </c:pt>
                <c:pt idx="1">
                  <c:v>Bartholemew</c:v>
                </c:pt>
                <c:pt idx="2">
                  <c:v>Bobby</c:v>
                </c:pt>
                <c:pt idx="3">
                  <c:v>Bridger</c:v>
                </c:pt>
                <c:pt idx="4">
                  <c:v>Carlee</c:v>
                </c:pt>
                <c:pt idx="5">
                  <c:v>Charity</c:v>
                </c:pt>
                <c:pt idx="6">
                  <c:v>Dheepa</c:v>
                </c:pt>
                <c:pt idx="7">
                  <c:v>Edward</c:v>
                </c:pt>
                <c:pt idx="8">
                  <c:v>Gerald</c:v>
                </c:pt>
                <c:pt idx="9">
                  <c:v>Hector</c:v>
                </c:pt>
                <c:pt idx="10">
                  <c:v>Jac</c:v>
                </c:pt>
                <c:pt idx="11">
                  <c:v>Jasmine</c:v>
                </c:pt>
                <c:pt idx="12">
                  <c:v>Jaydon</c:v>
                </c:pt>
                <c:pt idx="13">
                  <c:v>Joseph</c:v>
                </c:pt>
                <c:pt idx="14">
                  <c:v>Kaylah</c:v>
                </c:pt>
                <c:pt idx="15">
                  <c:v>Kristen</c:v>
                </c:pt>
                <c:pt idx="16">
                  <c:v>Latia</c:v>
                </c:pt>
                <c:pt idx="17">
                  <c:v>Leon</c:v>
                </c:pt>
                <c:pt idx="18">
                  <c:v>Mariela</c:v>
                </c:pt>
                <c:pt idx="19">
                  <c:v>Maruk</c:v>
                </c:pt>
                <c:pt idx="20">
                  <c:v>Michael</c:v>
                </c:pt>
                <c:pt idx="21">
                  <c:v>Myriam</c:v>
                </c:pt>
                <c:pt idx="22">
                  <c:v>Paula</c:v>
                </c:pt>
                <c:pt idx="23">
                  <c:v>Prater</c:v>
                </c:pt>
                <c:pt idx="24">
                  <c:v>Reid</c:v>
                </c:pt>
                <c:pt idx="25">
                  <c:v>Reilly</c:v>
                </c:pt>
                <c:pt idx="26">
                  <c:v>Sharlene</c:v>
                </c:pt>
                <c:pt idx="27">
                  <c:v>Uriah</c:v>
                </c:pt>
                <c:pt idx="28">
                  <c:v>Xana</c:v>
                </c:pt>
              </c:strCache>
            </c:strRef>
          </c:cat>
          <c:val>
            <c:numRef>
              <c:f>Sheet1!$B$5:$B$34</c:f>
              <c:numCache>
                <c:formatCode>General</c:formatCode>
                <c:ptCount val="29"/>
                <c:pt idx="0">
                  <c:v>26</c:v>
                </c:pt>
                <c:pt idx="1">
                  <c:v>24</c:v>
                </c:pt>
                <c:pt idx="2">
                  <c:v>28</c:v>
                </c:pt>
                <c:pt idx="3">
                  <c:v>27</c:v>
                </c:pt>
                <c:pt idx="4">
                  <c:v>17</c:v>
                </c:pt>
                <c:pt idx="5">
                  <c:v>23</c:v>
                </c:pt>
                <c:pt idx="6">
                  <c:v>13</c:v>
                </c:pt>
                <c:pt idx="7">
                  <c:v>24</c:v>
                </c:pt>
                <c:pt idx="8">
                  <c:v>25</c:v>
                </c:pt>
                <c:pt idx="9">
                  <c:v>26</c:v>
                </c:pt>
                <c:pt idx="10">
                  <c:v>25</c:v>
                </c:pt>
                <c:pt idx="11">
                  <c:v>28</c:v>
                </c:pt>
                <c:pt idx="12">
                  <c:v>24</c:v>
                </c:pt>
                <c:pt idx="13">
                  <c:v>24</c:v>
                </c:pt>
                <c:pt idx="14">
                  <c:v>27</c:v>
                </c:pt>
                <c:pt idx="15">
                  <c:v>14</c:v>
                </c:pt>
                <c:pt idx="16">
                  <c:v>29</c:v>
                </c:pt>
                <c:pt idx="17">
                  <c:v>24</c:v>
                </c:pt>
                <c:pt idx="18">
                  <c:v>16</c:v>
                </c:pt>
                <c:pt idx="19">
                  <c:v>29</c:v>
                </c:pt>
                <c:pt idx="20">
                  <c:v>18</c:v>
                </c:pt>
                <c:pt idx="21">
                  <c:v>22</c:v>
                </c:pt>
                <c:pt idx="22">
                  <c:v>22</c:v>
                </c:pt>
                <c:pt idx="23">
                  <c:v>24</c:v>
                </c:pt>
                <c:pt idx="24">
                  <c:v>27</c:v>
                </c:pt>
                <c:pt idx="25">
                  <c:v>24</c:v>
                </c:pt>
                <c:pt idx="26">
                  <c:v>26</c:v>
                </c:pt>
                <c:pt idx="27">
                  <c:v>20</c:v>
                </c:pt>
                <c:pt idx="28">
                  <c:v>25</c:v>
                </c:pt>
              </c:numCache>
            </c:numRef>
          </c:val>
          <c:extLst>
            <c:ext xmlns:c16="http://schemas.microsoft.com/office/drawing/2014/chart" uri="{C3380CC4-5D6E-409C-BE32-E72D297353CC}">
              <c16:uniqueId val="{00000000-BDF3-4982-87D3-BEC20A77E82B}"/>
            </c:ext>
          </c:extLst>
        </c:ser>
        <c:ser>
          <c:idx val="1"/>
          <c:order val="1"/>
          <c:tx>
            <c:strRef>
              <c:f>Sheet1!$C$3:$C$4</c:f>
              <c:strCache>
                <c:ptCount val="1"/>
                <c:pt idx="0">
                  <c:v>Sum of Sep-24</c:v>
                </c:pt>
              </c:strCache>
            </c:strRef>
          </c:tx>
          <c:invertIfNegative val="0"/>
          <c:cat>
            <c:strRef>
              <c:f>Sheet1!$A$5:$A$34</c:f>
              <c:strCache>
                <c:ptCount val="29"/>
                <c:pt idx="0">
                  <c:v>Angela</c:v>
                </c:pt>
                <c:pt idx="1">
                  <c:v>Bartholemew</c:v>
                </c:pt>
                <c:pt idx="2">
                  <c:v>Bobby</c:v>
                </c:pt>
                <c:pt idx="3">
                  <c:v>Bridger</c:v>
                </c:pt>
                <c:pt idx="4">
                  <c:v>Carlee</c:v>
                </c:pt>
                <c:pt idx="5">
                  <c:v>Charity</c:v>
                </c:pt>
                <c:pt idx="6">
                  <c:v>Dheepa</c:v>
                </c:pt>
                <c:pt idx="7">
                  <c:v>Edward</c:v>
                </c:pt>
                <c:pt idx="8">
                  <c:v>Gerald</c:v>
                </c:pt>
                <c:pt idx="9">
                  <c:v>Hector</c:v>
                </c:pt>
                <c:pt idx="10">
                  <c:v>Jac</c:v>
                </c:pt>
                <c:pt idx="11">
                  <c:v>Jasmine</c:v>
                </c:pt>
                <c:pt idx="12">
                  <c:v>Jaydon</c:v>
                </c:pt>
                <c:pt idx="13">
                  <c:v>Joseph</c:v>
                </c:pt>
                <c:pt idx="14">
                  <c:v>Kaylah</c:v>
                </c:pt>
                <c:pt idx="15">
                  <c:v>Kristen</c:v>
                </c:pt>
                <c:pt idx="16">
                  <c:v>Latia</c:v>
                </c:pt>
                <c:pt idx="17">
                  <c:v>Leon</c:v>
                </c:pt>
                <c:pt idx="18">
                  <c:v>Mariela</c:v>
                </c:pt>
                <c:pt idx="19">
                  <c:v>Maruk</c:v>
                </c:pt>
                <c:pt idx="20">
                  <c:v>Michael</c:v>
                </c:pt>
                <c:pt idx="21">
                  <c:v>Myriam</c:v>
                </c:pt>
                <c:pt idx="22">
                  <c:v>Paula</c:v>
                </c:pt>
                <c:pt idx="23">
                  <c:v>Prater</c:v>
                </c:pt>
                <c:pt idx="24">
                  <c:v>Reid</c:v>
                </c:pt>
                <c:pt idx="25">
                  <c:v>Reilly</c:v>
                </c:pt>
                <c:pt idx="26">
                  <c:v>Sharlene</c:v>
                </c:pt>
                <c:pt idx="27">
                  <c:v>Uriah</c:v>
                </c:pt>
                <c:pt idx="28">
                  <c:v>Xana</c:v>
                </c:pt>
              </c:strCache>
            </c:strRef>
          </c:cat>
          <c:val>
            <c:numRef>
              <c:f>Sheet1!$C$5:$C$34</c:f>
              <c:numCache>
                <c:formatCode>General</c:formatCode>
                <c:ptCount val="29"/>
                <c:pt idx="0">
                  <c:v>29</c:v>
                </c:pt>
                <c:pt idx="1">
                  <c:v>14</c:v>
                </c:pt>
                <c:pt idx="2">
                  <c:v>23</c:v>
                </c:pt>
                <c:pt idx="3">
                  <c:v>28</c:v>
                </c:pt>
                <c:pt idx="4">
                  <c:v>27</c:v>
                </c:pt>
                <c:pt idx="5">
                  <c:v>29</c:v>
                </c:pt>
                <c:pt idx="6">
                  <c:v>15</c:v>
                </c:pt>
                <c:pt idx="7">
                  <c:v>22</c:v>
                </c:pt>
                <c:pt idx="8">
                  <c:v>30</c:v>
                </c:pt>
                <c:pt idx="9">
                  <c:v>26</c:v>
                </c:pt>
                <c:pt idx="10">
                  <c:v>26</c:v>
                </c:pt>
                <c:pt idx="11">
                  <c:v>24</c:v>
                </c:pt>
                <c:pt idx="12">
                  <c:v>25</c:v>
                </c:pt>
                <c:pt idx="13">
                  <c:v>27</c:v>
                </c:pt>
                <c:pt idx="14">
                  <c:v>18</c:v>
                </c:pt>
                <c:pt idx="15">
                  <c:v>16</c:v>
                </c:pt>
                <c:pt idx="16">
                  <c:v>29</c:v>
                </c:pt>
                <c:pt idx="17">
                  <c:v>27</c:v>
                </c:pt>
                <c:pt idx="18">
                  <c:v>24</c:v>
                </c:pt>
                <c:pt idx="19">
                  <c:v>25</c:v>
                </c:pt>
                <c:pt idx="20">
                  <c:v>23</c:v>
                </c:pt>
                <c:pt idx="21">
                  <c:v>18</c:v>
                </c:pt>
                <c:pt idx="22">
                  <c:v>24</c:v>
                </c:pt>
                <c:pt idx="23">
                  <c:v>16</c:v>
                </c:pt>
                <c:pt idx="24">
                  <c:v>24</c:v>
                </c:pt>
                <c:pt idx="25">
                  <c:v>30</c:v>
                </c:pt>
                <c:pt idx="26">
                  <c:v>30</c:v>
                </c:pt>
                <c:pt idx="27">
                  <c:v>29</c:v>
                </c:pt>
                <c:pt idx="28">
                  <c:v>13</c:v>
                </c:pt>
              </c:numCache>
            </c:numRef>
          </c:val>
          <c:extLst>
            <c:ext xmlns:c16="http://schemas.microsoft.com/office/drawing/2014/chart" uri="{C3380CC4-5D6E-409C-BE32-E72D297353CC}">
              <c16:uniqueId val="{00000001-BDF3-4982-87D3-BEC20A77E82B}"/>
            </c:ext>
          </c:extLst>
        </c:ser>
        <c:ser>
          <c:idx val="2"/>
          <c:order val="2"/>
          <c:tx>
            <c:strRef>
              <c:f>Sheet1!$D$3:$D$4</c:f>
              <c:strCache>
                <c:ptCount val="1"/>
                <c:pt idx="0">
                  <c:v>Sum of Oct-24</c:v>
                </c:pt>
              </c:strCache>
            </c:strRef>
          </c:tx>
          <c:invertIfNegative val="0"/>
          <c:cat>
            <c:strRef>
              <c:f>Sheet1!$A$5:$A$34</c:f>
              <c:strCache>
                <c:ptCount val="29"/>
                <c:pt idx="0">
                  <c:v>Angela</c:v>
                </c:pt>
                <c:pt idx="1">
                  <c:v>Bartholemew</c:v>
                </c:pt>
                <c:pt idx="2">
                  <c:v>Bobby</c:v>
                </c:pt>
                <c:pt idx="3">
                  <c:v>Bridger</c:v>
                </c:pt>
                <c:pt idx="4">
                  <c:v>Carlee</c:v>
                </c:pt>
                <c:pt idx="5">
                  <c:v>Charity</c:v>
                </c:pt>
                <c:pt idx="6">
                  <c:v>Dheepa</c:v>
                </c:pt>
                <c:pt idx="7">
                  <c:v>Edward</c:v>
                </c:pt>
                <c:pt idx="8">
                  <c:v>Gerald</c:v>
                </c:pt>
                <c:pt idx="9">
                  <c:v>Hector</c:v>
                </c:pt>
                <c:pt idx="10">
                  <c:v>Jac</c:v>
                </c:pt>
                <c:pt idx="11">
                  <c:v>Jasmine</c:v>
                </c:pt>
                <c:pt idx="12">
                  <c:v>Jaydon</c:v>
                </c:pt>
                <c:pt idx="13">
                  <c:v>Joseph</c:v>
                </c:pt>
                <c:pt idx="14">
                  <c:v>Kaylah</c:v>
                </c:pt>
                <c:pt idx="15">
                  <c:v>Kristen</c:v>
                </c:pt>
                <c:pt idx="16">
                  <c:v>Latia</c:v>
                </c:pt>
                <c:pt idx="17">
                  <c:v>Leon</c:v>
                </c:pt>
                <c:pt idx="18">
                  <c:v>Mariela</c:v>
                </c:pt>
                <c:pt idx="19">
                  <c:v>Maruk</c:v>
                </c:pt>
                <c:pt idx="20">
                  <c:v>Michael</c:v>
                </c:pt>
                <c:pt idx="21">
                  <c:v>Myriam</c:v>
                </c:pt>
                <c:pt idx="22">
                  <c:v>Paula</c:v>
                </c:pt>
                <c:pt idx="23">
                  <c:v>Prater</c:v>
                </c:pt>
                <c:pt idx="24">
                  <c:v>Reid</c:v>
                </c:pt>
                <c:pt idx="25">
                  <c:v>Reilly</c:v>
                </c:pt>
                <c:pt idx="26">
                  <c:v>Sharlene</c:v>
                </c:pt>
                <c:pt idx="27">
                  <c:v>Uriah</c:v>
                </c:pt>
                <c:pt idx="28">
                  <c:v>Xana</c:v>
                </c:pt>
              </c:strCache>
            </c:strRef>
          </c:cat>
          <c:val>
            <c:numRef>
              <c:f>Sheet1!$D$5:$D$34</c:f>
              <c:numCache>
                <c:formatCode>General</c:formatCode>
                <c:ptCount val="29"/>
                <c:pt idx="0">
                  <c:v>26</c:v>
                </c:pt>
                <c:pt idx="1">
                  <c:v>16</c:v>
                </c:pt>
                <c:pt idx="2">
                  <c:v>19</c:v>
                </c:pt>
                <c:pt idx="3">
                  <c:v>26</c:v>
                </c:pt>
                <c:pt idx="4">
                  <c:v>24</c:v>
                </c:pt>
                <c:pt idx="5">
                  <c:v>30</c:v>
                </c:pt>
                <c:pt idx="6">
                  <c:v>24</c:v>
                </c:pt>
                <c:pt idx="7">
                  <c:v>23</c:v>
                </c:pt>
                <c:pt idx="8">
                  <c:v>29</c:v>
                </c:pt>
                <c:pt idx="9">
                  <c:v>28</c:v>
                </c:pt>
                <c:pt idx="10">
                  <c:v>28</c:v>
                </c:pt>
                <c:pt idx="11">
                  <c:v>23</c:v>
                </c:pt>
                <c:pt idx="12">
                  <c:v>26</c:v>
                </c:pt>
                <c:pt idx="13">
                  <c:v>29</c:v>
                </c:pt>
                <c:pt idx="14">
                  <c:v>18</c:v>
                </c:pt>
                <c:pt idx="15">
                  <c:v>20</c:v>
                </c:pt>
                <c:pt idx="16">
                  <c:v>24</c:v>
                </c:pt>
                <c:pt idx="17">
                  <c:v>25</c:v>
                </c:pt>
                <c:pt idx="18">
                  <c:v>24</c:v>
                </c:pt>
                <c:pt idx="19">
                  <c:v>24</c:v>
                </c:pt>
                <c:pt idx="20">
                  <c:v>22</c:v>
                </c:pt>
                <c:pt idx="21">
                  <c:v>30</c:v>
                </c:pt>
                <c:pt idx="22">
                  <c:v>24</c:v>
                </c:pt>
                <c:pt idx="23">
                  <c:v>23</c:v>
                </c:pt>
                <c:pt idx="24">
                  <c:v>27</c:v>
                </c:pt>
                <c:pt idx="25">
                  <c:v>30</c:v>
                </c:pt>
                <c:pt idx="26">
                  <c:v>26</c:v>
                </c:pt>
                <c:pt idx="27">
                  <c:v>30</c:v>
                </c:pt>
                <c:pt idx="28">
                  <c:v>17</c:v>
                </c:pt>
              </c:numCache>
            </c:numRef>
          </c:val>
          <c:extLst>
            <c:ext xmlns:c16="http://schemas.microsoft.com/office/drawing/2014/chart" uri="{C3380CC4-5D6E-409C-BE32-E72D297353CC}">
              <c16:uniqueId val="{00000002-BDF3-4982-87D3-BEC20A77E82B}"/>
            </c:ext>
          </c:extLst>
        </c:ser>
        <c:dLbls>
          <c:showLegendKey val="0"/>
          <c:showVal val="0"/>
          <c:showCatName val="0"/>
          <c:showSerName val="0"/>
          <c:showPercent val="0"/>
          <c:showBubbleSize val="0"/>
        </c:dLbls>
        <c:gapWidth val="150"/>
        <c:axId val="76114560"/>
        <c:axId val="76220672"/>
      </c:barChart>
      <c:catAx>
        <c:axId val="76114560"/>
        <c:scaling>
          <c:orientation val="minMax"/>
        </c:scaling>
        <c:delete val="0"/>
        <c:axPos val="b"/>
        <c:numFmt formatCode="General" sourceLinked="0"/>
        <c:majorTickMark val="out"/>
        <c:minorTickMark val="none"/>
        <c:tickLblPos val="nextTo"/>
        <c:crossAx val="76220672"/>
        <c:crosses val="autoZero"/>
        <c:auto val="1"/>
        <c:lblAlgn val="ctr"/>
        <c:lblOffset val="100"/>
        <c:noMultiLvlLbl val="0"/>
      </c:catAx>
      <c:valAx>
        <c:axId val="76220672"/>
        <c:scaling>
          <c:orientation val="minMax"/>
        </c:scaling>
        <c:delete val="0"/>
        <c:axPos val="l"/>
        <c:majorGridlines/>
        <c:numFmt formatCode="General" sourceLinked="1"/>
        <c:majorTickMark val="out"/>
        <c:minorTickMark val="none"/>
        <c:tickLblPos val="nextTo"/>
        <c:crossAx val="76114560"/>
        <c:crosses val="autoZero"/>
        <c:crossBetween val="between"/>
      </c:valAx>
    </c:plotArea>
    <c:legend>
      <c:legendPos val="r"/>
      <c:layout/>
      <c:overlay val="0"/>
    </c:legend>
    <c:plotVisOnly val="1"/>
    <c:dispBlanksAs val="gap"/>
    <c:showDLblsOverMax val="0"/>
  </c:chart>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04-09-2024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38600" y="857250"/>
            <a:ext cx="4114800" cy="2314575"/>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 </a:t>
            </a:r>
            <a:endParaRPr lang="en-US" dirty="0"/>
          </a:p>
        </p:txBody>
      </p:sp>
      <p:sp>
        <p:nvSpPr>
          <p:cNvPr id="4" name="Slide Number Placeholder 3"/>
          <p:cNvSpPr>
            <a:spLocks noGrp="1"/>
          </p:cNvSpPr>
          <p:nvPr>
            <p:ph type="sldNum" sz="quarter" idx="10"/>
          </p:nvPr>
        </p:nvSpPr>
        <p:spPr/>
        <p:txBody>
          <a:bodyPr/>
          <a:lstStyle/>
          <a:p>
            <a:fld id="{F7F439ED-1E90-4106-847A-8EF19031FE2F}" type="slidenum">
              <a:rPr lang="en-IN" smtClean="0"/>
              <a:pPr/>
              <a:t>2</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910080" y="359898"/>
            <a:ext cx="987552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910080" y="1850064"/>
            <a:ext cx="987552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9/4/2024</a:t>
            </a:fld>
            <a:endParaRPr lang="en-US"/>
          </a:p>
        </p:txBody>
      </p:sp>
      <p:sp>
        <p:nvSpPr>
          <p:cNvPr id="20" name="Footer Placeholder 19"/>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
        <p:nvSpPr>
          <p:cNvPr id="8" name="Oval 7"/>
          <p:cNvSpPr/>
          <p:nvPr/>
        </p:nvSpPr>
        <p:spPr>
          <a:xfrm>
            <a:off x="1228577" y="1413802"/>
            <a:ext cx="280416"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1542901" y="1345016"/>
            <a:ext cx="85344"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9/4/2024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44000" y="274640"/>
            <a:ext cx="2438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524000" y="274641"/>
            <a:ext cx="7416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9/4/2024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9/4/2024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3043853" y="-54"/>
            <a:ext cx="9144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437856" y="2600325"/>
            <a:ext cx="85344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437856" y="1066800"/>
            <a:ext cx="85344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
        <p:nvSpPr>
          <p:cNvPr id="10" name="Rectangle 9"/>
          <p:cNvSpPr/>
          <p:nvPr/>
        </p:nvSpPr>
        <p:spPr bwMode="invGray">
          <a:xfrm>
            <a:off x="3048000" y="0"/>
            <a:ext cx="1016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2896428" y="2814656"/>
            <a:ext cx="280416"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3210752" y="2745870"/>
            <a:ext cx="85344"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914144" y="274320"/>
            <a:ext cx="999744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1914144" y="1524000"/>
            <a:ext cx="48768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7034784" y="1524000"/>
            <a:ext cx="48768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9/4/2024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5160336"/>
            <a:ext cx="109728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328278"/>
            <a:ext cx="536448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217920" y="328278"/>
            <a:ext cx="536448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600" y="969336"/>
            <a:ext cx="536448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217920" y="969336"/>
            <a:ext cx="536448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9/4/2024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914144" y="274320"/>
            <a:ext cx="9997440" cy="1143000"/>
          </a:xfrm>
        </p:spPr>
        <p:txBody>
          <a:bodyPr anchor="ct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9/4/2024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353312" y="0"/>
            <a:ext cx="10838688"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Date Placeholder 1"/>
          <p:cNvSpPr>
            <a:spLocks noGrp="1"/>
          </p:cNvSpPr>
          <p:nvPr>
            <p:ph type="dt" sz="half" idx="10"/>
          </p:nvPr>
        </p:nvSpPr>
        <p:spPr/>
        <p:txBody>
          <a:bodyPr/>
          <a:lstStyle/>
          <a:p>
            <a:fld id="{1D8BD707-D9CF-40AE-B4C6-C98DA3205C09}" type="datetimeFigureOut">
              <a:rPr lang="en-US" smtClean="0"/>
              <a:pPr/>
              <a:t>9/4/2024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
        <p:nvSpPr>
          <p:cNvPr id="6" name="Rectangle 5"/>
          <p:cNvSpPr/>
          <p:nvPr/>
        </p:nvSpPr>
        <p:spPr bwMode="invGray">
          <a:xfrm>
            <a:off x="1353312" y="-54"/>
            <a:ext cx="97536"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16778"/>
            <a:ext cx="508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609600" y="1406964"/>
            <a:ext cx="508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609600" y="2133601"/>
            <a:ext cx="108712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9/4/2024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849195" y="1066800"/>
            <a:ext cx="36576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9/4/2024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
        <p:nvSpPr>
          <p:cNvPr id="8" name="Rectangle 7"/>
          <p:cNvSpPr/>
          <p:nvPr/>
        </p:nvSpPr>
        <p:spPr>
          <a:xfrm>
            <a:off x="1016000" y="1066800"/>
            <a:ext cx="6096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1117600" y="1143004"/>
            <a:ext cx="58928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528967" y="954341"/>
            <a:ext cx="9144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Flowchart: Process 9"/>
          <p:cNvSpPr/>
          <p:nvPr/>
        </p:nvSpPr>
        <p:spPr>
          <a:xfrm rot="2103354" flipH="1">
            <a:off x="6671556" y="936786"/>
            <a:ext cx="865632"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 name="Text Placeholder 3"/>
          <p:cNvSpPr>
            <a:spLocks noGrp="1"/>
          </p:cNvSpPr>
          <p:nvPr>
            <p:ph type="body" sz="half" idx="2"/>
          </p:nvPr>
        </p:nvSpPr>
        <p:spPr>
          <a:xfrm>
            <a:off x="1117600" y="4800600"/>
            <a:ext cx="58928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1087902" y="-815922"/>
            <a:ext cx="2185183"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225089" y="21103"/>
            <a:ext cx="2269588"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Donut 10"/>
          <p:cNvSpPr/>
          <p:nvPr/>
        </p:nvSpPr>
        <p:spPr>
          <a:xfrm rot="2315675">
            <a:off x="243842" y="1055077"/>
            <a:ext cx="1500956"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1350498" y="-54"/>
            <a:ext cx="10841503"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5" name="Title Placeholder 4"/>
          <p:cNvSpPr>
            <a:spLocks noGrp="1"/>
          </p:cNvSpPr>
          <p:nvPr>
            <p:ph type="title"/>
          </p:nvPr>
        </p:nvSpPr>
        <p:spPr>
          <a:xfrm>
            <a:off x="1914144" y="274638"/>
            <a:ext cx="9997440" cy="1143000"/>
          </a:xfrm>
          <a:prstGeom prst="rect">
            <a:avLst/>
          </a:prstGeom>
        </p:spPr>
        <p:txBody>
          <a:bodyPr anchor="ctr">
            <a:normAutofit/>
          </a:bodyPr>
          <a:lstStyle/>
          <a:p>
            <a:r>
              <a:rPr kumimoji="0" lang="en-US" smtClean="0"/>
              <a:t>Click to edit Master title style</a:t>
            </a:r>
            <a:endParaRPr kumimoji="0" lang="en-US"/>
          </a:p>
        </p:txBody>
      </p:sp>
      <p:sp>
        <p:nvSpPr>
          <p:cNvPr id="9" name="Text Placeholder 8"/>
          <p:cNvSpPr>
            <a:spLocks noGrp="1"/>
          </p:cNvSpPr>
          <p:nvPr>
            <p:ph type="body" idx="1"/>
          </p:nvPr>
        </p:nvSpPr>
        <p:spPr>
          <a:xfrm>
            <a:off x="1914144" y="1447800"/>
            <a:ext cx="9997440" cy="48006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4775200" y="6305550"/>
            <a:ext cx="28448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1D8BD707-D9CF-40AE-B4C6-C98DA3205C09}" type="datetimeFigureOut">
              <a:rPr lang="en-US" smtClean="0"/>
              <a:pPr/>
              <a:t>9/4/2024</a:t>
            </a:fld>
            <a:endParaRPr lang="en-US"/>
          </a:p>
        </p:txBody>
      </p:sp>
      <p:sp>
        <p:nvSpPr>
          <p:cNvPr id="10" name="Footer Placeholder 9"/>
          <p:cNvSpPr>
            <a:spLocks noGrp="1"/>
          </p:cNvSpPr>
          <p:nvPr>
            <p:ph type="ftr" sz="quarter" idx="3"/>
          </p:nvPr>
        </p:nvSpPr>
        <p:spPr>
          <a:xfrm>
            <a:off x="7620000" y="6305550"/>
            <a:ext cx="38608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11484864" y="6305550"/>
            <a:ext cx="6096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
        <p:nvSpPr>
          <p:cNvPr id="15" name="Rectangle 14"/>
          <p:cNvSpPr/>
          <p:nvPr/>
        </p:nvSpPr>
        <p:spPr bwMode="invGray">
          <a:xfrm>
            <a:off x="1353312" y="-54"/>
            <a:ext cx="97536"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6.xml"/><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300"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2" y="1190627"/>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9"/>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261983" y="1071546"/>
            <a:ext cx="9982200" cy="2001830"/>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sp>
        <p:nvSpPr>
          <p:cNvPr id="11" name="object 11"/>
          <p:cNvSpPr txBox="1">
            <a:spLocks noGrp="1"/>
          </p:cNvSpPr>
          <p:nvPr>
            <p:ph type="sldNum" sz="quarter" idx="12"/>
          </p:nvPr>
        </p:nvSpPr>
        <p:spPr>
          <a:xfrm>
            <a:off x="11484864" y="6305553"/>
            <a:ext cx="609600" cy="191719"/>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pic>
        <p:nvPicPr>
          <p:cNvPr id="9" name="object 9"/>
          <p:cNvPicPr/>
          <p:nvPr/>
        </p:nvPicPr>
        <p:blipFill>
          <a:blip r:embed="rId3" cstate="print"/>
          <a:stretch>
            <a:fillRect/>
          </a:stretch>
        </p:blipFill>
        <p:spPr>
          <a:xfrm>
            <a:off x="676275" y="6467479"/>
            <a:ext cx="2143125" cy="200025"/>
          </a:xfrm>
          <a:prstGeom prst="rect">
            <a:avLst/>
          </a:prstGeom>
        </p:spPr>
      </p:pic>
      <p:sp>
        <p:nvSpPr>
          <p:cNvPr id="14" name="TextBox 13">
            <a:extLst>
              <a:ext uri="{FF2B5EF4-FFF2-40B4-BE49-F238E27FC236}">
                <a16:creationId xmlns:a16="http://schemas.microsoft.com/office/drawing/2014/main" id="{D55ADE35-C35B-07C1-F5AA-C33B3DDB802E}"/>
              </a:ext>
            </a:extLst>
          </p:cNvPr>
          <p:cNvSpPr txBox="1"/>
          <p:nvPr/>
        </p:nvSpPr>
        <p:spPr>
          <a:xfrm>
            <a:off x="1095340" y="3314150"/>
            <a:ext cx="10069803" cy="2308324"/>
          </a:xfrm>
          <a:prstGeom prst="rect">
            <a:avLst/>
          </a:prstGeom>
          <a:noFill/>
        </p:spPr>
        <p:txBody>
          <a:bodyPr wrap="square" rtlCol="0">
            <a:spAutoFit/>
          </a:bodyPr>
          <a:lstStyle/>
          <a:p>
            <a:r>
              <a:rPr lang="en-US" sz="2400" dirty="0"/>
              <a:t>STUDENT </a:t>
            </a:r>
            <a:r>
              <a:rPr lang="en-US" sz="2400" dirty="0" smtClean="0"/>
              <a:t>NAME </a:t>
            </a:r>
            <a:r>
              <a:rPr lang="en-US" sz="2400" dirty="0" smtClean="0"/>
              <a:t>:</a:t>
            </a:r>
            <a:r>
              <a:rPr lang="en-US" sz="2400" dirty="0" err="1" smtClean="0"/>
              <a:t>G.Manjuvarshini</a:t>
            </a:r>
            <a:endParaRPr lang="en-US" sz="2400" dirty="0"/>
          </a:p>
          <a:p>
            <a:r>
              <a:rPr lang="en-US" sz="2400" dirty="0"/>
              <a:t>REGISTER </a:t>
            </a:r>
            <a:r>
              <a:rPr lang="en-US" sz="2400" dirty="0" smtClean="0"/>
              <a:t>NO     </a:t>
            </a:r>
            <a:r>
              <a:rPr lang="en-US" sz="2400" dirty="0" smtClean="0"/>
              <a:t>:312217206</a:t>
            </a:r>
            <a:endParaRPr lang="en-US" sz="2400" dirty="0" smtClean="0"/>
          </a:p>
          <a:p>
            <a:r>
              <a:rPr lang="en-US" sz="2400" dirty="0" smtClean="0"/>
              <a:t>NM user id          </a:t>
            </a:r>
            <a:r>
              <a:rPr lang="en-US" sz="2400" dirty="0"/>
              <a:t>:801BBFC7AEA838187A343200922FF0B9</a:t>
            </a:r>
            <a:endParaRPr lang="en-US" sz="2400" dirty="0"/>
          </a:p>
          <a:p>
            <a:r>
              <a:rPr lang="en-US" sz="2400" dirty="0" smtClean="0"/>
              <a:t>DEPARTMENT    : </a:t>
            </a:r>
            <a:r>
              <a:rPr lang="en-US" sz="2400" dirty="0" err="1" smtClean="0"/>
              <a:t>B.Com</a:t>
            </a:r>
            <a:r>
              <a:rPr lang="en-US" sz="2400" dirty="0" smtClean="0"/>
              <a:t> General</a:t>
            </a:r>
            <a:endParaRPr lang="en-US" sz="2400" dirty="0"/>
          </a:p>
          <a:p>
            <a:r>
              <a:rPr lang="en-US" sz="2400" dirty="0" smtClean="0"/>
              <a:t>COLLEGE           : SHRI KRISHNASWAMY COLLEGE FOR WOMEN </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3" y="5895979"/>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9" y="6473339"/>
            <a:ext cx="228600"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8" name="object 8"/>
          <p:cNvSpPr txBox="1"/>
          <p:nvPr/>
        </p:nvSpPr>
        <p:spPr>
          <a:xfrm>
            <a:off x="739775" y="291150"/>
            <a:ext cx="3303904" cy="752129"/>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7" name="Rectangle 6"/>
          <p:cNvSpPr/>
          <p:nvPr/>
        </p:nvSpPr>
        <p:spPr>
          <a:xfrm>
            <a:off x="1523968" y="1142984"/>
            <a:ext cx="6096000" cy="2308324"/>
          </a:xfrm>
          <a:prstGeom prst="rect">
            <a:avLst/>
          </a:prstGeom>
        </p:spPr>
        <p:txBody>
          <a:bodyPr>
            <a:spAutoFit/>
          </a:bodyPr>
          <a:lstStyle/>
          <a:p>
            <a:r>
              <a:rPr lang="en-US" sz="2400" dirty="0" smtClean="0"/>
              <a:t>Effective modeling is essential for creating a robust and insightful Excel-based solution for visualizing employee attendance trends. Below, we outline the key components of this modeling process, including data structure, chart selection, and interactivity.</a:t>
            </a:r>
            <a:endParaRPr lang="en-US" sz="2400" dirty="0"/>
          </a:p>
        </p:txBody>
      </p:sp>
      <p:sp>
        <p:nvSpPr>
          <p:cNvPr id="10" name="Rectangle 9"/>
          <p:cNvSpPr/>
          <p:nvPr/>
        </p:nvSpPr>
        <p:spPr>
          <a:xfrm>
            <a:off x="1666844" y="3786190"/>
            <a:ext cx="6096000" cy="2308324"/>
          </a:xfrm>
          <a:prstGeom prst="rect">
            <a:avLst/>
          </a:prstGeom>
        </p:spPr>
        <p:txBody>
          <a:bodyPr>
            <a:spAutoFit/>
          </a:bodyPr>
          <a:lstStyle/>
          <a:p>
            <a:r>
              <a:rPr lang="en-US" sz="2400" b="1" dirty="0" smtClean="0">
                <a:solidFill>
                  <a:srgbClr val="0070C0"/>
                </a:solidFill>
              </a:rPr>
              <a:t>Key </a:t>
            </a:r>
            <a:r>
              <a:rPr lang="en-US" sz="2400" b="1" dirty="0" err="1" smtClean="0">
                <a:solidFill>
                  <a:srgbClr val="0070C0"/>
                </a:solidFill>
              </a:rPr>
              <a:t>modelling</a:t>
            </a:r>
            <a:r>
              <a:rPr lang="en-US" sz="2400" b="1" dirty="0" smtClean="0">
                <a:solidFill>
                  <a:srgbClr val="0070C0"/>
                </a:solidFill>
              </a:rPr>
              <a:t> factors :</a:t>
            </a:r>
          </a:p>
          <a:p>
            <a:r>
              <a:rPr lang="en-US" sz="2400" b="1" dirty="0" smtClean="0">
                <a:solidFill>
                  <a:srgbClr val="0070C0"/>
                </a:solidFill>
              </a:rPr>
              <a:t>1. Data Structure and Preparation</a:t>
            </a:r>
            <a:endParaRPr lang="en-US" sz="2400" dirty="0" smtClean="0">
              <a:solidFill>
                <a:srgbClr val="0070C0"/>
              </a:solidFill>
            </a:endParaRPr>
          </a:p>
          <a:p>
            <a:r>
              <a:rPr lang="en-US" sz="2400" b="1" dirty="0" smtClean="0">
                <a:solidFill>
                  <a:srgbClr val="0070C0"/>
                </a:solidFill>
              </a:rPr>
              <a:t>2. Chart Selection and Design</a:t>
            </a:r>
          </a:p>
          <a:p>
            <a:r>
              <a:rPr lang="en-US" sz="2400" b="1" dirty="0" smtClean="0">
                <a:solidFill>
                  <a:srgbClr val="0070C0"/>
                </a:solidFill>
              </a:rPr>
              <a:t>3. Interactivity and User Experience</a:t>
            </a:r>
          </a:p>
          <a:p>
            <a:r>
              <a:rPr lang="en-US" sz="2400" b="1" dirty="0" smtClean="0">
                <a:solidFill>
                  <a:srgbClr val="0070C0"/>
                </a:solidFill>
              </a:rPr>
              <a:t>4. Analysis and Reporting</a:t>
            </a:r>
            <a:endParaRPr lang="en-US" sz="2400" dirty="0" smtClean="0">
              <a:solidFill>
                <a:srgbClr val="0070C0"/>
              </a:solidFill>
            </a:endParaRPr>
          </a:p>
          <a:p>
            <a:r>
              <a:rPr lang="en-US" sz="2400" b="1" dirty="0" smtClean="0">
                <a:solidFill>
                  <a:srgbClr val="0070C0"/>
                </a:solidFill>
              </a:rPr>
              <a:t>5. Documentation and Training</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3" y="5895979"/>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3" y="385445"/>
            <a:ext cx="2437131" cy="675185"/>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9" y="6473339"/>
            <a:ext cx="228600"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sp>
        <p:nvSpPr>
          <p:cNvPr id="8" name="Rectangle 7"/>
          <p:cNvSpPr/>
          <p:nvPr/>
        </p:nvSpPr>
        <p:spPr>
          <a:xfrm>
            <a:off x="2024034" y="1225689"/>
            <a:ext cx="8215370" cy="4524315"/>
          </a:xfrm>
          <a:prstGeom prst="rect">
            <a:avLst/>
          </a:prstGeom>
        </p:spPr>
        <p:txBody>
          <a:bodyPr wrap="square">
            <a:spAutoFit/>
          </a:bodyPr>
          <a:lstStyle/>
          <a:p>
            <a:r>
              <a:rPr lang="en-US" sz="2400" dirty="0" smtClean="0"/>
              <a:t>Results  that enhance organizational efficiency, decision-making, and employee engagement. Here’s an overview of the key results:</a:t>
            </a:r>
          </a:p>
          <a:p>
            <a:r>
              <a:rPr lang="en-US" sz="2400" b="1" dirty="0" smtClean="0"/>
              <a:t>Enhanced Data Insights</a:t>
            </a:r>
          </a:p>
          <a:p>
            <a:r>
              <a:rPr lang="en-US" sz="2400" b="1" dirty="0" smtClean="0"/>
              <a:t>Clear Trend Visualization:</a:t>
            </a:r>
            <a:endParaRPr lang="en-US" sz="2400" dirty="0" smtClean="0"/>
          </a:p>
          <a:p>
            <a:r>
              <a:rPr lang="en-US" sz="2400" b="1" dirty="0" smtClean="0"/>
              <a:t>Outcome:</a:t>
            </a:r>
            <a:r>
              <a:rPr lang="en-US" sz="2400" dirty="0" smtClean="0"/>
              <a:t> Pie charts and heat maps illustrate the distribution of attendance statuses (e.g., present, absent, late) and highlight periods of high or low attendance.</a:t>
            </a:r>
          </a:p>
          <a:p>
            <a:r>
              <a:rPr lang="en-US" sz="2400" b="1" dirty="0" smtClean="0"/>
              <a:t>. Improved Decision-Making</a:t>
            </a:r>
          </a:p>
          <a:p>
            <a:r>
              <a:rPr lang="en-US" sz="2400" b="1" dirty="0" smtClean="0"/>
              <a:t> Data-Driven Decisions:</a:t>
            </a:r>
            <a:endParaRPr lang="en-US" sz="2400" dirty="0" smtClean="0"/>
          </a:p>
          <a:p>
            <a:r>
              <a:rPr lang="en-US" sz="2400" b="1" dirty="0" smtClean="0"/>
              <a:t>Outcome:</a:t>
            </a:r>
            <a:r>
              <a:rPr lang="en-US" sz="2400" dirty="0" smtClean="0"/>
              <a:t> Executives and managers can use visualized data to make informed decisions regarding workforce management, policy changes, and operational adjustments.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523836" y="0"/>
            <a:ext cx="9997440" cy="1143000"/>
          </a:xfrm>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Rectangle 2"/>
          <p:cNvSpPr/>
          <p:nvPr/>
        </p:nvSpPr>
        <p:spPr>
          <a:xfrm>
            <a:off x="166646" y="1000108"/>
            <a:ext cx="11787270" cy="3539430"/>
          </a:xfrm>
          <a:prstGeom prst="rect">
            <a:avLst/>
          </a:prstGeom>
        </p:spPr>
        <p:txBody>
          <a:bodyPr wrap="square">
            <a:spAutoFit/>
          </a:bodyPr>
          <a:lstStyle/>
          <a:p>
            <a:r>
              <a:rPr lang="en-US" sz="3200" b="1" dirty="0" smtClean="0"/>
              <a:t>Visualizing employee attendance trends with Excel charts</a:t>
            </a:r>
            <a:r>
              <a:rPr lang="en-US" sz="3200" dirty="0" smtClean="0"/>
              <a:t> represents a transformative approach to managing and understanding workforce attendance. By leveraging Excel’s robust charting capabilities, organizations gain a powerful tool for turning raw attendance data into actionable insights. The solution not only enhances data clarity but also supports strategic decision-making and operational efficiency</a:t>
            </a:r>
            <a:r>
              <a:rPr lang="en-US" dirty="0" smtClean="0"/>
              <a:t>.</a:t>
            </a:r>
            <a:endParaRPr lang="en-US" dirty="0"/>
          </a:p>
        </p:txBody>
      </p:sp>
      <p:sp>
        <p:nvSpPr>
          <p:cNvPr id="4" name="Rectangle 3"/>
          <p:cNvSpPr/>
          <p:nvPr/>
        </p:nvSpPr>
        <p:spPr>
          <a:xfrm>
            <a:off x="238084" y="4572008"/>
            <a:ext cx="8739206" cy="1815882"/>
          </a:xfrm>
          <a:prstGeom prst="rect">
            <a:avLst/>
          </a:prstGeom>
        </p:spPr>
        <p:txBody>
          <a:bodyPr wrap="square">
            <a:spAutoFit/>
          </a:bodyPr>
          <a:lstStyle/>
          <a:p>
            <a:r>
              <a:rPr lang="en-US" sz="2800" dirty="0" smtClean="0">
                <a:solidFill>
                  <a:schemeClr val="tx1">
                    <a:lumMod val="75000"/>
                    <a:lumOff val="25000"/>
                  </a:schemeClr>
                </a:solidFill>
              </a:rPr>
              <a:t>This approach not only enhances operational efficiency but also fosters a culture of transparency and accountability, ultimately contributing to a more engaged and productive workforce.</a:t>
            </a:r>
            <a:endParaRPr lang="en-US" sz="2800" dirty="0">
              <a:solidFill>
                <a:schemeClr val="tx1">
                  <a:lumMod val="75000"/>
                  <a:lumOff val="25000"/>
                </a:schemeClr>
              </a:solidFill>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51"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1" y="4010029"/>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3" y="5895979"/>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334920" y="857232"/>
            <a:ext cx="11857080" cy="3209853"/>
          </a:xfrm>
          <a:prstGeom prst="rect">
            <a:avLst/>
          </a:prstGeom>
        </p:spPr>
        <p:txBody>
          <a:bodyPr vert="horz" wrap="square" lIns="0" tIns="16510" rIns="0" bIns="0" rtlCol="0">
            <a:spAutoFit/>
          </a:bodyPr>
          <a:lstStyle/>
          <a:p>
            <a:pPr marL="12700">
              <a:lnSpc>
                <a:spcPct val="100000"/>
              </a:lnSpc>
              <a:spcBef>
                <a:spcPts val="130"/>
              </a:spcBef>
            </a:pPr>
            <a:r>
              <a:rPr sz="4250" spc="5"/>
              <a:t>PROJECT</a:t>
            </a:r>
            <a:r>
              <a:rPr sz="4250" spc="-85"/>
              <a:t> </a:t>
            </a:r>
            <a:r>
              <a:rPr sz="4250" spc="25" smtClean="0"/>
              <a:t>TITLE</a:t>
            </a:r>
            <a:r>
              <a:rPr lang="en-US" sz="4250" spc="25" dirty="0" smtClean="0"/>
              <a:t/>
            </a:r>
            <a:br>
              <a:rPr lang="en-US" sz="4250" spc="25" dirty="0" smtClean="0"/>
            </a:br>
            <a:r>
              <a:rPr lang="en-US" sz="4250" spc="25" dirty="0" smtClean="0"/>
              <a:t/>
            </a:r>
            <a:br>
              <a:rPr lang="en-US" sz="4250" spc="25" dirty="0" smtClean="0"/>
            </a:br>
            <a:r>
              <a:rPr lang="en-US" sz="4250" spc="25" dirty="0" smtClean="0"/>
              <a:t/>
            </a:r>
            <a:br>
              <a:rPr lang="en-US" sz="4250" spc="25" dirty="0" smtClean="0"/>
            </a:br>
            <a:r>
              <a:rPr lang="en-US" sz="4000" dirty="0" smtClean="0"/>
              <a:t>VISUALIZING  EMPLOYEE  ATTENDANCE  TRENDS  WITH  EXCEL CHARTS</a:t>
            </a:r>
            <a:endParaRPr sz="4250"/>
          </a:p>
        </p:txBody>
      </p:sp>
      <p:sp>
        <p:nvSpPr>
          <p:cNvPr id="22" name="object 22"/>
          <p:cNvSpPr txBox="1">
            <a:spLocks noGrp="1"/>
          </p:cNvSpPr>
          <p:nvPr>
            <p:ph type="sldNum" sz="quarter" idx="12"/>
          </p:nvPr>
        </p:nvSpPr>
        <p:spPr>
          <a:xfrm>
            <a:off x="11484864" y="6305553"/>
            <a:ext cx="609600" cy="191719"/>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grpSp>
        <p:nvGrpSpPr>
          <p:cNvPr id="18" name="object 18"/>
          <p:cNvGrpSpPr/>
          <p:nvPr/>
        </p:nvGrpSpPr>
        <p:grpSpPr>
          <a:xfrm>
            <a:off x="466728" y="6410329"/>
            <a:ext cx="3705225" cy="295275"/>
            <a:chOff x="466725" y="6410325"/>
            <a:chExt cx="3705225" cy="295275"/>
          </a:xfrm>
        </p:grpSpPr>
        <p:pic>
          <p:nvPicPr>
            <p:cNvPr id="19" name="object 19"/>
            <p:cNvPicPr/>
            <p:nvPr/>
          </p:nvPicPr>
          <p:blipFill>
            <a:blip r:embed="rId3" cstate="print"/>
            <a:stretch>
              <a:fillRect/>
            </a:stretch>
          </p:blipFill>
          <p:spPr>
            <a:xfrm>
              <a:off x="676275" y="6467475"/>
              <a:ext cx="2143125" cy="200025"/>
            </a:xfrm>
            <a:prstGeom prst="rect">
              <a:avLst/>
            </a:prstGeom>
          </p:spPr>
        </p:pic>
        <p:pic>
          <p:nvPicPr>
            <p:cNvPr id="20" name="object 20"/>
            <p:cNvPicPr/>
            <p:nvPr/>
          </p:nvPicPr>
          <p:blipFill>
            <a:blip r:embed="rId4" cstate="print"/>
            <a:stretch>
              <a:fillRect/>
            </a:stretch>
          </p:blipFill>
          <p:spPr>
            <a:xfrm>
              <a:off x="466725" y="6410325"/>
              <a:ext cx="3705225" cy="295275"/>
            </a:xfrm>
            <a:prstGeom prst="rect">
              <a:avLst/>
            </a:prstGeom>
          </p:spPr>
        </p:pic>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198"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51"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1" y="4010029"/>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7" y="6486039"/>
            <a:ext cx="1773555" cy="166712"/>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7" y="447675"/>
            <a:ext cx="361951"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2"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49" y="6134100"/>
            <a:ext cx="247651" cy="247650"/>
          </a:xfrm>
          <a:prstGeom prst="rect">
            <a:avLst/>
          </a:prstGeom>
        </p:spPr>
      </p:pic>
      <p:grpSp>
        <p:nvGrpSpPr>
          <p:cNvPr id="18" name="object 18"/>
          <p:cNvGrpSpPr/>
          <p:nvPr/>
        </p:nvGrpSpPr>
        <p:grpSpPr>
          <a:xfrm>
            <a:off x="47627"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9"/>
            <a:ext cx="2357120" cy="675185"/>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12"/>
          </p:nvPr>
        </p:nvSpPr>
        <p:spPr>
          <a:xfrm>
            <a:off x="11484864" y="6305553"/>
            <a:ext cx="609600" cy="191719"/>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5"/>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6" y="2933700"/>
            <a:ext cx="2762251"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5" y="575057"/>
            <a:ext cx="5636895" cy="670696"/>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sp>
        <p:nvSpPr>
          <p:cNvPr id="10" name="object 10"/>
          <p:cNvSpPr txBox="1">
            <a:spLocks noGrp="1"/>
          </p:cNvSpPr>
          <p:nvPr>
            <p:ph type="sldNum" sz="quarter" idx="12"/>
          </p:nvPr>
        </p:nvSpPr>
        <p:spPr>
          <a:xfrm>
            <a:off x="11484864" y="6305553"/>
            <a:ext cx="609600" cy="191719"/>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pic>
        <p:nvPicPr>
          <p:cNvPr id="8" name="object 8"/>
          <p:cNvPicPr/>
          <p:nvPr/>
        </p:nvPicPr>
        <p:blipFill>
          <a:blip r:embed="rId3" cstate="print"/>
          <a:stretch>
            <a:fillRect/>
          </a:stretch>
        </p:blipFill>
        <p:spPr>
          <a:xfrm>
            <a:off x="676275" y="6467479"/>
            <a:ext cx="2143125" cy="200025"/>
          </a:xfrm>
          <a:prstGeom prst="rect">
            <a:avLst/>
          </a:prstGeom>
        </p:spPr>
      </p:pic>
      <p:sp>
        <p:nvSpPr>
          <p:cNvPr id="11" name="Rectangle 10"/>
          <p:cNvSpPr/>
          <p:nvPr/>
        </p:nvSpPr>
        <p:spPr>
          <a:xfrm>
            <a:off x="380960" y="1214422"/>
            <a:ext cx="11453850" cy="5632311"/>
          </a:xfrm>
          <a:prstGeom prst="rect">
            <a:avLst/>
          </a:prstGeom>
        </p:spPr>
        <p:txBody>
          <a:bodyPr wrap="square">
            <a:spAutoFit/>
          </a:bodyPr>
          <a:lstStyle/>
          <a:p>
            <a:endParaRPr lang="en-US" b="1" dirty="0" smtClean="0"/>
          </a:p>
          <a:p>
            <a:r>
              <a:rPr lang="en-US" dirty="0" smtClean="0"/>
              <a:t>Employee attendance is a crucial metric for any organization, influencing productivity, planning, and overall operational efficiency. Regular monitoring and analysis of attendance data help in identifying patterns, potential issues, and areas for improvement. Visualizing this data through charts can provide clearer insights and aid in decision-making.</a:t>
            </a:r>
          </a:p>
          <a:p>
            <a:r>
              <a:rPr lang="en-US" b="1" dirty="0" smtClean="0"/>
              <a:t>Objective</a:t>
            </a:r>
          </a:p>
          <a:p>
            <a:r>
              <a:rPr lang="en-US" dirty="0" smtClean="0"/>
              <a:t>To create an effective system for visualizing employee attendance trends using Excel charts, enabling managers to easily interpret attendance patterns, identify trends, and make data-driven decisions.</a:t>
            </a:r>
          </a:p>
          <a:p>
            <a:r>
              <a:rPr lang="en-US" b="1" dirty="0" smtClean="0"/>
              <a:t>Requirements</a:t>
            </a:r>
          </a:p>
          <a:p>
            <a:r>
              <a:rPr lang="en-US" b="1" dirty="0" smtClean="0"/>
              <a:t>Data Collection and Preparation:</a:t>
            </a:r>
            <a:endParaRPr lang="en-US" dirty="0" smtClean="0"/>
          </a:p>
          <a:p>
            <a:pPr lvl="1"/>
            <a:r>
              <a:rPr lang="en-US" dirty="0" smtClean="0"/>
              <a:t>Collect attendance data for employees, including attributes such as dates, employee </a:t>
            </a:r>
          </a:p>
          <a:p>
            <a:pPr lvl="1"/>
            <a:r>
              <a:rPr lang="en-US" dirty="0" smtClean="0"/>
              <a:t>IDs, names, attendance status  </a:t>
            </a:r>
            <a:r>
              <a:rPr lang="en-US" b="1" dirty="0" smtClean="0"/>
              <a:t>Chart Types and Visualization:</a:t>
            </a:r>
            <a:endParaRPr lang="en-US" dirty="0" smtClean="0"/>
          </a:p>
          <a:p>
            <a:pPr lvl="1"/>
            <a:r>
              <a:rPr lang="en-US" dirty="0" smtClean="0"/>
              <a:t>Develop various types of charts to visualize attendance trends, including but</a:t>
            </a:r>
          </a:p>
          <a:p>
            <a:pPr lvl="1"/>
            <a:r>
              <a:rPr lang="en-US" dirty="0" smtClean="0"/>
              <a:t> not limited to:</a:t>
            </a:r>
          </a:p>
          <a:p>
            <a:pPr lvl="2"/>
            <a:r>
              <a:rPr lang="en-US" b="1" dirty="0" smtClean="0"/>
              <a:t>Line Charts:</a:t>
            </a:r>
            <a:r>
              <a:rPr lang="en-US" dirty="0" smtClean="0"/>
              <a:t> To show attendance trends over time for individual employees</a:t>
            </a:r>
          </a:p>
          <a:p>
            <a:pPr lvl="2"/>
            <a:r>
              <a:rPr lang="en-US" dirty="0" smtClean="0"/>
              <a:t> or teams.</a:t>
            </a:r>
          </a:p>
          <a:p>
            <a:pPr lvl="2"/>
            <a:r>
              <a:rPr lang="en-US" b="1" dirty="0" smtClean="0"/>
              <a:t>Bar Charts:</a:t>
            </a:r>
            <a:r>
              <a:rPr lang="en-US" dirty="0" smtClean="0"/>
              <a:t> To compare attendance rates across different departments or</a:t>
            </a:r>
          </a:p>
          <a:p>
            <a:pPr lvl="2"/>
            <a:r>
              <a:rPr lang="en-US" dirty="0" smtClean="0"/>
              <a:t> time periods.</a:t>
            </a:r>
          </a:p>
          <a:p>
            <a:pPr lvl="2"/>
            <a:r>
              <a:rPr lang="en-US" b="1" dirty="0" smtClean="0"/>
              <a:t>Pie Charts:</a:t>
            </a:r>
            <a:r>
              <a:rPr lang="en-US" dirty="0" smtClean="0"/>
              <a:t> To represent the proportion of different attendance statuses </a:t>
            </a:r>
          </a:p>
          <a:p>
            <a:pPr lvl="2"/>
            <a:r>
              <a:rPr lang="en-US" b="1" dirty="0" smtClean="0"/>
              <a:t>Heat Maps:</a:t>
            </a:r>
            <a:r>
              <a:rPr lang="en-US" dirty="0" smtClean="0"/>
              <a:t> To highlight periods of high or low attendance.</a:t>
            </a:r>
          </a:p>
          <a:p>
            <a:endParaRPr lang="en-US" dirty="0" smtClean="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7"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7" y="829628"/>
            <a:ext cx="5263515"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sp>
        <p:nvSpPr>
          <p:cNvPr id="10" name="object 10"/>
          <p:cNvSpPr txBox="1">
            <a:spLocks noGrp="1"/>
          </p:cNvSpPr>
          <p:nvPr>
            <p:ph type="sldNum" sz="quarter" idx="12"/>
          </p:nvPr>
        </p:nvSpPr>
        <p:spPr>
          <a:xfrm>
            <a:off x="11484864" y="6305553"/>
            <a:ext cx="609600" cy="191719"/>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pic>
        <p:nvPicPr>
          <p:cNvPr id="8" name="object 8"/>
          <p:cNvPicPr/>
          <p:nvPr/>
        </p:nvPicPr>
        <p:blipFill>
          <a:blip r:embed="rId3" cstate="print"/>
          <a:stretch>
            <a:fillRect/>
          </a:stretch>
        </p:blipFill>
        <p:spPr>
          <a:xfrm>
            <a:off x="676275" y="6467479"/>
            <a:ext cx="2143125" cy="200025"/>
          </a:xfrm>
          <a:prstGeom prst="rect">
            <a:avLst/>
          </a:prstGeom>
        </p:spPr>
      </p:pic>
      <p:sp>
        <p:nvSpPr>
          <p:cNvPr id="11" name="TextBox 10">
            <a:extLst>
              <a:ext uri="{FF2B5EF4-FFF2-40B4-BE49-F238E27FC236}">
                <a16:creationId xmlns:a16="http://schemas.microsoft.com/office/drawing/2014/main" id="{F050B57B-77CA-84FA-9910-3F41C17BBB48}"/>
              </a:ext>
            </a:extLst>
          </p:cNvPr>
          <p:cNvSpPr txBox="1"/>
          <p:nvPr/>
        </p:nvSpPr>
        <p:spPr>
          <a:xfrm>
            <a:off x="990600" y="2133604"/>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12" name="Rectangle 11"/>
          <p:cNvSpPr/>
          <p:nvPr/>
        </p:nvSpPr>
        <p:spPr>
          <a:xfrm>
            <a:off x="809588" y="1785926"/>
            <a:ext cx="9572692" cy="4154984"/>
          </a:xfrm>
          <a:prstGeom prst="rect">
            <a:avLst/>
          </a:prstGeom>
        </p:spPr>
        <p:txBody>
          <a:bodyPr wrap="square">
            <a:spAutoFit/>
          </a:bodyPr>
          <a:lstStyle/>
          <a:p>
            <a:r>
              <a:rPr lang="en-US" sz="2400" dirty="0" smtClean="0"/>
              <a:t>The project aims to develop an Excel-based solution for visualizing employee attendance data, providing managers and HR professionals with intuitive charts and interactive tools to analyze attendance patterns, identify trends, and make data-driven decisions.</a:t>
            </a:r>
          </a:p>
          <a:p>
            <a:r>
              <a:rPr lang="en-US" sz="2400" b="1" dirty="0" smtClean="0"/>
              <a:t>Project Goals</a:t>
            </a:r>
          </a:p>
          <a:p>
            <a:r>
              <a:rPr lang="en-US" sz="2400" b="1" dirty="0" smtClean="0"/>
              <a:t>Effective Visualization</a:t>
            </a:r>
            <a:r>
              <a:rPr lang="en-US" sz="2400" dirty="0" smtClean="0"/>
              <a:t>: Create a suite of Excel charts that clearly represent attendance trends, facilitating easy interpretation of data.</a:t>
            </a:r>
          </a:p>
          <a:p>
            <a:r>
              <a:rPr lang="en-US" sz="2400" b="1" dirty="0" smtClean="0"/>
              <a:t>Interactive Features</a:t>
            </a:r>
            <a:r>
              <a:rPr lang="en-US" sz="2400" dirty="0" smtClean="0"/>
              <a:t>: Implement interactive elements to allow users to explore data dynamically and generate custom views based on their needs.</a:t>
            </a:r>
          </a:p>
          <a:p>
            <a:r>
              <a:rPr lang="en-US" sz="2400" b="1" dirty="0" smtClean="0"/>
              <a:t>Data Analysis</a:t>
            </a:r>
            <a:r>
              <a:rPr lang="en-US" sz="2400" dirty="0" smtClean="0"/>
              <a:t>: Enable detailed analysis of attendance patterns to support decision-making processes and improve organizational efficiency.</a:t>
            </a:r>
            <a:endParaRPr lang="en-US"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3" y="5895979"/>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3" y="891794"/>
            <a:ext cx="5014595" cy="509114"/>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8" name="object 8"/>
          <p:cNvSpPr txBox="1">
            <a:spLocks noGrp="1"/>
          </p:cNvSpPr>
          <p:nvPr>
            <p:ph type="sldNum" sz="quarter" idx="12"/>
          </p:nvPr>
        </p:nvSpPr>
        <p:spPr>
          <a:xfrm>
            <a:off x="11484864" y="6305553"/>
            <a:ext cx="609600" cy="191719"/>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pic>
        <p:nvPicPr>
          <p:cNvPr id="6" name="object 6"/>
          <p:cNvPicPr/>
          <p:nvPr/>
        </p:nvPicPr>
        <p:blipFill>
          <a:blip r:embed="rId2" cstate="print"/>
          <a:stretch>
            <a:fillRect/>
          </a:stretch>
        </p:blipFill>
        <p:spPr>
          <a:xfrm>
            <a:off x="723902" y="6172204"/>
            <a:ext cx="2181225" cy="485775"/>
          </a:xfrm>
          <a:prstGeom prst="rect">
            <a:avLst/>
          </a:prstGeom>
        </p:spPr>
      </p:pic>
      <p:sp>
        <p:nvSpPr>
          <p:cNvPr id="9" name="Rectangle 8"/>
          <p:cNvSpPr/>
          <p:nvPr/>
        </p:nvSpPr>
        <p:spPr>
          <a:xfrm>
            <a:off x="952464" y="1714488"/>
            <a:ext cx="8072494" cy="5078313"/>
          </a:xfrm>
          <a:prstGeom prst="rect">
            <a:avLst/>
          </a:prstGeom>
        </p:spPr>
        <p:txBody>
          <a:bodyPr wrap="square">
            <a:spAutoFit/>
          </a:bodyPr>
          <a:lstStyle/>
          <a:p>
            <a:r>
              <a:rPr lang="en-US" sz="3600" b="1" dirty="0" smtClean="0"/>
              <a:t>1. HR Managers and HR Personnel</a:t>
            </a:r>
          </a:p>
          <a:p>
            <a:r>
              <a:rPr lang="en-US" sz="3600" b="1" dirty="0" smtClean="0"/>
              <a:t>2. Department Managers and Team Leads</a:t>
            </a:r>
          </a:p>
          <a:p>
            <a:r>
              <a:rPr lang="en-US" sz="3600" b="1" dirty="0" smtClean="0"/>
              <a:t>3. Executives and Senior Leadership</a:t>
            </a:r>
          </a:p>
          <a:p>
            <a:r>
              <a:rPr lang="en-US" sz="3600" b="1" dirty="0" smtClean="0"/>
              <a:t>4. Data Analysts and Reporting Specialists</a:t>
            </a:r>
          </a:p>
          <a:p>
            <a:r>
              <a:rPr lang="en-US" sz="3600" b="1" dirty="0" smtClean="0"/>
              <a:t>5. Payroll Specialists</a:t>
            </a:r>
            <a:endParaRPr lang="en-US" sz="3600" dirty="0" smtClean="0"/>
          </a:p>
          <a:p>
            <a:r>
              <a:rPr lang="en-US" sz="3600" b="1" dirty="0" smtClean="0"/>
              <a:t>6. Employees (for Self-Monitoring)</a:t>
            </a:r>
          </a:p>
          <a:p>
            <a:r>
              <a:rPr lang="en-US" sz="3600" b="1" dirty="0" smtClean="0"/>
              <a:t>7. IT Support Staff</a:t>
            </a:r>
            <a:endParaRPr lang="en-US" sz="3600" b="1"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2" y="1476379"/>
            <a:ext cx="2695575" cy="3248025"/>
          </a:xfrm>
          <a:prstGeom prst="rect">
            <a:avLst/>
          </a:prstGeom>
        </p:spPr>
      </p:pic>
      <p:sp>
        <p:nvSpPr>
          <p:cNvPr id="3" name="object 3"/>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3" y="5895979"/>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309522" y="285728"/>
            <a:ext cx="9763125" cy="567463"/>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a:t>S</a:t>
            </a:r>
            <a:r>
              <a:rPr sz="3600" spc="10"/>
              <a:t>O</a:t>
            </a:r>
            <a:r>
              <a:rPr sz="3600" spc="25"/>
              <a:t>LU</a:t>
            </a:r>
            <a:r>
              <a:rPr sz="3600" spc="-35"/>
              <a:t>T</a:t>
            </a:r>
            <a:r>
              <a:rPr sz="3600" spc="-30"/>
              <a:t>I</a:t>
            </a:r>
            <a:r>
              <a:rPr sz="3600" spc="10"/>
              <a:t>O</a:t>
            </a:r>
            <a:r>
              <a:rPr sz="3600"/>
              <a:t>N</a:t>
            </a:r>
            <a:r>
              <a:rPr sz="3600" spc="-345"/>
              <a:t> </a:t>
            </a:r>
            <a:r>
              <a:rPr lang="en-US" sz="3600" spc="-345" dirty="0" smtClean="0"/>
              <a:t> </a:t>
            </a:r>
            <a:r>
              <a:rPr sz="3600" spc="-35" smtClean="0"/>
              <a:t>A</a:t>
            </a:r>
            <a:r>
              <a:rPr sz="3600" spc="-5" smtClean="0"/>
              <a:t>N</a:t>
            </a:r>
            <a:r>
              <a:rPr sz="3600" smtClean="0"/>
              <a:t>D</a:t>
            </a:r>
            <a:r>
              <a:rPr sz="3600" spc="35" smtClean="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9" name="object 9"/>
          <p:cNvSpPr txBox="1">
            <a:spLocks noGrp="1"/>
          </p:cNvSpPr>
          <p:nvPr>
            <p:ph type="sldNum" sz="quarter" idx="12"/>
          </p:nvPr>
        </p:nvSpPr>
        <p:spPr>
          <a:xfrm>
            <a:off x="11484864" y="6305553"/>
            <a:ext cx="609600" cy="191719"/>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pic>
        <p:nvPicPr>
          <p:cNvPr id="7" name="object 7"/>
          <p:cNvPicPr/>
          <p:nvPr/>
        </p:nvPicPr>
        <p:blipFill>
          <a:blip r:embed="rId3" cstate="print"/>
          <a:stretch>
            <a:fillRect/>
          </a:stretch>
        </p:blipFill>
        <p:spPr>
          <a:xfrm>
            <a:off x="676275" y="6467479"/>
            <a:ext cx="2143125" cy="200025"/>
          </a:xfrm>
          <a:prstGeom prst="rect">
            <a:avLst/>
          </a:prstGeom>
        </p:spPr>
      </p:pic>
      <p:sp>
        <p:nvSpPr>
          <p:cNvPr id="10" name="Rectangle 9"/>
          <p:cNvSpPr/>
          <p:nvPr/>
        </p:nvSpPr>
        <p:spPr>
          <a:xfrm>
            <a:off x="881026" y="948690"/>
            <a:ext cx="10858576" cy="5909310"/>
          </a:xfrm>
          <a:prstGeom prst="rect">
            <a:avLst/>
          </a:prstGeom>
        </p:spPr>
        <p:txBody>
          <a:bodyPr wrap="square">
            <a:spAutoFit/>
          </a:bodyPr>
          <a:lstStyle/>
          <a:p>
            <a:r>
              <a:rPr lang="en-US" b="1" dirty="0" smtClean="0"/>
              <a:t>Solution and Value: Visualizing Employee Attendance Trends with Excel Charts</a:t>
            </a:r>
          </a:p>
          <a:p>
            <a:r>
              <a:rPr lang="en-US" b="1" dirty="0" smtClean="0"/>
              <a:t>Solution Overview</a:t>
            </a:r>
          </a:p>
          <a:p>
            <a:r>
              <a:rPr lang="en-US" b="1" dirty="0" smtClean="0"/>
              <a:t>Our solution</a:t>
            </a:r>
            <a:r>
              <a:rPr lang="en-US" dirty="0" smtClean="0"/>
              <a:t> provides a comprehensive Excel-based system designed to visualize employee attendance trends through a variety of interactive charts and tools. This solution enables users to effectively monitor, analyze, and report on attendance data, facilitating data-driven decision-making and improving overall workforce management.</a:t>
            </a:r>
          </a:p>
          <a:p>
            <a:r>
              <a:rPr lang="en-US" b="1" dirty="0" smtClean="0"/>
              <a:t>Documentation and Support:</a:t>
            </a:r>
            <a:endParaRPr lang="en-US" dirty="0" smtClean="0"/>
          </a:p>
          <a:p>
            <a:pPr lvl="1"/>
            <a:r>
              <a:rPr lang="en-US" b="1" dirty="0" smtClean="0"/>
              <a:t>User Guide:</a:t>
            </a:r>
            <a:r>
              <a:rPr lang="en-US" dirty="0" smtClean="0"/>
              <a:t> Detailed documentation on how to use the Excel workbook, including chart customization, data updates, and report generation.</a:t>
            </a:r>
          </a:p>
          <a:p>
            <a:pPr lvl="1"/>
            <a:r>
              <a:rPr lang="en-US" b="1" dirty="0" smtClean="0"/>
              <a:t>Training Materials:</a:t>
            </a:r>
            <a:r>
              <a:rPr lang="en-US" dirty="0" smtClean="0"/>
              <a:t> Provide training resources or sessions to ensure users can effectively utilize the solution.</a:t>
            </a:r>
          </a:p>
          <a:p>
            <a:r>
              <a:rPr lang="en-US" b="1" dirty="0" smtClean="0"/>
              <a:t>Value Proposition</a:t>
            </a:r>
          </a:p>
          <a:p>
            <a:r>
              <a:rPr lang="en-US" b="1" dirty="0" smtClean="0"/>
              <a:t>Enhanced Decision-Making:</a:t>
            </a:r>
            <a:endParaRPr lang="en-US" dirty="0" smtClean="0"/>
          </a:p>
          <a:p>
            <a:pPr lvl="1"/>
            <a:r>
              <a:rPr lang="en-US" b="1" dirty="0" smtClean="0"/>
              <a:t>Data-Driven Insights:</a:t>
            </a:r>
            <a:r>
              <a:rPr lang="en-US" dirty="0" smtClean="0"/>
              <a:t> Clear visualization of attendance trends helps managers and HR professionals make informed decisions based on real-time data.</a:t>
            </a:r>
          </a:p>
          <a:p>
            <a:pPr lvl="1"/>
            <a:r>
              <a:rPr lang="en-US" b="1" dirty="0" smtClean="0"/>
              <a:t>Identifying Patterns:</a:t>
            </a:r>
            <a:r>
              <a:rPr lang="en-US" dirty="0" smtClean="0"/>
              <a:t> Easily spot attendance patterns, peak absence periods, and potential issues, allowing for proactive management and interventions.</a:t>
            </a:r>
          </a:p>
          <a:p>
            <a:r>
              <a:rPr lang="en-US" b="1" dirty="0" smtClean="0"/>
              <a:t>Improved Efficiency:</a:t>
            </a:r>
            <a:endParaRPr lang="en-US" dirty="0" smtClean="0"/>
          </a:p>
          <a:p>
            <a:pPr lvl="1"/>
            <a:r>
              <a:rPr lang="en-US" b="1" dirty="0" smtClean="0"/>
              <a:t>Streamlined Reporting:</a:t>
            </a:r>
            <a:r>
              <a:rPr lang="en-US" dirty="0" smtClean="0"/>
              <a:t> Automated and customizable reports save time and reduce manual effort in preparing attendance summaries.</a:t>
            </a:r>
          </a:p>
          <a:p>
            <a:pPr lvl="1"/>
            <a:r>
              <a:rPr lang="en-US" b="1" dirty="0" smtClean="0"/>
              <a:t>Interactive Features:</a:t>
            </a:r>
            <a:r>
              <a:rPr lang="en-US" dirty="0" smtClean="0"/>
              <a:t> Real-time data exploration and filtering enhance users' ability to quickly access relevant information.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1452530" y="0"/>
            <a:ext cx="9997440" cy="1143000"/>
          </a:xfrm>
        </p:spPr>
        <p:txBody>
          <a:bodyPr/>
          <a:lstStyle/>
          <a:p>
            <a:r>
              <a:rPr lang="en-IN" dirty="0"/>
              <a:t>Dataset Description</a:t>
            </a:r>
          </a:p>
        </p:txBody>
      </p:sp>
      <p:graphicFrame>
        <p:nvGraphicFramePr>
          <p:cNvPr id="3" name="Table 2"/>
          <p:cNvGraphicFramePr>
            <a:graphicFrameLocks noGrp="1"/>
          </p:cNvGraphicFramePr>
          <p:nvPr/>
        </p:nvGraphicFramePr>
        <p:xfrm>
          <a:off x="1595406" y="1214422"/>
          <a:ext cx="4143404" cy="5396469"/>
        </p:xfrm>
        <a:graphic>
          <a:graphicData uri="http://schemas.openxmlformats.org/drawingml/2006/table">
            <a:tbl>
              <a:tblPr/>
              <a:tblGrid>
                <a:gridCol w="1003140">
                  <a:extLst>
                    <a:ext uri="{9D8B030D-6E8A-4147-A177-3AD203B41FA5}">
                      <a16:colId xmlns:a16="http://schemas.microsoft.com/office/drawing/2014/main" val="20000"/>
                    </a:ext>
                  </a:extLst>
                </a:gridCol>
                <a:gridCol w="1061293">
                  <a:extLst>
                    <a:ext uri="{9D8B030D-6E8A-4147-A177-3AD203B41FA5}">
                      <a16:colId xmlns:a16="http://schemas.microsoft.com/office/drawing/2014/main" val="20001"/>
                    </a:ext>
                  </a:extLst>
                </a:gridCol>
                <a:gridCol w="1046755">
                  <a:extLst>
                    <a:ext uri="{9D8B030D-6E8A-4147-A177-3AD203B41FA5}">
                      <a16:colId xmlns:a16="http://schemas.microsoft.com/office/drawing/2014/main" val="20002"/>
                    </a:ext>
                  </a:extLst>
                </a:gridCol>
                <a:gridCol w="1032216">
                  <a:extLst>
                    <a:ext uri="{9D8B030D-6E8A-4147-A177-3AD203B41FA5}">
                      <a16:colId xmlns:a16="http://schemas.microsoft.com/office/drawing/2014/main" val="20003"/>
                    </a:ext>
                  </a:extLst>
                </a:gridCol>
              </a:tblGrid>
              <a:tr h="159373">
                <a:tc>
                  <a:txBody>
                    <a:bodyPr/>
                    <a:lstStyle/>
                    <a:p>
                      <a:pPr algn="l" fontAlgn="b"/>
                      <a:r>
                        <a:rPr lang="en-US" sz="900" b="0" i="0" u="none" strike="noStrike">
                          <a:solidFill>
                            <a:srgbClr val="000000"/>
                          </a:solidFill>
                          <a:latin typeface="Calibri"/>
                        </a:rPr>
                        <a:t>EmpID</a:t>
                      </a:r>
                    </a:p>
                  </a:txBody>
                  <a:tcPr marL="0" marR="0" marT="0" marB="0" anchor="b">
                    <a:lnL>
                      <a:noFill/>
                    </a:lnL>
                    <a:lnR>
                      <a:noFill/>
                    </a:lnR>
                    <a:lnT>
                      <a:noFill/>
                    </a:lnT>
                    <a:lnB w="6350" cap="flat" cmpd="sng" algn="ctr">
                      <a:solidFill>
                        <a:srgbClr val="95B3D7"/>
                      </a:solidFill>
                      <a:prstDash val="solid"/>
                      <a:round/>
                      <a:headEnd type="none" w="med" len="med"/>
                      <a:tailEnd type="none" w="med" len="med"/>
                    </a:lnB>
                    <a:solidFill>
                      <a:srgbClr val="DBE5F1"/>
                    </a:solidFill>
                  </a:tcPr>
                </a:tc>
                <a:tc>
                  <a:txBody>
                    <a:bodyPr/>
                    <a:lstStyle/>
                    <a:p>
                      <a:pPr algn="l" fontAlgn="b"/>
                      <a:r>
                        <a:rPr lang="en-US" sz="900" b="0" i="0" u="none" strike="noStrike">
                          <a:solidFill>
                            <a:srgbClr val="000000"/>
                          </a:solidFill>
                          <a:latin typeface="Calibri"/>
                        </a:rPr>
                        <a:t>(All)</a:t>
                      </a:r>
                    </a:p>
                  </a:txBody>
                  <a:tcPr marL="0" marR="0" marT="0" marB="0" anchor="b">
                    <a:lnL>
                      <a:noFill/>
                    </a:lnL>
                    <a:lnR>
                      <a:noFill/>
                    </a:lnR>
                    <a:lnT>
                      <a:noFill/>
                    </a:lnT>
                    <a:lnB w="6350" cap="flat" cmpd="sng" algn="ctr">
                      <a:solidFill>
                        <a:srgbClr val="95B3D7"/>
                      </a:solidFill>
                      <a:prstDash val="solid"/>
                      <a:round/>
                      <a:headEnd type="none" w="med" len="med"/>
                      <a:tailEnd type="none" w="med" len="med"/>
                    </a:lnB>
                    <a:solidFill>
                      <a:srgbClr val="DBE5F1"/>
                    </a:solidFill>
                  </a:tcPr>
                </a:tc>
                <a:tc>
                  <a:txBody>
                    <a:bodyPr/>
                    <a:lstStyle/>
                    <a:p>
                      <a:pPr algn="l" fontAlgn="b"/>
                      <a:endParaRPr lang="en-US" sz="9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latin typeface="Calibri"/>
                      </a:endParaRPr>
                    </a:p>
                  </a:txBody>
                  <a:tcPr marL="0" marR="0" marT="0" marB="0" anchor="b">
                    <a:lnL>
                      <a:noFill/>
                    </a:lnL>
                    <a:lnR>
                      <a:noFill/>
                    </a:lnR>
                    <a:lnT>
                      <a:noFill/>
                    </a:lnT>
                    <a:lnB>
                      <a:noFill/>
                    </a:lnB>
                  </a:tcPr>
                </a:tc>
                <a:extLst>
                  <a:ext uri="{0D108BD9-81ED-4DB2-BD59-A6C34878D82A}">
                    <a16:rowId xmlns:a16="http://schemas.microsoft.com/office/drawing/2014/main" val="10000"/>
                  </a:ext>
                </a:extLst>
              </a:tr>
              <a:tr h="159373">
                <a:tc>
                  <a:txBody>
                    <a:bodyPr/>
                    <a:lstStyle/>
                    <a:p>
                      <a:pPr algn="l" fontAlgn="b"/>
                      <a:endParaRPr lang="en-US" sz="900" b="0" i="0" u="none" strike="noStrike">
                        <a:solidFill>
                          <a:srgbClr val="000000"/>
                        </a:solidFill>
                        <a:latin typeface="Calibri"/>
                      </a:endParaRPr>
                    </a:p>
                  </a:txBody>
                  <a:tcPr marL="0" marR="0" marT="0" marB="0" anchor="b">
                    <a:lnL>
                      <a:noFill/>
                    </a:lnL>
                    <a:lnR>
                      <a:noFill/>
                    </a:lnR>
                    <a:lnT w="6350" cap="flat" cmpd="sng" algn="ctr">
                      <a:solidFill>
                        <a:srgbClr val="95B3D7"/>
                      </a:solidFill>
                      <a:prstDash val="solid"/>
                      <a:round/>
                      <a:headEnd type="none" w="med" len="med"/>
                      <a:tailEnd type="none" w="med" len="med"/>
                    </a:lnT>
                    <a:lnB>
                      <a:noFill/>
                    </a:lnB>
                  </a:tcPr>
                </a:tc>
                <a:tc>
                  <a:txBody>
                    <a:bodyPr/>
                    <a:lstStyle/>
                    <a:p>
                      <a:pPr algn="l" fontAlgn="b"/>
                      <a:endParaRPr lang="en-US" sz="900" b="0" i="0" u="none" strike="noStrike">
                        <a:solidFill>
                          <a:srgbClr val="000000"/>
                        </a:solidFill>
                        <a:latin typeface="Calibri"/>
                      </a:endParaRPr>
                    </a:p>
                  </a:txBody>
                  <a:tcPr marL="0" marR="0" marT="0" marB="0" anchor="b">
                    <a:lnL>
                      <a:noFill/>
                    </a:lnL>
                    <a:lnR>
                      <a:noFill/>
                    </a:lnR>
                    <a:lnT w="6350" cap="flat" cmpd="sng" algn="ctr">
                      <a:solidFill>
                        <a:srgbClr val="95B3D7"/>
                      </a:solidFill>
                      <a:prstDash val="solid"/>
                      <a:round/>
                      <a:headEnd type="none" w="med" len="med"/>
                      <a:tailEnd type="none" w="med" len="med"/>
                    </a:lnT>
                    <a:lnB>
                      <a:noFill/>
                    </a:lnB>
                  </a:tcPr>
                </a:tc>
                <a:tc>
                  <a:txBody>
                    <a:bodyPr/>
                    <a:lstStyle/>
                    <a:p>
                      <a:pPr algn="l" fontAlgn="b"/>
                      <a:endParaRPr lang="en-US" sz="9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latin typeface="Calibri"/>
                      </a:endParaRPr>
                    </a:p>
                  </a:txBody>
                  <a:tcPr marL="0" marR="0" marT="0" marB="0" anchor="b">
                    <a:lnL>
                      <a:noFill/>
                    </a:lnL>
                    <a:lnR>
                      <a:noFill/>
                    </a:lnR>
                    <a:lnT>
                      <a:noFill/>
                    </a:lnT>
                    <a:lnB>
                      <a:noFill/>
                    </a:lnB>
                  </a:tcPr>
                </a:tc>
                <a:extLst>
                  <a:ext uri="{0D108BD9-81ED-4DB2-BD59-A6C34878D82A}">
                    <a16:rowId xmlns:a16="http://schemas.microsoft.com/office/drawing/2014/main" val="10001"/>
                  </a:ext>
                </a:extLst>
              </a:tr>
              <a:tr h="159373">
                <a:tc>
                  <a:txBody>
                    <a:bodyPr/>
                    <a:lstStyle/>
                    <a:p>
                      <a:pPr algn="l" fontAlgn="b"/>
                      <a:endParaRPr lang="en-US" sz="900" b="1" i="0" u="none" strike="noStrike">
                        <a:solidFill>
                          <a:srgbClr val="000000"/>
                        </a:solidFill>
                        <a:latin typeface="Calibri"/>
                      </a:endParaRPr>
                    </a:p>
                  </a:txBody>
                  <a:tcPr marL="0" marR="0" marT="0" marB="0" anchor="b">
                    <a:lnL>
                      <a:noFill/>
                    </a:lnL>
                    <a:lnR>
                      <a:noFill/>
                    </a:lnR>
                    <a:lnT>
                      <a:noFill/>
                    </a:lnT>
                    <a:lnB>
                      <a:noFill/>
                    </a:lnB>
                    <a:solidFill>
                      <a:srgbClr val="DBE5F1"/>
                    </a:solidFill>
                  </a:tcPr>
                </a:tc>
                <a:tc>
                  <a:txBody>
                    <a:bodyPr/>
                    <a:lstStyle/>
                    <a:p>
                      <a:pPr algn="l" fontAlgn="b"/>
                      <a:r>
                        <a:rPr lang="en-US" sz="900" b="1" i="0" u="none" strike="noStrike">
                          <a:solidFill>
                            <a:srgbClr val="000000"/>
                          </a:solidFill>
                          <a:latin typeface="Calibri"/>
                        </a:rPr>
                        <a:t>Values</a:t>
                      </a:r>
                    </a:p>
                  </a:txBody>
                  <a:tcPr marL="0" marR="0" marT="0" marB="0" anchor="b">
                    <a:lnL>
                      <a:noFill/>
                    </a:lnL>
                    <a:lnR>
                      <a:noFill/>
                    </a:lnR>
                    <a:lnT>
                      <a:noFill/>
                    </a:lnT>
                    <a:lnB>
                      <a:noFill/>
                    </a:lnB>
                    <a:solidFill>
                      <a:srgbClr val="DBE5F1"/>
                    </a:solidFill>
                  </a:tcPr>
                </a:tc>
                <a:tc>
                  <a:txBody>
                    <a:bodyPr/>
                    <a:lstStyle/>
                    <a:p>
                      <a:pPr algn="l" fontAlgn="b"/>
                      <a:endParaRPr lang="en-US" sz="900" b="1" i="0" u="none" strike="noStrike">
                        <a:solidFill>
                          <a:srgbClr val="000000"/>
                        </a:solidFill>
                        <a:latin typeface="Calibri"/>
                      </a:endParaRPr>
                    </a:p>
                  </a:txBody>
                  <a:tcPr marL="0" marR="0" marT="0" marB="0" anchor="b">
                    <a:lnL>
                      <a:noFill/>
                    </a:lnL>
                    <a:lnR>
                      <a:noFill/>
                    </a:lnR>
                    <a:lnT>
                      <a:noFill/>
                    </a:lnT>
                    <a:lnB>
                      <a:noFill/>
                    </a:lnB>
                    <a:solidFill>
                      <a:srgbClr val="DBE5F1"/>
                    </a:solidFill>
                  </a:tcPr>
                </a:tc>
                <a:tc>
                  <a:txBody>
                    <a:bodyPr/>
                    <a:lstStyle/>
                    <a:p>
                      <a:pPr algn="l" fontAlgn="b"/>
                      <a:endParaRPr lang="en-US" sz="900" b="1" i="0" u="none" strike="noStrike">
                        <a:solidFill>
                          <a:srgbClr val="000000"/>
                        </a:solidFill>
                        <a:latin typeface="Calibri"/>
                      </a:endParaRPr>
                    </a:p>
                  </a:txBody>
                  <a:tcPr marL="0" marR="0" marT="0" marB="0" anchor="b">
                    <a:lnL>
                      <a:noFill/>
                    </a:lnL>
                    <a:lnR>
                      <a:noFill/>
                    </a:lnR>
                    <a:lnT>
                      <a:noFill/>
                    </a:lnT>
                    <a:lnB>
                      <a:noFill/>
                    </a:lnB>
                    <a:solidFill>
                      <a:srgbClr val="DBE5F1"/>
                    </a:solidFill>
                  </a:tcPr>
                </a:tc>
                <a:extLst>
                  <a:ext uri="{0D108BD9-81ED-4DB2-BD59-A6C34878D82A}">
                    <a16:rowId xmlns:a16="http://schemas.microsoft.com/office/drawing/2014/main" val="10002"/>
                  </a:ext>
                </a:extLst>
              </a:tr>
              <a:tr h="159373">
                <a:tc>
                  <a:txBody>
                    <a:bodyPr/>
                    <a:lstStyle/>
                    <a:p>
                      <a:pPr algn="l" fontAlgn="b"/>
                      <a:r>
                        <a:rPr lang="en-US" sz="900" b="1" i="0" u="none" strike="noStrike">
                          <a:solidFill>
                            <a:srgbClr val="000000"/>
                          </a:solidFill>
                          <a:latin typeface="Calibri"/>
                        </a:rPr>
                        <a:t>FirstName</a:t>
                      </a:r>
                    </a:p>
                  </a:txBody>
                  <a:tcPr marL="0" marR="0" marT="0" marB="0" anchor="b">
                    <a:lnL>
                      <a:noFill/>
                    </a:lnL>
                    <a:lnR>
                      <a:noFill/>
                    </a:lnR>
                    <a:lnT>
                      <a:noFill/>
                    </a:lnT>
                    <a:lnB w="6350" cap="flat" cmpd="sng" algn="ctr">
                      <a:solidFill>
                        <a:srgbClr val="95B3D7"/>
                      </a:solidFill>
                      <a:prstDash val="solid"/>
                      <a:round/>
                      <a:headEnd type="none" w="med" len="med"/>
                      <a:tailEnd type="none" w="med" len="med"/>
                    </a:lnB>
                    <a:solidFill>
                      <a:srgbClr val="DBE5F1"/>
                    </a:solidFill>
                  </a:tcPr>
                </a:tc>
                <a:tc>
                  <a:txBody>
                    <a:bodyPr/>
                    <a:lstStyle/>
                    <a:p>
                      <a:pPr algn="l" fontAlgn="b"/>
                      <a:r>
                        <a:rPr lang="en-US" sz="900" b="1" i="0" u="none" strike="noStrike">
                          <a:solidFill>
                            <a:srgbClr val="000000"/>
                          </a:solidFill>
                          <a:latin typeface="Calibri"/>
                        </a:rPr>
                        <a:t>Sum of Aug-24</a:t>
                      </a:r>
                    </a:p>
                  </a:txBody>
                  <a:tcPr marL="0" marR="0" marT="0" marB="0" anchor="b">
                    <a:lnL>
                      <a:noFill/>
                    </a:lnL>
                    <a:lnR>
                      <a:noFill/>
                    </a:lnR>
                    <a:lnT>
                      <a:noFill/>
                    </a:lnT>
                    <a:lnB w="6350" cap="flat" cmpd="sng" algn="ctr">
                      <a:solidFill>
                        <a:srgbClr val="95B3D7"/>
                      </a:solidFill>
                      <a:prstDash val="solid"/>
                      <a:round/>
                      <a:headEnd type="none" w="med" len="med"/>
                      <a:tailEnd type="none" w="med" len="med"/>
                    </a:lnB>
                    <a:solidFill>
                      <a:srgbClr val="DBE5F1"/>
                    </a:solidFill>
                  </a:tcPr>
                </a:tc>
                <a:tc>
                  <a:txBody>
                    <a:bodyPr/>
                    <a:lstStyle/>
                    <a:p>
                      <a:pPr algn="l" fontAlgn="b"/>
                      <a:r>
                        <a:rPr lang="en-US" sz="900" b="1" i="0" u="none" strike="noStrike">
                          <a:solidFill>
                            <a:srgbClr val="000000"/>
                          </a:solidFill>
                          <a:latin typeface="Calibri"/>
                        </a:rPr>
                        <a:t>Sum of Sep-24</a:t>
                      </a:r>
                    </a:p>
                  </a:txBody>
                  <a:tcPr marL="0" marR="0" marT="0" marB="0" anchor="b">
                    <a:lnL>
                      <a:noFill/>
                    </a:lnL>
                    <a:lnR>
                      <a:noFill/>
                    </a:lnR>
                    <a:lnT>
                      <a:noFill/>
                    </a:lnT>
                    <a:lnB w="6350" cap="flat" cmpd="sng" algn="ctr">
                      <a:solidFill>
                        <a:srgbClr val="95B3D7"/>
                      </a:solidFill>
                      <a:prstDash val="solid"/>
                      <a:round/>
                      <a:headEnd type="none" w="med" len="med"/>
                      <a:tailEnd type="none" w="med" len="med"/>
                    </a:lnB>
                    <a:solidFill>
                      <a:srgbClr val="DBE5F1"/>
                    </a:solidFill>
                  </a:tcPr>
                </a:tc>
                <a:tc>
                  <a:txBody>
                    <a:bodyPr/>
                    <a:lstStyle/>
                    <a:p>
                      <a:pPr algn="l" fontAlgn="b"/>
                      <a:r>
                        <a:rPr lang="en-US" sz="900" b="1" i="0" u="none" strike="noStrike">
                          <a:solidFill>
                            <a:srgbClr val="000000"/>
                          </a:solidFill>
                          <a:latin typeface="Calibri"/>
                        </a:rPr>
                        <a:t>Sum of Oct-24</a:t>
                      </a:r>
                    </a:p>
                  </a:txBody>
                  <a:tcPr marL="0" marR="0" marT="0" marB="0" anchor="b">
                    <a:lnL>
                      <a:noFill/>
                    </a:lnL>
                    <a:lnR>
                      <a:noFill/>
                    </a:lnR>
                    <a:lnT>
                      <a:noFill/>
                    </a:lnT>
                    <a:lnB w="6350" cap="flat" cmpd="sng" algn="ctr">
                      <a:solidFill>
                        <a:srgbClr val="95B3D7"/>
                      </a:solidFill>
                      <a:prstDash val="solid"/>
                      <a:round/>
                      <a:headEnd type="none" w="med" len="med"/>
                      <a:tailEnd type="none" w="med" len="med"/>
                    </a:lnB>
                    <a:solidFill>
                      <a:srgbClr val="DBE5F1"/>
                    </a:solidFill>
                  </a:tcPr>
                </a:tc>
                <a:extLst>
                  <a:ext uri="{0D108BD9-81ED-4DB2-BD59-A6C34878D82A}">
                    <a16:rowId xmlns:a16="http://schemas.microsoft.com/office/drawing/2014/main" val="10003"/>
                  </a:ext>
                </a:extLst>
              </a:tr>
              <a:tr h="159373">
                <a:tc>
                  <a:txBody>
                    <a:bodyPr/>
                    <a:lstStyle/>
                    <a:p>
                      <a:pPr algn="l" fontAlgn="b"/>
                      <a:r>
                        <a:rPr lang="en-US" sz="900" b="0" i="0" u="none" strike="noStrike">
                          <a:solidFill>
                            <a:srgbClr val="000000"/>
                          </a:solidFill>
                          <a:latin typeface="Calibri"/>
                        </a:rPr>
                        <a:t>Angela</a:t>
                      </a:r>
                    </a:p>
                  </a:txBody>
                  <a:tcPr marL="0" marR="0" marT="0" marB="0" anchor="b">
                    <a:lnL>
                      <a:noFill/>
                    </a:lnL>
                    <a:lnR>
                      <a:noFill/>
                    </a:lnR>
                    <a:lnT w="6350" cap="flat" cmpd="sng" algn="ctr">
                      <a:solidFill>
                        <a:srgbClr val="95B3D7"/>
                      </a:solidFill>
                      <a:prstDash val="solid"/>
                      <a:round/>
                      <a:headEnd type="none" w="med" len="med"/>
                      <a:tailEnd type="none" w="med" len="med"/>
                    </a:lnT>
                    <a:lnB>
                      <a:noFill/>
                    </a:lnB>
                  </a:tcPr>
                </a:tc>
                <a:tc>
                  <a:txBody>
                    <a:bodyPr/>
                    <a:lstStyle/>
                    <a:p>
                      <a:pPr algn="r" fontAlgn="b"/>
                      <a:r>
                        <a:rPr lang="en-US" sz="900" b="0" i="0" u="none" strike="noStrike">
                          <a:solidFill>
                            <a:srgbClr val="000000"/>
                          </a:solidFill>
                          <a:latin typeface="Calibri"/>
                        </a:rPr>
                        <a:t>26</a:t>
                      </a:r>
                    </a:p>
                  </a:txBody>
                  <a:tcPr marL="0" marR="0" marT="0" marB="0" anchor="b">
                    <a:lnL>
                      <a:noFill/>
                    </a:lnL>
                    <a:lnR>
                      <a:noFill/>
                    </a:lnR>
                    <a:lnT w="6350" cap="flat" cmpd="sng" algn="ctr">
                      <a:solidFill>
                        <a:srgbClr val="95B3D7"/>
                      </a:solidFill>
                      <a:prstDash val="solid"/>
                      <a:round/>
                      <a:headEnd type="none" w="med" len="med"/>
                      <a:tailEnd type="none" w="med" len="med"/>
                    </a:lnT>
                    <a:lnB>
                      <a:noFill/>
                    </a:lnB>
                  </a:tcPr>
                </a:tc>
                <a:tc>
                  <a:txBody>
                    <a:bodyPr/>
                    <a:lstStyle/>
                    <a:p>
                      <a:pPr algn="r" fontAlgn="b"/>
                      <a:r>
                        <a:rPr lang="en-US" sz="900" b="0" i="0" u="none" strike="noStrike">
                          <a:solidFill>
                            <a:srgbClr val="000000"/>
                          </a:solidFill>
                          <a:latin typeface="Calibri"/>
                        </a:rPr>
                        <a:t>29</a:t>
                      </a:r>
                    </a:p>
                  </a:txBody>
                  <a:tcPr marL="0" marR="0" marT="0" marB="0" anchor="b">
                    <a:lnL>
                      <a:noFill/>
                    </a:lnL>
                    <a:lnR>
                      <a:noFill/>
                    </a:lnR>
                    <a:lnT w="6350" cap="flat" cmpd="sng" algn="ctr">
                      <a:solidFill>
                        <a:srgbClr val="95B3D7"/>
                      </a:solidFill>
                      <a:prstDash val="solid"/>
                      <a:round/>
                      <a:headEnd type="none" w="med" len="med"/>
                      <a:tailEnd type="none" w="med" len="med"/>
                    </a:lnT>
                    <a:lnB>
                      <a:noFill/>
                    </a:lnB>
                  </a:tcPr>
                </a:tc>
                <a:tc>
                  <a:txBody>
                    <a:bodyPr/>
                    <a:lstStyle/>
                    <a:p>
                      <a:pPr algn="r" fontAlgn="b"/>
                      <a:r>
                        <a:rPr lang="en-US" sz="900" b="0" i="0" u="none" strike="noStrike">
                          <a:solidFill>
                            <a:srgbClr val="000000"/>
                          </a:solidFill>
                          <a:latin typeface="Calibri"/>
                        </a:rPr>
                        <a:t>26</a:t>
                      </a:r>
                    </a:p>
                  </a:txBody>
                  <a:tcPr marL="0" marR="0" marT="0" marB="0" anchor="b">
                    <a:lnL>
                      <a:noFill/>
                    </a:lnL>
                    <a:lnR>
                      <a:noFill/>
                    </a:lnR>
                    <a:lnT w="6350" cap="flat" cmpd="sng" algn="ctr">
                      <a:solidFill>
                        <a:srgbClr val="95B3D7"/>
                      </a:solidFill>
                      <a:prstDash val="solid"/>
                      <a:round/>
                      <a:headEnd type="none" w="med" len="med"/>
                      <a:tailEnd type="none" w="med" len="med"/>
                    </a:lnT>
                    <a:lnB>
                      <a:noFill/>
                    </a:lnB>
                  </a:tcPr>
                </a:tc>
                <a:extLst>
                  <a:ext uri="{0D108BD9-81ED-4DB2-BD59-A6C34878D82A}">
                    <a16:rowId xmlns:a16="http://schemas.microsoft.com/office/drawing/2014/main" val="10004"/>
                  </a:ext>
                </a:extLst>
              </a:tr>
              <a:tr h="159373">
                <a:tc>
                  <a:txBody>
                    <a:bodyPr/>
                    <a:lstStyle/>
                    <a:p>
                      <a:pPr algn="l" fontAlgn="b"/>
                      <a:r>
                        <a:rPr lang="en-US" sz="900" b="0" i="0" u="none" strike="noStrike">
                          <a:solidFill>
                            <a:srgbClr val="000000"/>
                          </a:solidFill>
                          <a:latin typeface="Calibri"/>
                        </a:rPr>
                        <a:t>Bartholemew</a:t>
                      </a:r>
                    </a:p>
                  </a:txBody>
                  <a:tcPr marL="0" marR="0" marT="0" marB="0" anchor="b">
                    <a:lnL>
                      <a:noFill/>
                    </a:lnL>
                    <a:lnR>
                      <a:noFill/>
                    </a:lnR>
                    <a:lnT>
                      <a:noFill/>
                    </a:lnT>
                    <a:lnB>
                      <a:noFill/>
                    </a:lnB>
                  </a:tcPr>
                </a:tc>
                <a:tc>
                  <a:txBody>
                    <a:bodyPr/>
                    <a:lstStyle/>
                    <a:p>
                      <a:pPr algn="r" fontAlgn="b"/>
                      <a:r>
                        <a:rPr lang="en-US" sz="900" b="0" i="0" u="none" strike="noStrike">
                          <a:solidFill>
                            <a:srgbClr val="000000"/>
                          </a:solidFill>
                          <a:latin typeface="Calibri"/>
                        </a:rPr>
                        <a:t>24</a:t>
                      </a:r>
                    </a:p>
                  </a:txBody>
                  <a:tcPr marL="0" marR="0" marT="0" marB="0" anchor="b">
                    <a:lnL>
                      <a:noFill/>
                    </a:lnL>
                    <a:lnR>
                      <a:noFill/>
                    </a:lnR>
                    <a:lnT>
                      <a:noFill/>
                    </a:lnT>
                    <a:lnB>
                      <a:noFill/>
                    </a:lnB>
                  </a:tcPr>
                </a:tc>
                <a:tc>
                  <a:txBody>
                    <a:bodyPr/>
                    <a:lstStyle/>
                    <a:p>
                      <a:pPr algn="r" fontAlgn="b"/>
                      <a:r>
                        <a:rPr lang="en-US" sz="900" b="0" i="0" u="none" strike="noStrike">
                          <a:solidFill>
                            <a:srgbClr val="000000"/>
                          </a:solidFill>
                          <a:latin typeface="Calibri"/>
                        </a:rPr>
                        <a:t>14</a:t>
                      </a:r>
                    </a:p>
                  </a:txBody>
                  <a:tcPr marL="0" marR="0" marT="0" marB="0" anchor="b">
                    <a:lnL>
                      <a:noFill/>
                    </a:lnL>
                    <a:lnR>
                      <a:noFill/>
                    </a:lnR>
                    <a:lnT>
                      <a:noFill/>
                    </a:lnT>
                    <a:lnB>
                      <a:noFill/>
                    </a:lnB>
                  </a:tcPr>
                </a:tc>
                <a:tc>
                  <a:txBody>
                    <a:bodyPr/>
                    <a:lstStyle/>
                    <a:p>
                      <a:pPr algn="r" fontAlgn="b"/>
                      <a:r>
                        <a:rPr lang="en-US" sz="900" b="0" i="0" u="none" strike="noStrike">
                          <a:solidFill>
                            <a:srgbClr val="000000"/>
                          </a:solidFill>
                          <a:latin typeface="Calibri"/>
                        </a:rPr>
                        <a:t>16</a:t>
                      </a:r>
                    </a:p>
                  </a:txBody>
                  <a:tcPr marL="0" marR="0" marT="0" marB="0" anchor="b">
                    <a:lnL>
                      <a:noFill/>
                    </a:lnL>
                    <a:lnR>
                      <a:noFill/>
                    </a:lnR>
                    <a:lnT>
                      <a:noFill/>
                    </a:lnT>
                    <a:lnB>
                      <a:noFill/>
                    </a:lnB>
                  </a:tcPr>
                </a:tc>
                <a:extLst>
                  <a:ext uri="{0D108BD9-81ED-4DB2-BD59-A6C34878D82A}">
                    <a16:rowId xmlns:a16="http://schemas.microsoft.com/office/drawing/2014/main" val="10005"/>
                  </a:ext>
                </a:extLst>
              </a:tr>
              <a:tr h="159373">
                <a:tc>
                  <a:txBody>
                    <a:bodyPr/>
                    <a:lstStyle/>
                    <a:p>
                      <a:pPr algn="l" fontAlgn="b"/>
                      <a:r>
                        <a:rPr lang="en-US" sz="900" b="0" i="0" u="none" strike="noStrike">
                          <a:solidFill>
                            <a:srgbClr val="000000"/>
                          </a:solidFill>
                          <a:latin typeface="Calibri"/>
                        </a:rPr>
                        <a:t>Bobby</a:t>
                      </a:r>
                    </a:p>
                  </a:txBody>
                  <a:tcPr marL="0" marR="0" marT="0" marB="0" anchor="b">
                    <a:lnL>
                      <a:noFill/>
                    </a:lnL>
                    <a:lnR>
                      <a:noFill/>
                    </a:lnR>
                    <a:lnT>
                      <a:noFill/>
                    </a:lnT>
                    <a:lnB>
                      <a:noFill/>
                    </a:lnB>
                  </a:tcPr>
                </a:tc>
                <a:tc>
                  <a:txBody>
                    <a:bodyPr/>
                    <a:lstStyle/>
                    <a:p>
                      <a:pPr algn="r" fontAlgn="b"/>
                      <a:r>
                        <a:rPr lang="en-US" sz="900" b="0" i="0" u="none" strike="noStrike">
                          <a:solidFill>
                            <a:srgbClr val="000000"/>
                          </a:solidFill>
                          <a:latin typeface="Calibri"/>
                        </a:rPr>
                        <a:t>28</a:t>
                      </a:r>
                    </a:p>
                  </a:txBody>
                  <a:tcPr marL="0" marR="0" marT="0" marB="0" anchor="b">
                    <a:lnL>
                      <a:noFill/>
                    </a:lnL>
                    <a:lnR>
                      <a:noFill/>
                    </a:lnR>
                    <a:lnT>
                      <a:noFill/>
                    </a:lnT>
                    <a:lnB>
                      <a:noFill/>
                    </a:lnB>
                  </a:tcPr>
                </a:tc>
                <a:tc>
                  <a:txBody>
                    <a:bodyPr/>
                    <a:lstStyle/>
                    <a:p>
                      <a:pPr algn="r" fontAlgn="b"/>
                      <a:r>
                        <a:rPr lang="en-US" sz="900" b="0" i="0" u="none" strike="noStrike">
                          <a:solidFill>
                            <a:srgbClr val="000000"/>
                          </a:solidFill>
                          <a:latin typeface="Calibri"/>
                        </a:rPr>
                        <a:t>23</a:t>
                      </a:r>
                    </a:p>
                  </a:txBody>
                  <a:tcPr marL="0" marR="0" marT="0" marB="0" anchor="b">
                    <a:lnL>
                      <a:noFill/>
                    </a:lnL>
                    <a:lnR>
                      <a:noFill/>
                    </a:lnR>
                    <a:lnT>
                      <a:noFill/>
                    </a:lnT>
                    <a:lnB>
                      <a:noFill/>
                    </a:lnB>
                  </a:tcPr>
                </a:tc>
                <a:tc>
                  <a:txBody>
                    <a:bodyPr/>
                    <a:lstStyle/>
                    <a:p>
                      <a:pPr algn="r" fontAlgn="b"/>
                      <a:r>
                        <a:rPr lang="en-US" sz="900" b="0" i="0" u="none" strike="noStrike">
                          <a:solidFill>
                            <a:srgbClr val="000000"/>
                          </a:solidFill>
                          <a:latin typeface="Calibri"/>
                        </a:rPr>
                        <a:t>19</a:t>
                      </a:r>
                    </a:p>
                  </a:txBody>
                  <a:tcPr marL="0" marR="0" marT="0" marB="0" anchor="b">
                    <a:lnL>
                      <a:noFill/>
                    </a:lnL>
                    <a:lnR>
                      <a:noFill/>
                    </a:lnR>
                    <a:lnT>
                      <a:noFill/>
                    </a:lnT>
                    <a:lnB>
                      <a:noFill/>
                    </a:lnB>
                  </a:tcPr>
                </a:tc>
                <a:extLst>
                  <a:ext uri="{0D108BD9-81ED-4DB2-BD59-A6C34878D82A}">
                    <a16:rowId xmlns:a16="http://schemas.microsoft.com/office/drawing/2014/main" val="10006"/>
                  </a:ext>
                </a:extLst>
              </a:tr>
              <a:tr h="159373">
                <a:tc>
                  <a:txBody>
                    <a:bodyPr/>
                    <a:lstStyle/>
                    <a:p>
                      <a:pPr algn="l" fontAlgn="b"/>
                      <a:r>
                        <a:rPr lang="en-US" sz="900" b="0" i="0" u="none" strike="noStrike">
                          <a:solidFill>
                            <a:srgbClr val="000000"/>
                          </a:solidFill>
                          <a:latin typeface="Calibri"/>
                        </a:rPr>
                        <a:t>Bridger</a:t>
                      </a:r>
                    </a:p>
                  </a:txBody>
                  <a:tcPr marL="0" marR="0" marT="0" marB="0" anchor="b">
                    <a:lnL>
                      <a:noFill/>
                    </a:lnL>
                    <a:lnR>
                      <a:noFill/>
                    </a:lnR>
                    <a:lnT>
                      <a:noFill/>
                    </a:lnT>
                    <a:lnB>
                      <a:noFill/>
                    </a:lnB>
                  </a:tcPr>
                </a:tc>
                <a:tc>
                  <a:txBody>
                    <a:bodyPr/>
                    <a:lstStyle/>
                    <a:p>
                      <a:pPr algn="r" fontAlgn="b"/>
                      <a:r>
                        <a:rPr lang="en-US" sz="900" b="0" i="0" u="none" strike="noStrike">
                          <a:solidFill>
                            <a:srgbClr val="000000"/>
                          </a:solidFill>
                          <a:latin typeface="Calibri"/>
                        </a:rPr>
                        <a:t>27</a:t>
                      </a:r>
                    </a:p>
                  </a:txBody>
                  <a:tcPr marL="0" marR="0" marT="0" marB="0" anchor="b">
                    <a:lnL>
                      <a:noFill/>
                    </a:lnL>
                    <a:lnR>
                      <a:noFill/>
                    </a:lnR>
                    <a:lnT>
                      <a:noFill/>
                    </a:lnT>
                    <a:lnB>
                      <a:noFill/>
                    </a:lnB>
                  </a:tcPr>
                </a:tc>
                <a:tc>
                  <a:txBody>
                    <a:bodyPr/>
                    <a:lstStyle/>
                    <a:p>
                      <a:pPr algn="r" fontAlgn="b"/>
                      <a:r>
                        <a:rPr lang="en-US" sz="900" b="0" i="0" u="none" strike="noStrike">
                          <a:solidFill>
                            <a:srgbClr val="000000"/>
                          </a:solidFill>
                          <a:latin typeface="Calibri"/>
                        </a:rPr>
                        <a:t>28</a:t>
                      </a:r>
                    </a:p>
                  </a:txBody>
                  <a:tcPr marL="0" marR="0" marT="0" marB="0" anchor="b">
                    <a:lnL>
                      <a:noFill/>
                    </a:lnL>
                    <a:lnR>
                      <a:noFill/>
                    </a:lnR>
                    <a:lnT>
                      <a:noFill/>
                    </a:lnT>
                    <a:lnB>
                      <a:noFill/>
                    </a:lnB>
                  </a:tcPr>
                </a:tc>
                <a:tc>
                  <a:txBody>
                    <a:bodyPr/>
                    <a:lstStyle/>
                    <a:p>
                      <a:pPr algn="r" fontAlgn="b"/>
                      <a:r>
                        <a:rPr lang="en-US" sz="900" b="0" i="0" u="none" strike="noStrike">
                          <a:solidFill>
                            <a:srgbClr val="000000"/>
                          </a:solidFill>
                          <a:latin typeface="Calibri"/>
                        </a:rPr>
                        <a:t>26</a:t>
                      </a:r>
                    </a:p>
                  </a:txBody>
                  <a:tcPr marL="0" marR="0" marT="0" marB="0" anchor="b">
                    <a:lnL>
                      <a:noFill/>
                    </a:lnL>
                    <a:lnR>
                      <a:noFill/>
                    </a:lnR>
                    <a:lnT>
                      <a:noFill/>
                    </a:lnT>
                    <a:lnB>
                      <a:noFill/>
                    </a:lnB>
                  </a:tcPr>
                </a:tc>
                <a:extLst>
                  <a:ext uri="{0D108BD9-81ED-4DB2-BD59-A6C34878D82A}">
                    <a16:rowId xmlns:a16="http://schemas.microsoft.com/office/drawing/2014/main" val="10007"/>
                  </a:ext>
                </a:extLst>
              </a:tr>
              <a:tr h="159373">
                <a:tc>
                  <a:txBody>
                    <a:bodyPr/>
                    <a:lstStyle/>
                    <a:p>
                      <a:pPr algn="l" fontAlgn="b"/>
                      <a:r>
                        <a:rPr lang="en-US" sz="900" b="0" i="0" u="none" strike="noStrike">
                          <a:solidFill>
                            <a:srgbClr val="000000"/>
                          </a:solidFill>
                          <a:latin typeface="Calibri"/>
                        </a:rPr>
                        <a:t>Carlee</a:t>
                      </a:r>
                    </a:p>
                  </a:txBody>
                  <a:tcPr marL="0" marR="0" marT="0" marB="0" anchor="b">
                    <a:lnL>
                      <a:noFill/>
                    </a:lnL>
                    <a:lnR>
                      <a:noFill/>
                    </a:lnR>
                    <a:lnT>
                      <a:noFill/>
                    </a:lnT>
                    <a:lnB>
                      <a:noFill/>
                    </a:lnB>
                  </a:tcPr>
                </a:tc>
                <a:tc>
                  <a:txBody>
                    <a:bodyPr/>
                    <a:lstStyle/>
                    <a:p>
                      <a:pPr algn="r" fontAlgn="b"/>
                      <a:r>
                        <a:rPr lang="en-US" sz="900" b="0" i="0" u="none" strike="noStrike">
                          <a:solidFill>
                            <a:srgbClr val="000000"/>
                          </a:solidFill>
                          <a:latin typeface="Calibri"/>
                        </a:rPr>
                        <a:t>17</a:t>
                      </a:r>
                    </a:p>
                  </a:txBody>
                  <a:tcPr marL="0" marR="0" marT="0" marB="0" anchor="b">
                    <a:lnL>
                      <a:noFill/>
                    </a:lnL>
                    <a:lnR>
                      <a:noFill/>
                    </a:lnR>
                    <a:lnT>
                      <a:noFill/>
                    </a:lnT>
                    <a:lnB>
                      <a:noFill/>
                    </a:lnB>
                  </a:tcPr>
                </a:tc>
                <a:tc>
                  <a:txBody>
                    <a:bodyPr/>
                    <a:lstStyle/>
                    <a:p>
                      <a:pPr algn="r" fontAlgn="b"/>
                      <a:r>
                        <a:rPr lang="en-US" sz="900" b="0" i="0" u="none" strike="noStrike">
                          <a:solidFill>
                            <a:srgbClr val="000000"/>
                          </a:solidFill>
                          <a:latin typeface="Calibri"/>
                        </a:rPr>
                        <a:t>27</a:t>
                      </a:r>
                    </a:p>
                  </a:txBody>
                  <a:tcPr marL="0" marR="0" marT="0" marB="0" anchor="b">
                    <a:lnL>
                      <a:noFill/>
                    </a:lnL>
                    <a:lnR>
                      <a:noFill/>
                    </a:lnR>
                    <a:lnT>
                      <a:noFill/>
                    </a:lnT>
                    <a:lnB>
                      <a:noFill/>
                    </a:lnB>
                  </a:tcPr>
                </a:tc>
                <a:tc>
                  <a:txBody>
                    <a:bodyPr/>
                    <a:lstStyle/>
                    <a:p>
                      <a:pPr algn="r" fontAlgn="b"/>
                      <a:r>
                        <a:rPr lang="en-US" sz="900" b="0" i="0" u="none" strike="noStrike">
                          <a:solidFill>
                            <a:srgbClr val="000000"/>
                          </a:solidFill>
                          <a:latin typeface="Calibri"/>
                        </a:rPr>
                        <a:t>24</a:t>
                      </a:r>
                    </a:p>
                  </a:txBody>
                  <a:tcPr marL="0" marR="0" marT="0" marB="0" anchor="b">
                    <a:lnL>
                      <a:noFill/>
                    </a:lnL>
                    <a:lnR>
                      <a:noFill/>
                    </a:lnR>
                    <a:lnT>
                      <a:noFill/>
                    </a:lnT>
                    <a:lnB>
                      <a:noFill/>
                    </a:lnB>
                  </a:tcPr>
                </a:tc>
                <a:extLst>
                  <a:ext uri="{0D108BD9-81ED-4DB2-BD59-A6C34878D82A}">
                    <a16:rowId xmlns:a16="http://schemas.microsoft.com/office/drawing/2014/main" val="10008"/>
                  </a:ext>
                </a:extLst>
              </a:tr>
              <a:tr h="159373">
                <a:tc>
                  <a:txBody>
                    <a:bodyPr/>
                    <a:lstStyle/>
                    <a:p>
                      <a:pPr algn="l" fontAlgn="b"/>
                      <a:r>
                        <a:rPr lang="en-US" sz="900" b="0" i="0" u="none" strike="noStrike">
                          <a:solidFill>
                            <a:srgbClr val="000000"/>
                          </a:solidFill>
                          <a:latin typeface="Calibri"/>
                        </a:rPr>
                        <a:t>Charity</a:t>
                      </a:r>
                    </a:p>
                  </a:txBody>
                  <a:tcPr marL="0" marR="0" marT="0" marB="0" anchor="b">
                    <a:lnL>
                      <a:noFill/>
                    </a:lnL>
                    <a:lnR>
                      <a:noFill/>
                    </a:lnR>
                    <a:lnT>
                      <a:noFill/>
                    </a:lnT>
                    <a:lnB>
                      <a:noFill/>
                    </a:lnB>
                  </a:tcPr>
                </a:tc>
                <a:tc>
                  <a:txBody>
                    <a:bodyPr/>
                    <a:lstStyle/>
                    <a:p>
                      <a:pPr algn="r" fontAlgn="b"/>
                      <a:r>
                        <a:rPr lang="en-US" sz="900" b="0" i="0" u="none" strike="noStrike">
                          <a:solidFill>
                            <a:srgbClr val="000000"/>
                          </a:solidFill>
                          <a:latin typeface="Calibri"/>
                        </a:rPr>
                        <a:t>23</a:t>
                      </a:r>
                    </a:p>
                  </a:txBody>
                  <a:tcPr marL="0" marR="0" marT="0" marB="0" anchor="b">
                    <a:lnL>
                      <a:noFill/>
                    </a:lnL>
                    <a:lnR>
                      <a:noFill/>
                    </a:lnR>
                    <a:lnT>
                      <a:noFill/>
                    </a:lnT>
                    <a:lnB>
                      <a:noFill/>
                    </a:lnB>
                  </a:tcPr>
                </a:tc>
                <a:tc>
                  <a:txBody>
                    <a:bodyPr/>
                    <a:lstStyle/>
                    <a:p>
                      <a:pPr algn="r" fontAlgn="b"/>
                      <a:r>
                        <a:rPr lang="en-US" sz="900" b="0" i="0" u="none" strike="noStrike">
                          <a:solidFill>
                            <a:srgbClr val="000000"/>
                          </a:solidFill>
                          <a:latin typeface="Calibri"/>
                        </a:rPr>
                        <a:t>29</a:t>
                      </a:r>
                    </a:p>
                  </a:txBody>
                  <a:tcPr marL="0" marR="0" marT="0" marB="0" anchor="b">
                    <a:lnL>
                      <a:noFill/>
                    </a:lnL>
                    <a:lnR>
                      <a:noFill/>
                    </a:lnR>
                    <a:lnT>
                      <a:noFill/>
                    </a:lnT>
                    <a:lnB>
                      <a:noFill/>
                    </a:lnB>
                  </a:tcPr>
                </a:tc>
                <a:tc>
                  <a:txBody>
                    <a:bodyPr/>
                    <a:lstStyle/>
                    <a:p>
                      <a:pPr algn="r" fontAlgn="b"/>
                      <a:r>
                        <a:rPr lang="en-US" sz="900" b="0" i="0" u="none" strike="noStrike">
                          <a:solidFill>
                            <a:srgbClr val="000000"/>
                          </a:solidFill>
                          <a:latin typeface="Calibri"/>
                        </a:rPr>
                        <a:t>30</a:t>
                      </a:r>
                    </a:p>
                  </a:txBody>
                  <a:tcPr marL="0" marR="0" marT="0" marB="0" anchor="b">
                    <a:lnL>
                      <a:noFill/>
                    </a:lnL>
                    <a:lnR>
                      <a:noFill/>
                    </a:lnR>
                    <a:lnT>
                      <a:noFill/>
                    </a:lnT>
                    <a:lnB>
                      <a:noFill/>
                    </a:lnB>
                  </a:tcPr>
                </a:tc>
                <a:extLst>
                  <a:ext uri="{0D108BD9-81ED-4DB2-BD59-A6C34878D82A}">
                    <a16:rowId xmlns:a16="http://schemas.microsoft.com/office/drawing/2014/main" val="10009"/>
                  </a:ext>
                </a:extLst>
              </a:tr>
              <a:tr h="159373">
                <a:tc>
                  <a:txBody>
                    <a:bodyPr/>
                    <a:lstStyle/>
                    <a:p>
                      <a:pPr algn="l" fontAlgn="b"/>
                      <a:r>
                        <a:rPr lang="en-US" sz="900" b="0" i="0" u="none" strike="noStrike">
                          <a:solidFill>
                            <a:srgbClr val="000000"/>
                          </a:solidFill>
                          <a:latin typeface="Calibri"/>
                        </a:rPr>
                        <a:t>Dheepa</a:t>
                      </a:r>
                    </a:p>
                  </a:txBody>
                  <a:tcPr marL="0" marR="0" marT="0" marB="0" anchor="b">
                    <a:lnL>
                      <a:noFill/>
                    </a:lnL>
                    <a:lnR>
                      <a:noFill/>
                    </a:lnR>
                    <a:lnT>
                      <a:noFill/>
                    </a:lnT>
                    <a:lnB>
                      <a:noFill/>
                    </a:lnB>
                  </a:tcPr>
                </a:tc>
                <a:tc>
                  <a:txBody>
                    <a:bodyPr/>
                    <a:lstStyle/>
                    <a:p>
                      <a:pPr algn="r" fontAlgn="b"/>
                      <a:r>
                        <a:rPr lang="en-US" sz="900" b="0" i="0" u="none" strike="noStrike">
                          <a:solidFill>
                            <a:srgbClr val="000000"/>
                          </a:solidFill>
                          <a:latin typeface="Calibri"/>
                        </a:rPr>
                        <a:t>13</a:t>
                      </a:r>
                    </a:p>
                  </a:txBody>
                  <a:tcPr marL="0" marR="0" marT="0" marB="0" anchor="b">
                    <a:lnL>
                      <a:noFill/>
                    </a:lnL>
                    <a:lnR>
                      <a:noFill/>
                    </a:lnR>
                    <a:lnT>
                      <a:noFill/>
                    </a:lnT>
                    <a:lnB>
                      <a:noFill/>
                    </a:lnB>
                  </a:tcPr>
                </a:tc>
                <a:tc>
                  <a:txBody>
                    <a:bodyPr/>
                    <a:lstStyle/>
                    <a:p>
                      <a:pPr algn="r" fontAlgn="b"/>
                      <a:r>
                        <a:rPr lang="en-US" sz="900" b="0" i="0" u="none" strike="noStrike">
                          <a:solidFill>
                            <a:srgbClr val="000000"/>
                          </a:solidFill>
                          <a:latin typeface="Calibri"/>
                        </a:rPr>
                        <a:t>15</a:t>
                      </a:r>
                    </a:p>
                  </a:txBody>
                  <a:tcPr marL="0" marR="0" marT="0" marB="0" anchor="b">
                    <a:lnL>
                      <a:noFill/>
                    </a:lnL>
                    <a:lnR>
                      <a:noFill/>
                    </a:lnR>
                    <a:lnT>
                      <a:noFill/>
                    </a:lnT>
                    <a:lnB>
                      <a:noFill/>
                    </a:lnB>
                  </a:tcPr>
                </a:tc>
                <a:tc>
                  <a:txBody>
                    <a:bodyPr/>
                    <a:lstStyle/>
                    <a:p>
                      <a:pPr algn="r" fontAlgn="b"/>
                      <a:r>
                        <a:rPr lang="en-US" sz="900" b="0" i="0" u="none" strike="noStrike">
                          <a:solidFill>
                            <a:srgbClr val="000000"/>
                          </a:solidFill>
                          <a:latin typeface="Calibri"/>
                        </a:rPr>
                        <a:t>24</a:t>
                      </a:r>
                    </a:p>
                  </a:txBody>
                  <a:tcPr marL="0" marR="0" marT="0" marB="0" anchor="b">
                    <a:lnL>
                      <a:noFill/>
                    </a:lnL>
                    <a:lnR>
                      <a:noFill/>
                    </a:lnR>
                    <a:lnT>
                      <a:noFill/>
                    </a:lnT>
                    <a:lnB>
                      <a:noFill/>
                    </a:lnB>
                  </a:tcPr>
                </a:tc>
                <a:extLst>
                  <a:ext uri="{0D108BD9-81ED-4DB2-BD59-A6C34878D82A}">
                    <a16:rowId xmlns:a16="http://schemas.microsoft.com/office/drawing/2014/main" val="10010"/>
                  </a:ext>
                </a:extLst>
              </a:tr>
              <a:tr h="159373">
                <a:tc>
                  <a:txBody>
                    <a:bodyPr/>
                    <a:lstStyle/>
                    <a:p>
                      <a:pPr algn="l" fontAlgn="b"/>
                      <a:r>
                        <a:rPr lang="en-US" sz="900" b="0" i="0" u="none" strike="noStrike">
                          <a:solidFill>
                            <a:srgbClr val="000000"/>
                          </a:solidFill>
                          <a:latin typeface="Calibri"/>
                        </a:rPr>
                        <a:t>Edward</a:t>
                      </a:r>
                    </a:p>
                  </a:txBody>
                  <a:tcPr marL="0" marR="0" marT="0" marB="0" anchor="b">
                    <a:lnL>
                      <a:noFill/>
                    </a:lnL>
                    <a:lnR>
                      <a:noFill/>
                    </a:lnR>
                    <a:lnT>
                      <a:noFill/>
                    </a:lnT>
                    <a:lnB>
                      <a:noFill/>
                    </a:lnB>
                  </a:tcPr>
                </a:tc>
                <a:tc>
                  <a:txBody>
                    <a:bodyPr/>
                    <a:lstStyle/>
                    <a:p>
                      <a:pPr algn="r" fontAlgn="b"/>
                      <a:r>
                        <a:rPr lang="en-US" sz="900" b="0" i="0" u="none" strike="noStrike">
                          <a:solidFill>
                            <a:srgbClr val="000000"/>
                          </a:solidFill>
                          <a:latin typeface="Calibri"/>
                        </a:rPr>
                        <a:t>24</a:t>
                      </a:r>
                    </a:p>
                  </a:txBody>
                  <a:tcPr marL="0" marR="0" marT="0" marB="0" anchor="b">
                    <a:lnL>
                      <a:noFill/>
                    </a:lnL>
                    <a:lnR>
                      <a:noFill/>
                    </a:lnR>
                    <a:lnT>
                      <a:noFill/>
                    </a:lnT>
                    <a:lnB>
                      <a:noFill/>
                    </a:lnB>
                  </a:tcPr>
                </a:tc>
                <a:tc>
                  <a:txBody>
                    <a:bodyPr/>
                    <a:lstStyle/>
                    <a:p>
                      <a:pPr algn="r" fontAlgn="b"/>
                      <a:r>
                        <a:rPr lang="en-US" sz="900" b="0" i="0" u="none" strike="noStrike">
                          <a:solidFill>
                            <a:srgbClr val="000000"/>
                          </a:solidFill>
                          <a:latin typeface="Calibri"/>
                        </a:rPr>
                        <a:t>22</a:t>
                      </a:r>
                    </a:p>
                  </a:txBody>
                  <a:tcPr marL="0" marR="0" marT="0" marB="0" anchor="b">
                    <a:lnL>
                      <a:noFill/>
                    </a:lnL>
                    <a:lnR>
                      <a:noFill/>
                    </a:lnR>
                    <a:lnT>
                      <a:noFill/>
                    </a:lnT>
                    <a:lnB>
                      <a:noFill/>
                    </a:lnB>
                  </a:tcPr>
                </a:tc>
                <a:tc>
                  <a:txBody>
                    <a:bodyPr/>
                    <a:lstStyle/>
                    <a:p>
                      <a:pPr algn="r" fontAlgn="b"/>
                      <a:r>
                        <a:rPr lang="en-US" sz="900" b="0" i="0" u="none" strike="noStrike">
                          <a:solidFill>
                            <a:srgbClr val="000000"/>
                          </a:solidFill>
                          <a:latin typeface="Calibri"/>
                        </a:rPr>
                        <a:t>23</a:t>
                      </a:r>
                    </a:p>
                  </a:txBody>
                  <a:tcPr marL="0" marR="0" marT="0" marB="0" anchor="b">
                    <a:lnL>
                      <a:noFill/>
                    </a:lnL>
                    <a:lnR>
                      <a:noFill/>
                    </a:lnR>
                    <a:lnT>
                      <a:noFill/>
                    </a:lnT>
                    <a:lnB>
                      <a:noFill/>
                    </a:lnB>
                  </a:tcPr>
                </a:tc>
                <a:extLst>
                  <a:ext uri="{0D108BD9-81ED-4DB2-BD59-A6C34878D82A}">
                    <a16:rowId xmlns:a16="http://schemas.microsoft.com/office/drawing/2014/main" val="10011"/>
                  </a:ext>
                </a:extLst>
              </a:tr>
              <a:tr h="159373">
                <a:tc>
                  <a:txBody>
                    <a:bodyPr/>
                    <a:lstStyle/>
                    <a:p>
                      <a:pPr algn="l" fontAlgn="b"/>
                      <a:r>
                        <a:rPr lang="en-US" sz="900" b="0" i="0" u="none" strike="noStrike">
                          <a:solidFill>
                            <a:srgbClr val="000000"/>
                          </a:solidFill>
                          <a:latin typeface="Calibri"/>
                        </a:rPr>
                        <a:t>Gerald</a:t>
                      </a:r>
                    </a:p>
                  </a:txBody>
                  <a:tcPr marL="0" marR="0" marT="0" marB="0" anchor="b">
                    <a:lnL>
                      <a:noFill/>
                    </a:lnL>
                    <a:lnR>
                      <a:noFill/>
                    </a:lnR>
                    <a:lnT>
                      <a:noFill/>
                    </a:lnT>
                    <a:lnB>
                      <a:noFill/>
                    </a:lnB>
                  </a:tcPr>
                </a:tc>
                <a:tc>
                  <a:txBody>
                    <a:bodyPr/>
                    <a:lstStyle/>
                    <a:p>
                      <a:pPr algn="r" fontAlgn="b"/>
                      <a:r>
                        <a:rPr lang="en-US" sz="900" b="0" i="0" u="none" strike="noStrike">
                          <a:solidFill>
                            <a:srgbClr val="000000"/>
                          </a:solidFill>
                          <a:latin typeface="Calibri"/>
                        </a:rPr>
                        <a:t>25</a:t>
                      </a:r>
                    </a:p>
                  </a:txBody>
                  <a:tcPr marL="0" marR="0" marT="0" marB="0" anchor="b">
                    <a:lnL>
                      <a:noFill/>
                    </a:lnL>
                    <a:lnR>
                      <a:noFill/>
                    </a:lnR>
                    <a:lnT>
                      <a:noFill/>
                    </a:lnT>
                    <a:lnB>
                      <a:noFill/>
                    </a:lnB>
                  </a:tcPr>
                </a:tc>
                <a:tc>
                  <a:txBody>
                    <a:bodyPr/>
                    <a:lstStyle/>
                    <a:p>
                      <a:pPr algn="r" fontAlgn="b"/>
                      <a:r>
                        <a:rPr lang="en-US" sz="900" b="0" i="0" u="none" strike="noStrike">
                          <a:solidFill>
                            <a:srgbClr val="000000"/>
                          </a:solidFill>
                          <a:latin typeface="Calibri"/>
                        </a:rPr>
                        <a:t>30</a:t>
                      </a:r>
                    </a:p>
                  </a:txBody>
                  <a:tcPr marL="0" marR="0" marT="0" marB="0" anchor="b">
                    <a:lnL>
                      <a:noFill/>
                    </a:lnL>
                    <a:lnR>
                      <a:noFill/>
                    </a:lnR>
                    <a:lnT>
                      <a:noFill/>
                    </a:lnT>
                    <a:lnB>
                      <a:noFill/>
                    </a:lnB>
                  </a:tcPr>
                </a:tc>
                <a:tc>
                  <a:txBody>
                    <a:bodyPr/>
                    <a:lstStyle/>
                    <a:p>
                      <a:pPr algn="r" fontAlgn="b"/>
                      <a:r>
                        <a:rPr lang="en-US" sz="900" b="0" i="0" u="none" strike="noStrike">
                          <a:solidFill>
                            <a:srgbClr val="000000"/>
                          </a:solidFill>
                          <a:latin typeface="Calibri"/>
                        </a:rPr>
                        <a:t>29</a:t>
                      </a:r>
                    </a:p>
                  </a:txBody>
                  <a:tcPr marL="0" marR="0" marT="0" marB="0" anchor="b">
                    <a:lnL>
                      <a:noFill/>
                    </a:lnL>
                    <a:lnR>
                      <a:noFill/>
                    </a:lnR>
                    <a:lnT>
                      <a:noFill/>
                    </a:lnT>
                    <a:lnB>
                      <a:noFill/>
                    </a:lnB>
                  </a:tcPr>
                </a:tc>
                <a:extLst>
                  <a:ext uri="{0D108BD9-81ED-4DB2-BD59-A6C34878D82A}">
                    <a16:rowId xmlns:a16="http://schemas.microsoft.com/office/drawing/2014/main" val="10012"/>
                  </a:ext>
                </a:extLst>
              </a:tr>
              <a:tr h="159373">
                <a:tc>
                  <a:txBody>
                    <a:bodyPr/>
                    <a:lstStyle/>
                    <a:p>
                      <a:pPr algn="l" fontAlgn="b"/>
                      <a:r>
                        <a:rPr lang="en-US" sz="900" b="0" i="0" u="none" strike="noStrike">
                          <a:solidFill>
                            <a:srgbClr val="000000"/>
                          </a:solidFill>
                          <a:latin typeface="Calibri"/>
                        </a:rPr>
                        <a:t>Hector</a:t>
                      </a:r>
                    </a:p>
                  </a:txBody>
                  <a:tcPr marL="0" marR="0" marT="0" marB="0" anchor="b">
                    <a:lnL>
                      <a:noFill/>
                    </a:lnL>
                    <a:lnR>
                      <a:noFill/>
                    </a:lnR>
                    <a:lnT>
                      <a:noFill/>
                    </a:lnT>
                    <a:lnB>
                      <a:noFill/>
                    </a:lnB>
                  </a:tcPr>
                </a:tc>
                <a:tc>
                  <a:txBody>
                    <a:bodyPr/>
                    <a:lstStyle/>
                    <a:p>
                      <a:pPr algn="r" fontAlgn="b"/>
                      <a:r>
                        <a:rPr lang="en-US" sz="900" b="0" i="0" u="none" strike="noStrike">
                          <a:solidFill>
                            <a:srgbClr val="000000"/>
                          </a:solidFill>
                          <a:latin typeface="Calibri"/>
                        </a:rPr>
                        <a:t>26</a:t>
                      </a:r>
                    </a:p>
                  </a:txBody>
                  <a:tcPr marL="0" marR="0" marT="0" marB="0" anchor="b">
                    <a:lnL>
                      <a:noFill/>
                    </a:lnL>
                    <a:lnR>
                      <a:noFill/>
                    </a:lnR>
                    <a:lnT>
                      <a:noFill/>
                    </a:lnT>
                    <a:lnB>
                      <a:noFill/>
                    </a:lnB>
                  </a:tcPr>
                </a:tc>
                <a:tc>
                  <a:txBody>
                    <a:bodyPr/>
                    <a:lstStyle/>
                    <a:p>
                      <a:pPr algn="r" fontAlgn="b"/>
                      <a:r>
                        <a:rPr lang="en-US" sz="900" b="0" i="0" u="none" strike="noStrike">
                          <a:solidFill>
                            <a:srgbClr val="000000"/>
                          </a:solidFill>
                          <a:latin typeface="Calibri"/>
                        </a:rPr>
                        <a:t>26</a:t>
                      </a:r>
                    </a:p>
                  </a:txBody>
                  <a:tcPr marL="0" marR="0" marT="0" marB="0" anchor="b">
                    <a:lnL>
                      <a:noFill/>
                    </a:lnL>
                    <a:lnR>
                      <a:noFill/>
                    </a:lnR>
                    <a:lnT>
                      <a:noFill/>
                    </a:lnT>
                    <a:lnB>
                      <a:noFill/>
                    </a:lnB>
                  </a:tcPr>
                </a:tc>
                <a:tc>
                  <a:txBody>
                    <a:bodyPr/>
                    <a:lstStyle/>
                    <a:p>
                      <a:pPr algn="r" fontAlgn="b"/>
                      <a:r>
                        <a:rPr lang="en-US" sz="900" b="0" i="0" u="none" strike="noStrike">
                          <a:solidFill>
                            <a:srgbClr val="000000"/>
                          </a:solidFill>
                          <a:latin typeface="Calibri"/>
                        </a:rPr>
                        <a:t>28</a:t>
                      </a:r>
                    </a:p>
                  </a:txBody>
                  <a:tcPr marL="0" marR="0" marT="0" marB="0" anchor="b">
                    <a:lnL>
                      <a:noFill/>
                    </a:lnL>
                    <a:lnR>
                      <a:noFill/>
                    </a:lnR>
                    <a:lnT>
                      <a:noFill/>
                    </a:lnT>
                    <a:lnB>
                      <a:noFill/>
                    </a:lnB>
                  </a:tcPr>
                </a:tc>
                <a:extLst>
                  <a:ext uri="{0D108BD9-81ED-4DB2-BD59-A6C34878D82A}">
                    <a16:rowId xmlns:a16="http://schemas.microsoft.com/office/drawing/2014/main" val="10013"/>
                  </a:ext>
                </a:extLst>
              </a:tr>
              <a:tr h="159373">
                <a:tc>
                  <a:txBody>
                    <a:bodyPr/>
                    <a:lstStyle/>
                    <a:p>
                      <a:pPr algn="l" fontAlgn="b"/>
                      <a:r>
                        <a:rPr lang="en-US" sz="900" b="0" i="0" u="none" strike="noStrike">
                          <a:solidFill>
                            <a:srgbClr val="000000"/>
                          </a:solidFill>
                          <a:latin typeface="Calibri"/>
                        </a:rPr>
                        <a:t>Jac</a:t>
                      </a:r>
                    </a:p>
                  </a:txBody>
                  <a:tcPr marL="0" marR="0" marT="0" marB="0" anchor="b">
                    <a:lnL>
                      <a:noFill/>
                    </a:lnL>
                    <a:lnR>
                      <a:noFill/>
                    </a:lnR>
                    <a:lnT>
                      <a:noFill/>
                    </a:lnT>
                    <a:lnB>
                      <a:noFill/>
                    </a:lnB>
                  </a:tcPr>
                </a:tc>
                <a:tc>
                  <a:txBody>
                    <a:bodyPr/>
                    <a:lstStyle/>
                    <a:p>
                      <a:pPr algn="r" fontAlgn="b"/>
                      <a:r>
                        <a:rPr lang="en-US" sz="900" b="0" i="0" u="none" strike="noStrike">
                          <a:solidFill>
                            <a:srgbClr val="000000"/>
                          </a:solidFill>
                          <a:latin typeface="Calibri"/>
                        </a:rPr>
                        <a:t>25</a:t>
                      </a:r>
                    </a:p>
                  </a:txBody>
                  <a:tcPr marL="0" marR="0" marT="0" marB="0" anchor="b">
                    <a:lnL>
                      <a:noFill/>
                    </a:lnL>
                    <a:lnR>
                      <a:noFill/>
                    </a:lnR>
                    <a:lnT>
                      <a:noFill/>
                    </a:lnT>
                    <a:lnB>
                      <a:noFill/>
                    </a:lnB>
                  </a:tcPr>
                </a:tc>
                <a:tc>
                  <a:txBody>
                    <a:bodyPr/>
                    <a:lstStyle/>
                    <a:p>
                      <a:pPr algn="r" fontAlgn="b"/>
                      <a:r>
                        <a:rPr lang="en-US" sz="900" b="0" i="0" u="none" strike="noStrike">
                          <a:solidFill>
                            <a:srgbClr val="000000"/>
                          </a:solidFill>
                          <a:latin typeface="Calibri"/>
                        </a:rPr>
                        <a:t>26</a:t>
                      </a:r>
                    </a:p>
                  </a:txBody>
                  <a:tcPr marL="0" marR="0" marT="0" marB="0" anchor="b">
                    <a:lnL>
                      <a:noFill/>
                    </a:lnL>
                    <a:lnR>
                      <a:noFill/>
                    </a:lnR>
                    <a:lnT>
                      <a:noFill/>
                    </a:lnT>
                    <a:lnB>
                      <a:noFill/>
                    </a:lnB>
                  </a:tcPr>
                </a:tc>
                <a:tc>
                  <a:txBody>
                    <a:bodyPr/>
                    <a:lstStyle/>
                    <a:p>
                      <a:pPr algn="r" fontAlgn="b"/>
                      <a:r>
                        <a:rPr lang="en-US" sz="900" b="0" i="0" u="none" strike="noStrike">
                          <a:solidFill>
                            <a:srgbClr val="000000"/>
                          </a:solidFill>
                          <a:latin typeface="Calibri"/>
                        </a:rPr>
                        <a:t>28</a:t>
                      </a:r>
                    </a:p>
                  </a:txBody>
                  <a:tcPr marL="0" marR="0" marT="0" marB="0" anchor="b">
                    <a:lnL>
                      <a:noFill/>
                    </a:lnL>
                    <a:lnR>
                      <a:noFill/>
                    </a:lnR>
                    <a:lnT>
                      <a:noFill/>
                    </a:lnT>
                    <a:lnB>
                      <a:noFill/>
                    </a:lnB>
                  </a:tcPr>
                </a:tc>
                <a:extLst>
                  <a:ext uri="{0D108BD9-81ED-4DB2-BD59-A6C34878D82A}">
                    <a16:rowId xmlns:a16="http://schemas.microsoft.com/office/drawing/2014/main" val="10014"/>
                  </a:ext>
                </a:extLst>
              </a:tr>
              <a:tr h="159373">
                <a:tc>
                  <a:txBody>
                    <a:bodyPr/>
                    <a:lstStyle/>
                    <a:p>
                      <a:pPr algn="l" fontAlgn="b"/>
                      <a:r>
                        <a:rPr lang="en-US" sz="900" b="0" i="0" u="none" strike="noStrike">
                          <a:solidFill>
                            <a:srgbClr val="000000"/>
                          </a:solidFill>
                          <a:latin typeface="Calibri"/>
                        </a:rPr>
                        <a:t>Jasmine</a:t>
                      </a:r>
                    </a:p>
                  </a:txBody>
                  <a:tcPr marL="0" marR="0" marT="0" marB="0" anchor="b">
                    <a:lnL>
                      <a:noFill/>
                    </a:lnL>
                    <a:lnR>
                      <a:noFill/>
                    </a:lnR>
                    <a:lnT>
                      <a:noFill/>
                    </a:lnT>
                    <a:lnB>
                      <a:noFill/>
                    </a:lnB>
                  </a:tcPr>
                </a:tc>
                <a:tc>
                  <a:txBody>
                    <a:bodyPr/>
                    <a:lstStyle/>
                    <a:p>
                      <a:pPr algn="r" fontAlgn="b"/>
                      <a:r>
                        <a:rPr lang="en-US" sz="900" b="0" i="0" u="none" strike="noStrike">
                          <a:solidFill>
                            <a:srgbClr val="000000"/>
                          </a:solidFill>
                          <a:latin typeface="Calibri"/>
                        </a:rPr>
                        <a:t>28</a:t>
                      </a:r>
                    </a:p>
                  </a:txBody>
                  <a:tcPr marL="0" marR="0" marT="0" marB="0" anchor="b">
                    <a:lnL>
                      <a:noFill/>
                    </a:lnL>
                    <a:lnR>
                      <a:noFill/>
                    </a:lnR>
                    <a:lnT>
                      <a:noFill/>
                    </a:lnT>
                    <a:lnB>
                      <a:noFill/>
                    </a:lnB>
                  </a:tcPr>
                </a:tc>
                <a:tc>
                  <a:txBody>
                    <a:bodyPr/>
                    <a:lstStyle/>
                    <a:p>
                      <a:pPr algn="r" fontAlgn="b"/>
                      <a:r>
                        <a:rPr lang="en-US" sz="900" b="0" i="0" u="none" strike="noStrike">
                          <a:solidFill>
                            <a:srgbClr val="000000"/>
                          </a:solidFill>
                          <a:latin typeface="Calibri"/>
                        </a:rPr>
                        <a:t>24</a:t>
                      </a:r>
                    </a:p>
                  </a:txBody>
                  <a:tcPr marL="0" marR="0" marT="0" marB="0" anchor="b">
                    <a:lnL>
                      <a:noFill/>
                    </a:lnL>
                    <a:lnR>
                      <a:noFill/>
                    </a:lnR>
                    <a:lnT>
                      <a:noFill/>
                    </a:lnT>
                    <a:lnB>
                      <a:noFill/>
                    </a:lnB>
                  </a:tcPr>
                </a:tc>
                <a:tc>
                  <a:txBody>
                    <a:bodyPr/>
                    <a:lstStyle/>
                    <a:p>
                      <a:pPr algn="r" fontAlgn="b"/>
                      <a:r>
                        <a:rPr lang="en-US" sz="900" b="0" i="0" u="none" strike="noStrike">
                          <a:solidFill>
                            <a:srgbClr val="000000"/>
                          </a:solidFill>
                          <a:latin typeface="Calibri"/>
                        </a:rPr>
                        <a:t>23</a:t>
                      </a:r>
                    </a:p>
                  </a:txBody>
                  <a:tcPr marL="0" marR="0" marT="0" marB="0" anchor="b">
                    <a:lnL>
                      <a:noFill/>
                    </a:lnL>
                    <a:lnR>
                      <a:noFill/>
                    </a:lnR>
                    <a:lnT>
                      <a:noFill/>
                    </a:lnT>
                    <a:lnB>
                      <a:noFill/>
                    </a:lnB>
                  </a:tcPr>
                </a:tc>
                <a:extLst>
                  <a:ext uri="{0D108BD9-81ED-4DB2-BD59-A6C34878D82A}">
                    <a16:rowId xmlns:a16="http://schemas.microsoft.com/office/drawing/2014/main" val="10015"/>
                  </a:ext>
                </a:extLst>
              </a:tr>
              <a:tr h="159373">
                <a:tc>
                  <a:txBody>
                    <a:bodyPr/>
                    <a:lstStyle/>
                    <a:p>
                      <a:pPr algn="l" fontAlgn="b"/>
                      <a:r>
                        <a:rPr lang="en-US" sz="900" b="0" i="0" u="none" strike="noStrike">
                          <a:solidFill>
                            <a:srgbClr val="000000"/>
                          </a:solidFill>
                          <a:latin typeface="Calibri"/>
                        </a:rPr>
                        <a:t>Jaydon</a:t>
                      </a:r>
                    </a:p>
                  </a:txBody>
                  <a:tcPr marL="0" marR="0" marT="0" marB="0" anchor="b">
                    <a:lnL>
                      <a:noFill/>
                    </a:lnL>
                    <a:lnR>
                      <a:noFill/>
                    </a:lnR>
                    <a:lnT>
                      <a:noFill/>
                    </a:lnT>
                    <a:lnB>
                      <a:noFill/>
                    </a:lnB>
                  </a:tcPr>
                </a:tc>
                <a:tc>
                  <a:txBody>
                    <a:bodyPr/>
                    <a:lstStyle/>
                    <a:p>
                      <a:pPr algn="r" fontAlgn="b"/>
                      <a:r>
                        <a:rPr lang="en-US" sz="900" b="0" i="0" u="none" strike="noStrike">
                          <a:solidFill>
                            <a:srgbClr val="000000"/>
                          </a:solidFill>
                          <a:latin typeface="Calibri"/>
                        </a:rPr>
                        <a:t>24</a:t>
                      </a:r>
                    </a:p>
                  </a:txBody>
                  <a:tcPr marL="0" marR="0" marT="0" marB="0" anchor="b">
                    <a:lnL>
                      <a:noFill/>
                    </a:lnL>
                    <a:lnR>
                      <a:noFill/>
                    </a:lnR>
                    <a:lnT>
                      <a:noFill/>
                    </a:lnT>
                    <a:lnB>
                      <a:noFill/>
                    </a:lnB>
                  </a:tcPr>
                </a:tc>
                <a:tc>
                  <a:txBody>
                    <a:bodyPr/>
                    <a:lstStyle/>
                    <a:p>
                      <a:pPr algn="r" fontAlgn="b"/>
                      <a:r>
                        <a:rPr lang="en-US" sz="900" b="0" i="0" u="none" strike="noStrike">
                          <a:solidFill>
                            <a:srgbClr val="000000"/>
                          </a:solidFill>
                          <a:latin typeface="Calibri"/>
                        </a:rPr>
                        <a:t>25</a:t>
                      </a:r>
                    </a:p>
                  </a:txBody>
                  <a:tcPr marL="0" marR="0" marT="0" marB="0" anchor="b">
                    <a:lnL>
                      <a:noFill/>
                    </a:lnL>
                    <a:lnR>
                      <a:noFill/>
                    </a:lnR>
                    <a:lnT>
                      <a:noFill/>
                    </a:lnT>
                    <a:lnB>
                      <a:noFill/>
                    </a:lnB>
                  </a:tcPr>
                </a:tc>
                <a:tc>
                  <a:txBody>
                    <a:bodyPr/>
                    <a:lstStyle/>
                    <a:p>
                      <a:pPr algn="r" fontAlgn="b"/>
                      <a:r>
                        <a:rPr lang="en-US" sz="900" b="0" i="0" u="none" strike="noStrike">
                          <a:solidFill>
                            <a:srgbClr val="000000"/>
                          </a:solidFill>
                          <a:latin typeface="Calibri"/>
                        </a:rPr>
                        <a:t>26</a:t>
                      </a:r>
                    </a:p>
                  </a:txBody>
                  <a:tcPr marL="0" marR="0" marT="0" marB="0" anchor="b">
                    <a:lnL>
                      <a:noFill/>
                    </a:lnL>
                    <a:lnR>
                      <a:noFill/>
                    </a:lnR>
                    <a:lnT>
                      <a:noFill/>
                    </a:lnT>
                    <a:lnB>
                      <a:noFill/>
                    </a:lnB>
                  </a:tcPr>
                </a:tc>
                <a:extLst>
                  <a:ext uri="{0D108BD9-81ED-4DB2-BD59-A6C34878D82A}">
                    <a16:rowId xmlns:a16="http://schemas.microsoft.com/office/drawing/2014/main" val="10016"/>
                  </a:ext>
                </a:extLst>
              </a:tr>
              <a:tr h="159373">
                <a:tc>
                  <a:txBody>
                    <a:bodyPr/>
                    <a:lstStyle/>
                    <a:p>
                      <a:pPr algn="l" fontAlgn="b"/>
                      <a:r>
                        <a:rPr lang="en-US" sz="900" b="0" i="0" u="none" strike="noStrike">
                          <a:solidFill>
                            <a:srgbClr val="000000"/>
                          </a:solidFill>
                          <a:latin typeface="Calibri"/>
                        </a:rPr>
                        <a:t>Joseph</a:t>
                      </a:r>
                    </a:p>
                  </a:txBody>
                  <a:tcPr marL="0" marR="0" marT="0" marB="0" anchor="b">
                    <a:lnL>
                      <a:noFill/>
                    </a:lnL>
                    <a:lnR>
                      <a:noFill/>
                    </a:lnR>
                    <a:lnT>
                      <a:noFill/>
                    </a:lnT>
                    <a:lnB>
                      <a:noFill/>
                    </a:lnB>
                  </a:tcPr>
                </a:tc>
                <a:tc>
                  <a:txBody>
                    <a:bodyPr/>
                    <a:lstStyle/>
                    <a:p>
                      <a:pPr algn="r" fontAlgn="b"/>
                      <a:r>
                        <a:rPr lang="en-US" sz="900" b="0" i="0" u="none" strike="noStrike">
                          <a:solidFill>
                            <a:srgbClr val="000000"/>
                          </a:solidFill>
                          <a:latin typeface="Calibri"/>
                        </a:rPr>
                        <a:t>24</a:t>
                      </a:r>
                    </a:p>
                  </a:txBody>
                  <a:tcPr marL="0" marR="0" marT="0" marB="0" anchor="b">
                    <a:lnL>
                      <a:noFill/>
                    </a:lnL>
                    <a:lnR>
                      <a:noFill/>
                    </a:lnR>
                    <a:lnT>
                      <a:noFill/>
                    </a:lnT>
                    <a:lnB>
                      <a:noFill/>
                    </a:lnB>
                  </a:tcPr>
                </a:tc>
                <a:tc>
                  <a:txBody>
                    <a:bodyPr/>
                    <a:lstStyle/>
                    <a:p>
                      <a:pPr algn="r" fontAlgn="b"/>
                      <a:r>
                        <a:rPr lang="en-US" sz="900" b="0" i="0" u="none" strike="noStrike">
                          <a:solidFill>
                            <a:srgbClr val="000000"/>
                          </a:solidFill>
                          <a:latin typeface="Calibri"/>
                        </a:rPr>
                        <a:t>27</a:t>
                      </a:r>
                    </a:p>
                  </a:txBody>
                  <a:tcPr marL="0" marR="0" marT="0" marB="0" anchor="b">
                    <a:lnL>
                      <a:noFill/>
                    </a:lnL>
                    <a:lnR>
                      <a:noFill/>
                    </a:lnR>
                    <a:lnT>
                      <a:noFill/>
                    </a:lnT>
                    <a:lnB>
                      <a:noFill/>
                    </a:lnB>
                  </a:tcPr>
                </a:tc>
                <a:tc>
                  <a:txBody>
                    <a:bodyPr/>
                    <a:lstStyle/>
                    <a:p>
                      <a:pPr algn="r" fontAlgn="b"/>
                      <a:r>
                        <a:rPr lang="en-US" sz="900" b="0" i="0" u="none" strike="noStrike">
                          <a:solidFill>
                            <a:srgbClr val="000000"/>
                          </a:solidFill>
                          <a:latin typeface="Calibri"/>
                        </a:rPr>
                        <a:t>29</a:t>
                      </a:r>
                    </a:p>
                  </a:txBody>
                  <a:tcPr marL="0" marR="0" marT="0" marB="0" anchor="b">
                    <a:lnL>
                      <a:noFill/>
                    </a:lnL>
                    <a:lnR>
                      <a:noFill/>
                    </a:lnR>
                    <a:lnT>
                      <a:noFill/>
                    </a:lnT>
                    <a:lnB>
                      <a:noFill/>
                    </a:lnB>
                  </a:tcPr>
                </a:tc>
                <a:extLst>
                  <a:ext uri="{0D108BD9-81ED-4DB2-BD59-A6C34878D82A}">
                    <a16:rowId xmlns:a16="http://schemas.microsoft.com/office/drawing/2014/main" val="10017"/>
                  </a:ext>
                </a:extLst>
              </a:tr>
              <a:tr h="126379">
                <a:tc>
                  <a:txBody>
                    <a:bodyPr/>
                    <a:lstStyle/>
                    <a:p>
                      <a:pPr algn="l" fontAlgn="b"/>
                      <a:r>
                        <a:rPr lang="en-US" sz="900" b="0" i="0" u="none" strike="noStrike">
                          <a:solidFill>
                            <a:srgbClr val="000000"/>
                          </a:solidFill>
                          <a:latin typeface="Calibri"/>
                        </a:rPr>
                        <a:t>Kaylah</a:t>
                      </a:r>
                    </a:p>
                  </a:txBody>
                  <a:tcPr marL="0" marR="0" marT="0" marB="0" anchor="b">
                    <a:lnL>
                      <a:noFill/>
                    </a:lnL>
                    <a:lnR>
                      <a:noFill/>
                    </a:lnR>
                    <a:lnT>
                      <a:noFill/>
                    </a:lnT>
                    <a:lnB>
                      <a:noFill/>
                    </a:lnB>
                  </a:tcPr>
                </a:tc>
                <a:tc>
                  <a:txBody>
                    <a:bodyPr/>
                    <a:lstStyle/>
                    <a:p>
                      <a:pPr algn="r" fontAlgn="b"/>
                      <a:r>
                        <a:rPr lang="en-US" sz="900" b="0" i="0" u="none" strike="noStrike">
                          <a:solidFill>
                            <a:srgbClr val="000000"/>
                          </a:solidFill>
                          <a:latin typeface="Calibri"/>
                        </a:rPr>
                        <a:t>27</a:t>
                      </a:r>
                    </a:p>
                  </a:txBody>
                  <a:tcPr marL="0" marR="0" marT="0" marB="0" anchor="b">
                    <a:lnL>
                      <a:noFill/>
                    </a:lnL>
                    <a:lnR>
                      <a:noFill/>
                    </a:lnR>
                    <a:lnT>
                      <a:noFill/>
                    </a:lnT>
                    <a:lnB>
                      <a:noFill/>
                    </a:lnB>
                  </a:tcPr>
                </a:tc>
                <a:tc>
                  <a:txBody>
                    <a:bodyPr/>
                    <a:lstStyle/>
                    <a:p>
                      <a:pPr algn="r" fontAlgn="b"/>
                      <a:r>
                        <a:rPr lang="en-US" sz="900" b="0" i="0" u="none" strike="noStrike">
                          <a:solidFill>
                            <a:srgbClr val="000000"/>
                          </a:solidFill>
                          <a:latin typeface="Calibri"/>
                        </a:rPr>
                        <a:t>18</a:t>
                      </a:r>
                    </a:p>
                  </a:txBody>
                  <a:tcPr marL="0" marR="0" marT="0" marB="0" anchor="b">
                    <a:lnL>
                      <a:noFill/>
                    </a:lnL>
                    <a:lnR>
                      <a:noFill/>
                    </a:lnR>
                    <a:lnT>
                      <a:noFill/>
                    </a:lnT>
                    <a:lnB>
                      <a:noFill/>
                    </a:lnB>
                  </a:tcPr>
                </a:tc>
                <a:tc>
                  <a:txBody>
                    <a:bodyPr/>
                    <a:lstStyle/>
                    <a:p>
                      <a:pPr algn="r" fontAlgn="b"/>
                      <a:r>
                        <a:rPr lang="en-US" sz="900" b="0" i="0" u="none" strike="noStrike">
                          <a:solidFill>
                            <a:srgbClr val="000000"/>
                          </a:solidFill>
                          <a:latin typeface="Calibri"/>
                        </a:rPr>
                        <a:t>18</a:t>
                      </a:r>
                    </a:p>
                  </a:txBody>
                  <a:tcPr marL="0" marR="0" marT="0" marB="0" anchor="b">
                    <a:lnL>
                      <a:noFill/>
                    </a:lnL>
                    <a:lnR>
                      <a:noFill/>
                    </a:lnR>
                    <a:lnT>
                      <a:noFill/>
                    </a:lnT>
                    <a:lnB>
                      <a:noFill/>
                    </a:lnB>
                  </a:tcPr>
                </a:tc>
                <a:extLst>
                  <a:ext uri="{0D108BD9-81ED-4DB2-BD59-A6C34878D82A}">
                    <a16:rowId xmlns:a16="http://schemas.microsoft.com/office/drawing/2014/main" val="10018"/>
                  </a:ext>
                </a:extLst>
              </a:tr>
              <a:tr h="159373">
                <a:tc>
                  <a:txBody>
                    <a:bodyPr/>
                    <a:lstStyle/>
                    <a:p>
                      <a:pPr algn="l" fontAlgn="b"/>
                      <a:r>
                        <a:rPr lang="en-US" sz="900" b="0" i="0" u="none" strike="noStrike">
                          <a:solidFill>
                            <a:srgbClr val="000000"/>
                          </a:solidFill>
                          <a:latin typeface="Calibri"/>
                        </a:rPr>
                        <a:t>Kristen</a:t>
                      </a:r>
                    </a:p>
                  </a:txBody>
                  <a:tcPr marL="0" marR="0" marT="0" marB="0" anchor="b">
                    <a:lnL>
                      <a:noFill/>
                    </a:lnL>
                    <a:lnR>
                      <a:noFill/>
                    </a:lnR>
                    <a:lnT>
                      <a:noFill/>
                    </a:lnT>
                    <a:lnB>
                      <a:noFill/>
                    </a:lnB>
                  </a:tcPr>
                </a:tc>
                <a:tc>
                  <a:txBody>
                    <a:bodyPr/>
                    <a:lstStyle/>
                    <a:p>
                      <a:pPr algn="r" fontAlgn="b"/>
                      <a:r>
                        <a:rPr lang="en-US" sz="900" b="0" i="0" u="none" strike="noStrike">
                          <a:solidFill>
                            <a:srgbClr val="000000"/>
                          </a:solidFill>
                          <a:latin typeface="Calibri"/>
                        </a:rPr>
                        <a:t>14</a:t>
                      </a:r>
                    </a:p>
                  </a:txBody>
                  <a:tcPr marL="0" marR="0" marT="0" marB="0" anchor="b">
                    <a:lnL>
                      <a:noFill/>
                    </a:lnL>
                    <a:lnR>
                      <a:noFill/>
                    </a:lnR>
                    <a:lnT>
                      <a:noFill/>
                    </a:lnT>
                    <a:lnB>
                      <a:noFill/>
                    </a:lnB>
                  </a:tcPr>
                </a:tc>
                <a:tc>
                  <a:txBody>
                    <a:bodyPr/>
                    <a:lstStyle/>
                    <a:p>
                      <a:pPr algn="r" fontAlgn="b"/>
                      <a:r>
                        <a:rPr lang="en-US" sz="900" b="0" i="0" u="none" strike="noStrike">
                          <a:solidFill>
                            <a:srgbClr val="000000"/>
                          </a:solidFill>
                          <a:latin typeface="Calibri"/>
                        </a:rPr>
                        <a:t>16</a:t>
                      </a:r>
                    </a:p>
                  </a:txBody>
                  <a:tcPr marL="0" marR="0" marT="0" marB="0" anchor="b">
                    <a:lnL>
                      <a:noFill/>
                    </a:lnL>
                    <a:lnR>
                      <a:noFill/>
                    </a:lnR>
                    <a:lnT>
                      <a:noFill/>
                    </a:lnT>
                    <a:lnB>
                      <a:noFill/>
                    </a:lnB>
                  </a:tcPr>
                </a:tc>
                <a:tc>
                  <a:txBody>
                    <a:bodyPr/>
                    <a:lstStyle/>
                    <a:p>
                      <a:pPr algn="r" fontAlgn="b"/>
                      <a:r>
                        <a:rPr lang="en-US" sz="900" b="0" i="0" u="none" strike="noStrike">
                          <a:solidFill>
                            <a:srgbClr val="000000"/>
                          </a:solidFill>
                          <a:latin typeface="Calibri"/>
                        </a:rPr>
                        <a:t>20</a:t>
                      </a:r>
                    </a:p>
                  </a:txBody>
                  <a:tcPr marL="0" marR="0" marT="0" marB="0" anchor="b">
                    <a:lnL>
                      <a:noFill/>
                    </a:lnL>
                    <a:lnR>
                      <a:noFill/>
                    </a:lnR>
                    <a:lnT>
                      <a:noFill/>
                    </a:lnT>
                    <a:lnB>
                      <a:noFill/>
                    </a:lnB>
                  </a:tcPr>
                </a:tc>
                <a:extLst>
                  <a:ext uri="{0D108BD9-81ED-4DB2-BD59-A6C34878D82A}">
                    <a16:rowId xmlns:a16="http://schemas.microsoft.com/office/drawing/2014/main" val="10019"/>
                  </a:ext>
                </a:extLst>
              </a:tr>
              <a:tr h="159373">
                <a:tc>
                  <a:txBody>
                    <a:bodyPr/>
                    <a:lstStyle/>
                    <a:p>
                      <a:pPr algn="l" fontAlgn="b"/>
                      <a:r>
                        <a:rPr lang="en-US" sz="900" b="0" i="0" u="none" strike="noStrike">
                          <a:solidFill>
                            <a:srgbClr val="000000"/>
                          </a:solidFill>
                          <a:latin typeface="Calibri"/>
                        </a:rPr>
                        <a:t>Latia</a:t>
                      </a:r>
                    </a:p>
                  </a:txBody>
                  <a:tcPr marL="0" marR="0" marT="0" marB="0" anchor="b">
                    <a:lnL>
                      <a:noFill/>
                    </a:lnL>
                    <a:lnR>
                      <a:noFill/>
                    </a:lnR>
                    <a:lnT>
                      <a:noFill/>
                    </a:lnT>
                    <a:lnB>
                      <a:noFill/>
                    </a:lnB>
                  </a:tcPr>
                </a:tc>
                <a:tc>
                  <a:txBody>
                    <a:bodyPr/>
                    <a:lstStyle/>
                    <a:p>
                      <a:pPr algn="r" fontAlgn="b"/>
                      <a:r>
                        <a:rPr lang="en-US" sz="900" b="0" i="0" u="none" strike="noStrike">
                          <a:solidFill>
                            <a:srgbClr val="000000"/>
                          </a:solidFill>
                          <a:latin typeface="Calibri"/>
                        </a:rPr>
                        <a:t>29</a:t>
                      </a:r>
                    </a:p>
                  </a:txBody>
                  <a:tcPr marL="0" marR="0" marT="0" marB="0" anchor="b">
                    <a:lnL>
                      <a:noFill/>
                    </a:lnL>
                    <a:lnR>
                      <a:noFill/>
                    </a:lnR>
                    <a:lnT>
                      <a:noFill/>
                    </a:lnT>
                    <a:lnB>
                      <a:noFill/>
                    </a:lnB>
                  </a:tcPr>
                </a:tc>
                <a:tc>
                  <a:txBody>
                    <a:bodyPr/>
                    <a:lstStyle/>
                    <a:p>
                      <a:pPr algn="r" fontAlgn="b"/>
                      <a:r>
                        <a:rPr lang="en-US" sz="900" b="0" i="0" u="none" strike="noStrike">
                          <a:solidFill>
                            <a:srgbClr val="000000"/>
                          </a:solidFill>
                          <a:latin typeface="Calibri"/>
                        </a:rPr>
                        <a:t>29</a:t>
                      </a:r>
                    </a:p>
                  </a:txBody>
                  <a:tcPr marL="0" marR="0" marT="0" marB="0" anchor="b">
                    <a:lnL>
                      <a:noFill/>
                    </a:lnL>
                    <a:lnR>
                      <a:noFill/>
                    </a:lnR>
                    <a:lnT>
                      <a:noFill/>
                    </a:lnT>
                    <a:lnB>
                      <a:noFill/>
                    </a:lnB>
                  </a:tcPr>
                </a:tc>
                <a:tc>
                  <a:txBody>
                    <a:bodyPr/>
                    <a:lstStyle/>
                    <a:p>
                      <a:pPr algn="r" fontAlgn="b"/>
                      <a:r>
                        <a:rPr lang="en-US" sz="900" b="0" i="0" u="none" strike="noStrike">
                          <a:solidFill>
                            <a:srgbClr val="000000"/>
                          </a:solidFill>
                          <a:latin typeface="Calibri"/>
                        </a:rPr>
                        <a:t>24</a:t>
                      </a:r>
                    </a:p>
                  </a:txBody>
                  <a:tcPr marL="0" marR="0" marT="0" marB="0" anchor="b">
                    <a:lnL>
                      <a:noFill/>
                    </a:lnL>
                    <a:lnR>
                      <a:noFill/>
                    </a:lnR>
                    <a:lnT>
                      <a:noFill/>
                    </a:lnT>
                    <a:lnB>
                      <a:noFill/>
                    </a:lnB>
                  </a:tcPr>
                </a:tc>
                <a:extLst>
                  <a:ext uri="{0D108BD9-81ED-4DB2-BD59-A6C34878D82A}">
                    <a16:rowId xmlns:a16="http://schemas.microsoft.com/office/drawing/2014/main" val="10020"/>
                  </a:ext>
                </a:extLst>
              </a:tr>
              <a:tr h="159373">
                <a:tc>
                  <a:txBody>
                    <a:bodyPr/>
                    <a:lstStyle/>
                    <a:p>
                      <a:pPr algn="l" fontAlgn="b"/>
                      <a:r>
                        <a:rPr lang="en-US" sz="900" b="0" i="0" u="none" strike="noStrike">
                          <a:solidFill>
                            <a:srgbClr val="000000"/>
                          </a:solidFill>
                          <a:latin typeface="Calibri"/>
                        </a:rPr>
                        <a:t>Leon</a:t>
                      </a:r>
                    </a:p>
                  </a:txBody>
                  <a:tcPr marL="0" marR="0" marT="0" marB="0" anchor="b">
                    <a:lnL>
                      <a:noFill/>
                    </a:lnL>
                    <a:lnR>
                      <a:noFill/>
                    </a:lnR>
                    <a:lnT>
                      <a:noFill/>
                    </a:lnT>
                    <a:lnB>
                      <a:noFill/>
                    </a:lnB>
                  </a:tcPr>
                </a:tc>
                <a:tc>
                  <a:txBody>
                    <a:bodyPr/>
                    <a:lstStyle/>
                    <a:p>
                      <a:pPr algn="r" fontAlgn="b"/>
                      <a:r>
                        <a:rPr lang="en-US" sz="900" b="0" i="0" u="none" strike="noStrike">
                          <a:solidFill>
                            <a:srgbClr val="000000"/>
                          </a:solidFill>
                          <a:latin typeface="Calibri"/>
                        </a:rPr>
                        <a:t>24</a:t>
                      </a:r>
                    </a:p>
                  </a:txBody>
                  <a:tcPr marL="0" marR="0" marT="0" marB="0" anchor="b">
                    <a:lnL>
                      <a:noFill/>
                    </a:lnL>
                    <a:lnR>
                      <a:noFill/>
                    </a:lnR>
                    <a:lnT>
                      <a:noFill/>
                    </a:lnT>
                    <a:lnB>
                      <a:noFill/>
                    </a:lnB>
                  </a:tcPr>
                </a:tc>
                <a:tc>
                  <a:txBody>
                    <a:bodyPr/>
                    <a:lstStyle/>
                    <a:p>
                      <a:pPr algn="r" fontAlgn="b"/>
                      <a:r>
                        <a:rPr lang="en-US" sz="900" b="0" i="0" u="none" strike="noStrike">
                          <a:solidFill>
                            <a:srgbClr val="000000"/>
                          </a:solidFill>
                          <a:latin typeface="Calibri"/>
                        </a:rPr>
                        <a:t>27</a:t>
                      </a:r>
                    </a:p>
                  </a:txBody>
                  <a:tcPr marL="0" marR="0" marT="0" marB="0" anchor="b">
                    <a:lnL>
                      <a:noFill/>
                    </a:lnL>
                    <a:lnR>
                      <a:noFill/>
                    </a:lnR>
                    <a:lnT>
                      <a:noFill/>
                    </a:lnT>
                    <a:lnB>
                      <a:noFill/>
                    </a:lnB>
                  </a:tcPr>
                </a:tc>
                <a:tc>
                  <a:txBody>
                    <a:bodyPr/>
                    <a:lstStyle/>
                    <a:p>
                      <a:pPr algn="r" fontAlgn="b"/>
                      <a:r>
                        <a:rPr lang="en-US" sz="900" b="0" i="0" u="none" strike="noStrike">
                          <a:solidFill>
                            <a:srgbClr val="000000"/>
                          </a:solidFill>
                          <a:latin typeface="Calibri"/>
                        </a:rPr>
                        <a:t>25</a:t>
                      </a:r>
                    </a:p>
                  </a:txBody>
                  <a:tcPr marL="0" marR="0" marT="0" marB="0" anchor="b">
                    <a:lnL>
                      <a:noFill/>
                    </a:lnL>
                    <a:lnR>
                      <a:noFill/>
                    </a:lnR>
                    <a:lnT>
                      <a:noFill/>
                    </a:lnT>
                    <a:lnB>
                      <a:noFill/>
                    </a:lnB>
                  </a:tcPr>
                </a:tc>
                <a:extLst>
                  <a:ext uri="{0D108BD9-81ED-4DB2-BD59-A6C34878D82A}">
                    <a16:rowId xmlns:a16="http://schemas.microsoft.com/office/drawing/2014/main" val="10021"/>
                  </a:ext>
                </a:extLst>
              </a:tr>
              <a:tr h="159373">
                <a:tc>
                  <a:txBody>
                    <a:bodyPr/>
                    <a:lstStyle/>
                    <a:p>
                      <a:pPr algn="l" fontAlgn="b"/>
                      <a:r>
                        <a:rPr lang="en-US" sz="900" b="0" i="0" u="none" strike="noStrike">
                          <a:solidFill>
                            <a:srgbClr val="000000"/>
                          </a:solidFill>
                          <a:latin typeface="Calibri"/>
                        </a:rPr>
                        <a:t>Mariela</a:t>
                      </a:r>
                    </a:p>
                  </a:txBody>
                  <a:tcPr marL="0" marR="0" marT="0" marB="0" anchor="b">
                    <a:lnL>
                      <a:noFill/>
                    </a:lnL>
                    <a:lnR>
                      <a:noFill/>
                    </a:lnR>
                    <a:lnT>
                      <a:noFill/>
                    </a:lnT>
                    <a:lnB>
                      <a:noFill/>
                    </a:lnB>
                  </a:tcPr>
                </a:tc>
                <a:tc>
                  <a:txBody>
                    <a:bodyPr/>
                    <a:lstStyle/>
                    <a:p>
                      <a:pPr algn="r" fontAlgn="b"/>
                      <a:r>
                        <a:rPr lang="en-US" sz="900" b="0" i="0" u="none" strike="noStrike">
                          <a:solidFill>
                            <a:srgbClr val="000000"/>
                          </a:solidFill>
                          <a:latin typeface="Calibri"/>
                        </a:rPr>
                        <a:t>16</a:t>
                      </a:r>
                    </a:p>
                  </a:txBody>
                  <a:tcPr marL="0" marR="0" marT="0" marB="0" anchor="b">
                    <a:lnL>
                      <a:noFill/>
                    </a:lnL>
                    <a:lnR>
                      <a:noFill/>
                    </a:lnR>
                    <a:lnT>
                      <a:noFill/>
                    </a:lnT>
                    <a:lnB>
                      <a:noFill/>
                    </a:lnB>
                  </a:tcPr>
                </a:tc>
                <a:tc>
                  <a:txBody>
                    <a:bodyPr/>
                    <a:lstStyle/>
                    <a:p>
                      <a:pPr algn="r" fontAlgn="b"/>
                      <a:r>
                        <a:rPr lang="en-US" sz="900" b="0" i="0" u="none" strike="noStrike">
                          <a:solidFill>
                            <a:srgbClr val="000000"/>
                          </a:solidFill>
                          <a:latin typeface="Calibri"/>
                        </a:rPr>
                        <a:t>24</a:t>
                      </a:r>
                    </a:p>
                  </a:txBody>
                  <a:tcPr marL="0" marR="0" marT="0" marB="0" anchor="b">
                    <a:lnL>
                      <a:noFill/>
                    </a:lnL>
                    <a:lnR>
                      <a:noFill/>
                    </a:lnR>
                    <a:lnT>
                      <a:noFill/>
                    </a:lnT>
                    <a:lnB>
                      <a:noFill/>
                    </a:lnB>
                  </a:tcPr>
                </a:tc>
                <a:tc>
                  <a:txBody>
                    <a:bodyPr/>
                    <a:lstStyle/>
                    <a:p>
                      <a:pPr algn="r" fontAlgn="b"/>
                      <a:r>
                        <a:rPr lang="en-US" sz="900" b="0" i="0" u="none" strike="noStrike">
                          <a:solidFill>
                            <a:srgbClr val="000000"/>
                          </a:solidFill>
                          <a:latin typeface="Calibri"/>
                        </a:rPr>
                        <a:t>24</a:t>
                      </a:r>
                    </a:p>
                  </a:txBody>
                  <a:tcPr marL="0" marR="0" marT="0" marB="0" anchor="b">
                    <a:lnL>
                      <a:noFill/>
                    </a:lnL>
                    <a:lnR>
                      <a:noFill/>
                    </a:lnR>
                    <a:lnT>
                      <a:noFill/>
                    </a:lnT>
                    <a:lnB>
                      <a:noFill/>
                    </a:lnB>
                  </a:tcPr>
                </a:tc>
                <a:extLst>
                  <a:ext uri="{0D108BD9-81ED-4DB2-BD59-A6C34878D82A}">
                    <a16:rowId xmlns:a16="http://schemas.microsoft.com/office/drawing/2014/main" val="10022"/>
                  </a:ext>
                </a:extLst>
              </a:tr>
              <a:tr h="159373">
                <a:tc>
                  <a:txBody>
                    <a:bodyPr/>
                    <a:lstStyle/>
                    <a:p>
                      <a:pPr algn="l" fontAlgn="b"/>
                      <a:r>
                        <a:rPr lang="en-US" sz="900" b="0" i="0" u="none" strike="noStrike">
                          <a:solidFill>
                            <a:srgbClr val="000000"/>
                          </a:solidFill>
                          <a:latin typeface="Calibri"/>
                        </a:rPr>
                        <a:t>Maruk</a:t>
                      </a:r>
                    </a:p>
                  </a:txBody>
                  <a:tcPr marL="0" marR="0" marT="0" marB="0" anchor="b">
                    <a:lnL>
                      <a:noFill/>
                    </a:lnL>
                    <a:lnR>
                      <a:noFill/>
                    </a:lnR>
                    <a:lnT>
                      <a:noFill/>
                    </a:lnT>
                    <a:lnB>
                      <a:noFill/>
                    </a:lnB>
                  </a:tcPr>
                </a:tc>
                <a:tc>
                  <a:txBody>
                    <a:bodyPr/>
                    <a:lstStyle/>
                    <a:p>
                      <a:pPr algn="r" fontAlgn="b"/>
                      <a:r>
                        <a:rPr lang="en-US" sz="900" b="0" i="0" u="none" strike="noStrike">
                          <a:solidFill>
                            <a:srgbClr val="000000"/>
                          </a:solidFill>
                          <a:latin typeface="Calibri"/>
                        </a:rPr>
                        <a:t>29</a:t>
                      </a:r>
                    </a:p>
                  </a:txBody>
                  <a:tcPr marL="0" marR="0" marT="0" marB="0" anchor="b">
                    <a:lnL>
                      <a:noFill/>
                    </a:lnL>
                    <a:lnR>
                      <a:noFill/>
                    </a:lnR>
                    <a:lnT>
                      <a:noFill/>
                    </a:lnT>
                    <a:lnB>
                      <a:noFill/>
                    </a:lnB>
                  </a:tcPr>
                </a:tc>
                <a:tc>
                  <a:txBody>
                    <a:bodyPr/>
                    <a:lstStyle/>
                    <a:p>
                      <a:pPr algn="r" fontAlgn="b"/>
                      <a:r>
                        <a:rPr lang="en-US" sz="900" b="0" i="0" u="none" strike="noStrike">
                          <a:solidFill>
                            <a:srgbClr val="000000"/>
                          </a:solidFill>
                          <a:latin typeface="Calibri"/>
                        </a:rPr>
                        <a:t>25</a:t>
                      </a:r>
                    </a:p>
                  </a:txBody>
                  <a:tcPr marL="0" marR="0" marT="0" marB="0" anchor="b">
                    <a:lnL>
                      <a:noFill/>
                    </a:lnL>
                    <a:lnR>
                      <a:noFill/>
                    </a:lnR>
                    <a:lnT>
                      <a:noFill/>
                    </a:lnT>
                    <a:lnB>
                      <a:noFill/>
                    </a:lnB>
                  </a:tcPr>
                </a:tc>
                <a:tc>
                  <a:txBody>
                    <a:bodyPr/>
                    <a:lstStyle/>
                    <a:p>
                      <a:pPr algn="r" fontAlgn="b"/>
                      <a:r>
                        <a:rPr lang="en-US" sz="900" b="0" i="0" u="none" strike="noStrike">
                          <a:solidFill>
                            <a:srgbClr val="000000"/>
                          </a:solidFill>
                          <a:latin typeface="Calibri"/>
                        </a:rPr>
                        <a:t>24</a:t>
                      </a:r>
                    </a:p>
                  </a:txBody>
                  <a:tcPr marL="0" marR="0" marT="0" marB="0" anchor="b">
                    <a:lnL>
                      <a:noFill/>
                    </a:lnL>
                    <a:lnR>
                      <a:noFill/>
                    </a:lnR>
                    <a:lnT>
                      <a:noFill/>
                    </a:lnT>
                    <a:lnB>
                      <a:noFill/>
                    </a:lnB>
                  </a:tcPr>
                </a:tc>
                <a:extLst>
                  <a:ext uri="{0D108BD9-81ED-4DB2-BD59-A6C34878D82A}">
                    <a16:rowId xmlns:a16="http://schemas.microsoft.com/office/drawing/2014/main" val="10023"/>
                  </a:ext>
                </a:extLst>
              </a:tr>
              <a:tr h="159373">
                <a:tc>
                  <a:txBody>
                    <a:bodyPr/>
                    <a:lstStyle/>
                    <a:p>
                      <a:pPr algn="l" fontAlgn="b"/>
                      <a:r>
                        <a:rPr lang="en-US" sz="900" b="0" i="0" u="none" strike="noStrike">
                          <a:solidFill>
                            <a:srgbClr val="000000"/>
                          </a:solidFill>
                          <a:latin typeface="Calibri"/>
                        </a:rPr>
                        <a:t>Michael</a:t>
                      </a:r>
                    </a:p>
                  </a:txBody>
                  <a:tcPr marL="0" marR="0" marT="0" marB="0" anchor="b">
                    <a:lnL>
                      <a:noFill/>
                    </a:lnL>
                    <a:lnR>
                      <a:noFill/>
                    </a:lnR>
                    <a:lnT>
                      <a:noFill/>
                    </a:lnT>
                    <a:lnB>
                      <a:noFill/>
                    </a:lnB>
                  </a:tcPr>
                </a:tc>
                <a:tc>
                  <a:txBody>
                    <a:bodyPr/>
                    <a:lstStyle/>
                    <a:p>
                      <a:pPr algn="r" fontAlgn="b"/>
                      <a:r>
                        <a:rPr lang="en-US" sz="900" b="0" i="0" u="none" strike="noStrike">
                          <a:solidFill>
                            <a:srgbClr val="000000"/>
                          </a:solidFill>
                          <a:latin typeface="Calibri"/>
                        </a:rPr>
                        <a:t>18</a:t>
                      </a:r>
                    </a:p>
                  </a:txBody>
                  <a:tcPr marL="0" marR="0" marT="0" marB="0" anchor="b">
                    <a:lnL>
                      <a:noFill/>
                    </a:lnL>
                    <a:lnR>
                      <a:noFill/>
                    </a:lnR>
                    <a:lnT>
                      <a:noFill/>
                    </a:lnT>
                    <a:lnB>
                      <a:noFill/>
                    </a:lnB>
                  </a:tcPr>
                </a:tc>
                <a:tc>
                  <a:txBody>
                    <a:bodyPr/>
                    <a:lstStyle/>
                    <a:p>
                      <a:pPr algn="r" fontAlgn="b"/>
                      <a:r>
                        <a:rPr lang="en-US" sz="900" b="0" i="0" u="none" strike="noStrike">
                          <a:solidFill>
                            <a:srgbClr val="000000"/>
                          </a:solidFill>
                          <a:latin typeface="Calibri"/>
                        </a:rPr>
                        <a:t>23</a:t>
                      </a:r>
                    </a:p>
                  </a:txBody>
                  <a:tcPr marL="0" marR="0" marT="0" marB="0" anchor="b">
                    <a:lnL>
                      <a:noFill/>
                    </a:lnL>
                    <a:lnR>
                      <a:noFill/>
                    </a:lnR>
                    <a:lnT>
                      <a:noFill/>
                    </a:lnT>
                    <a:lnB>
                      <a:noFill/>
                    </a:lnB>
                  </a:tcPr>
                </a:tc>
                <a:tc>
                  <a:txBody>
                    <a:bodyPr/>
                    <a:lstStyle/>
                    <a:p>
                      <a:pPr algn="r" fontAlgn="b"/>
                      <a:r>
                        <a:rPr lang="en-US" sz="900" b="0" i="0" u="none" strike="noStrike">
                          <a:solidFill>
                            <a:srgbClr val="000000"/>
                          </a:solidFill>
                          <a:latin typeface="Calibri"/>
                        </a:rPr>
                        <a:t>22</a:t>
                      </a:r>
                    </a:p>
                  </a:txBody>
                  <a:tcPr marL="0" marR="0" marT="0" marB="0" anchor="b">
                    <a:lnL>
                      <a:noFill/>
                    </a:lnL>
                    <a:lnR>
                      <a:noFill/>
                    </a:lnR>
                    <a:lnT>
                      <a:noFill/>
                    </a:lnT>
                    <a:lnB>
                      <a:noFill/>
                    </a:lnB>
                  </a:tcPr>
                </a:tc>
                <a:extLst>
                  <a:ext uri="{0D108BD9-81ED-4DB2-BD59-A6C34878D82A}">
                    <a16:rowId xmlns:a16="http://schemas.microsoft.com/office/drawing/2014/main" val="10024"/>
                  </a:ext>
                </a:extLst>
              </a:tr>
              <a:tr h="159373">
                <a:tc>
                  <a:txBody>
                    <a:bodyPr/>
                    <a:lstStyle/>
                    <a:p>
                      <a:pPr algn="l" fontAlgn="b"/>
                      <a:r>
                        <a:rPr lang="en-US" sz="900" b="0" i="0" u="none" strike="noStrike">
                          <a:solidFill>
                            <a:srgbClr val="000000"/>
                          </a:solidFill>
                          <a:latin typeface="Calibri"/>
                        </a:rPr>
                        <a:t>Myriam</a:t>
                      </a:r>
                    </a:p>
                  </a:txBody>
                  <a:tcPr marL="0" marR="0" marT="0" marB="0" anchor="b">
                    <a:lnL>
                      <a:noFill/>
                    </a:lnL>
                    <a:lnR>
                      <a:noFill/>
                    </a:lnR>
                    <a:lnT>
                      <a:noFill/>
                    </a:lnT>
                    <a:lnB>
                      <a:noFill/>
                    </a:lnB>
                  </a:tcPr>
                </a:tc>
                <a:tc>
                  <a:txBody>
                    <a:bodyPr/>
                    <a:lstStyle/>
                    <a:p>
                      <a:pPr algn="r" fontAlgn="b"/>
                      <a:r>
                        <a:rPr lang="en-US" sz="900" b="0" i="0" u="none" strike="noStrike">
                          <a:solidFill>
                            <a:srgbClr val="000000"/>
                          </a:solidFill>
                          <a:latin typeface="Calibri"/>
                        </a:rPr>
                        <a:t>22</a:t>
                      </a:r>
                    </a:p>
                  </a:txBody>
                  <a:tcPr marL="0" marR="0" marT="0" marB="0" anchor="b">
                    <a:lnL>
                      <a:noFill/>
                    </a:lnL>
                    <a:lnR>
                      <a:noFill/>
                    </a:lnR>
                    <a:lnT>
                      <a:noFill/>
                    </a:lnT>
                    <a:lnB>
                      <a:noFill/>
                    </a:lnB>
                  </a:tcPr>
                </a:tc>
                <a:tc>
                  <a:txBody>
                    <a:bodyPr/>
                    <a:lstStyle/>
                    <a:p>
                      <a:pPr algn="r" fontAlgn="b"/>
                      <a:r>
                        <a:rPr lang="en-US" sz="900" b="0" i="0" u="none" strike="noStrike">
                          <a:solidFill>
                            <a:srgbClr val="000000"/>
                          </a:solidFill>
                          <a:latin typeface="Calibri"/>
                        </a:rPr>
                        <a:t>18</a:t>
                      </a:r>
                    </a:p>
                  </a:txBody>
                  <a:tcPr marL="0" marR="0" marT="0" marB="0" anchor="b">
                    <a:lnL>
                      <a:noFill/>
                    </a:lnL>
                    <a:lnR>
                      <a:noFill/>
                    </a:lnR>
                    <a:lnT>
                      <a:noFill/>
                    </a:lnT>
                    <a:lnB>
                      <a:noFill/>
                    </a:lnB>
                  </a:tcPr>
                </a:tc>
                <a:tc>
                  <a:txBody>
                    <a:bodyPr/>
                    <a:lstStyle/>
                    <a:p>
                      <a:pPr algn="r" fontAlgn="b"/>
                      <a:r>
                        <a:rPr lang="en-US" sz="900" b="0" i="0" u="none" strike="noStrike">
                          <a:solidFill>
                            <a:srgbClr val="000000"/>
                          </a:solidFill>
                          <a:latin typeface="Calibri"/>
                        </a:rPr>
                        <a:t>30</a:t>
                      </a:r>
                    </a:p>
                  </a:txBody>
                  <a:tcPr marL="0" marR="0" marT="0" marB="0" anchor="b">
                    <a:lnL>
                      <a:noFill/>
                    </a:lnL>
                    <a:lnR>
                      <a:noFill/>
                    </a:lnR>
                    <a:lnT>
                      <a:noFill/>
                    </a:lnT>
                    <a:lnB>
                      <a:noFill/>
                    </a:lnB>
                  </a:tcPr>
                </a:tc>
                <a:extLst>
                  <a:ext uri="{0D108BD9-81ED-4DB2-BD59-A6C34878D82A}">
                    <a16:rowId xmlns:a16="http://schemas.microsoft.com/office/drawing/2014/main" val="10025"/>
                  </a:ext>
                </a:extLst>
              </a:tr>
              <a:tr h="159373">
                <a:tc>
                  <a:txBody>
                    <a:bodyPr/>
                    <a:lstStyle/>
                    <a:p>
                      <a:pPr algn="l" fontAlgn="b"/>
                      <a:r>
                        <a:rPr lang="en-US" sz="900" b="0" i="0" u="none" strike="noStrike">
                          <a:solidFill>
                            <a:srgbClr val="000000"/>
                          </a:solidFill>
                          <a:latin typeface="Calibri"/>
                        </a:rPr>
                        <a:t>Paula</a:t>
                      </a:r>
                    </a:p>
                  </a:txBody>
                  <a:tcPr marL="0" marR="0" marT="0" marB="0" anchor="b">
                    <a:lnL>
                      <a:noFill/>
                    </a:lnL>
                    <a:lnR>
                      <a:noFill/>
                    </a:lnR>
                    <a:lnT>
                      <a:noFill/>
                    </a:lnT>
                    <a:lnB>
                      <a:noFill/>
                    </a:lnB>
                  </a:tcPr>
                </a:tc>
                <a:tc>
                  <a:txBody>
                    <a:bodyPr/>
                    <a:lstStyle/>
                    <a:p>
                      <a:pPr algn="r" fontAlgn="b"/>
                      <a:r>
                        <a:rPr lang="en-US" sz="900" b="0" i="0" u="none" strike="noStrike">
                          <a:solidFill>
                            <a:srgbClr val="000000"/>
                          </a:solidFill>
                          <a:latin typeface="Calibri"/>
                        </a:rPr>
                        <a:t>22</a:t>
                      </a:r>
                    </a:p>
                  </a:txBody>
                  <a:tcPr marL="0" marR="0" marT="0" marB="0" anchor="b">
                    <a:lnL>
                      <a:noFill/>
                    </a:lnL>
                    <a:lnR>
                      <a:noFill/>
                    </a:lnR>
                    <a:lnT>
                      <a:noFill/>
                    </a:lnT>
                    <a:lnB>
                      <a:noFill/>
                    </a:lnB>
                  </a:tcPr>
                </a:tc>
                <a:tc>
                  <a:txBody>
                    <a:bodyPr/>
                    <a:lstStyle/>
                    <a:p>
                      <a:pPr algn="r" fontAlgn="b"/>
                      <a:r>
                        <a:rPr lang="en-US" sz="900" b="0" i="0" u="none" strike="noStrike">
                          <a:solidFill>
                            <a:srgbClr val="000000"/>
                          </a:solidFill>
                          <a:latin typeface="Calibri"/>
                        </a:rPr>
                        <a:t>24</a:t>
                      </a:r>
                    </a:p>
                  </a:txBody>
                  <a:tcPr marL="0" marR="0" marT="0" marB="0" anchor="b">
                    <a:lnL>
                      <a:noFill/>
                    </a:lnL>
                    <a:lnR>
                      <a:noFill/>
                    </a:lnR>
                    <a:lnT>
                      <a:noFill/>
                    </a:lnT>
                    <a:lnB>
                      <a:noFill/>
                    </a:lnB>
                  </a:tcPr>
                </a:tc>
                <a:tc>
                  <a:txBody>
                    <a:bodyPr/>
                    <a:lstStyle/>
                    <a:p>
                      <a:pPr algn="r" fontAlgn="b"/>
                      <a:r>
                        <a:rPr lang="en-US" sz="900" b="0" i="0" u="none" strike="noStrike">
                          <a:solidFill>
                            <a:srgbClr val="000000"/>
                          </a:solidFill>
                          <a:latin typeface="Calibri"/>
                        </a:rPr>
                        <a:t>24</a:t>
                      </a:r>
                    </a:p>
                  </a:txBody>
                  <a:tcPr marL="0" marR="0" marT="0" marB="0" anchor="b">
                    <a:lnL>
                      <a:noFill/>
                    </a:lnL>
                    <a:lnR>
                      <a:noFill/>
                    </a:lnR>
                    <a:lnT>
                      <a:noFill/>
                    </a:lnT>
                    <a:lnB>
                      <a:noFill/>
                    </a:lnB>
                  </a:tcPr>
                </a:tc>
                <a:extLst>
                  <a:ext uri="{0D108BD9-81ED-4DB2-BD59-A6C34878D82A}">
                    <a16:rowId xmlns:a16="http://schemas.microsoft.com/office/drawing/2014/main" val="10026"/>
                  </a:ext>
                </a:extLst>
              </a:tr>
              <a:tr h="159373">
                <a:tc>
                  <a:txBody>
                    <a:bodyPr/>
                    <a:lstStyle/>
                    <a:p>
                      <a:pPr algn="l" fontAlgn="b"/>
                      <a:r>
                        <a:rPr lang="en-US" sz="900" b="0" i="0" u="none" strike="noStrike">
                          <a:solidFill>
                            <a:srgbClr val="000000"/>
                          </a:solidFill>
                          <a:latin typeface="Calibri"/>
                        </a:rPr>
                        <a:t>Prater</a:t>
                      </a:r>
                    </a:p>
                  </a:txBody>
                  <a:tcPr marL="0" marR="0" marT="0" marB="0" anchor="b">
                    <a:lnL>
                      <a:noFill/>
                    </a:lnL>
                    <a:lnR>
                      <a:noFill/>
                    </a:lnR>
                    <a:lnT>
                      <a:noFill/>
                    </a:lnT>
                    <a:lnB>
                      <a:noFill/>
                    </a:lnB>
                  </a:tcPr>
                </a:tc>
                <a:tc>
                  <a:txBody>
                    <a:bodyPr/>
                    <a:lstStyle/>
                    <a:p>
                      <a:pPr algn="r" fontAlgn="b"/>
                      <a:r>
                        <a:rPr lang="en-US" sz="900" b="0" i="0" u="none" strike="noStrike">
                          <a:solidFill>
                            <a:srgbClr val="000000"/>
                          </a:solidFill>
                          <a:latin typeface="Calibri"/>
                        </a:rPr>
                        <a:t>24</a:t>
                      </a:r>
                    </a:p>
                  </a:txBody>
                  <a:tcPr marL="0" marR="0" marT="0" marB="0" anchor="b">
                    <a:lnL>
                      <a:noFill/>
                    </a:lnL>
                    <a:lnR>
                      <a:noFill/>
                    </a:lnR>
                    <a:lnT>
                      <a:noFill/>
                    </a:lnT>
                    <a:lnB>
                      <a:noFill/>
                    </a:lnB>
                  </a:tcPr>
                </a:tc>
                <a:tc>
                  <a:txBody>
                    <a:bodyPr/>
                    <a:lstStyle/>
                    <a:p>
                      <a:pPr algn="r" fontAlgn="b"/>
                      <a:r>
                        <a:rPr lang="en-US" sz="900" b="0" i="0" u="none" strike="noStrike">
                          <a:solidFill>
                            <a:srgbClr val="000000"/>
                          </a:solidFill>
                          <a:latin typeface="Calibri"/>
                        </a:rPr>
                        <a:t>16</a:t>
                      </a:r>
                    </a:p>
                  </a:txBody>
                  <a:tcPr marL="0" marR="0" marT="0" marB="0" anchor="b">
                    <a:lnL>
                      <a:noFill/>
                    </a:lnL>
                    <a:lnR>
                      <a:noFill/>
                    </a:lnR>
                    <a:lnT>
                      <a:noFill/>
                    </a:lnT>
                    <a:lnB>
                      <a:noFill/>
                    </a:lnB>
                  </a:tcPr>
                </a:tc>
                <a:tc>
                  <a:txBody>
                    <a:bodyPr/>
                    <a:lstStyle/>
                    <a:p>
                      <a:pPr algn="r" fontAlgn="b"/>
                      <a:r>
                        <a:rPr lang="en-US" sz="900" b="0" i="0" u="none" strike="noStrike">
                          <a:solidFill>
                            <a:srgbClr val="000000"/>
                          </a:solidFill>
                          <a:latin typeface="Calibri"/>
                        </a:rPr>
                        <a:t>23</a:t>
                      </a:r>
                    </a:p>
                  </a:txBody>
                  <a:tcPr marL="0" marR="0" marT="0" marB="0" anchor="b">
                    <a:lnL>
                      <a:noFill/>
                    </a:lnL>
                    <a:lnR>
                      <a:noFill/>
                    </a:lnR>
                    <a:lnT>
                      <a:noFill/>
                    </a:lnT>
                    <a:lnB>
                      <a:noFill/>
                    </a:lnB>
                  </a:tcPr>
                </a:tc>
                <a:extLst>
                  <a:ext uri="{0D108BD9-81ED-4DB2-BD59-A6C34878D82A}">
                    <a16:rowId xmlns:a16="http://schemas.microsoft.com/office/drawing/2014/main" val="10027"/>
                  </a:ext>
                </a:extLst>
              </a:tr>
              <a:tr h="159373">
                <a:tc>
                  <a:txBody>
                    <a:bodyPr/>
                    <a:lstStyle/>
                    <a:p>
                      <a:pPr algn="l" fontAlgn="b"/>
                      <a:r>
                        <a:rPr lang="en-US" sz="900" b="0" i="0" u="none" strike="noStrike">
                          <a:solidFill>
                            <a:srgbClr val="000000"/>
                          </a:solidFill>
                          <a:latin typeface="Calibri"/>
                        </a:rPr>
                        <a:t>Reid</a:t>
                      </a:r>
                    </a:p>
                  </a:txBody>
                  <a:tcPr marL="0" marR="0" marT="0" marB="0" anchor="b">
                    <a:lnL>
                      <a:noFill/>
                    </a:lnL>
                    <a:lnR>
                      <a:noFill/>
                    </a:lnR>
                    <a:lnT>
                      <a:noFill/>
                    </a:lnT>
                    <a:lnB>
                      <a:noFill/>
                    </a:lnB>
                  </a:tcPr>
                </a:tc>
                <a:tc>
                  <a:txBody>
                    <a:bodyPr/>
                    <a:lstStyle/>
                    <a:p>
                      <a:pPr algn="r" fontAlgn="b"/>
                      <a:r>
                        <a:rPr lang="en-US" sz="900" b="0" i="0" u="none" strike="noStrike">
                          <a:solidFill>
                            <a:srgbClr val="000000"/>
                          </a:solidFill>
                          <a:latin typeface="Calibri"/>
                        </a:rPr>
                        <a:t>27</a:t>
                      </a:r>
                    </a:p>
                  </a:txBody>
                  <a:tcPr marL="0" marR="0" marT="0" marB="0" anchor="b">
                    <a:lnL>
                      <a:noFill/>
                    </a:lnL>
                    <a:lnR>
                      <a:noFill/>
                    </a:lnR>
                    <a:lnT>
                      <a:noFill/>
                    </a:lnT>
                    <a:lnB>
                      <a:noFill/>
                    </a:lnB>
                  </a:tcPr>
                </a:tc>
                <a:tc>
                  <a:txBody>
                    <a:bodyPr/>
                    <a:lstStyle/>
                    <a:p>
                      <a:pPr algn="r" fontAlgn="b"/>
                      <a:r>
                        <a:rPr lang="en-US" sz="900" b="0" i="0" u="none" strike="noStrike">
                          <a:solidFill>
                            <a:srgbClr val="000000"/>
                          </a:solidFill>
                          <a:latin typeface="Calibri"/>
                        </a:rPr>
                        <a:t>24</a:t>
                      </a:r>
                    </a:p>
                  </a:txBody>
                  <a:tcPr marL="0" marR="0" marT="0" marB="0" anchor="b">
                    <a:lnL>
                      <a:noFill/>
                    </a:lnL>
                    <a:lnR>
                      <a:noFill/>
                    </a:lnR>
                    <a:lnT>
                      <a:noFill/>
                    </a:lnT>
                    <a:lnB>
                      <a:noFill/>
                    </a:lnB>
                  </a:tcPr>
                </a:tc>
                <a:tc>
                  <a:txBody>
                    <a:bodyPr/>
                    <a:lstStyle/>
                    <a:p>
                      <a:pPr algn="r" fontAlgn="b"/>
                      <a:r>
                        <a:rPr lang="en-US" sz="900" b="0" i="0" u="none" strike="noStrike">
                          <a:solidFill>
                            <a:srgbClr val="000000"/>
                          </a:solidFill>
                          <a:latin typeface="Calibri"/>
                        </a:rPr>
                        <a:t>27</a:t>
                      </a:r>
                    </a:p>
                  </a:txBody>
                  <a:tcPr marL="0" marR="0" marT="0" marB="0" anchor="b">
                    <a:lnL>
                      <a:noFill/>
                    </a:lnL>
                    <a:lnR>
                      <a:noFill/>
                    </a:lnR>
                    <a:lnT>
                      <a:noFill/>
                    </a:lnT>
                    <a:lnB>
                      <a:noFill/>
                    </a:lnB>
                  </a:tcPr>
                </a:tc>
                <a:extLst>
                  <a:ext uri="{0D108BD9-81ED-4DB2-BD59-A6C34878D82A}">
                    <a16:rowId xmlns:a16="http://schemas.microsoft.com/office/drawing/2014/main" val="10028"/>
                  </a:ext>
                </a:extLst>
              </a:tr>
              <a:tr h="159373">
                <a:tc>
                  <a:txBody>
                    <a:bodyPr/>
                    <a:lstStyle/>
                    <a:p>
                      <a:pPr algn="l" fontAlgn="b"/>
                      <a:r>
                        <a:rPr lang="en-US" sz="900" b="0" i="0" u="none" strike="noStrike">
                          <a:solidFill>
                            <a:srgbClr val="000000"/>
                          </a:solidFill>
                          <a:latin typeface="Calibri"/>
                        </a:rPr>
                        <a:t>Reilly</a:t>
                      </a:r>
                    </a:p>
                  </a:txBody>
                  <a:tcPr marL="0" marR="0" marT="0" marB="0" anchor="b">
                    <a:lnL>
                      <a:noFill/>
                    </a:lnL>
                    <a:lnR>
                      <a:noFill/>
                    </a:lnR>
                    <a:lnT>
                      <a:noFill/>
                    </a:lnT>
                    <a:lnB>
                      <a:noFill/>
                    </a:lnB>
                  </a:tcPr>
                </a:tc>
                <a:tc>
                  <a:txBody>
                    <a:bodyPr/>
                    <a:lstStyle/>
                    <a:p>
                      <a:pPr algn="r" fontAlgn="b"/>
                      <a:r>
                        <a:rPr lang="en-US" sz="900" b="0" i="0" u="none" strike="noStrike">
                          <a:solidFill>
                            <a:srgbClr val="000000"/>
                          </a:solidFill>
                          <a:latin typeface="Calibri"/>
                        </a:rPr>
                        <a:t>24</a:t>
                      </a:r>
                    </a:p>
                  </a:txBody>
                  <a:tcPr marL="0" marR="0" marT="0" marB="0" anchor="b">
                    <a:lnL>
                      <a:noFill/>
                    </a:lnL>
                    <a:lnR>
                      <a:noFill/>
                    </a:lnR>
                    <a:lnT>
                      <a:noFill/>
                    </a:lnT>
                    <a:lnB>
                      <a:noFill/>
                    </a:lnB>
                  </a:tcPr>
                </a:tc>
                <a:tc>
                  <a:txBody>
                    <a:bodyPr/>
                    <a:lstStyle/>
                    <a:p>
                      <a:pPr algn="r" fontAlgn="b"/>
                      <a:r>
                        <a:rPr lang="en-US" sz="900" b="0" i="0" u="none" strike="noStrike">
                          <a:solidFill>
                            <a:srgbClr val="000000"/>
                          </a:solidFill>
                          <a:latin typeface="Calibri"/>
                        </a:rPr>
                        <a:t>30</a:t>
                      </a:r>
                    </a:p>
                  </a:txBody>
                  <a:tcPr marL="0" marR="0" marT="0" marB="0" anchor="b">
                    <a:lnL>
                      <a:noFill/>
                    </a:lnL>
                    <a:lnR>
                      <a:noFill/>
                    </a:lnR>
                    <a:lnT>
                      <a:noFill/>
                    </a:lnT>
                    <a:lnB>
                      <a:noFill/>
                    </a:lnB>
                  </a:tcPr>
                </a:tc>
                <a:tc>
                  <a:txBody>
                    <a:bodyPr/>
                    <a:lstStyle/>
                    <a:p>
                      <a:pPr algn="r" fontAlgn="b"/>
                      <a:r>
                        <a:rPr lang="en-US" sz="900" b="0" i="0" u="none" strike="noStrike">
                          <a:solidFill>
                            <a:srgbClr val="000000"/>
                          </a:solidFill>
                          <a:latin typeface="Calibri"/>
                        </a:rPr>
                        <a:t>30</a:t>
                      </a:r>
                    </a:p>
                  </a:txBody>
                  <a:tcPr marL="0" marR="0" marT="0" marB="0" anchor="b">
                    <a:lnL>
                      <a:noFill/>
                    </a:lnL>
                    <a:lnR>
                      <a:noFill/>
                    </a:lnR>
                    <a:lnT>
                      <a:noFill/>
                    </a:lnT>
                    <a:lnB>
                      <a:noFill/>
                    </a:lnB>
                  </a:tcPr>
                </a:tc>
                <a:extLst>
                  <a:ext uri="{0D108BD9-81ED-4DB2-BD59-A6C34878D82A}">
                    <a16:rowId xmlns:a16="http://schemas.microsoft.com/office/drawing/2014/main" val="10029"/>
                  </a:ext>
                </a:extLst>
              </a:tr>
              <a:tr h="159373">
                <a:tc>
                  <a:txBody>
                    <a:bodyPr/>
                    <a:lstStyle/>
                    <a:p>
                      <a:pPr algn="l" fontAlgn="b"/>
                      <a:r>
                        <a:rPr lang="en-US" sz="900" b="0" i="0" u="none" strike="noStrike">
                          <a:solidFill>
                            <a:srgbClr val="000000"/>
                          </a:solidFill>
                          <a:latin typeface="Calibri"/>
                        </a:rPr>
                        <a:t>Sharlene</a:t>
                      </a:r>
                    </a:p>
                  </a:txBody>
                  <a:tcPr marL="0" marR="0" marT="0" marB="0" anchor="b">
                    <a:lnL>
                      <a:noFill/>
                    </a:lnL>
                    <a:lnR>
                      <a:noFill/>
                    </a:lnR>
                    <a:lnT>
                      <a:noFill/>
                    </a:lnT>
                    <a:lnB>
                      <a:noFill/>
                    </a:lnB>
                  </a:tcPr>
                </a:tc>
                <a:tc>
                  <a:txBody>
                    <a:bodyPr/>
                    <a:lstStyle/>
                    <a:p>
                      <a:pPr algn="r" fontAlgn="b"/>
                      <a:r>
                        <a:rPr lang="en-US" sz="900" b="0" i="0" u="none" strike="noStrike">
                          <a:solidFill>
                            <a:srgbClr val="000000"/>
                          </a:solidFill>
                          <a:latin typeface="Calibri"/>
                        </a:rPr>
                        <a:t>26</a:t>
                      </a:r>
                    </a:p>
                  </a:txBody>
                  <a:tcPr marL="0" marR="0" marT="0" marB="0" anchor="b">
                    <a:lnL>
                      <a:noFill/>
                    </a:lnL>
                    <a:lnR>
                      <a:noFill/>
                    </a:lnR>
                    <a:lnT>
                      <a:noFill/>
                    </a:lnT>
                    <a:lnB>
                      <a:noFill/>
                    </a:lnB>
                  </a:tcPr>
                </a:tc>
                <a:tc>
                  <a:txBody>
                    <a:bodyPr/>
                    <a:lstStyle/>
                    <a:p>
                      <a:pPr algn="r" fontAlgn="b"/>
                      <a:r>
                        <a:rPr lang="en-US" sz="900" b="0" i="0" u="none" strike="noStrike">
                          <a:solidFill>
                            <a:srgbClr val="000000"/>
                          </a:solidFill>
                          <a:latin typeface="Calibri"/>
                        </a:rPr>
                        <a:t>30</a:t>
                      </a:r>
                    </a:p>
                  </a:txBody>
                  <a:tcPr marL="0" marR="0" marT="0" marB="0" anchor="b">
                    <a:lnL>
                      <a:noFill/>
                    </a:lnL>
                    <a:lnR>
                      <a:noFill/>
                    </a:lnR>
                    <a:lnT>
                      <a:noFill/>
                    </a:lnT>
                    <a:lnB>
                      <a:noFill/>
                    </a:lnB>
                  </a:tcPr>
                </a:tc>
                <a:tc>
                  <a:txBody>
                    <a:bodyPr/>
                    <a:lstStyle/>
                    <a:p>
                      <a:pPr algn="r" fontAlgn="b"/>
                      <a:r>
                        <a:rPr lang="en-US" sz="900" b="0" i="0" u="none" strike="noStrike">
                          <a:solidFill>
                            <a:srgbClr val="000000"/>
                          </a:solidFill>
                          <a:latin typeface="Calibri"/>
                        </a:rPr>
                        <a:t>26</a:t>
                      </a:r>
                    </a:p>
                  </a:txBody>
                  <a:tcPr marL="0" marR="0" marT="0" marB="0" anchor="b">
                    <a:lnL>
                      <a:noFill/>
                    </a:lnL>
                    <a:lnR>
                      <a:noFill/>
                    </a:lnR>
                    <a:lnT>
                      <a:noFill/>
                    </a:lnT>
                    <a:lnB>
                      <a:noFill/>
                    </a:lnB>
                  </a:tcPr>
                </a:tc>
                <a:extLst>
                  <a:ext uri="{0D108BD9-81ED-4DB2-BD59-A6C34878D82A}">
                    <a16:rowId xmlns:a16="http://schemas.microsoft.com/office/drawing/2014/main" val="10030"/>
                  </a:ext>
                </a:extLst>
              </a:tr>
              <a:tr h="159373">
                <a:tc>
                  <a:txBody>
                    <a:bodyPr/>
                    <a:lstStyle/>
                    <a:p>
                      <a:pPr algn="l" fontAlgn="b"/>
                      <a:r>
                        <a:rPr lang="en-US" sz="900" b="0" i="0" u="none" strike="noStrike">
                          <a:solidFill>
                            <a:srgbClr val="000000"/>
                          </a:solidFill>
                          <a:latin typeface="Calibri"/>
                        </a:rPr>
                        <a:t>Uriah</a:t>
                      </a:r>
                    </a:p>
                  </a:txBody>
                  <a:tcPr marL="0" marR="0" marT="0" marB="0" anchor="b">
                    <a:lnL>
                      <a:noFill/>
                    </a:lnL>
                    <a:lnR>
                      <a:noFill/>
                    </a:lnR>
                    <a:lnT>
                      <a:noFill/>
                    </a:lnT>
                    <a:lnB>
                      <a:noFill/>
                    </a:lnB>
                  </a:tcPr>
                </a:tc>
                <a:tc>
                  <a:txBody>
                    <a:bodyPr/>
                    <a:lstStyle/>
                    <a:p>
                      <a:pPr algn="r" fontAlgn="b"/>
                      <a:r>
                        <a:rPr lang="en-US" sz="900" b="0" i="0" u="none" strike="noStrike">
                          <a:solidFill>
                            <a:srgbClr val="000000"/>
                          </a:solidFill>
                          <a:latin typeface="Calibri"/>
                        </a:rPr>
                        <a:t>20</a:t>
                      </a:r>
                    </a:p>
                  </a:txBody>
                  <a:tcPr marL="0" marR="0" marT="0" marB="0" anchor="b">
                    <a:lnL>
                      <a:noFill/>
                    </a:lnL>
                    <a:lnR>
                      <a:noFill/>
                    </a:lnR>
                    <a:lnT>
                      <a:noFill/>
                    </a:lnT>
                    <a:lnB>
                      <a:noFill/>
                    </a:lnB>
                  </a:tcPr>
                </a:tc>
                <a:tc>
                  <a:txBody>
                    <a:bodyPr/>
                    <a:lstStyle/>
                    <a:p>
                      <a:pPr algn="r" fontAlgn="b"/>
                      <a:r>
                        <a:rPr lang="en-US" sz="900" b="0" i="0" u="none" strike="noStrike">
                          <a:solidFill>
                            <a:srgbClr val="000000"/>
                          </a:solidFill>
                          <a:latin typeface="Calibri"/>
                        </a:rPr>
                        <a:t>29</a:t>
                      </a:r>
                    </a:p>
                  </a:txBody>
                  <a:tcPr marL="0" marR="0" marT="0" marB="0" anchor="b">
                    <a:lnL>
                      <a:noFill/>
                    </a:lnL>
                    <a:lnR>
                      <a:noFill/>
                    </a:lnR>
                    <a:lnT>
                      <a:noFill/>
                    </a:lnT>
                    <a:lnB>
                      <a:noFill/>
                    </a:lnB>
                  </a:tcPr>
                </a:tc>
                <a:tc>
                  <a:txBody>
                    <a:bodyPr/>
                    <a:lstStyle/>
                    <a:p>
                      <a:pPr algn="r" fontAlgn="b"/>
                      <a:r>
                        <a:rPr lang="en-US" sz="900" b="0" i="0" u="none" strike="noStrike">
                          <a:solidFill>
                            <a:srgbClr val="000000"/>
                          </a:solidFill>
                          <a:latin typeface="Calibri"/>
                        </a:rPr>
                        <a:t>30</a:t>
                      </a:r>
                    </a:p>
                  </a:txBody>
                  <a:tcPr marL="0" marR="0" marT="0" marB="0" anchor="b">
                    <a:lnL>
                      <a:noFill/>
                    </a:lnL>
                    <a:lnR>
                      <a:noFill/>
                    </a:lnR>
                    <a:lnT>
                      <a:noFill/>
                    </a:lnT>
                    <a:lnB>
                      <a:noFill/>
                    </a:lnB>
                  </a:tcPr>
                </a:tc>
                <a:extLst>
                  <a:ext uri="{0D108BD9-81ED-4DB2-BD59-A6C34878D82A}">
                    <a16:rowId xmlns:a16="http://schemas.microsoft.com/office/drawing/2014/main" val="10031"/>
                  </a:ext>
                </a:extLst>
              </a:tr>
              <a:tr h="159373">
                <a:tc>
                  <a:txBody>
                    <a:bodyPr/>
                    <a:lstStyle/>
                    <a:p>
                      <a:pPr algn="l" fontAlgn="b"/>
                      <a:r>
                        <a:rPr lang="en-US" sz="900" b="0" i="0" u="none" strike="noStrike">
                          <a:solidFill>
                            <a:srgbClr val="000000"/>
                          </a:solidFill>
                          <a:latin typeface="Calibri"/>
                        </a:rPr>
                        <a:t>Xana</a:t>
                      </a:r>
                    </a:p>
                  </a:txBody>
                  <a:tcPr marL="0" marR="0" marT="0" marB="0" anchor="b">
                    <a:lnL>
                      <a:noFill/>
                    </a:lnL>
                    <a:lnR>
                      <a:noFill/>
                    </a:lnR>
                    <a:lnT>
                      <a:noFill/>
                    </a:lnT>
                    <a:lnB w="6350" cap="flat" cmpd="sng" algn="ctr">
                      <a:solidFill>
                        <a:srgbClr val="95B3D7"/>
                      </a:solidFill>
                      <a:prstDash val="solid"/>
                      <a:round/>
                      <a:headEnd type="none" w="med" len="med"/>
                      <a:tailEnd type="none" w="med" len="med"/>
                    </a:lnB>
                  </a:tcPr>
                </a:tc>
                <a:tc>
                  <a:txBody>
                    <a:bodyPr/>
                    <a:lstStyle/>
                    <a:p>
                      <a:pPr algn="r" fontAlgn="b"/>
                      <a:r>
                        <a:rPr lang="en-US" sz="900" b="0" i="0" u="none" strike="noStrike">
                          <a:solidFill>
                            <a:srgbClr val="000000"/>
                          </a:solidFill>
                          <a:latin typeface="Calibri"/>
                        </a:rPr>
                        <a:t>25</a:t>
                      </a:r>
                    </a:p>
                  </a:txBody>
                  <a:tcPr marL="0" marR="0" marT="0" marB="0" anchor="b">
                    <a:lnL>
                      <a:noFill/>
                    </a:lnL>
                    <a:lnR>
                      <a:noFill/>
                    </a:lnR>
                    <a:lnT>
                      <a:noFill/>
                    </a:lnT>
                    <a:lnB w="6350" cap="flat" cmpd="sng" algn="ctr">
                      <a:solidFill>
                        <a:srgbClr val="95B3D7"/>
                      </a:solidFill>
                      <a:prstDash val="solid"/>
                      <a:round/>
                      <a:headEnd type="none" w="med" len="med"/>
                      <a:tailEnd type="none" w="med" len="med"/>
                    </a:lnB>
                  </a:tcPr>
                </a:tc>
                <a:tc>
                  <a:txBody>
                    <a:bodyPr/>
                    <a:lstStyle/>
                    <a:p>
                      <a:pPr algn="r" fontAlgn="b"/>
                      <a:r>
                        <a:rPr lang="en-US" sz="900" b="0" i="0" u="none" strike="noStrike">
                          <a:solidFill>
                            <a:srgbClr val="000000"/>
                          </a:solidFill>
                          <a:latin typeface="Calibri"/>
                        </a:rPr>
                        <a:t>13</a:t>
                      </a:r>
                    </a:p>
                  </a:txBody>
                  <a:tcPr marL="0" marR="0" marT="0" marB="0" anchor="b">
                    <a:lnL>
                      <a:noFill/>
                    </a:lnL>
                    <a:lnR>
                      <a:noFill/>
                    </a:lnR>
                    <a:lnT>
                      <a:noFill/>
                    </a:lnT>
                    <a:lnB w="6350" cap="flat" cmpd="sng" algn="ctr">
                      <a:solidFill>
                        <a:srgbClr val="95B3D7"/>
                      </a:solidFill>
                      <a:prstDash val="solid"/>
                      <a:round/>
                      <a:headEnd type="none" w="med" len="med"/>
                      <a:tailEnd type="none" w="med" len="med"/>
                    </a:lnB>
                  </a:tcPr>
                </a:tc>
                <a:tc>
                  <a:txBody>
                    <a:bodyPr/>
                    <a:lstStyle/>
                    <a:p>
                      <a:pPr algn="r" fontAlgn="b"/>
                      <a:r>
                        <a:rPr lang="en-US" sz="900" b="0" i="0" u="none" strike="noStrike">
                          <a:solidFill>
                            <a:srgbClr val="000000"/>
                          </a:solidFill>
                          <a:latin typeface="Calibri"/>
                        </a:rPr>
                        <a:t>17</a:t>
                      </a:r>
                    </a:p>
                  </a:txBody>
                  <a:tcPr marL="0" marR="0" marT="0" marB="0" anchor="b">
                    <a:lnL>
                      <a:noFill/>
                    </a:lnL>
                    <a:lnR>
                      <a:noFill/>
                    </a:lnR>
                    <a:lnT>
                      <a:noFill/>
                    </a:lnT>
                    <a:lnB w="6350" cap="flat" cmpd="sng" algn="ctr">
                      <a:solidFill>
                        <a:srgbClr val="95B3D7"/>
                      </a:solidFill>
                      <a:prstDash val="solid"/>
                      <a:round/>
                      <a:headEnd type="none" w="med" len="med"/>
                      <a:tailEnd type="none" w="med" len="med"/>
                    </a:lnB>
                  </a:tcPr>
                </a:tc>
                <a:extLst>
                  <a:ext uri="{0D108BD9-81ED-4DB2-BD59-A6C34878D82A}">
                    <a16:rowId xmlns:a16="http://schemas.microsoft.com/office/drawing/2014/main" val="10032"/>
                  </a:ext>
                </a:extLst>
              </a:tr>
              <a:tr h="159373">
                <a:tc>
                  <a:txBody>
                    <a:bodyPr/>
                    <a:lstStyle/>
                    <a:p>
                      <a:pPr algn="l" fontAlgn="b"/>
                      <a:r>
                        <a:rPr lang="en-US" sz="900" b="1" i="0" u="none" strike="noStrike">
                          <a:solidFill>
                            <a:srgbClr val="000000"/>
                          </a:solidFill>
                          <a:latin typeface="Calibri"/>
                        </a:rPr>
                        <a:t>Grand Total</a:t>
                      </a:r>
                    </a:p>
                  </a:txBody>
                  <a:tcPr marL="0" marR="0" marT="0" marB="0" anchor="b">
                    <a:lnL>
                      <a:noFill/>
                    </a:lnL>
                    <a:lnR>
                      <a:noFill/>
                    </a:lnR>
                    <a:lnT w="6350" cap="flat" cmpd="sng" algn="ctr">
                      <a:solidFill>
                        <a:srgbClr val="95B3D7"/>
                      </a:solidFill>
                      <a:prstDash val="solid"/>
                      <a:round/>
                      <a:headEnd type="none" w="med" len="med"/>
                      <a:tailEnd type="none" w="med" len="med"/>
                    </a:lnT>
                    <a:lnB>
                      <a:noFill/>
                    </a:lnB>
                    <a:solidFill>
                      <a:srgbClr val="DBE5F1"/>
                    </a:solidFill>
                  </a:tcPr>
                </a:tc>
                <a:tc>
                  <a:txBody>
                    <a:bodyPr/>
                    <a:lstStyle/>
                    <a:p>
                      <a:pPr algn="r" fontAlgn="b"/>
                      <a:r>
                        <a:rPr lang="en-US" sz="900" b="1" i="0" u="none" strike="noStrike">
                          <a:solidFill>
                            <a:srgbClr val="000000"/>
                          </a:solidFill>
                          <a:latin typeface="Calibri"/>
                        </a:rPr>
                        <a:t>681</a:t>
                      </a:r>
                    </a:p>
                  </a:txBody>
                  <a:tcPr marL="0" marR="0" marT="0" marB="0" anchor="b">
                    <a:lnL>
                      <a:noFill/>
                    </a:lnL>
                    <a:lnR>
                      <a:noFill/>
                    </a:lnR>
                    <a:lnT w="6350" cap="flat" cmpd="sng" algn="ctr">
                      <a:solidFill>
                        <a:srgbClr val="95B3D7"/>
                      </a:solidFill>
                      <a:prstDash val="solid"/>
                      <a:round/>
                      <a:headEnd type="none" w="med" len="med"/>
                      <a:tailEnd type="none" w="med" len="med"/>
                    </a:lnT>
                    <a:lnB>
                      <a:noFill/>
                    </a:lnB>
                    <a:solidFill>
                      <a:srgbClr val="DBE5F1"/>
                    </a:solidFill>
                  </a:tcPr>
                </a:tc>
                <a:tc>
                  <a:txBody>
                    <a:bodyPr/>
                    <a:lstStyle/>
                    <a:p>
                      <a:pPr algn="r" fontAlgn="b"/>
                      <a:r>
                        <a:rPr lang="en-US" sz="900" b="1" i="0" u="none" strike="noStrike">
                          <a:solidFill>
                            <a:srgbClr val="000000"/>
                          </a:solidFill>
                          <a:latin typeface="Calibri"/>
                        </a:rPr>
                        <a:t>691</a:t>
                      </a:r>
                    </a:p>
                  </a:txBody>
                  <a:tcPr marL="0" marR="0" marT="0" marB="0" anchor="b">
                    <a:lnL>
                      <a:noFill/>
                    </a:lnL>
                    <a:lnR>
                      <a:noFill/>
                    </a:lnR>
                    <a:lnT w="6350" cap="flat" cmpd="sng" algn="ctr">
                      <a:solidFill>
                        <a:srgbClr val="95B3D7"/>
                      </a:solidFill>
                      <a:prstDash val="solid"/>
                      <a:round/>
                      <a:headEnd type="none" w="med" len="med"/>
                      <a:tailEnd type="none" w="med" len="med"/>
                    </a:lnT>
                    <a:lnB>
                      <a:noFill/>
                    </a:lnB>
                    <a:solidFill>
                      <a:srgbClr val="DBE5F1"/>
                    </a:solidFill>
                  </a:tcPr>
                </a:tc>
                <a:tc>
                  <a:txBody>
                    <a:bodyPr/>
                    <a:lstStyle/>
                    <a:p>
                      <a:pPr algn="r" fontAlgn="b"/>
                      <a:r>
                        <a:rPr lang="en-US" sz="900" b="1" i="0" u="none" strike="noStrike" dirty="0">
                          <a:solidFill>
                            <a:srgbClr val="000000"/>
                          </a:solidFill>
                          <a:latin typeface="Calibri"/>
                        </a:rPr>
                        <a:t>715</a:t>
                      </a:r>
                    </a:p>
                  </a:txBody>
                  <a:tcPr marL="0" marR="0" marT="0" marB="0" anchor="b">
                    <a:lnL>
                      <a:noFill/>
                    </a:lnL>
                    <a:lnR>
                      <a:noFill/>
                    </a:lnR>
                    <a:lnT w="6350" cap="flat" cmpd="sng" algn="ctr">
                      <a:solidFill>
                        <a:srgbClr val="95B3D7"/>
                      </a:solidFill>
                      <a:prstDash val="solid"/>
                      <a:round/>
                      <a:headEnd type="none" w="med" len="med"/>
                      <a:tailEnd type="none" w="med" len="med"/>
                    </a:lnT>
                    <a:lnB>
                      <a:noFill/>
                    </a:lnB>
                    <a:solidFill>
                      <a:srgbClr val="DBE5F1"/>
                    </a:solidFill>
                  </a:tcPr>
                </a:tc>
                <a:extLst>
                  <a:ext uri="{0D108BD9-81ED-4DB2-BD59-A6C34878D82A}">
                    <a16:rowId xmlns:a16="http://schemas.microsoft.com/office/drawing/2014/main" val="10033"/>
                  </a:ext>
                </a:extLst>
              </a:tr>
            </a:tbl>
          </a:graphicData>
        </a:graphic>
      </p:graphicFrame>
      <p:graphicFrame>
        <p:nvGraphicFramePr>
          <p:cNvPr id="4" name="Chart 3"/>
          <p:cNvGraphicFramePr/>
          <p:nvPr/>
        </p:nvGraphicFramePr>
        <p:xfrm>
          <a:off x="5953124" y="1571612"/>
          <a:ext cx="6072230" cy="35719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7" y="6486039"/>
            <a:ext cx="1773555" cy="166712"/>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3" y="5895979"/>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8" y="3381377"/>
            <a:ext cx="2466975" cy="3419475"/>
          </a:xfrm>
          <a:prstGeom prst="rect">
            <a:avLst/>
          </a:prstGeom>
        </p:spPr>
      </p:pic>
      <p:sp>
        <p:nvSpPr>
          <p:cNvPr id="7" name="object 7"/>
          <p:cNvSpPr txBox="1">
            <a:spLocks noGrp="1"/>
          </p:cNvSpPr>
          <p:nvPr>
            <p:ph type="title"/>
          </p:nvPr>
        </p:nvSpPr>
        <p:spPr>
          <a:xfrm>
            <a:off x="523836" y="0"/>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9" y="6473337"/>
            <a:ext cx="228600"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1" y="2354707"/>
            <a:ext cx="8534019"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Rectangle 9"/>
          <p:cNvSpPr/>
          <p:nvPr/>
        </p:nvSpPr>
        <p:spPr>
          <a:xfrm>
            <a:off x="1881158" y="642918"/>
            <a:ext cx="9715568" cy="5909310"/>
          </a:xfrm>
          <a:prstGeom prst="rect">
            <a:avLst/>
          </a:prstGeom>
        </p:spPr>
        <p:txBody>
          <a:bodyPr wrap="square">
            <a:spAutoFit/>
          </a:bodyPr>
          <a:lstStyle/>
          <a:p>
            <a:r>
              <a:rPr lang="en-US" b="1" dirty="0" smtClean="0"/>
              <a:t>1. Dynamic Interactivity</a:t>
            </a:r>
          </a:p>
          <a:p>
            <a:r>
              <a:rPr lang="en-US" b="1" dirty="0" smtClean="0"/>
              <a:t>Real-Time Data Exploration:</a:t>
            </a:r>
            <a:r>
              <a:rPr lang="en-US" dirty="0" smtClean="0"/>
              <a:t> Users can interact with charts through slicers and drop-down menus to filter and view data in real-time. This dynamic interaction allows users to drill down into specific time periods, departments, or individual employees instantly, providing a personalized and detailed analysis of attendance trends.</a:t>
            </a:r>
          </a:p>
          <a:p>
            <a:r>
              <a:rPr lang="en-US" b="1" dirty="0" smtClean="0"/>
              <a:t>2. Comprehensive Visualization Suite</a:t>
            </a:r>
          </a:p>
          <a:p>
            <a:r>
              <a:rPr lang="en-US" b="1" dirty="0" smtClean="0"/>
              <a:t>Diverse Chart Types:</a:t>
            </a:r>
            <a:r>
              <a:rPr lang="en-US" dirty="0" smtClean="0"/>
              <a:t> The solution offers a broad range of visualizations, including line charts, bar charts, pie charts, and heat maps. This variety allows users to choose the best chart type for their specific analysis, whether they’re tracking long-term trends, comparing departmental attendance, or understanding status distributions.</a:t>
            </a:r>
          </a:p>
          <a:p>
            <a:r>
              <a:rPr lang="en-US" b="1" dirty="0" smtClean="0"/>
              <a:t>3. Enhanced User Experience</a:t>
            </a:r>
          </a:p>
          <a:p>
            <a:r>
              <a:rPr lang="en-US" b="1" dirty="0" smtClean="0"/>
              <a:t>Intuitive Design:</a:t>
            </a:r>
            <a:r>
              <a:rPr lang="en-US" dirty="0" smtClean="0"/>
              <a:t> The solution is designed with user-friendliness in mind. Clear labels, guided instructions, and easy-to-navigate interfaces ensure that users with varying levels of Excel proficiency can effectively utilize the tool.</a:t>
            </a:r>
          </a:p>
          <a:p>
            <a:r>
              <a:rPr lang="en-US" b="1" dirty="0" smtClean="0"/>
              <a:t>4. Powerful Analytical Capabilities</a:t>
            </a:r>
          </a:p>
          <a:p>
            <a:r>
              <a:rPr lang="en-US" b="1" dirty="0" smtClean="0"/>
              <a:t>Automated Insights:</a:t>
            </a:r>
            <a:r>
              <a:rPr lang="en-US" dirty="0" smtClean="0"/>
              <a:t> Built-in analytical tools generate summary reports and key insights automatically, reducing the need for manual data analysis and enhancing decision-making efficiency.</a:t>
            </a:r>
          </a:p>
          <a:p>
            <a:r>
              <a:rPr lang="en-US" b="1" dirty="0" smtClean="0"/>
              <a:t>5. Scalability and Adaptability</a:t>
            </a:r>
          </a:p>
          <a:p>
            <a:r>
              <a:rPr lang="en-US" b="1" dirty="0" smtClean="0"/>
              <a:t>Flexible Data Integration:</a:t>
            </a:r>
            <a:r>
              <a:rPr lang="en-US" dirty="0" smtClean="0"/>
              <a:t> The solution is adaptable to different scales and can handle large datasets without compromising performance. It also allows for easy updates and integration of new data, making it a future-proof investment.</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Solstice</Template>
  <TotalTime>253</TotalTime>
  <Words>1232</Words>
  <Application>Microsoft Office PowerPoint</Application>
  <PresentationFormat>Widescreen</PresentationFormat>
  <Paragraphs>237</Paragraphs>
  <Slides>12</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Arial</vt:lpstr>
      <vt:lpstr>Calibri</vt:lpstr>
      <vt:lpstr>Gill Sans MT</vt:lpstr>
      <vt:lpstr>Roboto</vt:lpstr>
      <vt:lpstr>Times New Roman</vt:lpstr>
      <vt:lpstr>Trebuchet MS</vt:lpstr>
      <vt:lpstr>Verdana</vt:lpstr>
      <vt:lpstr>Wingdings 2</vt:lpstr>
      <vt:lpstr>Solstice</vt:lpstr>
      <vt:lpstr>Employee Data Analysis using Excel  </vt:lpstr>
      <vt:lpstr>PROJECT TITLE   VISUALIZING  EMPLOYEE  ATTENDANCE  TRENDS  WITH  EXCEL CHARTS</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A New</cp:lastModifiedBy>
  <cp:revision>20</cp:revision>
  <dcterms:created xsi:type="dcterms:W3CDTF">2024-03-29T15:07:22Z</dcterms:created>
  <dcterms:modified xsi:type="dcterms:W3CDTF">2024-09-04T05:02:59Z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