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 id="2147483672" r:id="rId4"/>
    <p:sldMasterId id="2147483684" r:id="rId5"/>
    <p:sldMasterId id="2147483696" r:id="rId6"/>
    <p:sldMasterId id="2147483708" r:id="rId7"/>
    <p:sldMasterId id="2147483720" r:id="rId8"/>
  </p:sldMasterIdLst>
  <p:sldIdLst>
    <p:sldId id="265" r:id="rId9"/>
    <p:sldId id="256" r:id="rId10"/>
    <p:sldId id="266" r:id="rId11"/>
    <p:sldId id="257" r:id="rId12"/>
    <p:sldId id="258" r:id="rId13"/>
    <p:sldId id="259" r:id="rId14"/>
    <p:sldId id="260" r:id="rId15"/>
    <p:sldId id="261" r:id="rId16"/>
    <p:sldId id="262" r:id="rId17"/>
    <p:sldId id="263" r:id="rId18"/>
    <p:sldId id="26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9525" y="-3175"/>
            <a:ext cx="9153525" cy="6861175"/>
          </a:xfrm>
          <a:prstGeom prst="rect">
            <a:avLst/>
          </a:prstGeom>
          <a:noFill/>
          <a:ln w="9525">
            <a:noFill/>
          </a:ln>
        </p:spPr>
      </p:pic>
      <p:sp>
        <p:nvSpPr>
          <p:cNvPr id="2051" name="Rectangle 3"/>
          <p:cNvSpPr>
            <a:spLocks noGrp="1" noChangeArrowheads="1"/>
          </p:cNvSpPr>
          <p:nvPr>
            <p:ph type="ctrTitle"/>
          </p:nvPr>
        </p:nvSpPr>
        <p:spPr>
          <a:xfrm>
            <a:off x="1547813" y="1125538"/>
            <a:ext cx="6908800"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351088"/>
            <a:ext cx="6913562"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692150"/>
            <a:ext cx="8913812" cy="6110288"/>
          </a:xfrm>
          <a:prstGeom prst="rect">
            <a:avLst/>
          </a:prstGeom>
          <a:noFill/>
          <a:ln w="9525">
            <a:noFill/>
          </a:ln>
        </p:spPr>
      </p:pic>
      <p:sp>
        <p:nvSpPr>
          <p:cNvPr id="10" name="Rectangle 7"/>
          <p:cNvSpPr>
            <a:spLocks noChangeArrowheads="1"/>
          </p:cNvSpPr>
          <p:nvPr/>
        </p:nvSpPr>
        <p:spPr bwMode="auto">
          <a:xfrm>
            <a:off x="1588" y="549275"/>
            <a:ext cx="9144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1908175" y="2492375"/>
            <a:ext cx="5545138"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755650" y="620713"/>
            <a:ext cx="77724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fld>
            <a:endParaRPr lang="en-US"/>
          </a:p>
        </p:txBody>
      </p:sp>
      <p:sp>
        <p:nvSpPr>
          <p:cNvPr id="12" name="Rectangle 5"/>
          <p:cNvSpPr>
            <a:spLocks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468313" y="3717925"/>
            <a:ext cx="8207375"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4940300"/>
            <a:ext cx="8212138"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4.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6.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7.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9.jpe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9148763" cy="6861175"/>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fld id="{5BCAD085-E8A6-8845-BD4E-CB4CCA059FC4}" type="datetimeFigureOut">
              <a:rPr lang="en-US" smtClean="0"/>
            </a:fld>
            <a:endParaRPr 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1588" y="333375"/>
            <a:ext cx="9144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5797550" y="4438650"/>
            <a:ext cx="3340100" cy="2333625"/>
          </a:xfrm>
          <a:prstGeom prst="rect">
            <a:avLst/>
          </a:prstGeom>
          <a:noFill/>
          <a:ln w="9525">
            <a:noFill/>
          </a:ln>
        </p:spPr>
      </p:pic>
      <p:sp>
        <p:nvSpPr>
          <p:cNvPr id="1028" name="Rectangle 4"/>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fld>
            <a:endParaRPr lang="en-US"/>
          </a:p>
        </p:txBody>
      </p:sp>
      <p:sp>
        <p:nvSpPr>
          <p:cNvPr id="1031" name="Rectangle 7"/>
          <p:cNvSpPr>
            <a:spLocks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fld id="{5BCAD085-E8A6-8845-BD4E-CB4CCA059FC4}" type="datetimeFigureOut">
              <a:rPr lang="en-US" smtClean="0"/>
            </a:fld>
            <a:endParaRPr 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0.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618490"/>
            <a:ext cx="8229600" cy="5507990"/>
          </a:xfrm>
        </p:spPr>
        <p:txBody>
          <a:bodyPr/>
          <a:p>
            <a:pPr marL="0" indent="0" algn="ctr">
              <a:buNone/>
            </a:pPr>
            <a:r>
              <a:rPr lang="en-US" altLang="en-GB" sz="5400" b="1">
                <a:latin typeface="Times New Roman" panose="02020603050405020304" charset="0"/>
                <a:cs typeface="Times New Roman" panose="02020603050405020304" charset="0"/>
              </a:rPr>
              <a:t>Welcome to CodeAlpha  </a:t>
            </a:r>
            <a:endParaRPr lang="en-US" altLang="en-GB" sz="5400" b="1">
              <a:latin typeface="Times New Roman" panose="02020603050405020304" charset="0"/>
              <a:cs typeface="Times New Roman" panose="02020603050405020304" charset="0"/>
            </a:endParaRPr>
          </a:p>
          <a:p>
            <a:pPr algn="l"/>
            <a:endParaRPr lang="en-US" altLang="en-GB" b="1">
              <a:solidFill>
                <a:schemeClr val="tx1"/>
              </a:solidFill>
              <a:latin typeface="Times New Roman" panose="02020603050405020304" charset="0"/>
              <a:cs typeface="Times New Roman" panose="02020603050405020304" charset="0"/>
            </a:endParaRPr>
          </a:p>
          <a:p>
            <a:pPr algn="l"/>
            <a:r>
              <a:rPr lang="en-US" altLang="en-GB" b="1">
                <a:solidFill>
                  <a:schemeClr val="tx1"/>
                </a:solidFill>
                <a:latin typeface="Times New Roman" panose="02020603050405020304" charset="0"/>
                <a:cs typeface="Times New Roman" panose="02020603050405020304" charset="0"/>
              </a:rPr>
              <a:t>Name: Abdirahman Abdikadi Ahmed</a:t>
            </a:r>
            <a:endParaRPr lang="en-US" altLang="en-GB" b="1">
              <a:solidFill>
                <a:schemeClr val="tx1"/>
              </a:solidFill>
              <a:latin typeface="Times New Roman" panose="02020603050405020304" charset="0"/>
              <a:cs typeface="Times New Roman" panose="02020603050405020304" charset="0"/>
            </a:endParaRPr>
          </a:p>
          <a:p>
            <a:pPr algn="l"/>
            <a:r>
              <a:rPr lang="en-US" altLang="en-GB" b="1">
                <a:solidFill>
                  <a:schemeClr val="tx1"/>
                </a:solidFill>
                <a:latin typeface="Times New Roman" panose="02020603050405020304" charset="0"/>
                <a:cs typeface="Times New Roman" panose="02020603050405020304" charset="0"/>
              </a:rPr>
              <a:t>Internship: CodeAlpha - cybersecurity Internship.</a:t>
            </a:r>
            <a:endParaRPr lang="en-US" altLang="en-GB" b="1">
              <a:solidFill>
                <a:schemeClr val="tx1"/>
              </a:solidFill>
              <a:latin typeface="Times New Roman" panose="02020603050405020304" charset="0"/>
              <a:cs typeface="Times New Roman" panose="02020603050405020304" charset="0"/>
            </a:endParaRPr>
          </a:p>
          <a:p>
            <a:pPr algn="l"/>
            <a:r>
              <a:rPr lang="en-US" altLang="en-GB" b="1">
                <a:solidFill>
                  <a:schemeClr val="tx1"/>
                </a:solidFill>
                <a:latin typeface="Times New Roman" panose="02020603050405020304" charset="0"/>
                <a:cs typeface="Times New Roman" panose="02020603050405020304" charset="0"/>
              </a:rPr>
              <a:t>project: Task 2 - Phishing Awareness Training </a:t>
            </a:r>
            <a:endParaRPr lang="en-US" altLang="en-GB" b="1">
              <a:solidFill>
                <a:schemeClr val="tx1"/>
              </a:solidFill>
              <a:latin typeface="Times New Roman" panose="02020603050405020304" charset="0"/>
              <a:cs typeface="Times New Roman" panose="02020603050405020304" charset="0"/>
            </a:endParaRPr>
          </a:p>
          <a:p>
            <a:pPr algn="l"/>
            <a:r>
              <a:rPr lang="en-US" altLang="en-GB" b="1">
                <a:solidFill>
                  <a:schemeClr val="tx1"/>
                </a:solidFill>
                <a:latin typeface="Times New Roman" panose="02020603050405020304" charset="0"/>
                <a:cs typeface="Times New Roman" panose="02020603050405020304" charset="0"/>
              </a:rPr>
              <a:t>Date: 20 jun 2025</a:t>
            </a:r>
            <a:endParaRPr lang="en-US" altLang="en-GB" b="1">
              <a:solidFill>
                <a:schemeClr val="tx1"/>
              </a:solidFill>
              <a:latin typeface="Times New Roman" panose="02020603050405020304" charset="0"/>
              <a:cs typeface="Times New Roman" panose="02020603050405020304" charset="0"/>
            </a:endParaRPr>
          </a:p>
        </p:txBody>
      </p:sp>
      <p:pic>
        <p:nvPicPr>
          <p:cNvPr id="2" name="Picture 1" descr="OIP"/>
          <p:cNvPicPr>
            <a:picLocks noChangeAspect="1"/>
          </p:cNvPicPr>
          <p:nvPr/>
        </p:nvPicPr>
        <p:blipFill>
          <a:blip r:embed="rId1"/>
          <a:stretch>
            <a:fillRect/>
          </a:stretch>
        </p:blipFill>
        <p:spPr>
          <a:xfrm>
            <a:off x="5652770" y="4279900"/>
            <a:ext cx="3180080" cy="18916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2" name="Title 1"/>
          <p:cNvSpPr>
            <a:spLocks noGrp="1"/>
          </p:cNvSpPr>
          <p:nvPr>
            <p:ph type="title"/>
          </p:nvPr>
        </p:nvSpPr>
        <p:spPr/>
        <p:txBody>
          <a:bodyPr/>
          <a:lstStyle/>
          <a:p>
            <a:r>
              <a:rPr sz="5400">
                <a:solidFill>
                  <a:schemeClr val="bg1"/>
                </a:solidFill>
                <a:latin typeface="Times New Roman" panose="02020603050405020304" charset="0"/>
                <a:cs typeface="Times New Roman" panose="02020603050405020304" charset="0"/>
              </a:rPr>
              <a:t>Conclusion</a:t>
            </a:r>
            <a:endParaRPr sz="5400">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b="1">
                <a:solidFill>
                  <a:schemeClr val="bg1"/>
                </a:solidFill>
                <a:latin typeface="Times New Roman" panose="02020603050405020304" charset="0"/>
                <a:cs typeface="Times New Roman" panose="02020603050405020304" charset="0"/>
              </a:rPr>
              <a:t>Stay alert and informed.</a:t>
            </a:r>
            <a:endParaRPr b="1">
              <a:solidFill>
                <a:schemeClr val="bg1"/>
              </a:solidFill>
              <a:latin typeface="Times New Roman" panose="02020603050405020304" charset="0"/>
              <a:cs typeface="Times New Roman" panose="02020603050405020304" charset="0"/>
            </a:endParaRPr>
          </a:p>
          <a:p>
            <a:r>
              <a:rPr b="1">
                <a:solidFill>
                  <a:schemeClr val="bg1"/>
                </a:solidFill>
                <a:latin typeface="Times New Roman" panose="02020603050405020304" charset="0"/>
                <a:cs typeface="Times New Roman" panose="02020603050405020304" charset="0"/>
              </a:rPr>
              <a:t>Cybersecurity is everyone's responsibility.</a:t>
            </a:r>
            <a:endParaRPr b="1">
              <a:solidFill>
                <a:schemeClr val="bg1"/>
              </a:solidFill>
              <a:latin typeface="Times New Roman" panose="02020603050405020304" charset="0"/>
              <a:cs typeface="Times New Roman" panose="02020603050405020304" charset="0"/>
            </a:endParaRPr>
          </a:p>
          <a:p>
            <a:r>
              <a:rPr b="1">
                <a:solidFill>
                  <a:schemeClr val="bg1"/>
                </a:solidFill>
                <a:latin typeface="Times New Roman" panose="02020603050405020304" charset="0"/>
                <a:cs typeface="Times New Roman" panose="02020603050405020304" charset="0"/>
              </a:rPr>
              <a:t>Be cautious and think before you click.</a:t>
            </a:r>
            <a:endParaRPr b="1">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2" name="Title 1"/>
          <p:cNvSpPr>
            <a:spLocks noGrp="1"/>
          </p:cNvSpPr>
          <p:nvPr>
            <p:ph type="title"/>
          </p:nvPr>
        </p:nvSpPr>
        <p:spPr/>
        <p:txBody>
          <a:bodyPr/>
          <a:lstStyle/>
          <a:p>
            <a:r>
              <a:rPr sz="4800">
                <a:solidFill>
                  <a:schemeClr val="bg1"/>
                </a:solidFill>
                <a:latin typeface="Times New Roman" panose="02020603050405020304" charset="0"/>
                <a:cs typeface="Times New Roman" panose="02020603050405020304" charset="0"/>
              </a:rPr>
              <a:t>References</a:t>
            </a:r>
            <a:endParaRPr sz="4800">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a:solidFill>
                  <a:schemeClr val="bg1"/>
                </a:solidFill>
              </a:rPr>
              <a:t> </a:t>
            </a:r>
            <a:r>
              <a:rPr sz="4000">
                <a:solidFill>
                  <a:schemeClr val="bg1"/>
                </a:solidFill>
                <a:latin typeface="Times New Roman" panose="02020603050405020304" charset="0"/>
                <a:cs typeface="Times New Roman" panose="02020603050405020304" charset="0"/>
              </a:rPr>
              <a:t>https://www.phishing.org/</a:t>
            </a:r>
            <a:endParaRPr sz="4000">
              <a:solidFill>
                <a:schemeClr val="bg1"/>
              </a:solidFill>
              <a:latin typeface="Times New Roman" panose="02020603050405020304" charset="0"/>
              <a:cs typeface="Times New Roman" panose="02020603050405020304" charset="0"/>
            </a:endParaRPr>
          </a:p>
          <a:p>
            <a:r>
              <a:rPr sz="4000">
                <a:solidFill>
                  <a:schemeClr val="bg1"/>
                </a:solidFill>
                <a:latin typeface="Times New Roman" panose="02020603050405020304" charset="0"/>
                <a:cs typeface="Times New Roman" panose="02020603050405020304" charset="0"/>
              </a:rPr>
              <a:t> https://www.cyberaware.gov/</a:t>
            </a:r>
            <a:endParaRPr sz="4000">
              <a:solidFill>
                <a:schemeClr val="bg1"/>
              </a:solidFill>
              <a:latin typeface="Times New Roman" panose="02020603050405020304" charset="0"/>
              <a:cs typeface="Times New Roman" panose="02020603050405020304" charset="0"/>
            </a:endParaRPr>
          </a:p>
          <a:p>
            <a:pPr marL="0" indent="0">
              <a:buNone/>
            </a:pPr>
            <a:endParaRPr sz="4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15023" y="340995"/>
            <a:ext cx="6908800" cy="1082675"/>
          </a:xfrm>
        </p:spPr>
        <p:txBody>
          <a:bodyPr/>
          <a:lstStyle/>
          <a:p>
            <a:r>
              <a:rPr b="1">
                <a:solidFill>
                  <a:schemeClr val="accent6"/>
                </a:solidFill>
                <a:latin typeface="Times New Roman" panose="02020603050405020304" charset="0"/>
                <a:cs typeface="Times New Roman" panose="02020603050405020304" charset="0"/>
              </a:rPr>
              <a:t>Phishing Awareness Training</a:t>
            </a:r>
            <a:endParaRPr b="1">
              <a:solidFill>
                <a:schemeClr val="accent6"/>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991235" y="1423670"/>
            <a:ext cx="6913245" cy="3730625"/>
          </a:xfrm>
        </p:spPr>
        <p:txBody>
          <a:bodyPr/>
          <a:lstStyle/>
          <a:p>
            <a:pPr algn="l">
              <a:buFont typeface="+mj-lt"/>
            </a:pPr>
            <a:r>
              <a:rPr lang="en-US" sz="2800" b="1">
                <a:solidFill>
                  <a:schemeClr val="tx1"/>
                </a:solidFill>
                <a:latin typeface="Times New Roman" panose="02020603050405020304" charset="0"/>
                <a:cs typeface="Times New Roman" panose="02020603050405020304" charset="0"/>
              </a:rPr>
              <a:t>1. Introduction </a:t>
            </a:r>
            <a:endParaRPr lang="en-US" sz="2800" b="1">
              <a:solidFill>
                <a:schemeClr val="tx1"/>
              </a:solidFill>
              <a:latin typeface="Times New Roman" panose="02020603050405020304" charset="0"/>
              <a:cs typeface="Times New Roman" panose="02020603050405020304" charset="0"/>
            </a:endParaRPr>
          </a:p>
          <a:p>
            <a:pPr algn="l">
              <a:buFont typeface="+mj-lt"/>
            </a:pPr>
            <a:r>
              <a:rPr lang="en-US" sz="2800" b="1">
                <a:solidFill>
                  <a:schemeClr val="tx1"/>
                </a:solidFill>
                <a:latin typeface="Times New Roman" panose="02020603050405020304" charset="0"/>
                <a:cs typeface="Times New Roman" panose="02020603050405020304" charset="0"/>
              </a:rPr>
              <a:t>2. What is phishing?</a:t>
            </a:r>
            <a:endParaRPr lang="en-US" sz="2800" b="1">
              <a:solidFill>
                <a:schemeClr val="tx1"/>
              </a:solidFill>
              <a:latin typeface="Times New Roman" panose="02020603050405020304" charset="0"/>
              <a:cs typeface="Times New Roman" panose="02020603050405020304" charset="0"/>
            </a:endParaRPr>
          </a:p>
          <a:p>
            <a:pPr algn="l">
              <a:buFont typeface="+mj-lt"/>
            </a:pPr>
            <a:r>
              <a:rPr lang="en-US" sz="2800" b="1">
                <a:solidFill>
                  <a:schemeClr val="tx1"/>
                </a:solidFill>
                <a:latin typeface="Times New Roman" panose="02020603050405020304" charset="0"/>
                <a:cs typeface="Times New Roman" panose="02020603050405020304" charset="0"/>
              </a:rPr>
              <a:t>3. Common Types of pishing attacks </a:t>
            </a:r>
            <a:endParaRPr lang="en-US" sz="2800" b="1">
              <a:solidFill>
                <a:schemeClr val="tx1"/>
              </a:solidFill>
              <a:latin typeface="Times New Roman" panose="02020603050405020304" charset="0"/>
              <a:cs typeface="Times New Roman" panose="02020603050405020304" charset="0"/>
            </a:endParaRPr>
          </a:p>
          <a:p>
            <a:pPr algn="l">
              <a:buFont typeface="+mj-lt"/>
            </a:pPr>
            <a:r>
              <a:rPr lang="en-US" sz="2800" b="1">
                <a:solidFill>
                  <a:schemeClr val="tx1"/>
                </a:solidFill>
                <a:latin typeface="Times New Roman" panose="02020603050405020304" charset="0"/>
                <a:cs typeface="Times New Roman" panose="02020603050405020304" charset="0"/>
              </a:rPr>
              <a:t>4. Effective of phishing attacks </a:t>
            </a:r>
            <a:endParaRPr lang="en-US" sz="2800" b="1">
              <a:solidFill>
                <a:schemeClr val="tx1"/>
              </a:solidFill>
              <a:latin typeface="Times New Roman" panose="02020603050405020304" charset="0"/>
              <a:cs typeface="Times New Roman" panose="02020603050405020304" charset="0"/>
            </a:endParaRPr>
          </a:p>
          <a:p>
            <a:pPr algn="l">
              <a:buFont typeface="+mj-lt"/>
            </a:pPr>
            <a:r>
              <a:rPr lang="en-US" sz="2800" b="1">
                <a:solidFill>
                  <a:schemeClr val="tx1"/>
                </a:solidFill>
                <a:latin typeface="Times New Roman" panose="02020603050405020304" charset="0"/>
                <a:cs typeface="Times New Roman" panose="02020603050405020304" charset="0"/>
              </a:rPr>
              <a:t>5. preventive measures</a:t>
            </a:r>
            <a:endParaRPr lang="en-US" sz="2800" b="1">
              <a:solidFill>
                <a:schemeClr val="tx1"/>
              </a:solidFill>
              <a:latin typeface="Times New Roman" panose="02020603050405020304" charset="0"/>
              <a:cs typeface="Times New Roman" panose="02020603050405020304" charset="0"/>
            </a:endParaRPr>
          </a:p>
          <a:p>
            <a:pPr algn="l">
              <a:buFont typeface="+mj-lt"/>
            </a:pPr>
            <a:r>
              <a:rPr lang="en-US" sz="2800" b="1">
                <a:solidFill>
                  <a:schemeClr val="tx1"/>
                </a:solidFill>
                <a:latin typeface="Times New Roman" panose="02020603050405020304" charset="0"/>
                <a:cs typeface="Times New Roman" panose="02020603050405020304" charset="0"/>
              </a:rPr>
              <a:t>6. </a:t>
            </a:r>
            <a:r>
              <a:rPr sz="2800" b="1">
                <a:solidFill>
                  <a:schemeClr val="tx1"/>
                </a:solidFill>
                <a:latin typeface="Times New Roman" panose="02020603050405020304" charset="0"/>
                <a:cs typeface="Times New Roman" panose="02020603050405020304" charset="0"/>
                <a:sym typeface="+mn-ea"/>
              </a:rPr>
              <a:t>Prevention Tips</a:t>
            </a:r>
            <a:endParaRPr lang="en-US" sz="2800" b="1">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7210" y="609600"/>
            <a:ext cx="8229600" cy="582613"/>
          </a:xfrm>
        </p:spPr>
        <p:txBody>
          <a:bodyPr/>
          <a:p>
            <a:pPr algn="ctr"/>
            <a:r>
              <a:rPr lang="en-US" altLang="en-GB" b="1">
                <a:latin typeface="Times New Roman" panose="02020603050405020304" charset="0"/>
                <a:cs typeface="Times New Roman" panose="02020603050405020304" charset="0"/>
              </a:rPr>
              <a:t>Introduction</a:t>
            </a:r>
            <a:endParaRPr lang="en-US" altLang="en-GB"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482090"/>
            <a:ext cx="8229600" cy="4953000"/>
          </a:xfrm>
        </p:spPr>
        <p:txBody>
          <a:bodyPr/>
          <a:p>
            <a:r>
              <a:rPr lang="en-US" altLang="en-GB">
                <a:latin typeface="Times New Roman" panose="02020603050405020304" charset="0"/>
                <a:cs typeface="Times New Roman" panose="02020603050405020304" charset="0"/>
              </a:rPr>
              <a:t>Phishing is one of the most common and dangerous forms of cyberattacks targeting individuals and organizations. It involves fraudulent attempts by cybercriminals to obtain sensitive information—such as usernames, passwords, credit card details, or confidential data—by pretending to be a trustworthy source, often through email, text messages, or fake websites.</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What is Phishing?</a:t>
            </a:r>
          </a:p>
        </p:txBody>
      </p:sp>
      <p:sp>
        <p:nvSpPr>
          <p:cNvPr id="3" name="Content Placeholder 2"/>
          <p:cNvSpPr>
            <a:spLocks noGrp="1"/>
          </p:cNvSpPr>
          <p:nvPr>
            <p:ph idx="1"/>
          </p:nvPr>
        </p:nvSpPr>
        <p:spPr/>
        <p:txBody>
          <a:bodyPr/>
          <a:lstStyle/>
          <a:p>
            <a:r>
              <a:t>Phishing is a cyberattack that tricks you into revealing sensitive information.</a:t>
            </a:r>
          </a:p>
          <a:p>
            <a:r>
              <a:t>Often comes as fake emails, websites, or messages pretending to be real.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Common Types of Phishing</a:t>
            </a:r>
          </a:p>
        </p:txBody>
      </p:sp>
      <p:sp>
        <p:nvSpPr>
          <p:cNvPr id="3" name="Content Placeholder 2"/>
          <p:cNvSpPr>
            <a:spLocks noGrp="1"/>
          </p:cNvSpPr>
          <p:nvPr>
            <p:ph idx="1"/>
          </p:nvPr>
        </p:nvSpPr>
        <p:spPr/>
        <p:txBody>
          <a:bodyPr/>
          <a:lstStyle/>
          <a:p>
            <a:r>
              <a:t>- Email Phishing</a:t>
            </a:r>
          </a:p>
          <a:p>
            <a:r>
              <a:t>- Spear Phishing</a:t>
            </a:r>
          </a:p>
          <a:p>
            <a:r>
              <a:t>- Smishing (SMS Phishing)</a:t>
            </a:r>
          </a:p>
          <a:p>
            <a:r>
              <a:t>- Vishing (Voice Call Phishing)</a:t>
            </a:r>
          </a:p>
          <a:p>
            <a:r>
              <a:t>- Fake Websites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pPr algn="ctr"/>
            <a:r>
              <a:t>How to Identify Phishing?</a:t>
            </a:r>
          </a:p>
        </p:txBody>
      </p:sp>
      <p:sp>
        <p:nvSpPr>
          <p:cNvPr id="3" name="Content Placeholder 2"/>
          <p:cNvSpPr>
            <a:spLocks noGrp="1"/>
          </p:cNvSpPr>
          <p:nvPr>
            <p:ph idx="1"/>
          </p:nvPr>
        </p:nvSpPr>
        <p:spPr/>
        <p:txBody>
          <a:bodyPr/>
          <a:lstStyle/>
          <a:p>
            <a:r>
              <a:t> Poor grammar or spelling</a:t>
            </a:r>
          </a:p>
          <a:p>
            <a:r>
              <a:t> Urgent or threatening messages</a:t>
            </a:r>
          </a:p>
          <a:p>
            <a:r>
              <a:t> Unknown or strange email addresses</a:t>
            </a:r>
          </a:p>
          <a:p>
            <a:r>
              <a:t> Unexpected attachments or links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lstStyle/>
          <a:p>
            <a:r>
              <a:rPr sz="6600" b="1">
                <a:latin typeface="Times New Roman" panose="02020603050405020304" charset="0"/>
                <a:cs typeface="Times New Roman" panose="02020603050405020304" charset="0"/>
              </a:rPr>
              <a:t>Real Examples</a:t>
            </a:r>
            <a:endParaRPr sz="6600" b="1">
              <a:latin typeface="Times New Roman" panose="02020603050405020304" charset="0"/>
              <a:cs typeface="Times New Roman" panose="02020603050405020304" charset="0"/>
            </a:endParaRPr>
          </a:p>
        </p:txBody>
      </p:sp>
      <p:pic>
        <p:nvPicPr>
          <p:cNvPr id="5" name="Picture 4" descr="photo_2025-06-20_10-19-37"/>
          <p:cNvPicPr>
            <a:picLocks noChangeAspect="1"/>
          </p:cNvPicPr>
          <p:nvPr/>
        </p:nvPicPr>
        <p:blipFill>
          <a:blip r:embed="rId1"/>
          <a:stretch>
            <a:fillRect/>
          </a:stretch>
        </p:blipFill>
        <p:spPr>
          <a:xfrm>
            <a:off x="369570" y="1375410"/>
            <a:ext cx="8550275" cy="5203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Prevention Tips</a:t>
            </a:r>
          </a:p>
        </p:txBody>
      </p:sp>
      <p:sp>
        <p:nvSpPr>
          <p:cNvPr id="3" name="Content Placeholder 2"/>
          <p:cNvSpPr>
            <a:spLocks noGrp="1"/>
          </p:cNvSpPr>
          <p:nvPr>
            <p:ph idx="1"/>
          </p:nvPr>
        </p:nvSpPr>
        <p:spPr/>
        <p:txBody>
          <a:bodyPr/>
          <a:lstStyle/>
          <a:p>
            <a:r>
              <a:t> Verify sender email addresses</a:t>
            </a:r>
          </a:p>
          <a:p>
            <a:r>
              <a:t> Hover over links before clicking</a:t>
            </a:r>
          </a:p>
          <a:p>
            <a:r>
              <a:t> Don't open suspicious attachments</a:t>
            </a:r>
          </a:p>
          <a:p>
            <a:r>
              <a:t> Use Two-Factor Authentication</a:t>
            </a:r>
          </a:p>
          <a:p>
            <a:r>
              <a:t> Report phishing attempts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pPr algn="ctr"/>
            <a:r>
              <a:t>Mini Quiz</a:t>
            </a:r>
          </a:p>
        </p:txBody>
      </p:sp>
      <p:sp>
        <p:nvSpPr>
          <p:cNvPr id="3" name="Content Placeholder 2"/>
          <p:cNvSpPr>
            <a:spLocks noGrp="1"/>
          </p:cNvSpPr>
          <p:nvPr>
            <p:ph idx="1"/>
          </p:nvPr>
        </p:nvSpPr>
        <p:spPr/>
        <p:txBody>
          <a:bodyPr/>
          <a:lstStyle/>
          <a:p>
            <a:r>
              <a:t>Q1: Which of the following is a sign of phishing?</a:t>
            </a:r>
          </a:p>
          <a:p>
            <a:r>
              <a:t>a) Professional language</a:t>
            </a:r>
          </a:p>
          <a:p>
            <a:r>
              <a:t>b) Known sender</a:t>
            </a:r>
          </a:p>
          <a:p>
            <a:r>
              <a:t>c) Threatening tone</a:t>
            </a:r>
          </a:p>
          <a:p>
            <a:r>
              <a:t>d) Secure HTTPS</a:t>
            </a:r>
          </a:p>
          <a:p/>
          <a:p>
            <a:r>
              <a:t>Correct Answer: c</a:t>
            </a:r>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efault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1660</Words>
  <Application>WPS Presentation</Application>
  <PresentationFormat>On-screen Show (4:3)</PresentationFormat>
  <Paragraphs>72</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7</vt:i4>
      </vt:variant>
      <vt:variant>
        <vt:lpstr>幻灯片标题</vt:lpstr>
      </vt:variant>
      <vt:variant>
        <vt:i4>11</vt:i4>
      </vt:variant>
    </vt:vector>
  </HeadingPairs>
  <TitlesOfParts>
    <vt:vector size="25" baseType="lpstr">
      <vt:lpstr>Arial</vt:lpstr>
      <vt:lpstr>SimSun</vt:lpstr>
      <vt:lpstr>Wingdings</vt:lpstr>
      <vt:lpstr>Times New Roman</vt:lpstr>
      <vt:lpstr>Microsoft YaHei</vt:lpstr>
      <vt:lpstr>Arial Unicode MS</vt:lpstr>
      <vt:lpstr>Calibri</vt:lpstr>
      <vt:lpstr>Data Pie Charts</vt:lpstr>
      <vt:lpstr>Blue Waves</vt:lpstr>
      <vt:lpstr>Orange Waves</vt:lpstr>
      <vt:lpstr>Default Design</vt:lpstr>
      <vt:lpstr>Business Cooperate</vt:lpstr>
      <vt:lpstr>1_Default Design</vt:lpstr>
      <vt:lpstr>Green Color</vt:lpstr>
      <vt:lpstr>PowerPoint 演示文稿</vt:lpstr>
      <vt:lpstr>Phishing Awareness Training</vt:lpstr>
      <vt:lpstr>Introduction</vt:lpstr>
      <vt:lpstr>What is Phishing?</vt:lpstr>
      <vt:lpstr>Common Types of Phishing</vt:lpstr>
      <vt:lpstr>How to Identify Phishing?</vt:lpstr>
      <vt:lpstr>Real Examples</vt:lpstr>
      <vt:lpstr>Prevention Tips</vt:lpstr>
      <vt:lpstr>Mini Quiz</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Abdi</cp:lastModifiedBy>
  <cp:revision>9</cp:revision>
  <dcterms:created xsi:type="dcterms:W3CDTF">2013-01-27T09:14:00Z</dcterms:created>
  <dcterms:modified xsi:type="dcterms:W3CDTF">2025-06-20T18:14:31Z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7B76BAC413D04CD89C2E6F1F69A3989E_12</vt:lpwstr>
  </property>
  <property fmtid="{D5CDD505-2E9C-101B-9397-08002B2CF9AE}" pid="3" name="KSOProductBuildVer">
    <vt:lpwstr>2057-12.2.0.21183</vt:lpwstr>
  </property>
</Properties>
</file>