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528"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96F975-A4B6-4F3F-9186-EBCC922601C3}"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6627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143009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123207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406581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96F975-A4B6-4F3F-9186-EBCC922601C3}"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7120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96F975-A4B6-4F3F-9186-EBCC922601C3}"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416141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96F975-A4B6-4F3F-9186-EBCC922601C3}"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14427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96F975-A4B6-4F3F-9186-EBCC922601C3}"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43113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6F975-A4B6-4F3F-9186-EBCC922601C3}"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19052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96F975-A4B6-4F3F-9186-EBCC922601C3}"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67361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96F975-A4B6-4F3F-9186-EBCC922601C3}"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5383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6F975-A4B6-4F3F-9186-EBCC922601C3}" type="datetimeFigureOut">
              <a:rPr lang="en-US" smtClean="0"/>
              <a:t>6/7/2020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B6AC6-24CE-42A2-ADDD-B8D80351920C}" type="slidenum">
              <a:rPr lang="en-US" smtClean="0"/>
              <a:t>‹#›</a:t>
            </a:fld>
            <a:endParaRPr lang="en-US"/>
          </a:p>
        </p:txBody>
      </p:sp>
    </p:spTree>
    <p:extLst>
      <p:ext uri="{BB962C8B-B14F-4D97-AF65-F5344CB8AC3E}">
        <p14:creationId xmlns:p14="http://schemas.microsoft.com/office/powerpoint/2010/main" val="65506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938" y="1069687"/>
            <a:ext cx="11380124" cy="5486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405938" y="3812887"/>
            <a:ext cx="11380124"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9" name="Straight Connector 8"/>
          <p:cNvCxnSpPr>
            <a:stCxn id="5" idx="0"/>
            <a:endCxn id="5" idx="2"/>
          </p:cNvCxnSpPr>
          <p:nvPr/>
        </p:nvCxnSpPr>
        <p:spPr>
          <a:xfrm>
            <a:off x="6096000" y="1069687"/>
            <a:ext cx="0" cy="548640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0" y="0"/>
            <a:ext cx="297228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IE 7275 Data Mining in Engineering</a:t>
            </a:r>
          </a:p>
        </p:txBody>
      </p:sp>
      <p:sp>
        <p:nvSpPr>
          <p:cNvPr id="11" name="TextBox 10"/>
          <p:cNvSpPr txBox="1"/>
          <p:nvPr/>
        </p:nvSpPr>
        <p:spPr>
          <a:xfrm>
            <a:off x="10629328" y="-1"/>
            <a:ext cx="1646541"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Case Study Project</a:t>
            </a:r>
          </a:p>
        </p:txBody>
      </p:sp>
      <p:sp>
        <p:nvSpPr>
          <p:cNvPr id="12" name="TextBox 11"/>
          <p:cNvSpPr txBox="1"/>
          <p:nvPr/>
        </p:nvSpPr>
        <p:spPr>
          <a:xfrm>
            <a:off x="3882045" y="349135"/>
            <a:ext cx="585215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Group </a:t>
            </a:r>
            <a:r>
              <a:rPr lang="en-US" sz="1600" b="1" dirty="0">
                <a:solidFill>
                  <a:srgbClr val="0070C0"/>
                </a:solidFill>
                <a:latin typeface="Times New Roman" panose="02020603050405020304" pitchFamily="18" charset="0"/>
                <a:cs typeface="Times New Roman" panose="02020603050405020304" pitchFamily="18" charset="0"/>
              </a:rPr>
              <a:t>04: Ronit Dhiren Mankad </a:t>
            </a:r>
            <a:r>
              <a:rPr lang="en-US" sz="1600" b="1" dirty="0">
                <a:latin typeface="Times New Roman" panose="02020603050405020304" pitchFamily="18" charset="0"/>
                <a:cs typeface="Times New Roman" panose="02020603050405020304" pitchFamily="18" charset="0"/>
              </a:rPr>
              <a:t>and </a:t>
            </a:r>
            <a:r>
              <a:rPr lang="en-US" sz="1600" b="1" dirty="0">
                <a:solidFill>
                  <a:srgbClr val="0070C0"/>
                </a:solidFill>
                <a:latin typeface="Times New Roman" panose="02020603050405020304" pitchFamily="18" charset="0"/>
                <a:cs typeface="Times New Roman" panose="02020603050405020304" pitchFamily="18" charset="0"/>
              </a:rPr>
              <a:t>Sai Shashank Nukala</a:t>
            </a:r>
          </a:p>
        </p:txBody>
      </p:sp>
      <p:sp>
        <p:nvSpPr>
          <p:cNvPr id="13" name="TextBox 12"/>
          <p:cNvSpPr txBox="1"/>
          <p:nvPr/>
        </p:nvSpPr>
        <p:spPr>
          <a:xfrm>
            <a:off x="468290" y="1161148"/>
            <a:ext cx="5565358" cy="2539157"/>
          </a:xfrm>
          <a:prstGeom prst="rect">
            <a:avLst/>
          </a:prstGeom>
          <a:solidFill>
            <a:schemeClr val="bg1">
              <a:lumMod val="95000"/>
            </a:schemeClr>
          </a:solid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PROBLEM </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Problem Introduction</a:t>
            </a:r>
          </a:p>
          <a:p>
            <a:r>
              <a:rPr lang="en-US" sz="1000" dirty="0">
                <a:latin typeface="Times New Roman" panose="02020603050405020304" pitchFamily="18" charset="0"/>
                <a:cs typeface="Times New Roman" panose="02020603050405020304" pitchFamily="18" charset="0"/>
              </a:rPr>
              <a:t>Phishing is a form of cyber-attack that utilizes counterfeit websites to steal sensitive user information such as account login credentials, credit card numbers, etc. </a:t>
            </a:r>
            <a:r>
              <a:rPr lang="en-US" sz="1000" dirty="0"/>
              <a:t>Users are  often lured by communications purporting to be from trusted parties such as social web sites, auction sites, banks, online payment processors or IT administrators. </a:t>
            </a: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a:t>
            </a:r>
            <a:r>
              <a:rPr lang="en-AU" sz="1100" dirty="0">
                <a:latin typeface="Times New Roman" panose="02020603050405020304" pitchFamily="18" charset="0"/>
                <a:cs typeface="Times New Roman" panose="02020603050405020304" pitchFamily="18" charset="0"/>
              </a:rPr>
              <a:t>Problem Statement</a:t>
            </a:r>
            <a:endParaRPr lang="en-US" sz="11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Identifying phishing websites across different platforms still proves to be a major challenge in the industry. Websites can be classified by monitoring a variety of different indicators. Example: does the website uses https or not, does the website uses an external favicon etc. As the number of indicators increase, they introduce more complexity to the classification process.</a:t>
            </a: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a:t>
            </a:r>
            <a:r>
              <a:rPr lang="en-AU" sz="1100" dirty="0">
                <a:latin typeface="Times New Roman" panose="02020603050405020304" pitchFamily="18" charset="0"/>
                <a:cs typeface="Times New Roman" panose="02020603050405020304" pitchFamily="18" charset="0"/>
              </a:rPr>
              <a:t>Objective</a:t>
            </a:r>
          </a:p>
          <a:p>
            <a:r>
              <a:rPr lang="en-US" sz="1000" dirty="0">
                <a:latin typeface="Times New Roman" panose="02020603050405020304" pitchFamily="18" charset="0"/>
                <a:cs typeface="Times New Roman" panose="02020603050405020304" pitchFamily="18" charset="0"/>
              </a:rPr>
              <a:t>We propose a solution which uses machine learning techniques like KNN, CART, Naive Bayes, Logistic regression, Neural Nets and Latent Discriminant Analysis to model and classify the data. A well trained and generalized model will be able to classify websites with a reasonable accuracy.</a:t>
            </a:r>
            <a:endParaRPr lang="en-AU" sz="1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489807" y="3851014"/>
            <a:ext cx="5522325" cy="2693045"/>
          </a:xfrm>
          <a:prstGeom prst="rect">
            <a:avLst/>
          </a:prstGeom>
          <a:solidFill>
            <a:schemeClr val="bg1">
              <a:lumMod val="95000"/>
            </a:schemeClr>
          </a:solid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DATA</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Origin</a:t>
            </a:r>
          </a:p>
          <a:p>
            <a:r>
              <a:rPr lang="en-US" sz="1000" dirty="0">
                <a:latin typeface="Times New Roman" panose="02020603050405020304" pitchFamily="18" charset="0"/>
                <a:cs typeface="Times New Roman" panose="02020603050405020304" pitchFamily="18" charset="0"/>
              </a:rPr>
              <a:t>The data was obtained from the following source -</a:t>
            </a:r>
          </a:p>
          <a:p>
            <a:r>
              <a:rPr lang="en-US" sz="1000" dirty="0">
                <a:latin typeface="Times New Roman" panose="02020603050405020304" pitchFamily="18" charset="0"/>
                <a:cs typeface="Times New Roman" panose="02020603050405020304" pitchFamily="18" charset="0"/>
              </a:rPr>
              <a:t>[1] Tan, </a:t>
            </a:r>
            <a:r>
              <a:rPr lang="en-US" sz="1000" dirty="0" err="1">
                <a:latin typeface="Times New Roman" panose="02020603050405020304" pitchFamily="18" charset="0"/>
                <a:cs typeface="Times New Roman" panose="02020603050405020304" pitchFamily="18" charset="0"/>
              </a:rPr>
              <a:t>Choon</a:t>
            </a:r>
            <a:r>
              <a:rPr lang="en-US" sz="1000" dirty="0">
                <a:latin typeface="Times New Roman" panose="02020603050405020304" pitchFamily="18" charset="0"/>
                <a:cs typeface="Times New Roman" panose="02020603050405020304" pitchFamily="18" charset="0"/>
              </a:rPr>
              <a:t> Lin (2018), “Phishing Dataset for Machine Learning: Feature Evaluation”, Mendeley Data, v1</a:t>
            </a:r>
          </a:p>
          <a:p>
            <a:pPr marL="171450" indent="-171450">
              <a:buFont typeface="Arial" panose="020B0604020202020204" pitchFamily="34" charset="0"/>
              <a:buChar char="•"/>
            </a:pPr>
            <a:r>
              <a:rPr lang="en-AU" sz="1100" dirty="0">
                <a:latin typeface="Times New Roman" panose="02020603050405020304" pitchFamily="18" charset="0"/>
                <a:cs typeface="Times New Roman" panose="02020603050405020304" pitchFamily="18" charset="0"/>
              </a:rPr>
              <a:t> Key Data Attributes</a:t>
            </a:r>
            <a:endParaRPr lang="en-US" sz="11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Some of the key attributes include </a:t>
            </a:r>
            <a:r>
              <a:rPr lang="en-US" sz="1000" i="1" u="sng" dirty="0" err="1">
                <a:latin typeface="Times New Roman" panose="02020603050405020304" pitchFamily="18" charset="0"/>
                <a:cs typeface="Times New Roman" panose="02020603050405020304" pitchFamily="18" charset="0"/>
              </a:rPr>
              <a:t>NumDots</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UrlLength</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NoHttps</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FrequentDomainNameMismatch</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InsecureForms</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IpAddress</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FakeLinkInStatusBar</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RightClickDisabled</a:t>
            </a:r>
            <a:r>
              <a:rPr lang="en-US" sz="1000" i="1" u="sng" dirty="0">
                <a:latin typeface="Times New Roman" panose="02020603050405020304" pitchFamily="18" charset="0"/>
                <a:cs typeface="Times New Roman" panose="02020603050405020304" pitchFamily="18" charset="0"/>
              </a:rPr>
              <a:t> numeric, </a:t>
            </a:r>
            <a:r>
              <a:rPr lang="en-US" sz="1000" i="1" u="sng" dirty="0" err="1">
                <a:latin typeface="Times New Roman" panose="02020603050405020304" pitchFamily="18" charset="0"/>
                <a:cs typeface="Times New Roman" panose="02020603050405020304" pitchFamily="18" charset="0"/>
              </a:rPr>
              <a:t>PopUpWindow</a:t>
            </a:r>
            <a:r>
              <a:rPr lang="en-US" sz="1000" i="1" u="sng" dirty="0">
                <a:latin typeface="Times New Roman" panose="02020603050405020304" pitchFamily="18" charset="0"/>
                <a:cs typeface="Times New Roman" panose="02020603050405020304" pitchFamily="18" charset="0"/>
              </a:rPr>
              <a:t> numeric  </a:t>
            </a:r>
            <a:r>
              <a:rPr lang="en-US" sz="1000" dirty="0">
                <a:latin typeface="Times New Roman" panose="02020603050405020304" pitchFamily="18" charset="0"/>
                <a:cs typeface="Times New Roman" panose="02020603050405020304" pitchFamily="18" charset="0"/>
              </a:rPr>
              <a:t>etc.</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100" dirty="0">
                <a:latin typeface="Times New Roman" panose="02020603050405020304" pitchFamily="18" charset="0"/>
                <a:cs typeface="Times New Roman" panose="02020603050405020304" pitchFamily="18" charset="0"/>
              </a:rPr>
              <a:t> Data Quality</a:t>
            </a:r>
          </a:p>
          <a:p>
            <a:r>
              <a:rPr lang="en-US" sz="1000" dirty="0">
                <a:latin typeface="Times New Roman" panose="02020603050405020304" pitchFamily="18" charset="0"/>
                <a:cs typeface="Times New Roman" panose="02020603050405020304" pitchFamily="18" charset="0"/>
              </a:rPr>
              <a:t>This dataset contains 48 features extracted from 5000 phishing webpages and 5000 legitimate webpages, which were downloaded from January to May 2015 and from May to June 2017. An improved feature extraction technique is employed by leveraging the browser automation framework (</a:t>
            </a:r>
            <a:r>
              <a:rPr lang="en-US" sz="1000" dirty="0" err="1">
                <a:latin typeface="Times New Roman" panose="02020603050405020304" pitchFamily="18" charset="0"/>
                <a:cs typeface="Times New Roman" panose="02020603050405020304" pitchFamily="18" charset="0"/>
              </a:rPr>
              <a:t>i.e</a:t>
            </a:r>
            <a:r>
              <a:rPr lang="en-US" sz="1000" dirty="0">
                <a:latin typeface="Times New Roman" panose="02020603050405020304" pitchFamily="18" charset="0"/>
                <a:cs typeface="Times New Roman" panose="02020603050405020304" pitchFamily="18" charset="0"/>
              </a:rPr>
              <a:t>, Selenium WebDriver), which is more precise and robust compared to parsing approach based on regular expressions</a:t>
            </a:r>
            <a:r>
              <a:rPr lang="en-US" sz="12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AU" sz="12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179867" y="1094733"/>
            <a:ext cx="5522325" cy="2669962"/>
          </a:xfrm>
          <a:prstGeom prst="rect">
            <a:avLst/>
          </a:prstGeom>
          <a:solidFill>
            <a:schemeClr val="bg1">
              <a:lumMod val="95000"/>
            </a:schemeClr>
          </a:solid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SOLUTION DESIGN </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Data Preprocessing/Exploration, Variable Selection</a:t>
            </a:r>
          </a:p>
          <a:p>
            <a:r>
              <a:rPr lang="en-US" sz="1000" dirty="0">
                <a:latin typeface="Times New Roman" panose="02020603050405020304" pitchFamily="18" charset="0"/>
                <a:cs typeface="Times New Roman" panose="02020603050405020304" pitchFamily="18" charset="0"/>
              </a:rPr>
              <a:t>The data has been restructured and converted to a readable data frame from an ARFF file. The key attributes have been visualized to determine the structure of data. The predictor data had been normalized and subjected to Principal Component Analysis thereby reducing the 47 predictor variables to 13 principal components which capture most of the variance that all the predictors contribute to in the dependent variable.</a:t>
            </a: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100" dirty="0">
                <a:latin typeface="Times New Roman" panose="02020603050405020304" pitchFamily="18" charset="0"/>
                <a:cs typeface="Times New Roman" panose="02020603050405020304" pitchFamily="18" charset="0"/>
              </a:rPr>
              <a:t> Supervised Machine Learning Problem (</a:t>
            </a:r>
            <a:r>
              <a:rPr lang="en-US" sz="1100" dirty="0">
                <a:latin typeface="Times New Roman" panose="02020603050405020304" pitchFamily="18" charset="0"/>
                <a:cs typeface="Times New Roman" panose="02020603050405020304" pitchFamily="18" charset="0"/>
              </a:rPr>
              <a:t>Prediction or Classification)</a:t>
            </a:r>
          </a:p>
          <a:p>
            <a:r>
              <a:rPr lang="en-US" sz="1000" dirty="0">
                <a:latin typeface="Times New Roman" panose="02020603050405020304" pitchFamily="18" charset="0"/>
                <a:cs typeface="Times New Roman" panose="02020603050405020304" pitchFamily="18" charset="0"/>
              </a:rPr>
              <a:t>It is a Supervised Machine learning Problem with a categorical output variable, requiring a classification </a:t>
            </a:r>
            <a:r>
              <a:rPr lang="en-US" sz="1000" dirty="0" err="1">
                <a:latin typeface="Times New Roman" panose="02020603050405020304" pitchFamily="18" charset="0"/>
                <a:cs typeface="Times New Roman" panose="02020603050405020304" pitchFamily="18" charset="0"/>
              </a:rPr>
              <a:t>alogorithms</a:t>
            </a:r>
            <a:r>
              <a:rPr lang="en-US" sz="1000" dirty="0">
                <a:latin typeface="Times New Roman" panose="02020603050405020304" pitchFamily="18" charset="0"/>
                <a:cs typeface="Times New Roman" panose="02020603050405020304" pitchFamily="18" charset="0"/>
              </a:rPr>
              <a:t>/techniques.</a:t>
            </a:r>
          </a:p>
          <a:p>
            <a:pPr marL="628650" lvl="1" indent="-171450">
              <a:buFont typeface="Arial" panose="020B0604020202020204" pitchFamily="34" charset="0"/>
              <a:buChar char="•"/>
            </a:pPr>
            <a:r>
              <a:rPr lang="en-AU" sz="1100" dirty="0">
                <a:latin typeface="Times New Roman" panose="02020603050405020304" pitchFamily="18" charset="0"/>
                <a:cs typeface="Times New Roman" panose="02020603050405020304" pitchFamily="18" charset="0"/>
              </a:rPr>
              <a:t> </a:t>
            </a:r>
            <a:r>
              <a:rPr lang="en-AU" sz="1050" dirty="0">
                <a:latin typeface="Times New Roman" panose="02020603050405020304" pitchFamily="18" charset="0"/>
                <a:cs typeface="Times New Roman" panose="02020603050405020304" pitchFamily="18" charset="0"/>
              </a:rPr>
              <a:t>Predictors (Input variables) </a:t>
            </a:r>
            <a:r>
              <a:rPr lang="en-AU" sz="1050" i="1" dirty="0">
                <a:latin typeface="Times New Roman" panose="02020603050405020304" pitchFamily="18" charset="0"/>
                <a:cs typeface="Times New Roman" panose="02020603050405020304" pitchFamily="18" charset="0"/>
              </a:rPr>
              <a:t>x</a:t>
            </a:r>
          </a:p>
          <a:p>
            <a:pPr lvl="1"/>
            <a:r>
              <a:rPr lang="en-AU" sz="1000" dirty="0">
                <a:latin typeface="Times New Roman" panose="02020603050405020304" pitchFamily="18" charset="0"/>
                <a:cs typeface="Times New Roman" panose="02020603050405020304" pitchFamily="18" charset="0"/>
              </a:rPr>
              <a:t>The input variables include all the 47 variables, some of which have been mentioned as key attributes in the slide. </a:t>
            </a:r>
          </a:p>
          <a:p>
            <a:pPr marL="628650" lvl="1" indent="-171450">
              <a:buFont typeface="Arial" panose="020B0604020202020204" pitchFamily="34" charset="0"/>
              <a:buChar char="•"/>
            </a:pPr>
            <a:r>
              <a:rPr lang="en-AU" sz="1050" dirty="0">
                <a:latin typeface="Times New Roman" panose="02020603050405020304" pitchFamily="18" charset="0"/>
                <a:cs typeface="Times New Roman" panose="02020603050405020304" pitchFamily="18" charset="0"/>
              </a:rPr>
              <a:t>Outcome (Output Variable) </a:t>
            </a:r>
            <a:r>
              <a:rPr lang="en-AU" sz="1050" i="1" dirty="0">
                <a:latin typeface="Times New Roman" panose="02020603050405020304" pitchFamily="18" charset="0"/>
                <a:cs typeface="Times New Roman" panose="02020603050405020304" pitchFamily="18" charset="0"/>
              </a:rPr>
              <a:t>y</a:t>
            </a:r>
            <a:endParaRPr lang="en-AU" sz="105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             The outcome variable is a categorical variable with levels 0 and 1 indicating non phishing and           phishing respectively. </a:t>
            </a:r>
          </a:p>
        </p:txBody>
      </p:sp>
      <p:sp>
        <p:nvSpPr>
          <p:cNvPr id="27" name="TextBox 26"/>
          <p:cNvSpPr txBox="1"/>
          <p:nvPr/>
        </p:nvSpPr>
        <p:spPr>
          <a:xfrm>
            <a:off x="6179866" y="3845659"/>
            <a:ext cx="5522325" cy="2339102"/>
          </a:xfrm>
          <a:prstGeom prst="rect">
            <a:avLst/>
          </a:prstGeom>
          <a:solidFill>
            <a:schemeClr val="bg1">
              <a:lumMod val="95000"/>
            </a:schemeClr>
          </a:solid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DATA MINING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Supervised Machine Learning Techniques</a:t>
            </a:r>
          </a:p>
          <a:p>
            <a:r>
              <a:rPr lang="en-US" sz="1000" dirty="0">
                <a:latin typeface="Times New Roman" panose="02020603050405020304" pitchFamily="18" charset="0"/>
                <a:cs typeface="Times New Roman" panose="02020603050405020304" pitchFamily="18" charset="0"/>
              </a:rPr>
              <a:t>So far the data has been subjected to Machine Learning Techniques like KNN, Naïve </a:t>
            </a:r>
            <a:r>
              <a:rPr lang="en-US" sz="1000" dirty="0" err="1">
                <a:latin typeface="Times New Roman" panose="02020603050405020304" pitchFamily="18" charset="0"/>
                <a:cs typeface="Times New Roman" panose="02020603050405020304" pitchFamily="18" charset="0"/>
              </a:rPr>
              <a:t>Bayers</a:t>
            </a:r>
            <a:r>
              <a:rPr lang="en-US" sz="1000" dirty="0">
                <a:latin typeface="Times New Roman" panose="02020603050405020304" pitchFamily="18" charset="0"/>
                <a:cs typeface="Times New Roman" panose="02020603050405020304" pitchFamily="18" charset="0"/>
              </a:rPr>
              <a:t> and logistic Regression.</a:t>
            </a:r>
          </a:p>
          <a:p>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Validation of Techniques</a:t>
            </a:r>
            <a:endParaRPr lang="en-US" sz="12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Classification matrix and accuracy calculation have been used as validation techniques for the model prediction.</a:t>
            </a:r>
          </a:p>
          <a:p>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Performance Comparison</a:t>
            </a:r>
          </a:p>
          <a:p>
            <a:r>
              <a:rPr lang="en-AU" sz="1000" dirty="0">
                <a:latin typeface="Times New Roman" panose="02020603050405020304" pitchFamily="18" charset="0"/>
                <a:cs typeface="Times New Roman" panose="02020603050405020304" pitchFamily="18" charset="0"/>
              </a:rPr>
              <a:t>Lift chart and ROC curve have been used as a means to estimate performance of the models so far.</a:t>
            </a:r>
          </a:p>
          <a:p>
            <a:endParaRPr lang="en-AU"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088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219</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Xuemin</dc:creator>
  <cp:lastModifiedBy>saishashank.nukala@gmail.com</cp:lastModifiedBy>
  <cp:revision>22</cp:revision>
  <dcterms:created xsi:type="dcterms:W3CDTF">2018-11-07T19:07:36Z</dcterms:created>
  <dcterms:modified xsi:type="dcterms:W3CDTF">2020-06-08T02:12:19Z</dcterms:modified>
</cp:coreProperties>
</file>