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2" r:id="rId21"/>
    <p:sldId id="276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19" autoAdjust="0"/>
  </p:normalViewPr>
  <p:slideViewPr>
    <p:cSldViewPr snapToGrid="0">
      <p:cViewPr varScale="1">
        <p:scale>
          <a:sx n="85" d="100"/>
          <a:sy n="85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0DABF-3C6F-4FEF-84CA-31DED5738FA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6725-5533-4CD8-9871-B9057B3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5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Euclidean distance</a:t>
                </a:r>
                <a:r>
                  <a:rPr lang="en-US" b="1" i="0">
                    <a:latin typeface="Cambria Math" panose="02040503050406030204" pitchFamily="18" charset="0"/>
                  </a:rPr>
                  <a:t> </a:t>
                </a:r>
                <a:r>
                  <a:rPr lang="el-G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b="0" i="0">
                    <a:latin typeface="Cambria Math" panose="02040503050406030204" pitchFamily="18" charset="0"/>
                  </a:rPr>
                  <a:t>2=(𝑥−</a:t>
                </a:r>
                <a:r>
                  <a:rPr lang="el-G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𝜇)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b="0" i="0">
                    <a:latin typeface="Cambria Math" panose="02040503050406030204" pitchFamily="18" charset="0"/>
                  </a:rPr>
                  <a:t>𝑇 </a:t>
                </a:r>
                <a:r>
                  <a:rPr lang="el-G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Ι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𝐷 (𝑥−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𝜇)</a:t>
                </a:r>
                <a:endParaRPr lang="en-US" dirty="0"/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Because </a:t>
                </a:r>
                <a:r>
                  <a:rPr 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Σ 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a real, symmetric matrix its </a:t>
                </a:r>
                <a:r>
                  <a:rPr 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eigenvalues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will be </a:t>
                </a:r>
                <a:r>
                  <a:rPr 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real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and its </a:t>
                </a:r>
                <a:r>
                  <a:rPr 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eigenvectors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can be chosen to form an </a:t>
                </a:r>
                <a:r>
                  <a:rPr 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orthonormal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set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6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3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6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2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3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9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6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7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2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13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0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If we set the derivative of ln </a:t>
                </a:r>
                <a:r>
                  <a:rPr lang="en-US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0" i="1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D|μ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 with respect to </a:t>
                </a:r>
                <a:r>
                  <a:rPr lang="en-US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μ 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equal to zero, we obtain the maximum likelihood estimator the </a:t>
                </a:r>
                <a:r>
                  <a:rPr lang="el-GR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μ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is simply </a:t>
                </a:r>
                <a:r>
                  <a:rPr lang="en-US" b="0" i="0">
                    <a:latin typeface="Cambria Math" panose="02040503050406030204" pitchFamily="18" charset="0"/>
                  </a:rPr>
                  <a:t>1/n</a:t>
                </a:r>
                <a:r>
                  <a:rPr lang="en-US" i="0">
                    <a:latin typeface="Cambria Math" panose="02040503050406030204" pitchFamily="18" charset="0"/>
                  </a:rPr>
                  <a:t>∑2_𝑛▒𝑥_𝑛 </a:t>
                </a:r>
                <a:r>
                  <a:rPr lang="en-US" dirty="0"/>
                  <a:t>. That’s</a:t>
                </a:r>
                <a:r>
                  <a:rPr lang="en-US" baseline="0" dirty="0"/>
                  <a:t> all we need to estimate the </a:t>
                </a:r>
                <a:r>
                  <a:rPr lang="el-GR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μ</a:t>
                </a:r>
                <a:r>
                  <a:rPr lang="en-US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endParaRPr lang="en-US" sz="1200" b="0" i="1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the number of ways of choosing </a:t>
                </a:r>
                <a:r>
                  <a:rPr lang="en-US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 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objects out of a total of </a:t>
                </a:r>
                <a:r>
                  <a:rPr lang="en-US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identical objects.</a:t>
                </a:r>
              </a:p>
              <a:p>
                <a:endParaRPr lang="en-US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for independent events the mean of the sum is the sum of the means, and the variance of the sum is the sum of the variances</a:t>
                </a:r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6725-5533-4CD8-9871-B9057B3D45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3913-277D-4619-8140-5BF299843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7129-F425-4B0A-943A-F4B995F79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4DE0-46DB-46F2-B67F-BAA478EB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11E7-D68C-48E1-AA90-AB75706F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CA9-26F2-475F-80AD-44B5556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FEDB-4128-4D37-B5CF-AD107EBE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7753-012C-4D81-993D-76F6AB2EF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84FE-0CA5-48E1-B561-7571B345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3D17-63F4-4C3C-867E-CDF72E4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B7A2-35A7-45AB-91CB-8C80A78E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953EA-261B-476E-BB17-07332AE4E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3ABD6-6B3A-43ED-96F4-51E903B5A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A36F-D3EF-4A03-9C93-2DD4C95E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3985-A1A0-4BF8-A0B4-197520EB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5A33-C956-4667-BFF9-7481F620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6564-3722-4065-949E-5245D5B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DA53-ABE4-4848-B63C-956499E7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B36A-D356-4CD0-B866-A99EA7E7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FBF4-B253-45AF-8991-B0A34DA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145B-9304-4F34-BE52-4DCB6146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17C-0248-45BD-BA10-B70FC195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D4C36-0316-4FB4-8143-2CCB2F31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1B37-6C7D-47AC-8ECF-462AA029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8E32-DFC2-4335-9227-86E5F585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68C0-40FD-47E6-94A9-ECE3841B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1465-36BC-4817-8132-750C2658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2C86-F4D7-412F-934D-B90F1CB1D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2BB14-366D-4424-812F-17964EE8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C23A-DF9C-4E5B-B765-A11420A7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8CF83-DA98-4F45-AA85-0632439F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32B13-E8D2-41B7-A0AF-761394B2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BBE-EC4E-41B0-8D3A-91D29299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241A-766F-496F-97D7-83C30124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7C31-CB90-42D9-9F32-58E10551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ED382-9558-4272-9F99-76D475E2E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06947-B95B-4B4E-A3BD-8E21EBEA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F1098-D418-4D7C-BCD0-EEDBFAE2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1FF4-32B2-4F9E-A376-E58B624D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12334-F174-4FC8-81EE-83A0874E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19DE-2269-402F-ACCF-03277940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C4B03-88BB-4FFE-9C95-9B82C256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567F0-0C7C-43DD-960B-759F88F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13F81-FB59-4F8E-B668-EF40F5E4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A7971-F9C5-444E-9770-DC2433AB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DB92F-122B-4555-82FE-7BABEAEE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9312-1DE5-4F13-8E73-A777669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9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81F5-44A9-4C33-8F35-19DA153B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4147-5B72-4AE7-8A9D-0E9EEE1F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8E69F-5FA0-40F1-94AD-4A48D36B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2D614-EBA9-46F7-991F-F0A7E7D2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DF89-11DF-440F-B463-9B657ABD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0A49-2137-44DD-83EE-FEDFB8CB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429-CF1A-49FE-A493-8B889ABA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CF9BC-AA34-4307-A429-6E0EFAB38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0ACE5-1D14-4476-83AA-94C72FCEC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A504-9F48-42EE-8FB6-043F1CC1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DBCB-9C7E-4A54-A834-46E80E33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9A3DB-86EF-421B-92A4-1832E825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2D479-47B1-42FA-9D00-789EC109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70882-BF98-45C8-B5C5-E016F235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3B97-21EC-4B39-9932-FFCE23836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75F3-0B13-4460-8A5C-615A3B807F4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6C7EA-3E8B-4FEC-A899-88570BE5A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712D-3C73-48A9-BFB0-5FDC19226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E9F6-52BD-45DE-8134-6CF03647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60.png"/><Relationship Id="rId7" Type="http://schemas.openxmlformats.org/officeDocument/2006/relationships/image" Target="../media/image6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2.png"/><Relationship Id="rId7" Type="http://schemas.openxmlformats.org/officeDocument/2006/relationships/image" Target="../media/image7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15.png"/><Relationship Id="rId7" Type="http://schemas.openxmlformats.org/officeDocument/2006/relationships/image" Target="../media/image1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1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41D3-DC6C-4D76-A42F-8CFD8F517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6314D-D43B-4606-B175-47901985F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“Probability theory is nothing but common sense reduced to calculation” </a:t>
            </a:r>
            <a:r>
              <a:rPr lang="en-US" baseline="30000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0C0A6-F5F5-4E5B-9D11-A5AE7CE9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1- Pierre Laplace, 1812</a:t>
            </a:r>
          </a:p>
        </p:txBody>
      </p:sp>
    </p:spTree>
    <p:extLst>
      <p:ext uri="{BB962C8B-B14F-4D97-AF65-F5344CB8AC3E}">
        <p14:creationId xmlns:p14="http://schemas.microsoft.com/office/powerpoint/2010/main" val="414428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F1EEC-F236-4848-899C-C8C787400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579" y="447472"/>
                <a:ext cx="10517221" cy="57294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Dirichlet distribution over three variables </a:t>
                </a:r>
                <a:r>
                  <a:rPr lang="en-US" i="1" dirty="0"/>
                  <a:t>μ</a:t>
                </a:r>
                <a:r>
                  <a:rPr lang="en-US" dirty="0"/>
                  <a:t>1</a:t>
                </a:r>
                <a:r>
                  <a:rPr lang="en-US" i="1" dirty="0"/>
                  <a:t>, μ</a:t>
                </a:r>
                <a:r>
                  <a:rPr lang="en-US" dirty="0"/>
                  <a:t>2</a:t>
                </a:r>
                <a:r>
                  <a:rPr lang="en-US" i="1" dirty="0"/>
                  <a:t>, μ</a:t>
                </a:r>
                <a:r>
                  <a:rPr lang="en-US" dirty="0"/>
                  <a:t>3 is confined to a simplex (a bounded linear manifold) of the form shown, as a consequence of the constraints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F1EEC-F236-4848-899C-C8C787400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579" y="447472"/>
                <a:ext cx="10517221" cy="5729491"/>
              </a:xfrm>
              <a:blipFill>
                <a:blip r:embed="rId4"/>
                <a:stretch>
                  <a:fillRect l="-463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5AC05EB-C499-402B-97F2-CB30B9C5C183}"/>
              </a:ext>
            </a:extLst>
          </p:cNvPr>
          <p:cNvGrpSpPr/>
          <p:nvPr/>
        </p:nvGrpSpPr>
        <p:grpSpPr>
          <a:xfrm>
            <a:off x="4598623" y="1268750"/>
            <a:ext cx="6269401" cy="5162110"/>
            <a:chOff x="4598623" y="1268750"/>
            <a:chExt cx="6269401" cy="5162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17F3AC-5F0A-4217-8AE3-2677950B2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8623" y="1360992"/>
              <a:ext cx="6269401" cy="50698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452C6-A52E-419F-B4FC-FB3312AD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89" y="1268750"/>
              <a:ext cx="1909200" cy="2043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38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E85F-A6E1-4EA4-95FB-2927D223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06" y="389106"/>
            <a:ext cx="10507494" cy="5787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Posterior distribution: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see that the posterior is also a Dirichlet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0B611-B01F-4B0C-8A13-28434686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03" y="564648"/>
            <a:ext cx="5559246" cy="904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473EA-981B-489D-896B-B727D8F03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05" y="3429000"/>
            <a:ext cx="5075841" cy="1196058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D43BF37-930C-4959-9261-111ACAD7CC66}"/>
              </a:ext>
            </a:extLst>
          </p:cNvPr>
          <p:cNvCxnSpPr/>
          <p:nvPr/>
        </p:nvCxnSpPr>
        <p:spPr>
          <a:xfrm rot="10800000" flipV="1">
            <a:off x="5205046" y="1325847"/>
            <a:ext cx="890954" cy="612950"/>
          </a:xfrm>
          <a:prstGeom prst="bentConnector3">
            <a:avLst>
              <a:gd name="adj1" fmla="val 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A1566B-524E-47BB-90C9-7F2EE5E7892F}"/>
              </a:ext>
            </a:extLst>
          </p:cNvPr>
          <p:cNvSpPr txBox="1"/>
          <p:nvPr/>
        </p:nvSpPr>
        <p:spPr>
          <a:xfrm>
            <a:off x="3958403" y="1745253"/>
            <a:ext cx="144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Multinomial</a:t>
            </a:r>
          </a:p>
          <a:p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DEA8A67-7C16-4019-A1F5-CC85EF4FB419}"/>
              </a:ext>
            </a:extLst>
          </p:cNvPr>
          <p:cNvCxnSpPr/>
          <p:nvPr/>
        </p:nvCxnSpPr>
        <p:spPr>
          <a:xfrm>
            <a:off x="6863024" y="1325846"/>
            <a:ext cx="1497205" cy="742572"/>
          </a:xfrm>
          <a:prstGeom prst="bentConnector3">
            <a:avLst>
              <a:gd name="adj1" fmla="val -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C3AD9-4B15-46C6-95E1-2035D672D27C}"/>
              </a:ext>
            </a:extLst>
          </p:cNvPr>
          <p:cNvSpPr txBox="1"/>
          <p:nvPr/>
        </p:nvSpPr>
        <p:spPr>
          <a:xfrm>
            <a:off x="8360229" y="1745252"/>
            <a:ext cx="146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Dirichlet</a:t>
            </a:r>
          </a:p>
        </p:txBody>
      </p:sp>
    </p:spTree>
    <p:extLst>
      <p:ext uri="{BB962C8B-B14F-4D97-AF65-F5344CB8AC3E}">
        <p14:creationId xmlns:p14="http://schemas.microsoft.com/office/powerpoint/2010/main" val="216307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5EA64-9107-424F-BC26-AA59413D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Distribution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1B6CF5-010C-43AC-9CF6-B36921E0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822" y="803274"/>
            <a:ext cx="6553545" cy="52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629C7-F3BE-4706-B0A5-B96F18BDD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762" y="389106"/>
                <a:ext cx="10488038" cy="57878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Multivariate Gaussian distribution: </a:t>
                </a:r>
                <a:r>
                  <a:rPr lang="en-US" dirty="0"/>
                  <a:t>for a D-dimensional vector x,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𝑐𝑜𝑣𝑎𝑟𝑖𝑎𝑛𝑐𝑒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Central limit theorem: 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“sum of a set of random variables, which is of course itself a random variable, has a distribution that becomes increasingly Gaussian as the number of terms in the sum increases”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629C7-F3BE-4706-B0A5-B96F18BDD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762" y="389106"/>
                <a:ext cx="10488038" cy="5787857"/>
              </a:xfrm>
              <a:blipFill>
                <a:blip r:embed="rId3"/>
                <a:stretch>
                  <a:fillRect l="-465" t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A99E04-D22F-4662-8C32-C720552D7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110" y="997571"/>
            <a:ext cx="5443801" cy="666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38983-8BCC-495F-87F7-C68E009BF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265" y="2981624"/>
            <a:ext cx="8421025" cy="18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5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C90DA-F3AB-45C7-82D5-0C4438457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934" y="486383"/>
                <a:ext cx="10556132" cy="5690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Geometrical form of Gaussian distribution: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Dependence of the Gaussian over x (</a:t>
                </a:r>
                <a:r>
                  <a:rPr lang="en-US" i="1" dirty="0"/>
                  <a:t>Mahalanobis distance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x</a:t>
                </a:r>
                <a:r>
                  <a:rPr lang="en-US" dirty="0"/>
                  <a:t>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/>
                  <a:t> then it’s a Euclidean distance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Gaussian distribution will be constant on surfaces in </a:t>
                </a:r>
                <a:r>
                  <a:rPr lang="en-US" b="1" dirty="0"/>
                  <a:t>x</a:t>
                </a:r>
                <a:r>
                  <a:rPr lang="en-US" dirty="0"/>
                  <a:t>-space for which this quadratic form is constant.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Covariance matrix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symmetric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Eigen-value decomposition: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i</a:t>
                </a:r>
                <a:r>
                  <a:rPr lang="en-US" dirty="0"/>
                  <a:t>=1,…,D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(orthonormal)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So we can express the Covariance matrix as: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C90DA-F3AB-45C7-82D5-0C4438457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934" y="486383"/>
                <a:ext cx="10556132" cy="5690580"/>
              </a:xfrm>
              <a:blipFill>
                <a:blip r:embed="rId3"/>
                <a:stretch>
                  <a:fillRect l="-462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32D731-0038-4D96-AA38-20D871DF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75" y="1172987"/>
            <a:ext cx="2889600" cy="56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CD9DA-29F2-49EB-9A4C-3748A0FCF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946" y="5028787"/>
            <a:ext cx="2038200" cy="8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9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29C7-F3BE-4706-B0A5-B96F18BD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72" y="437745"/>
            <a:ext cx="10690698" cy="573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Inverse of the covariance: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substituting we will get		             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red curve shows the elliptical surface of constant probability. </a:t>
            </a:r>
          </a:p>
          <a:p>
            <a:r>
              <a:rPr lang="en-US" dirty="0"/>
              <a:t>The axes are defined by the eigenvectors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of the covariance</a:t>
            </a:r>
          </a:p>
          <a:p>
            <a:pPr marL="0" indent="0">
              <a:buNone/>
            </a:pPr>
            <a:r>
              <a:rPr lang="en-US" dirty="0"/>
              <a:t>matrix, with corresponding eigenvalues </a:t>
            </a:r>
            <a:r>
              <a:rPr lang="en-US" dirty="0" err="1"/>
              <a:t>λ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D0958-24B9-4CE3-82B6-F99A6B08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293" y="244537"/>
            <a:ext cx="2322000" cy="873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D41A1E5-7393-4531-9207-64D9C1743B8E}"/>
              </a:ext>
            </a:extLst>
          </p:cNvPr>
          <p:cNvGrpSpPr/>
          <p:nvPr/>
        </p:nvGrpSpPr>
        <p:grpSpPr>
          <a:xfrm>
            <a:off x="3614355" y="1308224"/>
            <a:ext cx="4281256" cy="1819521"/>
            <a:chOff x="3604627" y="1677673"/>
            <a:chExt cx="4281256" cy="1819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BEEA20-138A-4C69-8D5D-8DE3ACE7AEA3}"/>
                </a:ext>
              </a:extLst>
            </p:cNvPr>
            <p:cNvGrpSpPr/>
            <p:nvPr/>
          </p:nvGrpSpPr>
          <p:grpSpPr>
            <a:xfrm>
              <a:off x="3604627" y="1677673"/>
              <a:ext cx="4281256" cy="873000"/>
              <a:chOff x="4048293" y="1301017"/>
              <a:chExt cx="4281256" cy="873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32911347-A483-4565-9A24-DCFB387C6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8293" y="1301017"/>
                <a:ext cx="1668328" cy="873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D5467B8-2504-4467-ABEE-724C1911D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8686" y="1524243"/>
                <a:ext cx="1830863" cy="377481"/>
              </a:xfrm>
              <a:prstGeom prst="rect">
                <a:avLst/>
              </a:prstGeom>
            </p:spPr>
          </p:pic>
        </p:grp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FDC0456-61D6-40C8-86C2-1D88F473624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25791" y="2278729"/>
              <a:ext cx="757149" cy="720743"/>
            </a:xfrm>
            <a:prstGeom prst="curvedConnector3">
              <a:avLst>
                <a:gd name="adj1" fmla="val 33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0ED0AF-4789-4565-B1CF-2B8B5AEB77F0}"/>
                </a:ext>
              </a:extLst>
            </p:cNvPr>
            <p:cNvSpPr txBox="1"/>
            <p:nvPr/>
          </p:nvSpPr>
          <p:spPr>
            <a:xfrm>
              <a:off x="4994584" y="3035529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New coordinate system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2A0670A-9761-4BA7-B90E-623ADC0D1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079" y="2602774"/>
            <a:ext cx="3444517" cy="26056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8782CF-1E15-42CF-8A4D-313C14444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6637" y="1528944"/>
            <a:ext cx="1341600" cy="36213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C3D0198-8048-4319-AC3A-F95067A4A5A9}"/>
              </a:ext>
            </a:extLst>
          </p:cNvPr>
          <p:cNvCxnSpPr>
            <a:cxnSpLocks/>
          </p:cNvCxnSpPr>
          <p:nvPr/>
        </p:nvCxnSpPr>
        <p:spPr>
          <a:xfrm rot="10800000">
            <a:off x="8939434" y="1820081"/>
            <a:ext cx="1378947" cy="237006"/>
          </a:xfrm>
          <a:prstGeom prst="curvedConnector3">
            <a:avLst>
              <a:gd name="adj1" fmla="val 10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3453C3-A697-426B-BAAD-2C543F426AEE}"/>
              </a:ext>
            </a:extLst>
          </p:cNvPr>
          <p:cNvSpPr txBox="1"/>
          <p:nvPr/>
        </p:nvSpPr>
        <p:spPr>
          <a:xfrm>
            <a:off x="10318380" y="1906611"/>
            <a:ext cx="1420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Orthogonal matrix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1FB57C-6380-4388-86DB-2D54A4909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576" y="4833374"/>
            <a:ext cx="17802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BDE6-4299-4791-9676-4562C89B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16" y="447472"/>
            <a:ext cx="10497766" cy="57294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Expectation of x under gaussian distribution: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Second order expectation: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covariance: 					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AE414-7ED3-498C-AD09-CC4F4AEE2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99" y="1047356"/>
            <a:ext cx="5676001" cy="11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75EAA-E53E-479F-A345-317278DB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815" y="2665740"/>
            <a:ext cx="1057800" cy="40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A2468-B4A8-4D20-B79F-C35516992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922" y="2743340"/>
            <a:ext cx="928800" cy="25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E6AF2-3980-4E6B-BE8B-0D027435D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155" y="3372044"/>
            <a:ext cx="2038200" cy="426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6393913-4BE3-4E6D-AE4F-37BECADE53B0}"/>
              </a:ext>
            </a:extLst>
          </p:cNvPr>
          <p:cNvGrpSpPr/>
          <p:nvPr/>
        </p:nvGrpSpPr>
        <p:grpSpPr>
          <a:xfrm>
            <a:off x="3037922" y="4183288"/>
            <a:ext cx="5335206" cy="394467"/>
            <a:chOff x="3037922" y="4183288"/>
            <a:chExt cx="5335206" cy="3944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772503F-94BD-4A70-834C-C855E46BB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7922" y="4183288"/>
              <a:ext cx="2992800" cy="3944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1E50BA-C683-4B42-8B82-0925C087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95928" y="4222088"/>
              <a:ext cx="877200" cy="355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15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183C5-AB7D-436E-982D-7B1B65DB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8335" y="1251214"/>
            <a:ext cx="6875329" cy="2476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8FA377-6F7B-4B9A-8585-5592633041D2}"/>
              </a:ext>
            </a:extLst>
          </p:cNvPr>
          <p:cNvSpPr/>
          <p:nvPr/>
        </p:nvSpPr>
        <p:spPr>
          <a:xfrm>
            <a:off x="1214336" y="3993866"/>
            <a:ext cx="9763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141314"/>
                </a:solidFill>
                <a:latin typeface="Helvetica" panose="020B0604020202020204" pitchFamily="34" charset="0"/>
              </a:rPr>
              <a:t>Contours of constant probability density for a Gaussian distribution in two dimensions in which the covariance matrix is (a) of </a:t>
            </a:r>
            <a:r>
              <a:rPr lang="en-US" b="1" dirty="0">
                <a:solidFill>
                  <a:srgbClr val="141314"/>
                </a:solidFill>
                <a:latin typeface="Helvetica" panose="020B0604020202020204" pitchFamily="34" charset="0"/>
              </a:rPr>
              <a:t>general</a:t>
            </a:r>
            <a:r>
              <a:rPr lang="en-US" dirty="0">
                <a:solidFill>
                  <a:srgbClr val="141314"/>
                </a:solidFill>
                <a:latin typeface="Helvetica" panose="020B0604020202020204" pitchFamily="34" charset="0"/>
              </a:rPr>
              <a:t> form, (b) </a:t>
            </a:r>
            <a:r>
              <a:rPr lang="en-US" b="1" dirty="0">
                <a:solidFill>
                  <a:srgbClr val="141314"/>
                </a:solidFill>
                <a:latin typeface="Helvetica" panose="020B0604020202020204" pitchFamily="34" charset="0"/>
              </a:rPr>
              <a:t>diagonal</a:t>
            </a:r>
            <a:r>
              <a:rPr lang="en-US" dirty="0">
                <a:solidFill>
                  <a:srgbClr val="141314"/>
                </a:solidFill>
                <a:latin typeface="Helvetica" panose="020B0604020202020204" pitchFamily="34" charset="0"/>
              </a:rPr>
              <a:t>, in which the elliptical contours are aligned with the coordinate axes, and (c) </a:t>
            </a:r>
            <a:r>
              <a:rPr lang="en-US" b="1" dirty="0">
                <a:solidFill>
                  <a:srgbClr val="141314"/>
                </a:solidFill>
                <a:latin typeface="Helvetica" panose="020B0604020202020204" pitchFamily="34" charset="0"/>
              </a:rPr>
              <a:t>Isotropic,</a:t>
            </a:r>
            <a:r>
              <a:rPr lang="en-US" dirty="0">
                <a:solidFill>
                  <a:srgbClr val="141314"/>
                </a:solidFill>
                <a:latin typeface="Helvetica" panose="020B0604020202020204" pitchFamily="34" charset="0"/>
              </a:rPr>
              <a:t> proportional to the identity matrix, in which the contours are concentric circles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1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C016-0915-4EBC-B2E8-1796674E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Gaussian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071AB-99F8-4BCA-8D61-5B334C213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two sets of variables are jointly Gaussian then: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b="1" dirty="0"/>
                  <a:t>conditional distribution </a:t>
                </a:r>
                <a:r>
                  <a:rPr lang="en-US" dirty="0"/>
                  <a:t>of one set conditioned on the other is again </a:t>
                </a:r>
                <a:r>
                  <a:rPr lang="en-US" b="1" dirty="0"/>
                  <a:t>Gaussian</a:t>
                </a:r>
                <a:r>
                  <a:rPr lang="en-US" dirty="0"/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b="1" dirty="0"/>
                  <a:t>marginal distribution </a:t>
                </a:r>
                <a:r>
                  <a:rPr lang="en-US" dirty="0"/>
                  <a:t>of either set is also </a:t>
                </a:r>
                <a:r>
                  <a:rPr lang="en-US" b="1" dirty="0"/>
                  <a:t>Gaussian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Theory: </a:t>
                </a:r>
                <a:r>
                  <a:rPr lang="en-US" dirty="0"/>
                  <a:t>Suppose </a:t>
                </a:r>
                <a:r>
                  <a:rPr lang="en-US" b="1" dirty="0"/>
                  <a:t>x </a:t>
                </a:r>
                <a:r>
                  <a:rPr lang="en-US" dirty="0"/>
                  <a:t>is a </a:t>
                </a:r>
                <a:r>
                  <a:rPr lang="en-US" i="1" dirty="0"/>
                  <a:t>D</a:t>
                </a:r>
                <a:r>
                  <a:rPr lang="en-US" dirty="0"/>
                  <a:t>-dimensional vector with Gaussian distribution </a:t>
                </a:r>
                <a:r>
                  <a:rPr lang="en-US" i="1" dirty="0"/>
                  <a:t>N</a:t>
                </a:r>
                <a:r>
                  <a:rPr lang="en-US" dirty="0"/>
                  <a:t>(</a:t>
                </a:r>
                <a:r>
                  <a:rPr lang="en-US" b="1" dirty="0" err="1"/>
                  <a:t>x</a:t>
                </a:r>
                <a:r>
                  <a:rPr lang="en-US" i="1" dirty="0" err="1"/>
                  <a:t>|</a:t>
                </a:r>
                <a:r>
                  <a:rPr lang="en-US" b="1" i="1" dirty="0" err="1"/>
                  <a:t>μ</a:t>
                </a:r>
                <a:r>
                  <a:rPr lang="en-US" i="1" dirty="0" err="1"/>
                  <a:t>,</a:t>
                </a:r>
                <a:r>
                  <a:rPr lang="en-US" b="1" dirty="0" err="1"/>
                  <a:t>Σ</a:t>
                </a:r>
                <a:r>
                  <a:rPr lang="en-US" dirty="0"/>
                  <a:t>) and that we partition </a:t>
                </a:r>
                <a:r>
                  <a:rPr lang="en-US" b="1" dirty="0"/>
                  <a:t>x </a:t>
                </a:r>
                <a:r>
                  <a:rPr lang="en-US" dirty="0"/>
                  <a:t>into two disjoint subsets 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a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b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symmetry </a:t>
                </a:r>
                <a:r>
                  <a:rPr lang="en-US" b="1" dirty="0"/>
                  <a:t>Σ</a:t>
                </a:r>
                <a:r>
                  <a:rPr lang="en-US" baseline="30000" dirty="0"/>
                  <a:t>T</a:t>
                </a:r>
                <a:r>
                  <a:rPr lang="en-US" dirty="0"/>
                  <a:t> = </a:t>
                </a:r>
                <a:r>
                  <a:rPr lang="en-US" b="1" dirty="0"/>
                  <a:t>Σ </a:t>
                </a:r>
                <a:r>
                  <a:rPr lang="en-US" dirty="0"/>
                  <a:t>of the covariance matrix implies:</a:t>
                </a:r>
              </a:p>
              <a:p>
                <a:endParaRPr lang="en-US" dirty="0"/>
              </a:p>
              <a:p>
                <a:pPr lvl="8" indent="0">
                  <a:buNone/>
                </a:pPr>
                <a:r>
                  <a:rPr lang="el-GR" b="1" dirty="0"/>
                  <a:t>Σ</a:t>
                </a:r>
                <a:r>
                  <a:rPr lang="en-US" i="1" baseline="-25000" dirty="0"/>
                  <a:t>aa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l-GR" b="1" dirty="0"/>
                  <a:t>Σ</a:t>
                </a:r>
                <a:r>
                  <a:rPr lang="en-US" i="1" baseline="-25000" dirty="0"/>
                  <a:t>bb</a:t>
                </a:r>
                <a:r>
                  <a:rPr lang="en-US" i="1" dirty="0"/>
                  <a:t> </a:t>
                </a:r>
                <a:r>
                  <a:rPr lang="en-US" dirty="0"/>
                  <a:t>are symmetric.</a:t>
                </a:r>
              </a:p>
              <a:p>
                <a:pPr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071AB-99F8-4BCA-8D61-5B334C213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4CACB88-DCFA-4135-9549-25CCB0A2D166}"/>
              </a:ext>
            </a:extLst>
          </p:cNvPr>
          <p:cNvGrpSpPr/>
          <p:nvPr/>
        </p:nvGrpSpPr>
        <p:grpSpPr>
          <a:xfrm>
            <a:off x="2987360" y="4078516"/>
            <a:ext cx="6217279" cy="670820"/>
            <a:chOff x="2943804" y="4302252"/>
            <a:chExt cx="6217279" cy="6708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765F79-C627-4883-BD0D-3E0A8A2C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3804" y="4313472"/>
              <a:ext cx="1032000" cy="659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A76B83-2A42-47FC-81CA-A00EC83B3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6623" y="4313472"/>
              <a:ext cx="1186800" cy="620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C48611-C09E-457F-B36D-1A33A17AE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5683" y="4302252"/>
              <a:ext cx="1625400" cy="666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75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FFF7C-01C3-476E-890D-C2DC02659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574" y="265842"/>
                <a:ext cx="10624226" cy="5911121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Let’s define </a:t>
                </a:r>
                <a:r>
                  <a:rPr lang="en-US" b="1" dirty="0">
                    <a:solidFill>
                      <a:srgbClr val="FF0000"/>
                    </a:solidFill>
                  </a:rPr>
                  <a:t>Precision matrix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</m:t>
                        </m:r>
                      </m:sub>
                    </m:sSub>
                  </m:oMath>
                </a14:m>
                <a:r>
                  <a:rPr lang="en-US" dirty="0"/>
                  <a:t> is not simply taken as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The conditional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is also gaussian: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FFF7C-01C3-476E-890D-C2DC0265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574" y="265842"/>
                <a:ext cx="10624226" cy="5911121"/>
              </a:xfrm>
              <a:blipFill>
                <a:blip r:embed="rId3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B4EC161-D8AC-463C-A624-2103417CA5F0}"/>
              </a:ext>
            </a:extLst>
          </p:cNvPr>
          <p:cNvGrpSpPr/>
          <p:nvPr/>
        </p:nvGrpSpPr>
        <p:grpSpPr>
          <a:xfrm>
            <a:off x="646889" y="3328725"/>
            <a:ext cx="10612772" cy="2488524"/>
            <a:chOff x="646889" y="3328725"/>
            <a:chExt cx="10612772" cy="2488524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D0914172-8E0E-4171-86CB-F8B56F476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464" y="5234336"/>
              <a:ext cx="1157591" cy="4271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D8DE27-A1DE-4FEE-AC5D-0F7B80B22F54}"/>
                </a:ext>
              </a:extLst>
            </p:cNvPr>
            <p:cNvSpPr txBox="1"/>
            <p:nvPr/>
          </p:nvSpPr>
          <p:spPr>
            <a:xfrm>
              <a:off x="646889" y="5447917"/>
              <a:ext cx="1955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Independent of </a:t>
              </a:r>
              <a:r>
                <a:rPr lang="en-US" dirty="0" err="1"/>
                <a:t>x</a:t>
              </a:r>
              <a:r>
                <a:rPr lang="en-US" baseline="-25000" dirty="0" err="1"/>
                <a:t>a</a:t>
              </a:r>
              <a:endParaRPr lang="en-US" baseline="-250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340465-B4D0-4899-80F0-F26B39CC26DD}"/>
                </a:ext>
              </a:extLst>
            </p:cNvPr>
            <p:cNvGrpSpPr/>
            <p:nvPr/>
          </p:nvGrpSpPr>
          <p:grpSpPr>
            <a:xfrm>
              <a:off x="3770710" y="3328725"/>
              <a:ext cx="7488951" cy="2208363"/>
              <a:chOff x="3770710" y="3328725"/>
              <a:chExt cx="7488951" cy="22083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F99945C-0499-497D-9608-CBD9451562F3}"/>
                  </a:ext>
                </a:extLst>
              </p:cNvPr>
              <p:cNvGrpSpPr/>
              <p:nvPr/>
            </p:nvGrpSpPr>
            <p:grpSpPr>
              <a:xfrm>
                <a:off x="3770710" y="3328725"/>
                <a:ext cx="4650580" cy="2208363"/>
                <a:chOff x="3710462" y="3299542"/>
                <a:chExt cx="4650580" cy="220836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6B1759B-7CDC-4D66-811B-93DA0BE024B1}"/>
                    </a:ext>
                  </a:extLst>
                </p:cNvPr>
                <p:cNvGrpSpPr/>
                <p:nvPr/>
              </p:nvGrpSpPr>
              <p:grpSpPr>
                <a:xfrm>
                  <a:off x="3830957" y="3299542"/>
                  <a:ext cx="4530085" cy="1476739"/>
                  <a:chOff x="3830957" y="3299542"/>
                  <a:chExt cx="4530085" cy="1476739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8B02EC1A-4E62-4D52-B6D1-79580C6D19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830957" y="3299542"/>
                    <a:ext cx="4530085" cy="899947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2BB5E505-2F3D-4447-BB00-2FE69A8FC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526451" y="4254331"/>
                    <a:ext cx="3345523" cy="5219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F250A57-C55E-42C9-AE4C-8920A899B3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10462" y="4902402"/>
                  <a:ext cx="4013300" cy="605503"/>
                </a:xfrm>
                <a:prstGeom prst="rect">
                  <a:avLst/>
                </a:prstGeom>
              </p:spPr>
            </p:pic>
          </p:grp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75DE1EB6-9451-4E13-B594-440DA67BF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906641" y="4717920"/>
                <a:ext cx="2033079" cy="336287"/>
              </a:xfrm>
              <a:prstGeom prst="curvedConnector3">
                <a:avLst>
                  <a:gd name="adj1" fmla="val 9976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08F162-47F8-455D-B804-637065D7E857}"/>
                  </a:ext>
                </a:extLst>
              </p:cNvPr>
              <p:cNvSpPr txBox="1"/>
              <p:nvPr/>
            </p:nvSpPr>
            <p:spPr>
              <a:xfrm>
                <a:off x="8998764" y="4805464"/>
                <a:ext cx="2260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function of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b</a:t>
                </a:r>
                <a:endParaRPr lang="en-US" baseline="-25000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58C2-1811-4671-901D-45AC59BDF5A3}"/>
              </a:ext>
            </a:extLst>
          </p:cNvPr>
          <p:cNvGrpSpPr/>
          <p:nvPr/>
        </p:nvGrpSpPr>
        <p:grpSpPr>
          <a:xfrm>
            <a:off x="4526451" y="372541"/>
            <a:ext cx="5761340" cy="776000"/>
            <a:chOff x="4526451" y="372541"/>
            <a:chExt cx="5761340" cy="776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8A6FFEE-1FE4-4FC1-82E7-9EB675FE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1391" y="372541"/>
              <a:ext cx="1496400" cy="7760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AC0D191-8D2C-4D74-B042-18972A905C7F}"/>
                </a:ext>
              </a:extLst>
            </p:cNvPr>
            <p:cNvGrpSpPr/>
            <p:nvPr/>
          </p:nvGrpSpPr>
          <p:grpSpPr>
            <a:xfrm>
              <a:off x="4526451" y="463074"/>
              <a:ext cx="4329354" cy="685467"/>
              <a:chOff x="4526451" y="463074"/>
              <a:chExt cx="4329354" cy="68546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C3DA576-3130-43BA-83B9-B399DF2CC597}"/>
                  </a:ext>
                </a:extLst>
              </p:cNvPr>
              <p:cNvGrpSpPr/>
              <p:nvPr/>
            </p:nvGrpSpPr>
            <p:grpSpPr>
              <a:xfrm>
                <a:off x="4526451" y="463074"/>
                <a:ext cx="4084168" cy="685467"/>
                <a:chOff x="4526451" y="463074"/>
                <a:chExt cx="4084168" cy="68546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0465EC0-E8AF-4A0F-97F4-57C99FC1FA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6451" y="608575"/>
                  <a:ext cx="1135200" cy="394467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24FCA01-2118-44BB-8388-9AA6B6F65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0419" y="463074"/>
                  <a:ext cx="1780200" cy="685467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08E862F-E9E8-4BD3-BF64-CEBA27424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6205" y="592407"/>
                <a:ext cx="309600" cy="3362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357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C52C-24D1-4DE3-A570-B4623B50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0" y="554476"/>
            <a:ext cx="10604769" cy="589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Density estimation</a:t>
            </a:r>
            <a:r>
              <a:rPr lang="en-US" dirty="0"/>
              <a:t>: To model the probability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of a random variable </a:t>
            </a:r>
            <a:r>
              <a:rPr lang="en-US" b="1" dirty="0"/>
              <a:t>x</a:t>
            </a:r>
            <a:r>
              <a:rPr lang="en-US" dirty="0"/>
              <a:t>, given a finite set </a:t>
            </a:r>
            <a:r>
              <a:rPr lang="en-US" i="1" dirty="0"/>
              <a:t>{</a:t>
            </a:r>
            <a:r>
              <a:rPr lang="en-US" b="1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. . . , </a:t>
            </a:r>
            <a:r>
              <a:rPr lang="en-US" b="1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} </a:t>
            </a:r>
            <a:r>
              <a:rPr lang="en-US" dirty="0"/>
              <a:t>of observations.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Parametric distributions</a:t>
            </a:r>
            <a:r>
              <a:rPr lang="en-US" dirty="0"/>
              <a:t>: </a:t>
            </a:r>
            <a:r>
              <a:rPr lang="en-US" i="1" dirty="0"/>
              <a:t>binomial</a:t>
            </a:r>
            <a:r>
              <a:rPr lang="en-US" dirty="0"/>
              <a:t> and </a:t>
            </a:r>
            <a:r>
              <a:rPr lang="en-US" i="1" dirty="0"/>
              <a:t>multinomial</a:t>
            </a:r>
            <a:r>
              <a:rPr lang="en-US" dirty="0"/>
              <a:t> distributions for discrete random variables and the </a:t>
            </a:r>
            <a:r>
              <a:rPr lang="en-US" i="1" dirty="0"/>
              <a:t>Gaussian</a:t>
            </a:r>
            <a:r>
              <a:rPr lang="en-US" dirty="0"/>
              <a:t> distribution for continuous random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parametric?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estimates these parameters given an observed dataset? </a:t>
            </a:r>
            <a:r>
              <a:rPr lang="en-US" dirty="0"/>
              <a:t>We choose specific values for the parameters by optimizing some criterion, such as the likelihood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What's the limit of parametric approach?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Nonparametric density: </a:t>
            </a:r>
            <a:r>
              <a:rPr lang="en-US" dirty="0"/>
              <a:t>the form of the distribution typically depends on the size of the dataset.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Why non- parametric? </a:t>
            </a:r>
          </a:p>
        </p:txBody>
      </p:sp>
    </p:spTree>
    <p:extLst>
      <p:ext uri="{BB962C8B-B14F-4D97-AF65-F5344CB8AC3E}">
        <p14:creationId xmlns:p14="http://schemas.microsoft.com/office/powerpoint/2010/main" val="332312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9AF3F2-0B21-4229-B626-B18B7ACD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423862"/>
            <a:ext cx="11134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38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F2C2-690C-4380-8CAA-36598313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Gaussian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3CD52-8D1C-4E5C-8EA5-D78FA1F52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joint distribution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a</a:t>
                </a:r>
                <a:r>
                  <a:rPr lang="en-US" i="1" dirty="0"/>
                  <a:t>, 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b</a:t>
                </a:r>
                <a:r>
                  <a:rPr lang="en-US" dirty="0"/>
                  <a:t>) is Gaussian, then the </a:t>
                </a:r>
                <a:r>
                  <a:rPr lang="en-US" i="1" dirty="0"/>
                  <a:t>conditional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again be Gaussian.</a:t>
                </a:r>
              </a:p>
              <a:p>
                <a:r>
                  <a:rPr lang="en-US" dirty="0"/>
                  <a:t>Turns out that marginal distribution given by is also Gaussian: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3CD52-8D1C-4E5C-8EA5-D78FA1F52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CF0622-FFDE-4336-A17E-4149E52E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949" y="2859933"/>
            <a:ext cx="4748286" cy="2435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70ED03-1737-4D89-8AB1-207A8518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081" y="5030021"/>
            <a:ext cx="2120937" cy="531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CB2EB-9EC4-4BF2-9E57-FA7AE08B6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592" y="5646696"/>
            <a:ext cx="1677000" cy="5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FD5526-728F-49D1-AFDD-DD3111FE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14" y="855021"/>
            <a:ext cx="9570541" cy="44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44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4544-CC84-4683-860A-2E4E91E6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 for the Gaussian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0AB1A-49E7-47B2-8CA6-19C020C9E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 set </a:t>
                </a:r>
                <a:r>
                  <a:rPr lang="en-US" b="1" dirty="0"/>
                  <a:t>X </a:t>
                </a:r>
                <a:r>
                  <a:rPr lang="en-US" dirty="0"/>
                  <a:t>= (</a:t>
                </a:r>
                <a:r>
                  <a:rPr lang="en-US" b="1" dirty="0"/>
                  <a:t>x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</a:t>
                </a:r>
                <a:r>
                  <a:rPr lang="en-US" baseline="30000" dirty="0"/>
                  <a:t>T</a:t>
                </a:r>
                <a:r>
                  <a:rPr lang="en-US" dirty="0"/>
                  <a:t> in which the observations </a:t>
                </a:r>
                <a:r>
                  <a:rPr lang="en-US" i="1" dirty="0"/>
                  <a:t>{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 </a:t>
                </a:r>
                <a:r>
                  <a:rPr lang="en-US" dirty="0"/>
                  <a:t>are assumed to be drawn independently from a multivariate Gaussian distribution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Sufficient statistics </a:t>
                </a:r>
              </a:p>
              <a:p>
                <a:endParaRPr lang="en-US" dirty="0"/>
              </a:p>
              <a:p>
                <a:r>
                  <a:rPr lang="en-US" dirty="0"/>
                  <a:t>solve for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	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0AB1A-49E7-47B2-8CA6-19C020C9E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B8C198-13C3-440A-9D7B-CADDD5A0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79" y="2439486"/>
            <a:ext cx="5882401" cy="607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FE53F-D8E8-440E-ABFE-B52A005D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129" y="3008889"/>
            <a:ext cx="2663856" cy="72426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82D430D-7F4D-450E-BEFD-9FFA2DD39A83}"/>
              </a:ext>
            </a:extLst>
          </p:cNvPr>
          <p:cNvGrpSpPr/>
          <p:nvPr/>
        </p:nvGrpSpPr>
        <p:grpSpPr>
          <a:xfrm>
            <a:off x="3359079" y="3697481"/>
            <a:ext cx="6291570" cy="950600"/>
            <a:chOff x="3359079" y="3697481"/>
            <a:chExt cx="6291570" cy="950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1E8C0F-4BDE-4F93-87D1-6CAFB5D5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6849" y="3697481"/>
              <a:ext cx="1573800" cy="9506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2E0F98-EE32-48B7-B178-1C824424100C}"/>
                </a:ext>
              </a:extLst>
            </p:cNvPr>
            <p:cNvGrpSpPr/>
            <p:nvPr/>
          </p:nvGrpSpPr>
          <p:grpSpPr>
            <a:xfrm>
              <a:off x="3359079" y="3810648"/>
              <a:ext cx="4588419" cy="724267"/>
              <a:chOff x="3359079" y="3810648"/>
              <a:chExt cx="4588419" cy="72426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8A991FC-A907-4DFC-AC91-E2E0CA7E2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9079" y="3810648"/>
                <a:ext cx="3225000" cy="724267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28D92BD-5971-49B1-BE41-97C925ABC2D9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584079" y="4172781"/>
                <a:ext cx="136341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B4D6471-8E84-4460-9977-1155C1C65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5785" y="4506625"/>
            <a:ext cx="3586200" cy="7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1073-AC7C-4835-BB5D-7677CE3A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9" y="258698"/>
            <a:ext cx="11017241" cy="6196681"/>
          </a:xfrm>
        </p:spPr>
        <p:txBody>
          <a:bodyPr/>
          <a:lstStyle/>
          <a:p>
            <a:r>
              <a:rPr lang="en-US" dirty="0"/>
              <a:t>Expectations of the maximum likelihood under the </a:t>
            </a:r>
            <a:r>
              <a:rPr lang="en-US" b="1" dirty="0"/>
              <a:t>true distribution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b="1" dirty="0"/>
              <a:t>True mean</a:t>
            </a:r>
            <a:r>
              <a:rPr lang="en-US" dirty="0"/>
              <a:t>:</a:t>
            </a:r>
          </a:p>
          <a:p>
            <a:r>
              <a:rPr lang="en-US" b="1" dirty="0"/>
              <a:t>Bias estimate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b="1" dirty="0"/>
              <a:t>Unbiased estimate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Sequential Estimation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Sequential estimation allow data points to be processed one at a</a:t>
            </a:r>
          </a:p>
          <a:p>
            <a:r>
              <a:rPr lang="en-US" dirty="0"/>
              <a:t>time and then discarded and are important for on-line applications,</a:t>
            </a:r>
          </a:p>
          <a:p>
            <a:r>
              <a:rPr lang="en-US" dirty="0"/>
              <a:t>and Also where large data sets are involved so that batch processing </a:t>
            </a:r>
          </a:p>
          <a:p>
            <a:r>
              <a:rPr lang="en-US" dirty="0"/>
              <a:t>of all data points at once is infeasible.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195BC-2488-41A8-ACBC-D70522CF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98" y="859076"/>
            <a:ext cx="2714535" cy="112063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039464-C7C3-4308-8AB6-967B10102247}"/>
              </a:ext>
            </a:extLst>
          </p:cNvPr>
          <p:cNvGrpSpPr/>
          <p:nvPr/>
        </p:nvGrpSpPr>
        <p:grpSpPr>
          <a:xfrm>
            <a:off x="7703305" y="3013964"/>
            <a:ext cx="4054685" cy="3283996"/>
            <a:chOff x="4521172" y="3336537"/>
            <a:chExt cx="3420409" cy="2789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DD8423-958F-418A-A160-C1C5B70AC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1172" y="3336537"/>
              <a:ext cx="3328200" cy="2425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5931C-DBA3-493B-977B-43835F0E8E14}"/>
                </a:ext>
              </a:extLst>
            </p:cNvPr>
            <p:cNvGrpSpPr/>
            <p:nvPr/>
          </p:nvGrpSpPr>
          <p:grpSpPr>
            <a:xfrm>
              <a:off x="4885792" y="5754572"/>
              <a:ext cx="3055789" cy="370990"/>
              <a:chOff x="4885792" y="5754572"/>
              <a:chExt cx="3055789" cy="37099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152E5F3-20BB-4671-8ECB-F0287644E40D}"/>
                  </a:ext>
                </a:extLst>
              </p:cNvPr>
              <p:cNvGrpSpPr/>
              <p:nvPr/>
            </p:nvGrpSpPr>
            <p:grpSpPr>
              <a:xfrm>
                <a:off x="6517532" y="5817140"/>
                <a:ext cx="1424049" cy="308422"/>
                <a:chOff x="6517532" y="5817140"/>
                <a:chExt cx="1424049" cy="30842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B0AF777-D3C6-4806-86CA-278F48DB2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7532" y="5817140"/>
                  <a:ext cx="127432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E2096C-7F5F-49C1-8B89-4E3B5D702445}"/>
                    </a:ext>
                  </a:extLst>
                </p:cNvPr>
                <p:cNvSpPr txBox="1"/>
                <p:nvPr/>
              </p:nvSpPr>
              <p:spPr>
                <a:xfrm>
                  <a:off x="6667258" y="5817785"/>
                  <a:ext cx="12743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Error signal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A2A8D9-93F8-4759-BA04-F935A705F45D}"/>
                  </a:ext>
                </a:extLst>
              </p:cNvPr>
              <p:cNvGrpSpPr/>
              <p:nvPr/>
            </p:nvGrpSpPr>
            <p:grpSpPr>
              <a:xfrm>
                <a:off x="4885792" y="5754572"/>
                <a:ext cx="1498912" cy="368566"/>
                <a:chOff x="4885792" y="5754572"/>
                <a:chExt cx="1498912" cy="368566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552F359-F4DC-4F15-BF30-5BDB65496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3246" y="5754572"/>
                  <a:ext cx="4003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4D71B8-1322-493B-987B-C26CA71E87E5}"/>
                    </a:ext>
                  </a:extLst>
                </p:cNvPr>
                <p:cNvSpPr txBox="1"/>
                <p:nvPr/>
              </p:nvSpPr>
              <p:spPr>
                <a:xfrm>
                  <a:off x="4885792" y="5815361"/>
                  <a:ext cx="14989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Previous estimate</a:t>
                  </a:r>
                </a:p>
              </p:txBody>
            </p: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4A04C8-A5E0-42DA-998B-EC1833E05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761" y="1956569"/>
            <a:ext cx="3663600" cy="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3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5067-AC51-4B8E-B423-621D986D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73591-FEBB-46AF-8B47-DBCA92642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229928" cy="4351338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precision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is called degree of freedom</a:t>
                </a:r>
              </a:p>
              <a:p>
                <a:endParaRPr lang="en-US" dirty="0"/>
              </a:p>
              <a:p>
                <a:r>
                  <a:rPr lang="en-US" dirty="0"/>
                  <a:t>For the case of: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ν </a:t>
                </a:r>
                <a:r>
                  <a:rPr lang="en-US" dirty="0"/>
                  <a:t>= 1, the t-distribution reduces to the </a:t>
                </a:r>
                <a:r>
                  <a:rPr lang="en-US" i="1" dirty="0"/>
                  <a:t>Cauchy </a:t>
                </a:r>
                <a:r>
                  <a:rPr lang="en-US" dirty="0"/>
                  <a:t>distribution.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ν →∞ </a:t>
                </a:r>
                <a:r>
                  <a:rPr lang="en-US" dirty="0"/>
                  <a:t>the t-distribution becomes a Gaussian </a:t>
                </a:r>
                <a:r>
                  <a:rPr lang="en-US" i="1" dirty="0"/>
                  <a:t>N</a:t>
                </a:r>
                <a:r>
                  <a:rPr lang="en-US" dirty="0"/>
                  <a:t>(</a:t>
                </a:r>
                <a:r>
                  <a:rPr lang="en-US" i="1" dirty="0" err="1"/>
                  <a:t>x|μ</a:t>
                </a:r>
                <a:r>
                  <a:rPr lang="en-US" i="1" dirty="0"/>
                  <a:t>, λ−</a:t>
                </a:r>
                <a:r>
                  <a:rPr lang="en-US" dirty="0"/>
                  <a:t>1) with mean </a:t>
                </a:r>
                <a:r>
                  <a:rPr lang="en-US" i="1" dirty="0"/>
                  <a:t>μ </a:t>
                </a:r>
                <a:r>
                  <a:rPr lang="en-US" dirty="0"/>
                  <a:t>and precision </a:t>
                </a:r>
                <a:r>
                  <a:rPr lang="en-US" i="1" dirty="0"/>
                  <a:t>λ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73591-FEBB-46AF-8B47-DBCA92642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229928" cy="4351338"/>
              </a:xfrm>
              <a:blipFill>
                <a:blip r:embed="rId3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E6A649-5BD1-42AA-A9C5-24CEED521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14" y="1690688"/>
            <a:ext cx="5624401" cy="71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5F8E5-505A-419A-8E10-BB0748C29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492" y="877505"/>
            <a:ext cx="3663600" cy="26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7994D-018C-4F09-B3B6-97EF7E154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8323" y="125581"/>
            <a:ext cx="5409371" cy="26421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B1A368-E285-41FA-BF72-E64AD91FE08E}"/>
              </a:ext>
            </a:extLst>
          </p:cNvPr>
          <p:cNvSpPr txBox="1">
            <a:spLocks/>
          </p:cNvSpPr>
          <p:nvPr/>
        </p:nvSpPr>
        <p:spPr>
          <a:xfrm>
            <a:off x="826850" y="2767725"/>
            <a:ext cx="10554512" cy="358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leads to property of robustness which means is not sensitive to outliers (green line is Gaussian and red line is T-students)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Squared </a:t>
            </a:r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73D1E-B744-46AD-9309-9657B89D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99" y="5228802"/>
            <a:ext cx="2373600" cy="362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47D8DF-33CF-4F9C-98BC-5A87BD2C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147" y="4795534"/>
            <a:ext cx="4205400" cy="1228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78B404-D60D-4370-86CF-057A13D0A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299" y="3181860"/>
            <a:ext cx="4979401" cy="60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7EDE5-FE27-48EB-A2EF-82CA4015D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047" y="3783943"/>
            <a:ext cx="3921600" cy="7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2A0AC-A5B7-4A23-B7CC-7D94965B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Mixture of Gaussians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1A883-6D5C-4BB3-AB8A-AF34D2869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00109"/>
            <a:ext cx="7188199" cy="36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AA25-2236-439D-8405-1C8A7FBA2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515566"/>
                <a:ext cx="10526949" cy="5661397"/>
              </a:xfrm>
            </p:spPr>
            <p:txBody>
              <a:bodyPr/>
              <a:lstStyle/>
              <a:p>
                <a:r>
                  <a:rPr lang="en-US" dirty="0"/>
                  <a:t>Mixture of Gaussians: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component has its 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is called mixing coefficients where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AA25-2236-439D-8405-1C8A7FBA2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515566"/>
                <a:ext cx="10526949" cy="5661397"/>
              </a:xfrm>
              <a:blipFill>
                <a:blip r:embed="rId3"/>
                <a:stretch>
                  <a:fillRect l="-521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C6A051-E3BB-44A8-B71D-7F9F92E6F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747" y="515566"/>
            <a:ext cx="2657400" cy="717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09FE93-B6BB-4EF1-AA1B-EA75A23C8FCA}"/>
              </a:ext>
            </a:extLst>
          </p:cNvPr>
          <p:cNvCxnSpPr/>
          <p:nvPr/>
        </p:nvCxnSpPr>
        <p:spPr>
          <a:xfrm>
            <a:off x="6001966" y="1099226"/>
            <a:ext cx="963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BF71AF6-2AD0-403B-8118-B65BB3EF9D1D}"/>
              </a:ext>
            </a:extLst>
          </p:cNvPr>
          <p:cNvCxnSpPr/>
          <p:nvPr/>
        </p:nvCxnSpPr>
        <p:spPr>
          <a:xfrm rot="10800000">
            <a:off x="6483485" y="1099227"/>
            <a:ext cx="1201366" cy="486383"/>
          </a:xfrm>
          <a:prstGeom prst="bentConnector3">
            <a:avLst>
              <a:gd name="adj1" fmla="val 9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5D86F7-ABAC-49A1-8519-5D5EDA7BA7B2}"/>
              </a:ext>
            </a:extLst>
          </p:cNvPr>
          <p:cNvSpPr txBox="1"/>
          <p:nvPr/>
        </p:nvSpPr>
        <p:spPr>
          <a:xfrm>
            <a:off x="6519964" y="1342418"/>
            <a:ext cx="112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Component of mixture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ADF67E-0AD3-4E28-875A-487CDB599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966" y="2228234"/>
            <a:ext cx="1135200" cy="68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7F5D88-6CC3-4D10-B443-A6E5AD5A6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180" y="3022140"/>
            <a:ext cx="7960534" cy="33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8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7145-86D1-4207-B1A0-7573B8BE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62" y="418289"/>
            <a:ext cx="10488038" cy="575867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Maximum likelihood estimation: </a:t>
            </a:r>
          </a:p>
          <a:p>
            <a:endParaRPr lang="en-US" dirty="0"/>
          </a:p>
          <a:p>
            <a:r>
              <a:rPr lang="en-US" dirty="0"/>
              <a:t>The form of the Gaussian mixture distribution is governed by the parameters </a:t>
            </a:r>
            <a:r>
              <a:rPr lang="en-US" b="1" i="1" dirty="0"/>
              <a:t>π</a:t>
            </a:r>
            <a:r>
              <a:rPr lang="en-US" dirty="0"/>
              <a:t>, </a:t>
            </a:r>
            <a:r>
              <a:rPr lang="en-US" b="1" i="1" dirty="0"/>
              <a:t>μ </a:t>
            </a:r>
            <a:r>
              <a:rPr lang="en-US" dirty="0"/>
              <a:t>and </a:t>
            </a:r>
            <a:r>
              <a:rPr lang="en-US" b="1" dirty="0"/>
              <a:t>Σ</a:t>
            </a:r>
            <a:r>
              <a:rPr lang="en-US" dirty="0"/>
              <a:t>, where we have used the notation </a:t>
            </a:r>
            <a:r>
              <a:rPr lang="en-US" b="1" i="1" dirty="0"/>
              <a:t>π </a:t>
            </a:r>
            <a:r>
              <a:rPr lang="en-US" i="1" dirty="0"/>
              <a:t>≡ {π</a:t>
            </a:r>
            <a:r>
              <a:rPr lang="en-US" baseline="-25000" dirty="0"/>
              <a:t>1</a:t>
            </a:r>
            <a:r>
              <a:rPr lang="en-US" i="1" dirty="0"/>
              <a:t>, . . . , π</a:t>
            </a:r>
            <a:r>
              <a:rPr lang="en-US" i="1" baseline="-25000" dirty="0"/>
              <a:t>K</a:t>
            </a:r>
            <a:r>
              <a:rPr lang="en-US" i="1" dirty="0"/>
              <a:t>}</a:t>
            </a:r>
            <a:r>
              <a:rPr lang="en-US" dirty="0"/>
              <a:t>, </a:t>
            </a:r>
            <a:r>
              <a:rPr lang="en-US" b="1" i="1" dirty="0"/>
              <a:t>μ </a:t>
            </a:r>
            <a:r>
              <a:rPr lang="en-US" i="1" dirty="0"/>
              <a:t>≡ {</a:t>
            </a:r>
            <a:r>
              <a:rPr lang="en-US" b="1" i="1" dirty="0"/>
              <a:t>μ</a:t>
            </a:r>
            <a:r>
              <a:rPr lang="en-US" baseline="-25000" dirty="0"/>
              <a:t>1</a:t>
            </a:r>
            <a:r>
              <a:rPr lang="en-US" i="1" dirty="0"/>
              <a:t>, . . . ,</a:t>
            </a:r>
            <a:r>
              <a:rPr lang="en-US" b="1" i="1" dirty="0" err="1"/>
              <a:t>μ</a:t>
            </a:r>
            <a:r>
              <a:rPr lang="en-US" i="1" baseline="-25000" dirty="0" err="1"/>
              <a:t>K</a:t>
            </a:r>
            <a:r>
              <a:rPr lang="en-US" i="1" dirty="0"/>
              <a:t>} </a:t>
            </a:r>
            <a:r>
              <a:rPr lang="en-US" dirty="0"/>
              <a:t>and </a:t>
            </a:r>
            <a:r>
              <a:rPr lang="el-GR" b="1" dirty="0"/>
              <a:t>Σ </a:t>
            </a:r>
            <a:r>
              <a:rPr lang="el-GR" i="1" dirty="0"/>
              <a:t>≡ {</a:t>
            </a:r>
            <a:r>
              <a:rPr lang="el-GR" b="1" dirty="0"/>
              <a:t>Σ</a:t>
            </a:r>
            <a:r>
              <a:rPr lang="el-GR" baseline="-25000" dirty="0"/>
              <a:t>1</a:t>
            </a:r>
            <a:r>
              <a:rPr lang="el-GR" i="1" dirty="0"/>
              <a:t>, . . .</a:t>
            </a:r>
            <a:r>
              <a:rPr lang="el-GR" b="1" dirty="0"/>
              <a:t>Σ</a:t>
            </a:r>
            <a:r>
              <a:rPr lang="en-US" i="1" baseline="-25000" dirty="0"/>
              <a:t>K</a:t>
            </a:r>
            <a:r>
              <a:rPr lang="en-US" i="1" dirty="0"/>
              <a:t>}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 of the likelihood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maximum likelihood solution for the parameters </a:t>
            </a:r>
            <a:r>
              <a:rPr lang="en-US" b="1" dirty="0"/>
              <a:t>no longer has a closed-form </a:t>
            </a:r>
            <a:r>
              <a:rPr lang="en-US" dirty="0"/>
              <a:t>analytical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numerical optimization techniques (alternative solutions)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Expectation maximization (alternative solutions)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82BA6-AF20-406E-9556-4FDD62E4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30" y="2227089"/>
            <a:ext cx="4823133" cy="10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B671FC-5919-4597-A9BA-3DA2CBA9A5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Binary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B671FC-5919-4597-A9BA-3DA2CBA9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5822-9CAE-42E8-AFE2-D537B033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515600" cy="46205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Bernoulli distribution: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Now suppose we have a data set </a:t>
            </a:r>
            <a:r>
              <a:rPr lang="en-US" i="1" dirty="0"/>
              <a:t>D </a:t>
            </a:r>
            <a:r>
              <a:rPr lang="en-US" dirty="0"/>
              <a:t>= </a:t>
            </a:r>
            <a:r>
              <a:rPr lang="en-US" i="1" dirty="0"/>
              <a:t>{</a:t>
            </a:r>
            <a:r>
              <a:rPr lang="en-US" b="1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. . . , </a:t>
            </a:r>
            <a:r>
              <a:rPr lang="en-US" b="1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} </a:t>
            </a:r>
            <a:r>
              <a:rPr lang="en-US" dirty="0"/>
              <a:t>of observed values of </a:t>
            </a:r>
            <a:r>
              <a:rPr lang="en-US" i="1" dirty="0"/>
              <a:t>x (independently)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MLE: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F01C66-9598-4008-B87F-DC90D50D47EA}"/>
              </a:ext>
            </a:extLst>
          </p:cNvPr>
          <p:cNvGrpSpPr/>
          <p:nvPr/>
        </p:nvGrpSpPr>
        <p:grpSpPr>
          <a:xfrm>
            <a:off x="6437496" y="1690688"/>
            <a:ext cx="3527400" cy="1377531"/>
            <a:chOff x="6437496" y="1690688"/>
            <a:chExt cx="3527400" cy="13775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B0074F-946F-4491-B693-8B9A3A7CF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5096" y="1690688"/>
              <a:ext cx="3379800" cy="4785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701B36-B4F6-4C3E-AA8B-AC683F4E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7496" y="2285752"/>
              <a:ext cx="2760600" cy="78246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559037-5103-403F-A28B-B1112E298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771" y="3928948"/>
            <a:ext cx="5185801" cy="885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3D0C2-38F3-424A-996D-347493B2A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316" y="4918458"/>
            <a:ext cx="7224001" cy="9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BF0A-05A3-4A78-8338-55036D99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FE37-435F-47D3-891C-A3C29B8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exponential family of distributions over </a:t>
            </a:r>
            <a:r>
              <a:rPr lang="en-US" b="1" dirty="0"/>
              <a:t>x</a:t>
            </a:r>
            <a:r>
              <a:rPr lang="en-US" dirty="0"/>
              <a:t>, given parameters </a:t>
            </a:r>
            <a:r>
              <a:rPr lang="en-US" b="1" i="1" dirty="0"/>
              <a:t>η</a:t>
            </a:r>
            <a:r>
              <a:rPr lang="en-US" dirty="0"/>
              <a:t>, is defined to be the set of distributions of the form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x </a:t>
            </a:r>
            <a:r>
              <a:rPr lang="en-US" dirty="0"/>
              <a:t>may be scalar or vector and may be discrete or continuous.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i="1" dirty="0"/>
              <a:t>η</a:t>
            </a:r>
            <a:r>
              <a:rPr lang="en-US" b="1" i="1" dirty="0"/>
              <a:t> (eta)</a:t>
            </a:r>
            <a:r>
              <a:rPr lang="el-GR" b="1" i="1" dirty="0"/>
              <a:t> </a:t>
            </a:r>
            <a:r>
              <a:rPr lang="en-US" dirty="0"/>
              <a:t>are called the </a:t>
            </a:r>
            <a:r>
              <a:rPr lang="en-US" i="1" dirty="0"/>
              <a:t>natural parameters </a:t>
            </a:r>
            <a:r>
              <a:rPr lang="en-US" dirty="0"/>
              <a:t>of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is some function of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/>
              <a:t>η</a:t>
            </a:r>
            <a:r>
              <a:rPr lang="en-US" dirty="0"/>
              <a:t>) is the normalization coefficient that satisfies: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7AE50-6840-4646-AEE3-5181542D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00" y="2375899"/>
            <a:ext cx="3225000" cy="510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FB6A2-BA9C-482B-B1FF-EE3549EA4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669" y="4149020"/>
            <a:ext cx="3044400" cy="5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58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5347-84E4-4DAD-9BA8-AB1EFCBD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379379"/>
            <a:ext cx="10614498" cy="5797584"/>
          </a:xfrm>
        </p:spPr>
        <p:txBody>
          <a:bodyPr/>
          <a:lstStyle/>
          <a:p>
            <a:r>
              <a:rPr lang="en-US" dirty="0"/>
              <a:t>Prove Bernoulli as exponential family: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7D8BC-B71E-45B2-B010-CA6CE8B3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2" y="1721143"/>
            <a:ext cx="3225000" cy="510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C911D-FD58-4CFB-BFCE-DE66A484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099" y="681037"/>
            <a:ext cx="5779201" cy="239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600E5-ABB6-4A91-8D3D-8C9BC3135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099" y="2989833"/>
            <a:ext cx="5727601" cy="30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45D4-1A4B-41F5-ACA8-968AA776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935"/>
            <a:ext cx="10611255" cy="57133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Multinomial distribution: </a:t>
            </a:r>
          </a:p>
          <a:p>
            <a:endParaRPr lang="en-US" b="1" dirty="0"/>
          </a:p>
          <a:p>
            <a:r>
              <a:rPr lang="en-US" dirty="0"/>
              <a:t>consider the multinomial distribution that, for a single observation </a:t>
            </a:r>
            <a:r>
              <a:rPr lang="en-US" b="1" dirty="0"/>
              <a:t>x</a:t>
            </a:r>
            <a:r>
              <a:rPr lang="en-US" dirty="0"/>
              <a:t>, takes the form: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84309-0CB5-4AB0-A157-2D9D77C8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49" y="1637424"/>
            <a:ext cx="3534600" cy="7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57544-0BBE-49A1-9315-5AE1DD5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47" y="2368541"/>
            <a:ext cx="1522200" cy="3168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A03FBF-CB39-4BBC-AA5A-CC7402C197A7}"/>
              </a:ext>
            </a:extLst>
          </p:cNvPr>
          <p:cNvGrpSpPr/>
          <p:nvPr/>
        </p:nvGrpSpPr>
        <p:grpSpPr>
          <a:xfrm>
            <a:off x="3462147" y="3087158"/>
            <a:ext cx="4181496" cy="1941547"/>
            <a:chOff x="3377049" y="2756418"/>
            <a:chExt cx="4181496" cy="19415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9CD8-83CD-4A20-9B05-FD8BD33A4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049" y="3262365"/>
              <a:ext cx="2992800" cy="1435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2FEC18-49D5-4BA2-9B22-A1E668AA8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3345" y="2756418"/>
              <a:ext cx="1135200" cy="3621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08C940-A9BC-4BDA-A51B-09967103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7902" y="2756418"/>
              <a:ext cx="1883400" cy="43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93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78CBA-2663-4C41-9508-43BBB47F2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303" y="544749"/>
                <a:ext cx="10614498" cy="5977312"/>
              </a:xfrm>
            </p:spPr>
            <p:txBody>
              <a:bodyPr/>
              <a:lstStyle/>
              <a:p>
                <a:r>
                  <a:rPr lang="en-US" dirty="0"/>
                  <a:t>We know that 		    So we can write:</a:t>
                </a:r>
              </a:p>
              <a:p>
                <a:endParaRPr lang="en-US" dirty="0"/>
              </a:p>
              <a:p>
                <a:r>
                  <a:rPr lang="en-US" dirty="0"/>
                  <a:t>We can solve: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gives us:  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we will get the </a:t>
                </a:r>
                <a:r>
                  <a:rPr lang="en-US" i="1" dirty="0"/>
                  <a:t>SoftMax</a:t>
                </a:r>
                <a:r>
                  <a:rPr lang="en-US" dirty="0"/>
                  <a:t> function: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gives us: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78CBA-2663-4C41-9508-43BBB47F2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303" y="544749"/>
                <a:ext cx="10614498" cy="5977312"/>
              </a:xfrm>
              <a:blipFill>
                <a:blip r:embed="rId2"/>
                <a:stretch>
                  <a:fillRect l="-459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C3481B-F54B-4277-A395-37B36849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29" y="335939"/>
            <a:ext cx="1223313" cy="79392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4A0C6C3-4548-44DF-ABA0-5E3D9E05DF12}"/>
              </a:ext>
            </a:extLst>
          </p:cNvPr>
          <p:cNvGrpSpPr/>
          <p:nvPr/>
        </p:nvGrpSpPr>
        <p:grpSpPr>
          <a:xfrm>
            <a:off x="5887863" y="362294"/>
            <a:ext cx="1640857" cy="741212"/>
            <a:chOff x="3932891" y="985451"/>
            <a:chExt cx="1828398" cy="9376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898C69-183D-4B21-A42C-D148C95E2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289" y="985451"/>
              <a:ext cx="1161000" cy="9376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B25799-6CF2-4E54-9E4D-DC1F3D011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2891" y="1205317"/>
              <a:ext cx="516000" cy="49793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7306EA3-0CDB-47DC-BD3F-8DD19B4CE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316" y="1396824"/>
            <a:ext cx="4783093" cy="185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6B777-6411-4393-98F9-5CF5E55A5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144" y="3346434"/>
            <a:ext cx="2160244" cy="753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CB624A-D6CA-4ECA-9575-9B40C6369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020" y="4396572"/>
            <a:ext cx="2657400" cy="905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10F018-7B1E-469B-90CE-7BB73898B5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3208" y="5377461"/>
            <a:ext cx="4876201" cy="11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DA93-D3AA-4580-B25C-84E49A06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06" y="573932"/>
            <a:ext cx="10507494" cy="560303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Gaussian distribution: </a:t>
            </a:r>
          </a:p>
          <a:p>
            <a:r>
              <a:rPr lang="en-US" dirty="0"/>
              <a:t>We can write the univariate Gaussian distribution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after simplification can be written in form of exponential:  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BD715-8B86-4A9F-80C2-20FB03B3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27" y="1349687"/>
            <a:ext cx="6321001" cy="168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81C9E-C009-4C99-8B1B-D2172884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519" y="3874066"/>
            <a:ext cx="3721251" cy="2410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AA9AA-19B0-4683-83F8-86F21E6B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144" y="3123106"/>
            <a:ext cx="2186112" cy="5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C0257-87D5-42EC-8AE3-5E52C154E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396" y="486383"/>
                <a:ext cx="10546404" cy="569058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Maximum likelihood:</a:t>
                </a:r>
              </a:p>
              <a:p>
                <a:endParaRPr lang="en-US" dirty="0"/>
              </a:p>
              <a:p>
                <a:r>
                  <a:rPr lang="en-US" dirty="0"/>
                  <a:t>To estimate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of the </a:t>
                </a:r>
              </a:p>
              <a:p>
                <a:r>
                  <a:rPr lang="en-US" dirty="0"/>
                  <a:t>Taking derivative of both sides of 				We have: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rearranging we get: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C0257-87D5-42EC-8AE3-5E52C154E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396" y="486383"/>
                <a:ext cx="10546404" cy="5690580"/>
              </a:xfrm>
              <a:blipFill>
                <a:blip r:embed="rId3"/>
                <a:stretch>
                  <a:fillRect l="-462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4E84E9-047B-484C-B3BB-73A887872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28" y="1174924"/>
            <a:ext cx="2653034" cy="429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815CE-26E0-4CB0-8B45-FDEB32FB7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811" y="1604210"/>
            <a:ext cx="2421427" cy="429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BAF7F-00A1-463C-B05C-574122D6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3499" y="2391050"/>
            <a:ext cx="4292579" cy="11362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B1C61B-7E50-446D-80F3-F9945E0F52CE}"/>
              </a:ext>
            </a:extLst>
          </p:cNvPr>
          <p:cNvCxnSpPr>
            <a:cxnSpLocks/>
          </p:cNvCxnSpPr>
          <p:nvPr/>
        </p:nvCxnSpPr>
        <p:spPr>
          <a:xfrm>
            <a:off x="4395728" y="3527299"/>
            <a:ext cx="30848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E47231-EB38-44A1-A15C-B000987AB190}"/>
              </a:ext>
            </a:extLst>
          </p:cNvPr>
          <p:cNvSpPr txBox="1"/>
          <p:nvPr/>
        </p:nvSpPr>
        <p:spPr>
          <a:xfrm>
            <a:off x="5529587" y="3508877"/>
            <a:ext cx="8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E[u(x)]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45BAF-2EB8-467E-8B7C-D0C5398D3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937" y="4108296"/>
            <a:ext cx="5792831" cy="568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1CAA7-6F82-4BB9-8E84-A48476696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1570" y="5226123"/>
            <a:ext cx="2709000" cy="5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3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DF93-0B4B-4225-919C-86F7C3D7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68" y="321013"/>
            <a:ext cx="10556132" cy="5855950"/>
          </a:xfrm>
        </p:spPr>
        <p:txBody>
          <a:bodyPr/>
          <a:lstStyle/>
          <a:p>
            <a:r>
              <a:rPr lang="en-US" dirty="0"/>
              <a:t>Now consider a set of independent identically distributed data denoted by 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i="1" dirty="0"/>
              <a:t>{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. . . , </a:t>
            </a:r>
            <a:r>
              <a:rPr lang="en-US" b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}</a:t>
            </a:r>
            <a:r>
              <a:rPr lang="en-US" dirty="0"/>
              <a:t>, for which the likelihood function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Setting the gradient of ln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dirty="0" err="1"/>
              <a:t>X|</a:t>
            </a:r>
            <a:r>
              <a:rPr lang="en-US" b="1" i="1" dirty="0" err="1"/>
              <a:t>η</a:t>
            </a:r>
            <a:r>
              <a:rPr lang="en-US" dirty="0"/>
              <a:t>) with respect to </a:t>
            </a:r>
            <a:r>
              <a:rPr lang="en-US" b="1" i="1" dirty="0"/>
              <a:t>η </a:t>
            </a:r>
            <a:r>
              <a:rPr lang="en-US" dirty="0"/>
              <a:t>to zero, we get the following condition to be satisfied by the maximum likelihood estimator </a:t>
            </a:r>
            <a:r>
              <a:rPr lang="en-US" b="1" i="1" dirty="0" err="1"/>
              <a:t>η</a:t>
            </a:r>
            <a:r>
              <a:rPr lang="en-US" baseline="-25000" dirty="0" err="1"/>
              <a:t>ML</a:t>
            </a:r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7F383-096B-4713-9F6E-68D52520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46" y="1287230"/>
            <a:ext cx="5985601" cy="1092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97D31-D4D7-45B2-9221-EE0ECE86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800" y="3346314"/>
            <a:ext cx="3560400" cy="866533"/>
          </a:xfrm>
          <a:prstGeom prst="rect">
            <a:avLst/>
          </a:prstGeom>
        </p:spPr>
      </p:pic>
      <p:cxnSp>
        <p:nvCxnSpPr>
          <p:cNvPr id="7" name="Straight Arrow Connector 6" descr="Sufficient statistics&#10;">
            <a:extLst>
              <a:ext uri="{FF2B5EF4-FFF2-40B4-BE49-F238E27FC236}">
                <a16:creationId xmlns:a16="http://schemas.microsoft.com/office/drawing/2014/main" id="{3337DFB5-E120-4BD7-ADC0-E6CCEECA1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6692630" y="4212847"/>
            <a:ext cx="10214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1F4501-3AC4-4FFB-926C-8620DED0AA18}"/>
              </a:ext>
            </a:extLst>
          </p:cNvPr>
          <p:cNvSpPr/>
          <p:nvPr/>
        </p:nvSpPr>
        <p:spPr>
          <a:xfrm>
            <a:off x="6552655" y="4208512"/>
            <a:ext cx="14726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Sufficient statistics</a:t>
            </a:r>
          </a:p>
        </p:txBody>
      </p:sp>
    </p:spTree>
    <p:extLst>
      <p:ext uri="{BB962C8B-B14F-4D97-AF65-F5344CB8AC3E}">
        <p14:creationId xmlns:p14="http://schemas.microsoft.com/office/powerpoint/2010/main" val="38356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DBC56-E465-4BBC-90DD-D869BDF9B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418289"/>
                <a:ext cx="10526949" cy="57586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Sufficient statistic</a:t>
                </a:r>
                <a:r>
                  <a:rPr lang="en-US" dirty="0"/>
                  <a:t>: The log likelihood function depends on the 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only through their sum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we call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 sufficient statistic?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Binomial distribution</a:t>
                </a:r>
                <a:r>
                  <a:rPr lang="en-US" dirty="0"/>
                  <a:t>:  The distribution of the number m of observations of x = 1, given that the data set has size 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Prove that: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DBC56-E465-4BBC-90DD-D869BDF9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418289"/>
                <a:ext cx="10526949" cy="5758674"/>
              </a:xfrm>
              <a:blipFill>
                <a:blip r:embed="rId3"/>
                <a:stretch>
                  <a:fillRect l="-521" t="-3814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BD2474-E8A8-4FF2-B218-D8DFCE76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408" y="920121"/>
            <a:ext cx="1444800" cy="601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059ED2-54C1-4D42-81E9-B930C428D075}"/>
              </a:ext>
            </a:extLst>
          </p:cNvPr>
          <p:cNvGrpSpPr/>
          <p:nvPr/>
        </p:nvGrpSpPr>
        <p:grpSpPr>
          <a:xfrm>
            <a:off x="2635505" y="3072728"/>
            <a:ext cx="7818468" cy="879467"/>
            <a:chOff x="2635505" y="3072728"/>
            <a:chExt cx="7818468" cy="8794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2F7744-2AF5-413C-90D7-05D02E35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5505" y="3137395"/>
              <a:ext cx="4411801" cy="814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80F63C-5C75-43CD-850E-E7F8A00F7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8573" y="3072728"/>
              <a:ext cx="2915400" cy="87946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936F2B-69B7-4818-86D3-8FB6CDE3F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7805" y="4455375"/>
            <a:ext cx="6579001" cy="18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7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1161-C967-4EDC-BE3F-3230DBFE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78" y="330740"/>
            <a:ext cx="10752922" cy="62257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Conjugate priors</a:t>
            </a:r>
            <a:r>
              <a:rPr lang="en-US" dirty="0"/>
              <a:t>: if the posterior distributions p(θ | x) are in the </a:t>
            </a:r>
            <a:r>
              <a:rPr lang="en-US" i="1" dirty="0"/>
              <a:t>same probability distribution family</a:t>
            </a:r>
            <a:r>
              <a:rPr lang="en-US" dirty="0"/>
              <a:t> as the prior probability distribution p(θ), the prior and posterior are then called conjugate distributions.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Beta distribution:</a:t>
            </a:r>
            <a:r>
              <a:rPr lang="en-US" dirty="0"/>
              <a:t>(Conjugate prior) for Binomial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and variance of the Beta given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posterior distribution of </a:t>
            </a:r>
            <a:r>
              <a:rPr lang="el-GR" i="1" dirty="0"/>
              <a:t>μ</a:t>
            </a:r>
            <a:r>
              <a:rPr lang="en-US" i="1" dirty="0"/>
              <a:t>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91C2-F28D-4912-A7AD-40450226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59" y="4130343"/>
            <a:ext cx="3284465" cy="112470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E7E93-DFDE-4E4D-ABB5-1C730C396EC4}"/>
              </a:ext>
            </a:extLst>
          </p:cNvPr>
          <p:cNvGrpSpPr/>
          <p:nvPr/>
        </p:nvGrpSpPr>
        <p:grpSpPr>
          <a:xfrm>
            <a:off x="4256788" y="5564382"/>
            <a:ext cx="6851224" cy="992061"/>
            <a:chOff x="4256788" y="5564382"/>
            <a:chExt cx="6851224" cy="9920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445BC7-B934-4E2B-AE5E-05129CA90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6788" y="5564382"/>
              <a:ext cx="4777118" cy="524466"/>
            </a:xfrm>
            <a:prstGeom prst="rect">
              <a:avLst/>
            </a:prstGeom>
          </p:spPr>
        </p:pic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2AEA13AD-3045-4BD3-929A-CAC1BACC06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52488" y="5866409"/>
              <a:ext cx="933855" cy="262232"/>
            </a:xfrm>
            <a:prstGeom prst="curvedConnector3">
              <a:avLst>
                <a:gd name="adj1" fmla="val 1010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B61C9D-1470-4900-A9DA-CEB3FF8F5EBF}"/>
                </a:ext>
              </a:extLst>
            </p:cNvPr>
            <p:cNvSpPr txBox="1"/>
            <p:nvPr/>
          </p:nvSpPr>
          <p:spPr>
            <a:xfrm>
              <a:off x="9532131" y="5910112"/>
              <a:ext cx="1575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 = Number of tails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48EBC3-266B-40DA-82F5-4555A8E8AAC4}"/>
              </a:ext>
            </a:extLst>
          </p:cNvPr>
          <p:cNvGrpSpPr/>
          <p:nvPr/>
        </p:nvGrpSpPr>
        <p:grpSpPr>
          <a:xfrm>
            <a:off x="4208150" y="1913115"/>
            <a:ext cx="4825756" cy="1749633"/>
            <a:chOff x="4208150" y="1913115"/>
            <a:chExt cx="4825756" cy="17496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4C82EB-95F0-42F9-966D-44514DD82D7D}"/>
                </a:ext>
              </a:extLst>
            </p:cNvPr>
            <p:cNvGrpSpPr/>
            <p:nvPr/>
          </p:nvGrpSpPr>
          <p:grpSpPr>
            <a:xfrm>
              <a:off x="4208150" y="1913115"/>
              <a:ext cx="4825756" cy="1209739"/>
              <a:chOff x="4208150" y="1913115"/>
              <a:chExt cx="4825756" cy="120973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454400-C141-4D12-B3EB-3326099F7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8150" y="1913115"/>
                <a:ext cx="4515001" cy="685467"/>
              </a:xfrm>
              <a:prstGeom prst="rect">
                <a:avLst/>
              </a:prstGeom>
            </p:spPr>
          </p:pic>
          <p:cxnSp>
            <p:nvCxnSpPr>
              <p:cNvPr id="5" name="Connector: Curved 4">
                <a:extLst>
                  <a:ext uri="{FF2B5EF4-FFF2-40B4-BE49-F238E27FC236}">
                    <a16:creationId xmlns:a16="http://schemas.microsoft.com/office/drawing/2014/main" id="{F69786C5-A8AE-49F2-986A-55849F57C505}"/>
                  </a:ext>
                </a:extLst>
              </p:cNvPr>
              <p:cNvCxnSpPr>
                <a:cxnSpLocks/>
                <a:endCxn id="2" idx="2"/>
              </p:cNvCxnSpPr>
              <p:nvPr/>
            </p:nvCxnSpPr>
            <p:spPr>
              <a:xfrm rot="10800000">
                <a:off x="6465652" y="2598583"/>
                <a:ext cx="509081" cy="34306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60E2C0-FFDD-4D28-9680-D869E5139F8F}"/>
                  </a:ext>
                </a:extLst>
              </p:cNvPr>
              <p:cNvSpPr txBox="1"/>
              <p:nvPr/>
            </p:nvSpPr>
            <p:spPr>
              <a:xfrm>
                <a:off x="6923905" y="2753522"/>
                <a:ext cx="211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Normalization factor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7F630F0-A71C-40EC-A845-90FBD07B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4186" y="3122854"/>
              <a:ext cx="2221161" cy="539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37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3F94-A45B-4242-B350-CA60FC3D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389106"/>
            <a:ext cx="10614498" cy="5787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posterior distribution is simply another beta distribution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Sequential Bayesian inference:</a:t>
            </a:r>
            <a:r>
              <a:rPr lang="en-US" dirty="0"/>
              <a:t> we can imagine taking observations one at a time and after each observation updating the current posterior distribution by multiplying by the likelihood function for the new observation and then normalizing to obtain the new, revised posterior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prior is given by a beta distribution with parameters (Ex: </a:t>
            </a:r>
            <a:r>
              <a:rPr lang="en-US" i="1" dirty="0"/>
              <a:t>a </a:t>
            </a:r>
            <a:r>
              <a:rPr lang="en-US" dirty="0"/>
              <a:t>= 2, </a:t>
            </a:r>
            <a:r>
              <a:rPr lang="en-US" i="1" dirty="0"/>
              <a:t>b </a:t>
            </a:r>
            <a:r>
              <a:rPr lang="en-US" dirty="0"/>
              <a:t>= 2), and the likelihood function, given by binomial (Ex: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/>
              <a:t>m </a:t>
            </a:r>
            <a:r>
              <a:rPr lang="en-US" dirty="0"/>
              <a:t>= 1). This corresponds to a single observation of </a:t>
            </a:r>
            <a:r>
              <a:rPr lang="en-US" i="1" dirty="0"/>
              <a:t>x </a:t>
            </a:r>
            <a:r>
              <a:rPr lang="en-US" dirty="0"/>
              <a:t>= 1 and no observation of x = 0 which means l = 0, so that the posterior is given by a beta distribution with parameters: 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= a + m = 3</a:t>
            </a:r>
          </a:p>
          <a:p>
            <a:pPr marL="0" indent="0" algn="ctr">
              <a:buNone/>
            </a:pPr>
            <a:r>
              <a:rPr lang="en-US" i="1" dirty="0"/>
              <a:t>b </a:t>
            </a:r>
            <a:r>
              <a:rPr lang="en-US" dirty="0"/>
              <a:t>= b + n =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424BD-1A8C-43AF-90F4-124F27BA2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47" y="895046"/>
            <a:ext cx="6336408" cy="854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83F08-BB71-4E83-A6B5-1EB3F2A70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665" y="2630473"/>
            <a:ext cx="6684090" cy="15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0999-36E1-4C01-BE95-78FBC3A1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0" y="380836"/>
            <a:ext cx="10653409" cy="583649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Multinomial variables: </a:t>
            </a:r>
            <a:r>
              <a:rPr lang="en-US" dirty="0"/>
              <a:t>when we encounter discrete variable that can take </a:t>
            </a:r>
            <a:r>
              <a:rPr lang="en-US" b="1" dirty="0"/>
              <a:t>1-of-K </a:t>
            </a:r>
            <a:r>
              <a:rPr lang="en-US" dirty="0"/>
              <a:t>possibly mutually exclusive states so the variable is represented by a K-dimensional vector x in which one of the elements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equals 1, and all remaining elements equal to 0.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Where: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And we can see that: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40A95-A7A4-4CB2-AAD1-25090196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3" y="1233481"/>
            <a:ext cx="3099441" cy="129341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31EF41B-7351-4D81-B33A-B214E8A88FFC}"/>
              </a:ext>
            </a:extLst>
          </p:cNvPr>
          <p:cNvGrpSpPr/>
          <p:nvPr/>
        </p:nvGrpSpPr>
        <p:grpSpPr>
          <a:xfrm>
            <a:off x="2617642" y="2789543"/>
            <a:ext cx="6956715" cy="420561"/>
            <a:chOff x="1807907" y="2653356"/>
            <a:chExt cx="6956715" cy="4205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BA87EE-1138-44C3-87D3-DD12E683D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7907" y="2653356"/>
              <a:ext cx="2038200" cy="40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282F6-F819-4776-95F2-ACD1597B6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9827" y="2653356"/>
              <a:ext cx="1032000" cy="310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C832D6-0F02-460F-8466-BD244F8D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3326" y="2653356"/>
              <a:ext cx="1531296" cy="420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24E646-709F-4079-8B2A-FF9977C3F66C}"/>
              </a:ext>
            </a:extLst>
          </p:cNvPr>
          <p:cNvGrpSpPr/>
          <p:nvPr/>
        </p:nvGrpSpPr>
        <p:grpSpPr>
          <a:xfrm>
            <a:off x="2711655" y="4297219"/>
            <a:ext cx="6630876" cy="612675"/>
            <a:chOff x="2540521" y="4063566"/>
            <a:chExt cx="6630876" cy="6126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310FBE-344C-40A0-86A5-A97E561D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521" y="4090180"/>
              <a:ext cx="1780200" cy="582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A41310-1B96-4E64-8B52-A536EC89C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4821" y="4063566"/>
              <a:ext cx="3666576" cy="612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23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A4838-5E6B-4A5F-97D7-12D9586DA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940" y="466928"/>
                <a:ext cx="10565860" cy="57100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MLE</a:t>
                </a:r>
                <a:r>
                  <a:rPr lang="en-US" dirty="0"/>
                  <a:t>: Let’s consider a data set </a:t>
                </a:r>
                <a:r>
                  <a:rPr lang="en-US" i="1" dirty="0"/>
                  <a:t>D </a:t>
                </a:r>
                <a:r>
                  <a:rPr lang="en-US" dirty="0"/>
                  <a:t>of </a:t>
                </a:r>
                <a:r>
                  <a:rPr lang="en-US" i="1" dirty="0"/>
                  <a:t>N </a:t>
                </a:r>
                <a:r>
                  <a:rPr lang="en-US" dirty="0"/>
                  <a:t>independent observations </a:t>
                </a:r>
                <a:r>
                  <a:rPr lang="en-US" i="1" dirty="0"/>
                  <a:t>{</a:t>
                </a:r>
                <a:r>
                  <a:rPr lang="en-US" b="1" i="1" dirty="0"/>
                  <a:t>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. . . , </a:t>
                </a:r>
                <a:r>
                  <a:rPr lang="en-US" b="1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   Likelihood function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likelihood function depends only on </a:t>
                </a:r>
                <a:r>
                  <a:rPr lang="en-US" i="1" dirty="0"/>
                  <a:t>N</a:t>
                </a:r>
                <a:r>
                  <a:rPr lang="en-US" dirty="0"/>
                  <a:t> data points through </a:t>
                </a:r>
                <a:r>
                  <a:rPr lang="en-US" i="1" dirty="0"/>
                  <a:t>k</a:t>
                </a:r>
                <a:r>
                  <a:rPr lang="en-US" dirty="0"/>
                  <a:t> quantities. (</a:t>
                </a:r>
                <a:r>
                  <a:rPr lang="en-US" i="1" dirty="0">
                    <a:solidFill>
                      <a:srgbClr val="FF0000"/>
                    </a:solidFill>
                  </a:rPr>
                  <a:t>sufficient statistics</a:t>
                </a:r>
                <a:r>
                  <a:rPr lang="en-US" i="1" dirty="0"/>
                  <a:t>)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MLE estimate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(using a </a:t>
                </a:r>
                <a:r>
                  <a:rPr lang="en-US" dirty="0" err="1"/>
                  <a:t>Lagrangian</a:t>
                </a:r>
                <a:r>
                  <a:rPr lang="en-US" dirty="0"/>
                  <a:t> solver)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obtain that: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A4838-5E6B-4A5F-97D7-12D9586DA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940" y="466928"/>
                <a:ext cx="10565860" cy="5710035"/>
              </a:xfrm>
              <a:blipFill>
                <a:blip r:embed="rId3"/>
                <a:stretch>
                  <a:fillRect l="-461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1C4CA45-A838-4C37-AA17-74309718D7C2}"/>
              </a:ext>
            </a:extLst>
          </p:cNvPr>
          <p:cNvGrpSpPr/>
          <p:nvPr/>
        </p:nvGrpSpPr>
        <p:grpSpPr>
          <a:xfrm>
            <a:off x="3682902" y="1098536"/>
            <a:ext cx="4775936" cy="653133"/>
            <a:chOff x="3138964" y="1049897"/>
            <a:chExt cx="4775936" cy="6531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65456C-5858-4BFA-B116-1D9EBED3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7100" y="1049897"/>
              <a:ext cx="3637800" cy="65313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876E3E-A0C4-46F6-8559-A6E45D3E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64" y="1376463"/>
              <a:ext cx="1138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3FB05B2-A255-4B9B-945D-CA270FE2B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953" y="1777294"/>
            <a:ext cx="1705595" cy="715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35738-3E72-4710-A089-EB8870192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167" y="3073861"/>
            <a:ext cx="3713091" cy="10458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EFD2F2E-107F-4A33-86E0-D1E1958922D3}"/>
              </a:ext>
            </a:extLst>
          </p:cNvPr>
          <p:cNvGrpSpPr/>
          <p:nvPr/>
        </p:nvGrpSpPr>
        <p:grpSpPr>
          <a:xfrm>
            <a:off x="3680320" y="4580541"/>
            <a:ext cx="3865794" cy="524979"/>
            <a:chOff x="2502587" y="4551357"/>
            <a:chExt cx="3471613" cy="4009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40FAF1-053D-41A8-AD38-5C64A853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587" y="4551357"/>
              <a:ext cx="1186800" cy="3039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707EC4-660A-46AA-9713-FAD654FF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9093" y="4551357"/>
              <a:ext cx="954600" cy="4009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85EB55-8F57-4DF6-8AC4-F35AEA895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3400" y="4617542"/>
              <a:ext cx="670800" cy="200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581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43AE-CA58-44E2-8245-B6FCB4286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3" y="282102"/>
            <a:ext cx="10536677" cy="589486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Multinomial distribution: </a:t>
            </a:r>
            <a:r>
              <a:rPr lang="en-US" dirty="0"/>
              <a:t>We can consider the joint distribution of the quantities </a:t>
            </a:r>
            <a:r>
              <a:rPr lang="en-US" i="1" dirty="0"/>
              <a:t>{</a:t>
            </a:r>
            <a:r>
              <a:rPr lang="en-US" b="1" i="1" dirty="0"/>
              <a:t>m</a:t>
            </a:r>
            <a:r>
              <a:rPr lang="en-US" i="1" baseline="-25000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m</a:t>
            </a:r>
            <a:r>
              <a:rPr lang="en-US" i="1" baseline="-25000" dirty="0" err="1"/>
              <a:t>K</a:t>
            </a:r>
            <a:r>
              <a:rPr lang="en-US" i="1" dirty="0"/>
              <a:t>}</a:t>
            </a:r>
            <a:r>
              <a:rPr lang="en-US" dirty="0"/>
              <a:t>, conditioned on the parameters μ and on the total number N of observations.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Dirichlet distribution: </a:t>
            </a:r>
            <a:r>
              <a:rPr lang="en-US" dirty="0"/>
              <a:t>(Conjugate prior) for Multinomial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Multinomial Prior </a:t>
            </a:r>
            <a:r>
              <a:rPr lang="en-US" dirty="0">
                <a:sym typeface="Wingdings" panose="05000000000000000000" pitchFamily="2" charset="2"/>
              </a:rPr>
              <a:t> 		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Normalized form is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FBB67-4074-4453-8201-F9A74C02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09" y="933138"/>
            <a:ext cx="5230981" cy="808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2D982-93C9-450C-9858-FE9C61B4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24" y="2259633"/>
            <a:ext cx="3337245" cy="719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60C0D-8C6E-4EDC-B1DF-39C85FC69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627" y="2348542"/>
            <a:ext cx="1147763" cy="7192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E0E571-5851-4FA8-B0E9-713073C33B07}"/>
              </a:ext>
            </a:extLst>
          </p:cNvPr>
          <p:cNvGrpSpPr/>
          <p:nvPr/>
        </p:nvGrpSpPr>
        <p:grpSpPr>
          <a:xfrm>
            <a:off x="2906627" y="4038350"/>
            <a:ext cx="6099149" cy="778904"/>
            <a:chOff x="1860508" y="4057805"/>
            <a:chExt cx="6099149" cy="7789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D9760FF-C1F2-4E82-998C-C8327108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0508" y="4057805"/>
              <a:ext cx="2092237" cy="7789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F16B75-A459-4D5F-B6A9-116F9A6D1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2340" y="4181557"/>
              <a:ext cx="3727317" cy="39634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A4C6AA-0320-459B-B562-CF7F44171D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519" y="4726696"/>
            <a:ext cx="3637849" cy="8149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478C7-14DA-44EB-8F73-DE8D264328C8}"/>
              </a:ext>
            </a:extLst>
          </p:cNvPr>
          <p:cNvGrpSpPr/>
          <p:nvPr/>
        </p:nvGrpSpPr>
        <p:grpSpPr>
          <a:xfrm>
            <a:off x="4365675" y="5670718"/>
            <a:ext cx="4551598" cy="659600"/>
            <a:chOff x="2484889" y="5634482"/>
            <a:chExt cx="4551598" cy="65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DDE506-73C8-4425-8BC7-D8002ED19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4487" y="5634482"/>
              <a:ext cx="1032000" cy="6596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F5B77B-6576-4B0C-BC7B-FB59900020E1}"/>
                </a:ext>
              </a:extLst>
            </p:cNvPr>
            <p:cNvSpPr/>
            <p:nvPr/>
          </p:nvSpPr>
          <p:spPr>
            <a:xfrm>
              <a:off x="2484889" y="5759285"/>
              <a:ext cx="3587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141314"/>
                  </a:solidFill>
                  <a:latin typeface="Times-Roman"/>
                </a:rPr>
                <a:t>Here </a:t>
              </a:r>
              <a:r>
                <a:rPr lang="en-US" dirty="0">
                  <a:solidFill>
                    <a:srgbClr val="141314"/>
                  </a:solidFill>
                  <a:latin typeface="CMR10"/>
                </a:rPr>
                <a:t>Γ(</a:t>
              </a:r>
              <a:r>
                <a:rPr lang="en-US" i="1" dirty="0">
                  <a:solidFill>
                    <a:srgbClr val="141314"/>
                  </a:solidFill>
                  <a:latin typeface="CMMI10"/>
                </a:rPr>
                <a:t>x</a:t>
              </a:r>
              <a:r>
                <a:rPr lang="en-US" dirty="0">
                  <a:solidFill>
                    <a:srgbClr val="141314"/>
                  </a:solidFill>
                  <a:latin typeface="CMR10"/>
                </a:rPr>
                <a:t>) </a:t>
              </a:r>
              <a:r>
                <a:rPr lang="en-US" dirty="0">
                  <a:solidFill>
                    <a:srgbClr val="141314"/>
                  </a:solidFill>
                  <a:latin typeface="Times-Roman"/>
                </a:rPr>
                <a:t>is the gamma function and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67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10286</TotalTime>
  <Words>1755</Words>
  <Application>Microsoft Office PowerPoint</Application>
  <PresentationFormat>Widescreen</PresentationFormat>
  <Paragraphs>352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Cambria Math</vt:lpstr>
      <vt:lpstr>CMMI10</vt:lpstr>
      <vt:lpstr>CMR10</vt:lpstr>
      <vt:lpstr>Helvetica</vt:lpstr>
      <vt:lpstr>Times-Roman</vt:lpstr>
      <vt:lpstr>Office Theme</vt:lpstr>
      <vt:lpstr>Probability Distributions</vt:lpstr>
      <vt:lpstr>PowerPoint Presentation</vt:lpstr>
      <vt:lpstr>Binary variables: x∈{0,1}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Gaussian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Gaussian distributions</vt:lpstr>
      <vt:lpstr>PowerPoint Presentation</vt:lpstr>
      <vt:lpstr>PowerPoint Presentation</vt:lpstr>
      <vt:lpstr>Marginal Gaussian distribution:</vt:lpstr>
      <vt:lpstr>PowerPoint Presentation</vt:lpstr>
      <vt:lpstr>Maximum likelihood for the Gaussian</vt:lpstr>
      <vt:lpstr>PowerPoint Presentation</vt:lpstr>
      <vt:lpstr>Student t-distribution</vt:lpstr>
      <vt:lpstr>PowerPoint Presentation</vt:lpstr>
      <vt:lpstr>Mixture of Gaussians</vt:lpstr>
      <vt:lpstr>PowerPoint Presentation</vt:lpstr>
      <vt:lpstr>PowerPoint Presentation</vt:lpstr>
      <vt:lpstr>Exponential Families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Ramin Mohammadi</dc:creator>
  <cp:lastModifiedBy>Ramin Mohammadi</cp:lastModifiedBy>
  <cp:revision>89</cp:revision>
  <dcterms:created xsi:type="dcterms:W3CDTF">2020-10-17T19:02:32Z</dcterms:created>
  <dcterms:modified xsi:type="dcterms:W3CDTF">2021-01-21T22:38:39Z</dcterms:modified>
</cp:coreProperties>
</file>