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6" r:id="rId3"/>
    <p:sldId id="267" r:id="rId4"/>
    <p:sldId id="268" r:id="rId5"/>
    <p:sldId id="258" r:id="rId6"/>
    <p:sldId id="259" r:id="rId7"/>
    <p:sldId id="264" r:id="rId8"/>
    <p:sldId id="260" r:id="rId9"/>
    <p:sldId id="262" r:id="rId10"/>
    <p:sldId id="269" r:id="rId11"/>
    <p:sldId id="270" r:id="rId12"/>
    <p:sldId id="265" r:id="rId13"/>
    <p:sldId id="263" r:id="rId14"/>
    <p:sldId id="271" r:id="rId15"/>
    <p:sldId id="272" r:id="rId16"/>
    <p:sldId id="274" r:id="rId17"/>
    <p:sldId id="275" r:id="rId18"/>
    <p:sldId id="279" r:id="rId19"/>
    <p:sldId id="273" r:id="rId20"/>
    <p:sldId id="276" r:id="rId21"/>
    <p:sldId id="277" r:id="rId22"/>
    <p:sldId id="278"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70"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notesViewPr>
    <p:cSldViewPr snapToGrid="0">
      <p:cViewPr varScale="1">
        <p:scale>
          <a:sx n="91" d="100"/>
          <a:sy n="91" d="100"/>
        </p:scale>
        <p:origin x="375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436-CBA5-4A99-BCE2-968DF1896C02}"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C2AF2-73D6-45A2-A728-354C822EDD33}" type="slidenum">
              <a:rPr lang="en-US" smtClean="0"/>
              <a:t>‹#›</a:t>
            </a:fld>
            <a:endParaRPr lang="en-US"/>
          </a:p>
        </p:txBody>
      </p:sp>
    </p:spTree>
    <p:extLst>
      <p:ext uri="{BB962C8B-B14F-4D97-AF65-F5344CB8AC3E}">
        <p14:creationId xmlns:p14="http://schemas.microsoft.com/office/powerpoint/2010/main" val="1429483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a:t>
            </a:fld>
            <a:endParaRPr lang="en-US"/>
          </a:p>
        </p:txBody>
      </p:sp>
    </p:spTree>
    <p:extLst>
      <p:ext uri="{BB962C8B-B14F-4D97-AF65-F5344CB8AC3E}">
        <p14:creationId xmlns:p14="http://schemas.microsoft.com/office/powerpoint/2010/main" val="517751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12</a:t>
            </a:fld>
            <a:endParaRPr lang="en-US"/>
          </a:p>
        </p:txBody>
      </p:sp>
    </p:spTree>
    <p:extLst>
      <p:ext uri="{BB962C8B-B14F-4D97-AF65-F5344CB8AC3E}">
        <p14:creationId xmlns:p14="http://schemas.microsoft.com/office/powerpoint/2010/main" val="378129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13</a:t>
            </a:fld>
            <a:endParaRPr lang="en-US"/>
          </a:p>
        </p:txBody>
      </p:sp>
    </p:spTree>
    <p:extLst>
      <p:ext uri="{BB962C8B-B14F-4D97-AF65-F5344CB8AC3E}">
        <p14:creationId xmlns:p14="http://schemas.microsoft.com/office/powerpoint/2010/main" val="227638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14</a:t>
            </a:fld>
            <a:endParaRPr lang="en-US"/>
          </a:p>
        </p:txBody>
      </p:sp>
    </p:spTree>
    <p:extLst>
      <p:ext uri="{BB962C8B-B14F-4D97-AF65-F5344CB8AC3E}">
        <p14:creationId xmlns:p14="http://schemas.microsoft.com/office/powerpoint/2010/main" val="348303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15</a:t>
            </a:fld>
            <a:endParaRPr lang="en-US"/>
          </a:p>
        </p:txBody>
      </p:sp>
    </p:spTree>
    <p:extLst>
      <p:ext uri="{BB962C8B-B14F-4D97-AF65-F5344CB8AC3E}">
        <p14:creationId xmlns:p14="http://schemas.microsoft.com/office/powerpoint/2010/main" val="2078411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16</a:t>
            </a:fld>
            <a:endParaRPr lang="en-US"/>
          </a:p>
        </p:txBody>
      </p:sp>
    </p:spTree>
    <p:extLst>
      <p:ext uri="{BB962C8B-B14F-4D97-AF65-F5344CB8AC3E}">
        <p14:creationId xmlns:p14="http://schemas.microsoft.com/office/powerpoint/2010/main" val="1881775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17</a:t>
            </a:fld>
            <a:endParaRPr lang="en-US"/>
          </a:p>
        </p:txBody>
      </p:sp>
    </p:spTree>
    <p:extLst>
      <p:ext uri="{BB962C8B-B14F-4D97-AF65-F5344CB8AC3E}">
        <p14:creationId xmlns:p14="http://schemas.microsoft.com/office/powerpoint/2010/main" val="66485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18</a:t>
            </a:fld>
            <a:endParaRPr lang="en-US"/>
          </a:p>
        </p:txBody>
      </p:sp>
    </p:spTree>
    <p:extLst>
      <p:ext uri="{BB962C8B-B14F-4D97-AF65-F5344CB8AC3E}">
        <p14:creationId xmlns:p14="http://schemas.microsoft.com/office/powerpoint/2010/main" val="3029795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20</a:t>
            </a:fld>
            <a:endParaRPr lang="en-US"/>
          </a:p>
        </p:txBody>
      </p:sp>
    </p:spTree>
    <p:extLst>
      <p:ext uri="{BB962C8B-B14F-4D97-AF65-F5344CB8AC3E}">
        <p14:creationId xmlns:p14="http://schemas.microsoft.com/office/powerpoint/2010/main" val="3260374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21</a:t>
            </a:fld>
            <a:endParaRPr lang="en-US"/>
          </a:p>
        </p:txBody>
      </p:sp>
    </p:spTree>
    <p:extLst>
      <p:ext uri="{BB962C8B-B14F-4D97-AF65-F5344CB8AC3E}">
        <p14:creationId xmlns:p14="http://schemas.microsoft.com/office/powerpoint/2010/main" val="2632469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22</a:t>
            </a:fld>
            <a:endParaRPr lang="en-US"/>
          </a:p>
        </p:txBody>
      </p:sp>
    </p:spTree>
    <p:extLst>
      <p:ext uri="{BB962C8B-B14F-4D97-AF65-F5344CB8AC3E}">
        <p14:creationId xmlns:p14="http://schemas.microsoft.com/office/powerpoint/2010/main" val="187995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3</a:t>
            </a:fld>
            <a:endParaRPr lang="en-US"/>
          </a:p>
        </p:txBody>
      </p:sp>
    </p:spTree>
    <p:extLst>
      <p:ext uri="{BB962C8B-B14F-4D97-AF65-F5344CB8AC3E}">
        <p14:creationId xmlns:p14="http://schemas.microsoft.com/office/powerpoint/2010/main" val="2920786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23</a:t>
            </a:fld>
            <a:endParaRPr lang="en-US"/>
          </a:p>
        </p:txBody>
      </p:sp>
    </p:spTree>
    <p:extLst>
      <p:ext uri="{BB962C8B-B14F-4D97-AF65-F5344CB8AC3E}">
        <p14:creationId xmlns:p14="http://schemas.microsoft.com/office/powerpoint/2010/main" val="2150849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24</a:t>
            </a:fld>
            <a:endParaRPr lang="en-US"/>
          </a:p>
        </p:txBody>
      </p:sp>
    </p:spTree>
    <p:extLst>
      <p:ext uri="{BB962C8B-B14F-4D97-AF65-F5344CB8AC3E}">
        <p14:creationId xmlns:p14="http://schemas.microsoft.com/office/powerpoint/2010/main" val="2483867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25</a:t>
            </a:fld>
            <a:endParaRPr lang="en-US"/>
          </a:p>
        </p:txBody>
      </p:sp>
    </p:spTree>
    <p:extLst>
      <p:ext uri="{BB962C8B-B14F-4D97-AF65-F5344CB8AC3E}">
        <p14:creationId xmlns:p14="http://schemas.microsoft.com/office/powerpoint/2010/main" val="1841545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27</a:t>
            </a:fld>
            <a:endParaRPr lang="en-US"/>
          </a:p>
        </p:txBody>
      </p:sp>
    </p:spTree>
    <p:extLst>
      <p:ext uri="{BB962C8B-B14F-4D97-AF65-F5344CB8AC3E}">
        <p14:creationId xmlns:p14="http://schemas.microsoft.com/office/powerpoint/2010/main" val="1816083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29</a:t>
            </a:fld>
            <a:endParaRPr lang="en-US"/>
          </a:p>
        </p:txBody>
      </p:sp>
    </p:spTree>
    <p:extLst>
      <p:ext uri="{BB962C8B-B14F-4D97-AF65-F5344CB8AC3E}">
        <p14:creationId xmlns:p14="http://schemas.microsoft.com/office/powerpoint/2010/main" val="371203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4</a:t>
            </a:fld>
            <a:endParaRPr lang="en-US"/>
          </a:p>
        </p:txBody>
      </p:sp>
    </p:spTree>
    <p:extLst>
      <p:ext uri="{BB962C8B-B14F-4D97-AF65-F5344CB8AC3E}">
        <p14:creationId xmlns:p14="http://schemas.microsoft.com/office/powerpoint/2010/main" val="417793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5</a:t>
            </a:fld>
            <a:endParaRPr lang="en-US"/>
          </a:p>
        </p:txBody>
      </p:sp>
    </p:spTree>
    <p:extLst>
      <p:ext uri="{BB962C8B-B14F-4D97-AF65-F5344CB8AC3E}">
        <p14:creationId xmlns:p14="http://schemas.microsoft.com/office/powerpoint/2010/main" val="1395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6</a:t>
            </a:fld>
            <a:endParaRPr lang="en-US"/>
          </a:p>
        </p:txBody>
      </p:sp>
    </p:spTree>
    <p:extLst>
      <p:ext uri="{BB962C8B-B14F-4D97-AF65-F5344CB8AC3E}">
        <p14:creationId xmlns:p14="http://schemas.microsoft.com/office/powerpoint/2010/main" val="323933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8</a:t>
            </a:fld>
            <a:endParaRPr lang="en-US"/>
          </a:p>
        </p:txBody>
      </p:sp>
    </p:spTree>
    <p:extLst>
      <p:ext uri="{BB962C8B-B14F-4D97-AF65-F5344CB8AC3E}">
        <p14:creationId xmlns:p14="http://schemas.microsoft.com/office/powerpoint/2010/main" val="210851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9</a:t>
            </a:fld>
            <a:endParaRPr lang="en-US"/>
          </a:p>
        </p:txBody>
      </p:sp>
    </p:spTree>
    <p:extLst>
      <p:ext uri="{BB962C8B-B14F-4D97-AF65-F5344CB8AC3E}">
        <p14:creationId xmlns:p14="http://schemas.microsoft.com/office/powerpoint/2010/main" val="157583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10</a:t>
            </a:fld>
            <a:endParaRPr lang="en-US"/>
          </a:p>
        </p:txBody>
      </p:sp>
    </p:spTree>
    <p:extLst>
      <p:ext uri="{BB962C8B-B14F-4D97-AF65-F5344CB8AC3E}">
        <p14:creationId xmlns:p14="http://schemas.microsoft.com/office/powerpoint/2010/main" val="3299381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2AF2-73D6-45A2-A728-354C822EDD33}" type="slidenum">
              <a:rPr lang="en-US" smtClean="0"/>
              <a:t>11</a:t>
            </a:fld>
            <a:endParaRPr lang="en-US"/>
          </a:p>
        </p:txBody>
      </p:sp>
    </p:spTree>
    <p:extLst>
      <p:ext uri="{BB962C8B-B14F-4D97-AF65-F5344CB8AC3E}">
        <p14:creationId xmlns:p14="http://schemas.microsoft.com/office/powerpoint/2010/main" val="278240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40E2-12F0-4E54-AFD0-DB05010950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5C0648-A941-4D56-A9D3-73921EEB2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4E0418-A9E7-4F25-BE88-F12FE9D7EC19}"/>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5" name="Footer Placeholder 4">
            <a:extLst>
              <a:ext uri="{FF2B5EF4-FFF2-40B4-BE49-F238E27FC236}">
                <a16:creationId xmlns:a16="http://schemas.microsoft.com/office/drawing/2014/main" id="{D4F9BDA1-5873-4A6D-A254-C841FA58B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EB36D-88F6-4E89-AA72-F5021E8429C3}"/>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290467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60F2-F317-461D-84B1-874EC002FE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C2FBF7-2F68-4793-A9A2-8BEEB97C4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3920E-0FE1-4E8F-AD87-6B312186B747}"/>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5" name="Footer Placeholder 4">
            <a:extLst>
              <a:ext uri="{FF2B5EF4-FFF2-40B4-BE49-F238E27FC236}">
                <a16:creationId xmlns:a16="http://schemas.microsoft.com/office/drawing/2014/main" id="{8BE25860-6CE4-4296-9809-17A3E5AD9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37706-0734-4BF6-9FF1-A85452A8B70D}"/>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147351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06F5E-9A5F-43CA-8CF9-2AAD97EE58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902A1-E060-4506-A81E-F42FB79F2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C42F1-61BA-4D76-9C2B-BC259E840A9D}"/>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5" name="Footer Placeholder 4">
            <a:extLst>
              <a:ext uri="{FF2B5EF4-FFF2-40B4-BE49-F238E27FC236}">
                <a16:creationId xmlns:a16="http://schemas.microsoft.com/office/drawing/2014/main" id="{96F31BA7-1AE7-4D57-B4D8-33479885B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87D09-74CB-4BD8-8917-342F4A746970}"/>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79845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07E5-A104-4C4B-8549-2FAC29526AE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CABBC66-81CF-4BBE-86B6-77461425BC86}"/>
              </a:ext>
            </a:extLst>
          </p:cNvPr>
          <p:cNvSpPr>
            <a:spLocks noGrp="1"/>
          </p:cNvSpPr>
          <p:nvPr>
            <p:ph idx="1"/>
          </p:nvPr>
        </p:nvSpPr>
        <p:spPr/>
        <p:txBody>
          <a:bodyPr/>
          <a:lstStyle>
            <a:lvl1pPr marL="0" indent="0" algn="l">
              <a:buNone/>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360A722-2A63-4373-BF0B-671C6ED97C64}"/>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5" name="Footer Placeholder 4">
            <a:extLst>
              <a:ext uri="{FF2B5EF4-FFF2-40B4-BE49-F238E27FC236}">
                <a16:creationId xmlns:a16="http://schemas.microsoft.com/office/drawing/2014/main" id="{F5257FD1-788F-4FA4-80B5-47793EDC0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396E7-2578-4C4B-9A0E-1C412C9F0EA1}"/>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315044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22F7-974C-4978-B384-482E770EE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644346-710C-4423-90B2-4A85B6B5F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5ED08-AC14-4108-A9FE-5183CDB2C622}"/>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5" name="Footer Placeholder 4">
            <a:extLst>
              <a:ext uri="{FF2B5EF4-FFF2-40B4-BE49-F238E27FC236}">
                <a16:creationId xmlns:a16="http://schemas.microsoft.com/office/drawing/2014/main" id="{A039F92F-7A67-456C-8320-ED8FD4A36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01C86-C7EA-49AE-A5E7-CF96E3A0E19B}"/>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65631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438-12EC-480B-BE0A-E4B0ECF98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0E431-CF84-400D-A31E-A5A9400DCB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F0F70-65C8-42E3-BA76-FB52A0942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760F86-7DE7-4335-87FC-6F3FC05AD837}"/>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6" name="Footer Placeholder 5">
            <a:extLst>
              <a:ext uri="{FF2B5EF4-FFF2-40B4-BE49-F238E27FC236}">
                <a16:creationId xmlns:a16="http://schemas.microsoft.com/office/drawing/2014/main" id="{4A19C956-2C80-458F-9F4B-303DEF5A4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C64FA-74B3-4133-B7C0-F95EC63EBCBA}"/>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6215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B2258-D051-40DF-814B-CEDBBECF97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2D2E0-0AF7-4751-8F80-642C5A621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200926-CADC-41E6-BEE1-AD5E21A01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93FC3-462A-4358-8638-FE8215E87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61077-3F34-4D2A-8BEB-D787FE70BF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A7755-DE51-49F7-A06A-E6DB63CABF80}"/>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8" name="Footer Placeholder 7">
            <a:extLst>
              <a:ext uri="{FF2B5EF4-FFF2-40B4-BE49-F238E27FC236}">
                <a16:creationId xmlns:a16="http://schemas.microsoft.com/office/drawing/2014/main" id="{B4DD1C51-F9BE-4B6E-9202-2487146BB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8474D-5316-416B-8F78-2C329A0BF962}"/>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350986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1AFE-6448-4F5D-AE0C-BA624F8069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BD824-F3F9-4728-B493-5AACDF2E1CD9}"/>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4" name="Footer Placeholder 3">
            <a:extLst>
              <a:ext uri="{FF2B5EF4-FFF2-40B4-BE49-F238E27FC236}">
                <a16:creationId xmlns:a16="http://schemas.microsoft.com/office/drawing/2014/main" id="{F05E67E6-B569-445C-97FC-B85D77236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E11659-038E-4AD2-AEC7-F0A8997CD965}"/>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23244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E0754-4E32-4C1F-A261-59AE2E8D81C5}"/>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3" name="Footer Placeholder 2">
            <a:extLst>
              <a:ext uri="{FF2B5EF4-FFF2-40B4-BE49-F238E27FC236}">
                <a16:creationId xmlns:a16="http://schemas.microsoft.com/office/drawing/2014/main" id="{D579FE08-4359-464C-A556-792C896A52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9ECA37-80E0-42E3-8EF2-E7A16CD3083C}"/>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141524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DCFA-A82F-4F60-AB4C-CA3A4715C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354D35-B9B7-4AB6-81AD-5DE800DB9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740DCF9-3051-4C23-9F55-4B72EC871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7CCA108-5383-422A-8EC1-9A5BFEFF2B1C}"/>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6" name="Footer Placeholder 5">
            <a:extLst>
              <a:ext uri="{FF2B5EF4-FFF2-40B4-BE49-F238E27FC236}">
                <a16:creationId xmlns:a16="http://schemas.microsoft.com/office/drawing/2014/main" id="{C3A4F5CC-6440-469B-A7B4-DD12DA9CE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E8D56-DB69-4370-9DED-142B629B35CD}"/>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119070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A1AF-7322-48F9-AAC1-CDA543F6D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9681A7-124E-4C53-B4BC-400632952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91B59-AE00-409D-90A5-1E4CB29B2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D9C4C-23C3-4EF9-BDA1-9434F36B1AD7}"/>
              </a:ext>
            </a:extLst>
          </p:cNvPr>
          <p:cNvSpPr>
            <a:spLocks noGrp="1"/>
          </p:cNvSpPr>
          <p:nvPr>
            <p:ph type="dt" sz="half" idx="10"/>
          </p:nvPr>
        </p:nvSpPr>
        <p:spPr/>
        <p:txBody>
          <a:bodyPr/>
          <a:lstStyle/>
          <a:p>
            <a:fld id="{0CD196D4-82FC-472A-B6BD-A1AC971E33F5}" type="datetimeFigureOut">
              <a:rPr lang="en-US" smtClean="0"/>
              <a:t>1/21/2021</a:t>
            </a:fld>
            <a:endParaRPr lang="en-US"/>
          </a:p>
        </p:txBody>
      </p:sp>
      <p:sp>
        <p:nvSpPr>
          <p:cNvPr id="6" name="Footer Placeholder 5">
            <a:extLst>
              <a:ext uri="{FF2B5EF4-FFF2-40B4-BE49-F238E27FC236}">
                <a16:creationId xmlns:a16="http://schemas.microsoft.com/office/drawing/2014/main" id="{F8B537CA-5964-47F0-ADC5-E9916C559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11C32-F106-4203-A563-E8FF6DAAE10B}"/>
              </a:ext>
            </a:extLst>
          </p:cNvPr>
          <p:cNvSpPr>
            <a:spLocks noGrp="1"/>
          </p:cNvSpPr>
          <p:nvPr>
            <p:ph type="sldNum" sz="quarter" idx="12"/>
          </p:nvPr>
        </p:nvSpPr>
        <p:spPr/>
        <p:txBody>
          <a:bodyPr/>
          <a:lstStyle/>
          <a:p>
            <a:fld id="{2BB02FC0-58A7-4C52-8FC5-8DEE6E6F9E85}" type="slidenum">
              <a:rPr lang="en-US" smtClean="0"/>
              <a:t>‹#›</a:t>
            </a:fld>
            <a:endParaRPr lang="en-US"/>
          </a:p>
        </p:txBody>
      </p:sp>
    </p:spTree>
    <p:extLst>
      <p:ext uri="{BB962C8B-B14F-4D97-AF65-F5344CB8AC3E}">
        <p14:creationId xmlns:p14="http://schemas.microsoft.com/office/powerpoint/2010/main" val="390918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804DE-89C0-45AF-A8D9-AB8627596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21BA90-F0A4-417C-BE20-AE0367D4F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B8585-9494-4C3A-A6C0-8710259E9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196D4-82FC-472A-B6BD-A1AC971E33F5}" type="datetimeFigureOut">
              <a:rPr lang="en-US" smtClean="0"/>
              <a:t>1/21/2021</a:t>
            </a:fld>
            <a:endParaRPr lang="en-US"/>
          </a:p>
        </p:txBody>
      </p:sp>
      <p:sp>
        <p:nvSpPr>
          <p:cNvPr id="5" name="Footer Placeholder 4">
            <a:extLst>
              <a:ext uri="{FF2B5EF4-FFF2-40B4-BE49-F238E27FC236}">
                <a16:creationId xmlns:a16="http://schemas.microsoft.com/office/drawing/2014/main" id="{62DFB59F-C3CC-494B-BDCC-A9870C535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DCBE79-4D95-4845-9DEE-32ACA26F2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02FC0-58A7-4C52-8FC5-8DEE6E6F9E85}" type="slidenum">
              <a:rPr lang="en-US" smtClean="0"/>
              <a:t>‹#›</a:t>
            </a:fld>
            <a:endParaRPr lang="en-US"/>
          </a:p>
        </p:txBody>
      </p:sp>
    </p:spTree>
    <p:extLst>
      <p:ext uri="{BB962C8B-B14F-4D97-AF65-F5344CB8AC3E}">
        <p14:creationId xmlns:p14="http://schemas.microsoft.com/office/powerpoint/2010/main" val="2955443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BA72-4BCA-4C1B-8CF6-05BE49E95CCE}"/>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Probability Overview</a:t>
            </a:r>
          </a:p>
        </p:txBody>
      </p:sp>
      <p:sp>
        <p:nvSpPr>
          <p:cNvPr id="3" name="Subtitle 2">
            <a:extLst>
              <a:ext uri="{FF2B5EF4-FFF2-40B4-BE49-F238E27FC236}">
                <a16:creationId xmlns:a16="http://schemas.microsoft.com/office/drawing/2014/main" id="{3960D176-4C9F-4565-8F15-098F2BC1A18F}"/>
              </a:ext>
            </a:extLst>
          </p:cNvPr>
          <p:cNvSpPr>
            <a:spLocks noGrp="1"/>
          </p:cNvSpPr>
          <p:nvPr>
            <p:ph type="subTitle" idx="1"/>
          </p:nvPr>
        </p:nvSpPr>
        <p:spPr/>
        <p:txBody>
          <a:bodyPr/>
          <a:lstStyle/>
          <a:p>
            <a:r>
              <a:rPr lang="en-US" dirty="0">
                <a:latin typeface="Cambria" panose="02040503050406030204" pitchFamily="18" charset="0"/>
              </a:rPr>
              <a:t>“A key concept in the field of pattern recognition is that of uncertainty.”</a:t>
            </a:r>
          </a:p>
          <a:p>
            <a:endParaRPr lang="en-US" dirty="0"/>
          </a:p>
        </p:txBody>
      </p:sp>
    </p:spTree>
    <p:extLst>
      <p:ext uri="{BB962C8B-B14F-4D97-AF65-F5344CB8AC3E}">
        <p14:creationId xmlns:p14="http://schemas.microsoft.com/office/powerpoint/2010/main" val="40510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0B92-CD6F-4496-8727-BB71DDB177C0}"/>
              </a:ext>
            </a:extLst>
          </p:cNvPr>
          <p:cNvSpPr>
            <a:spLocks noGrp="1"/>
          </p:cNvSpPr>
          <p:nvPr>
            <p:ph type="title"/>
          </p:nvPr>
        </p:nvSpPr>
        <p:spPr>
          <a:xfrm>
            <a:off x="838200" y="365125"/>
            <a:ext cx="10515600" cy="975403"/>
          </a:xfrm>
        </p:spPr>
        <p:txBody>
          <a:bodyPr/>
          <a:lstStyle/>
          <a:p>
            <a:r>
              <a:rPr lang="en-US" dirty="0"/>
              <a:t>Conditional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C41641-259E-4584-BE9D-947CE019CFA6}"/>
                  </a:ext>
                </a:extLst>
              </p:cNvPr>
              <p:cNvSpPr>
                <a:spLocks noGrp="1"/>
              </p:cNvSpPr>
              <p:nvPr>
                <p:ph idx="1"/>
              </p:nvPr>
            </p:nvSpPr>
            <p:spPr>
              <a:xfrm>
                <a:off x="838200" y="1589103"/>
                <a:ext cx="10515600" cy="4587860"/>
              </a:xfrm>
            </p:spPr>
            <p:txBody>
              <a:bodyPr>
                <a:normAutofit/>
              </a:bodyPr>
              <a:lstStyle/>
              <a:p>
                <a:pPr marL="0" indent="0">
                  <a:buNone/>
                </a:pPr>
                <a:r>
                  <a:rPr lang="en-US" sz="1800" dirty="0"/>
                  <a:t>In real life, There exist another variable that can influence most other variables conditional independent:</a:t>
                </a:r>
              </a:p>
              <a:p>
                <a:pPr marL="0" indent="0" algn="ctr">
                  <a:buNone/>
                </a:pPr>
                <a:r>
                  <a:rPr lang="en-US" sz="1800" dirty="0"/>
                  <a:t>𝑋⊥𝑌|𝑍=𝑝(𝑋, 𝑌│𝑍)=𝑝(𝑋│𝑍)𝑝(𝑌|𝑍)</a:t>
                </a:r>
              </a:p>
              <a:p>
                <a:pPr marL="0" indent="0" algn="ctr">
                  <a:buNone/>
                </a:pPr>
                <a:endParaRPr lang="en-US" sz="1800" dirty="0"/>
              </a:p>
              <a:p>
                <a:pPr marL="0" indent="0" algn="ctr">
                  <a:buNone/>
                </a:pPr>
                <a:endParaRPr lang="en-US" sz="1800" dirty="0"/>
              </a:p>
              <a:p>
                <a:pPr marL="0" indent="0">
                  <a:buNone/>
                </a:pPr>
                <a:r>
                  <a:rPr lang="en-US" sz="1800" dirty="0"/>
                  <a:t>Ex: Suppose we have two coins, one biased and one fair, with </a:t>
                </a:r>
              </a:p>
              <a:p>
                <a:pPr marL="0" indent="0" algn="ctr">
                  <a:buNone/>
                </a:pPr>
                <a:r>
                  <a:rPr lang="en-US" sz="1800" dirty="0"/>
                  <a:t>P(C1 = H) = 0.5 and P(C2 = H) = 0.7</a:t>
                </a:r>
              </a:p>
              <a:p>
                <a:pPr marL="0" indent="0" algn="ctr">
                  <a:buNone/>
                </a:pPr>
                <a:endParaRPr lang="en-US" sz="1800" dirty="0"/>
              </a:p>
              <a:p>
                <a:pPr marL="0" indent="0">
                  <a:buNone/>
                </a:pPr>
                <a:r>
                  <a:rPr lang="en-US" sz="1800" dirty="0"/>
                  <a:t>We choose one of the coins at random: choose </a:t>
                </a:r>
                <a14:m>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ea typeface="Cambria Math" panose="02040503050406030204" pitchFamily="18" charset="0"/>
                      </a:rPr>
                      <m:t>∈{1,2}</m:t>
                    </m:r>
                  </m:oMath>
                </a14:m>
                <a:r>
                  <a:rPr lang="en-US" sz="1800" dirty="0"/>
                  <a:t> (suppose we may keep this choice secret). We flip this coin C</a:t>
                </a:r>
                <a:r>
                  <a:rPr lang="en-US" sz="1800" baseline="-25000" dirty="0"/>
                  <a:t>Z</a:t>
                </a:r>
                <a:r>
                  <a:rPr lang="en-US" sz="1800" dirty="0"/>
                  <a:t> twice and record the outcome (X, Y ) (i.e., X is the outcome of the first flip, and Y is the outcome of the second flip). Are X and Y independent? </a:t>
                </a:r>
              </a:p>
              <a:p>
                <a:endParaRPr lang="en-US" sz="1800" dirty="0"/>
              </a:p>
            </p:txBody>
          </p:sp>
        </mc:Choice>
        <mc:Fallback xmlns="">
          <p:sp>
            <p:nvSpPr>
              <p:cNvPr id="3" name="Content Placeholder 2">
                <a:extLst>
                  <a:ext uri="{FF2B5EF4-FFF2-40B4-BE49-F238E27FC236}">
                    <a16:creationId xmlns:a16="http://schemas.microsoft.com/office/drawing/2014/main" id="{F8C41641-259E-4584-BE9D-947CE019CFA6}"/>
                  </a:ext>
                </a:extLst>
              </p:cNvPr>
              <p:cNvSpPr>
                <a:spLocks noGrp="1" noRot="1" noChangeAspect="1" noMove="1" noResize="1" noEditPoints="1" noAdjustHandles="1" noChangeArrowheads="1" noChangeShapeType="1" noTextEdit="1"/>
              </p:cNvSpPr>
              <p:nvPr>
                <p:ph idx="1"/>
              </p:nvPr>
            </p:nvSpPr>
            <p:spPr>
              <a:xfrm>
                <a:off x="838200" y="1589103"/>
                <a:ext cx="10515600" cy="4587860"/>
              </a:xfrm>
              <a:blipFill>
                <a:blip r:embed="rId3"/>
                <a:stretch>
                  <a:fillRect l="-522" t="-1463"/>
                </a:stretch>
              </a:blipFill>
            </p:spPr>
            <p:txBody>
              <a:bodyPr/>
              <a:lstStyle/>
              <a:p>
                <a:r>
                  <a:rPr lang="en-US">
                    <a:noFill/>
                  </a:rPr>
                  <a:t> </a:t>
                </a:r>
              </a:p>
            </p:txBody>
          </p:sp>
        </mc:Fallback>
      </mc:AlternateContent>
    </p:spTree>
    <p:extLst>
      <p:ext uri="{BB962C8B-B14F-4D97-AF65-F5344CB8AC3E}">
        <p14:creationId xmlns:p14="http://schemas.microsoft.com/office/powerpoint/2010/main" val="71192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8D21-7A03-4324-A418-C1E76CFBD1D2}"/>
              </a:ext>
            </a:extLst>
          </p:cNvPr>
          <p:cNvSpPr>
            <a:spLocks noGrp="1"/>
          </p:cNvSpPr>
          <p:nvPr>
            <p:ph type="title"/>
          </p:nvPr>
        </p:nvSpPr>
        <p:spPr/>
        <p:txBody>
          <a:bodyPr/>
          <a:lstStyle/>
          <a:p>
            <a:r>
              <a:rPr lang="en-US" dirty="0"/>
              <a:t>Continuous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2EC93F-359E-411B-B4E4-A0A10AD3471F}"/>
                  </a:ext>
                </a:extLst>
              </p:cNvPr>
              <p:cNvSpPr>
                <a:spLocks noGrp="1"/>
              </p:cNvSpPr>
              <p:nvPr>
                <p:ph idx="1"/>
              </p:nvPr>
            </p:nvSpPr>
            <p:spPr/>
            <p:txBody>
              <a:bodyPr>
                <a:normAutofit/>
              </a:bodyPr>
              <a:lstStyle/>
              <a:p>
                <a:pPr marL="0" indent="0">
                  <a:buNone/>
                </a:pPr>
                <a:r>
                  <a:rPr lang="en-US" sz="1800" dirty="0"/>
                  <a:t>So far, we’ve only considered random variables that take on discrete values, such as dice rolls or coin flips. However, random variables may also be continuous. For discrete variables, recall that we use a probability distribution whose values sum to 1; for continuous variables, we use a probability density, p(x), which integrates to 1. </a:t>
                </a:r>
              </a:p>
              <a:p>
                <a:pPr marL="0" indent="0">
                  <a:buNone/>
                </a:pPr>
                <a:r>
                  <a:rPr lang="en-US" sz="1800" dirty="0"/>
                  <a:t>For example, if the sample space for a random variable X is the set of all real numbers (i.e., x 2 R), then</a:t>
                </a:r>
              </a:p>
              <a:p>
                <a:pPr marL="0" indent="0">
                  <a:buNone/>
                </a:pPr>
                <a14:m>
                  <m:oMathPara xmlns:m="http://schemas.openxmlformats.org/officeDocument/2006/math">
                    <m:oMathParaPr>
                      <m:jc m:val="centerGroup"/>
                    </m:oMathParaPr>
                    <m:oMath xmlns:m="http://schemas.openxmlformats.org/officeDocument/2006/math">
                      <m:nary>
                        <m:naryPr>
                          <m:ctrlPr>
                            <a:rPr lang="en-US" sz="1800" i="1" smtClean="0">
                              <a:latin typeface="Cambria Math" panose="02040503050406030204" pitchFamily="18" charset="0"/>
                            </a:rPr>
                          </m:ctrlPr>
                        </m:naryPr>
                        <m:sub>
                          <m:r>
                            <m:rPr>
                              <m:brk m:alnAt="23"/>
                            </m:rP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sub>
                        <m:sup>
                          <m:r>
                            <a:rPr lang="en-US" sz="1800" i="1" smtClean="0">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r>
                            <a:rPr lang="en-US" sz="1800" b="0" i="1" smtClean="0">
                              <a:latin typeface="Cambria Math" panose="02040503050406030204" pitchFamily="18" charset="0"/>
                            </a:rPr>
                            <m:t>=1</m:t>
                          </m:r>
                        </m:e>
                      </m:nary>
                    </m:oMath>
                  </m:oMathPara>
                </a14:m>
                <a:endParaRPr lang="en-US" sz="1800" dirty="0"/>
              </a:p>
              <a:p>
                <a:pPr marL="0" indent="0">
                  <a:buNone/>
                </a:pPr>
                <a:endParaRPr lang="en-US" sz="1800" dirty="0"/>
              </a:p>
              <a:p>
                <a:pPr marL="0" indent="0">
                  <a:buNone/>
                </a:pPr>
                <a:r>
                  <a:rPr lang="en-US" sz="1800" dirty="0"/>
                  <a:t>The probability density p(x) is a function defined over the sample space of X. </a:t>
                </a:r>
              </a:p>
              <a:p>
                <a:pPr marL="0" indent="0">
                  <a:buNone/>
                </a:pPr>
                <a:r>
                  <a:rPr lang="en-US" sz="1800" dirty="0"/>
                  <a:t>Note that </a:t>
                </a:r>
                <a:r>
                  <a:rPr lang="en-US" sz="1800" b="1" dirty="0"/>
                  <a:t>p(x) is not interpretable as the probability that X = x; it is the density of x</a:t>
                </a:r>
                <a:r>
                  <a:rPr lang="en-US" sz="1800" dirty="0"/>
                  <a:t>.</a:t>
                </a:r>
              </a:p>
            </p:txBody>
          </p:sp>
        </mc:Choice>
        <mc:Fallback xmlns="">
          <p:sp>
            <p:nvSpPr>
              <p:cNvPr id="3" name="Content Placeholder 2">
                <a:extLst>
                  <a:ext uri="{FF2B5EF4-FFF2-40B4-BE49-F238E27FC236}">
                    <a16:creationId xmlns:a16="http://schemas.microsoft.com/office/drawing/2014/main" id="{7F2EC93F-359E-411B-B4E4-A0A10AD3471F}"/>
                  </a:ext>
                </a:extLst>
              </p:cNvPr>
              <p:cNvSpPr>
                <a:spLocks noGrp="1" noRot="1" noChangeAspect="1" noMove="1" noResize="1" noEditPoints="1" noAdjustHandles="1" noChangeArrowheads="1" noChangeShapeType="1" noTextEdit="1"/>
              </p:cNvSpPr>
              <p:nvPr>
                <p:ph idx="1"/>
              </p:nvPr>
            </p:nvSpPr>
            <p:spPr>
              <a:blipFill>
                <a:blip r:embed="rId3"/>
                <a:stretch>
                  <a:fillRect l="-522"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76896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F6E7-EA9B-4127-AFFF-FFCC3AD2565E}"/>
              </a:ext>
            </a:extLst>
          </p:cNvPr>
          <p:cNvSpPr>
            <a:spLocks noGrp="1"/>
          </p:cNvSpPr>
          <p:nvPr>
            <p:ph type="title"/>
          </p:nvPr>
        </p:nvSpPr>
        <p:spPr/>
        <p:txBody>
          <a:bodyPr/>
          <a:lstStyle/>
          <a:p>
            <a:r>
              <a:rPr lang="en-US" dirty="0"/>
              <a:t>Probability Density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1DE671-25BF-46E9-B049-EBECA0234330}"/>
                  </a:ext>
                </a:extLst>
              </p:cNvPr>
              <p:cNvSpPr>
                <a:spLocks noGrp="1"/>
              </p:cNvSpPr>
              <p:nvPr>
                <p:ph idx="1"/>
              </p:nvPr>
            </p:nvSpPr>
            <p:spPr/>
            <p:txBody>
              <a:bodyPr>
                <a:normAutofit/>
              </a:bodyPr>
              <a:lstStyle/>
              <a:p>
                <a:pPr marL="0" indent="0">
                  <a:buNone/>
                </a:pPr>
                <a:r>
                  <a:rPr lang="en-US" sz="1800" dirty="0"/>
                  <a:t>If the probability of a real-valued variable x falling in the interval </a:t>
                </a:r>
                <a14:m>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𝛿</m:t>
                        </m:r>
                        <m:r>
                          <a:rPr lang="en-US" sz="1800" b="0" i="1" smtClean="0">
                            <a:latin typeface="Cambria Math" panose="02040503050406030204" pitchFamily="18" charset="0"/>
                            <a:ea typeface="Cambria Math" panose="02040503050406030204" pitchFamily="18" charset="0"/>
                          </a:rPr>
                          <m:t>𝑥</m:t>
                        </m:r>
                      </m:e>
                    </m:d>
                  </m:oMath>
                </a14:m>
                <a:r>
                  <a:rPr lang="en-US" sz="1800" dirty="0"/>
                  <a:t>is given by </a:t>
                </a:r>
                <a14:m>
                  <m:oMath xmlns:m="http://schemas.openxmlformats.org/officeDocument/2006/math">
                    <m:r>
                      <m:rPr>
                        <m:sty m:val="p"/>
                      </m:rPr>
                      <a:rPr lang="en-US" sz="1800" i="1" dirty="0" smtClean="0">
                        <a:latin typeface="Cambria Math" panose="02040503050406030204" pitchFamily="18" charset="0"/>
                      </a:rPr>
                      <m:t>p</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𝛿</m:t>
                    </m:r>
                    <m:r>
                      <a:rPr lang="en-US" sz="1800" b="0" i="1" dirty="0" smtClean="0">
                        <a:latin typeface="Cambria Math" panose="02040503050406030204" pitchFamily="18" charset="0"/>
                        <a:ea typeface="Cambria Math" panose="02040503050406030204" pitchFamily="18" charset="0"/>
                      </a:rPr>
                      <m:t>𝑥</m:t>
                    </m:r>
                  </m:oMath>
                </a14:m>
                <a:r>
                  <a:rPr lang="en-US" sz="1800" dirty="0"/>
                  <a:t> for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𝛿</m:t>
                    </m:r>
                    <m:r>
                      <a:rPr lang="en-US" sz="1800" b="0" i="1" dirty="0" smtClean="0">
                        <a:latin typeface="Cambria Math" panose="02040503050406030204" pitchFamily="18" charset="0"/>
                        <a:ea typeface="Cambria Math" panose="02040503050406030204" pitchFamily="18" charset="0"/>
                      </a:rPr>
                      <m:t>𝑥</m:t>
                    </m:r>
                    <m:r>
                      <a:rPr lang="en-US" sz="1800" b="0" i="1" dirty="0" smtClean="0">
                        <a:latin typeface="Cambria Math" panose="02040503050406030204" pitchFamily="18" charset="0"/>
                        <a:ea typeface="Cambria Math" panose="02040503050406030204" pitchFamily="18" charset="0"/>
                      </a:rPr>
                      <m:t>→0</m:t>
                    </m:r>
                  </m:oMath>
                </a14:m>
                <a:r>
                  <a:rPr lang="en-US" sz="1800" dirty="0"/>
                  <a:t>, then p(x) is called the probability density over x.</a:t>
                </a:r>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e>
                          </m:d>
                        </m:e>
                      </m:d>
                      <m:r>
                        <a:rPr lang="en-US" sz="1800" b="0" i="1" smtClean="0">
                          <a:latin typeface="Cambria Math" panose="02040503050406030204" pitchFamily="18" charset="0"/>
                          <a:ea typeface="Cambria Math" panose="02040503050406030204" pitchFamily="18" charset="0"/>
                        </a:rPr>
                        <m:t>=</m:t>
                      </m:r>
                      <m:nary>
                        <m:naryPr>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𝑎</m:t>
                          </m:r>
                        </m:sub>
                        <m:sup>
                          <m:r>
                            <a:rPr lang="en-US" sz="1800" b="0" i="1" smtClean="0">
                              <a:latin typeface="Cambria Math" panose="02040503050406030204" pitchFamily="18" charset="0"/>
                              <a:ea typeface="Cambria Math" panose="02040503050406030204" pitchFamily="18" charset="0"/>
                            </a:rPr>
                            <m:t>𝑏</m:t>
                          </m:r>
                        </m:sup>
                        <m:e>
                          <m:r>
                            <a:rPr lang="en-US" sz="1800" b="0" i="1" smtClean="0">
                              <a:latin typeface="Cambria Math" panose="02040503050406030204" pitchFamily="18" charset="0"/>
                              <a:ea typeface="Cambria Math" panose="02040503050406030204" pitchFamily="18" charset="0"/>
                            </a:rPr>
                            <m:t>𝑝</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r>
                            <a:rPr lang="en-US" sz="1800" b="0" i="1" smtClean="0">
                              <a:latin typeface="Cambria Math" panose="02040503050406030204" pitchFamily="18" charset="0"/>
                              <a:ea typeface="Cambria Math" panose="02040503050406030204" pitchFamily="18" charset="0"/>
                            </a:rPr>
                            <m:t>𝑑𝑥</m:t>
                          </m:r>
                        </m:e>
                      </m:nary>
                    </m:oMath>
                  </m:oMathPara>
                </a14:m>
                <a:endParaRPr lang="en-US" sz="1800" b="0" dirty="0">
                  <a:ea typeface="Cambria Math" panose="02040503050406030204" pitchFamily="18" charset="0"/>
                </a:endParaRPr>
              </a:p>
              <a:p>
                <a:pPr marL="0" indent="0">
                  <a:buNone/>
                </a:pPr>
                <a:r>
                  <a:rPr lang="en-US" sz="1800" dirty="0">
                    <a:ea typeface="Cambria Math" panose="02040503050406030204" pitchFamily="18" charset="0"/>
                  </a:rPr>
                  <a:t>The p(x) should satisfy the two conditions:</a:t>
                </a:r>
              </a:p>
              <a:p>
                <a:pPr marL="800100" lvl="1" indent="-342900">
                  <a:buFont typeface="+mj-lt"/>
                  <a:buAutoNum type="arabicPeriod"/>
                </a:pPr>
                <a14:m>
                  <m:oMath xmlns:m="http://schemas.openxmlformats.org/officeDocument/2006/math">
                    <m:r>
                      <a:rPr lang="en-US" sz="1400" b="0" i="1" smtClean="0">
                        <a:latin typeface="Cambria Math" panose="02040503050406030204" pitchFamily="18" charset="0"/>
                        <a:ea typeface="Cambria Math" panose="02040503050406030204" pitchFamily="18" charset="0"/>
                      </a:rPr>
                      <m:t>𝑝</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r>
                      <a:rPr lang="en-US" sz="1400" b="0" i="1" smtClean="0">
                        <a:latin typeface="Cambria Math" panose="02040503050406030204" pitchFamily="18" charset="0"/>
                        <a:ea typeface="Cambria Math" panose="02040503050406030204" pitchFamily="18" charset="0"/>
                      </a:rPr>
                      <m:t>≥0</m:t>
                    </m:r>
                  </m:oMath>
                </a14:m>
                <a:endParaRPr lang="en-US" sz="1400" b="0" dirty="0">
                  <a:ea typeface="Cambria Math" panose="02040503050406030204" pitchFamily="18" charset="0"/>
                </a:endParaRPr>
              </a:p>
              <a:p>
                <a:pPr marL="800100" lvl="1" indent="-342900">
                  <a:buFont typeface="+mj-lt"/>
                  <a:buAutoNum type="arabicPeriod"/>
                </a:pPr>
                <a14:m>
                  <m:oMath xmlns:m="http://schemas.openxmlformats.org/officeDocument/2006/math">
                    <m:nary>
                      <m:naryPr>
                        <m:ctrlPr>
                          <a:rPr lang="en-US" sz="1400" b="0" i="1" smtClean="0">
                            <a:latin typeface="Cambria Math" panose="02040503050406030204" pitchFamily="18" charset="0"/>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sub>
                      <m:sup>
                        <m:r>
                          <a:rPr lang="en-US" sz="1400" b="0" i="1" smtClean="0">
                            <a:latin typeface="Cambria Math" panose="02040503050406030204" pitchFamily="18" charset="0"/>
                            <a:ea typeface="Cambria Math" panose="02040503050406030204" pitchFamily="18" charset="0"/>
                          </a:rPr>
                          <m:t>∞</m:t>
                        </m:r>
                      </m:sup>
                      <m:e>
                        <m:r>
                          <a:rPr lang="en-US" sz="1400" b="0" i="1" smtClean="0">
                            <a:latin typeface="Cambria Math" panose="02040503050406030204" pitchFamily="18" charset="0"/>
                            <a:ea typeface="Cambria Math" panose="02040503050406030204" pitchFamily="18" charset="0"/>
                          </a:rPr>
                          <m:t>𝑝</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r>
                          <a:rPr lang="en-US" sz="1400" b="0" i="1" smtClean="0">
                            <a:latin typeface="Cambria Math" panose="02040503050406030204" pitchFamily="18" charset="0"/>
                            <a:ea typeface="Cambria Math" panose="02040503050406030204" pitchFamily="18" charset="0"/>
                          </a:rPr>
                          <m:t>𝑑𝑥</m:t>
                        </m:r>
                        <m:r>
                          <a:rPr lang="en-US" sz="1400" b="0" i="1" smtClean="0">
                            <a:latin typeface="Cambria Math" panose="02040503050406030204" pitchFamily="18" charset="0"/>
                            <a:ea typeface="Cambria Math" panose="02040503050406030204" pitchFamily="18" charset="0"/>
                          </a:rPr>
                          <m:t>=1</m:t>
                        </m:r>
                      </m:e>
                    </m:nary>
                  </m:oMath>
                </a14:m>
                <a:endParaRPr lang="en-US" sz="1400" b="0" dirty="0">
                  <a:ea typeface="Cambria Math" panose="02040503050406030204" pitchFamily="18" charset="0"/>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5D1DE671-25BF-46E9-B049-EBECA0234330}"/>
                  </a:ext>
                </a:extLst>
              </p:cNvPr>
              <p:cNvSpPr>
                <a:spLocks noGrp="1" noRot="1" noChangeAspect="1" noMove="1" noResize="1" noEditPoints="1" noAdjustHandles="1" noChangeArrowheads="1" noChangeShapeType="1" noTextEdit="1"/>
              </p:cNvSpPr>
              <p:nvPr>
                <p:ph idx="1"/>
              </p:nvPr>
            </p:nvSpPr>
            <p:spPr>
              <a:blipFill>
                <a:blip r:embed="rId3"/>
                <a:stretch>
                  <a:fillRect l="-522" t="-1401" r="-52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87A632A-F5AF-44BF-B8D8-E782AD51FB99}"/>
              </a:ext>
            </a:extLst>
          </p:cNvPr>
          <p:cNvPicPr>
            <a:picLocks noChangeAspect="1"/>
          </p:cNvPicPr>
          <p:nvPr/>
        </p:nvPicPr>
        <p:blipFill>
          <a:blip r:embed="rId4"/>
          <a:stretch>
            <a:fillRect/>
          </a:stretch>
        </p:blipFill>
        <p:spPr>
          <a:xfrm>
            <a:off x="7609367" y="3295270"/>
            <a:ext cx="3481967" cy="2881693"/>
          </a:xfrm>
          <a:prstGeom prst="rect">
            <a:avLst/>
          </a:prstGeom>
        </p:spPr>
      </p:pic>
      <p:cxnSp>
        <p:nvCxnSpPr>
          <p:cNvPr id="6" name="Straight Arrow Connector 5">
            <a:extLst>
              <a:ext uri="{FF2B5EF4-FFF2-40B4-BE49-F238E27FC236}">
                <a16:creationId xmlns:a16="http://schemas.microsoft.com/office/drawing/2014/main" id="{A220C6FF-7C23-4BEC-8FDE-8B56562F0F24}"/>
              </a:ext>
            </a:extLst>
          </p:cNvPr>
          <p:cNvCxnSpPr>
            <a:cxnSpLocks/>
          </p:cNvCxnSpPr>
          <p:nvPr/>
        </p:nvCxnSpPr>
        <p:spPr>
          <a:xfrm flipH="1">
            <a:off x="10546672" y="3133817"/>
            <a:ext cx="284085" cy="47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78B4E7C-2D73-4996-88B8-7E55C7C4553B}"/>
              </a:ext>
            </a:extLst>
          </p:cNvPr>
          <p:cNvSpPr txBox="1"/>
          <p:nvPr/>
        </p:nvSpPr>
        <p:spPr>
          <a:xfrm>
            <a:off x="10244831" y="2568212"/>
            <a:ext cx="1402672" cy="646331"/>
          </a:xfrm>
          <a:prstGeom prst="rect">
            <a:avLst/>
          </a:prstGeom>
          <a:noFill/>
        </p:spPr>
        <p:txBody>
          <a:bodyPr wrap="square" rtlCol="0">
            <a:spAutoFit/>
          </a:bodyPr>
          <a:lstStyle/>
          <a:p>
            <a:r>
              <a:rPr lang="en-US" dirty="0"/>
              <a:t>Cumulative distribution</a:t>
            </a:r>
          </a:p>
        </p:txBody>
      </p:sp>
    </p:spTree>
    <p:extLst>
      <p:ext uri="{BB962C8B-B14F-4D97-AF65-F5344CB8AC3E}">
        <p14:creationId xmlns:p14="http://schemas.microsoft.com/office/powerpoint/2010/main" val="2178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1DE671-25BF-46E9-B049-EBECA0234330}"/>
                  </a:ext>
                </a:extLst>
              </p:cNvPr>
              <p:cNvSpPr>
                <a:spLocks noGrp="1"/>
              </p:cNvSpPr>
              <p:nvPr>
                <p:ph idx="1"/>
              </p:nvPr>
            </p:nvSpPr>
            <p:spPr>
              <a:xfrm>
                <a:off x="812800" y="448733"/>
                <a:ext cx="10541000" cy="5728230"/>
              </a:xfrm>
            </p:spPr>
            <p:txBody>
              <a:bodyPr>
                <a:normAutofit/>
              </a:bodyPr>
              <a:lstStyle/>
              <a:p>
                <a:pPr marL="0" indent="0">
                  <a:buNone/>
                </a:pPr>
                <a:endParaRPr lang="en-US" sz="1800" dirty="0"/>
              </a:p>
              <a:p>
                <a:pPr marL="0" indent="0">
                  <a:buNone/>
                </a:pPr>
                <a:endParaRPr lang="en-US" dirty="0"/>
              </a:p>
              <a:p>
                <a:pPr marL="0" indent="0">
                  <a:buNone/>
                </a:pPr>
                <a:endParaRPr lang="en-US" sz="1800" dirty="0"/>
              </a:p>
              <a:p>
                <a:pPr marL="0" indent="0">
                  <a:buNone/>
                </a:pPr>
                <a:r>
                  <a:rPr lang="en-US" sz="1800" dirty="0"/>
                  <a:t>Cumulative distribution function:</a:t>
                </a:r>
              </a:p>
              <a:p>
                <a:pPr marL="0" indent="0" algn="ctr">
                  <a:buNone/>
                </a:pPr>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ea typeface="Cambria Math" panose="02040503050406030204" pitchFamily="18" charset="0"/>
                        </a:rPr>
                        <m:t>P</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𝑧</m:t>
                          </m:r>
                        </m:e>
                      </m:d>
                      <m:r>
                        <a:rPr lang="en-US" sz="1800" b="0" i="1" smtClean="0">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m:t>
                          </m:r>
                        </m:sub>
                        <m:sup>
                          <m:r>
                            <a:rPr lang="en-US" sz="1800" b="0" i="1" smtClean="0">
                              <a:latin typeface="Cambria Math" panose="02040503050406030204" pitchFamily="18" charset="0"/>
                              <a:ea typeface="Cambria Math" panose="02040503050406030204" pitchFamily="18" charset="0"/>
                            </a:rPr>
                            <m:t>𝑧</m:t>
                          </m:r>
                        </m:sup>
                        <m:e>
                          <m:r>
                            <a:rPr lang="en-US" sz="1800" i="1">
                              <a:latin typeface="Cambria Math" panose="02040503050406030204" pitchFamily="18" charset="0"/>
                              <a:ea typeface="Cambria Math" panose="02040503050406030204" pitchFamily="18" charset="0"/>
                            </a:rPr>
                            <m:t>𝑝</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𝑥</m:t>
                              </m:r>
                            </m:e>
                          </m:d>
                          <m:r>
                            <a:rPr lang="en-US" sz="1800" i="1">
                              <a:latin typeface="Cambria Math" panose="02040503050406030204" pitchFamily="18" charset="0"/>
                              <a:ea typeface="Cambria Math" panose="02040503050406030204" pitchFamily="18" charset="0"/>
                            </a:rPr>
                            <m:t>𝑑𝑥</m:t>
                          </m:r>
                        </m:e>
                      </m:nary>
                    </m:oMath>
                  </m:oMathPara>
                </a14:m>
                <a:endParaRPr lang="en-US" sz="1800" dirty="0"/>
              </a:p>
              <a:p>
                <a:pPr marL="0" indent="0" algn="ctr">
                  <a:buNone/>
                </a:pPr>
                <a:endParaRPr lang="en-US" sz="1800" dirty="0"/>
              </a:p>
              <a:p>
                <a:pPr marL="0" indent="0">
                  <a:buNone/>
                </a:pPr>
                <a:endParaRPr lang="en-US" sz="1800" dirty="0"/>
              </a:p>
              <a:p>
                <a:pPr marL="0" indent="0">
                  <a:buNone/>
                </a:pPr>
                <a:endParaRPr lang="en-US" dirty="0"/>
              </a:p>
              <a:p>
                <a:pPr marL="0" indent="0">
                  <a:buNone/>
                </a:pPr>
                <a:r>
                  <a:rPr lang="en-US" sz="1800" dirty="0"/>
                  <a:t>Similarly, for the sum and product rules we have: </a:t>
                </a:r>
              </a:p>
              <a:p>
                <a:pPr algn="ctr"/>
                <a:endParaRPr lang="en-US" sz="1800" dirty="0"/>
              </a:p>
              <a:p>
                <a:pPr marL="0" indent="0">
                  <a:buNone/>
                </a:pPr>
                <a14:m>
                  <m:oMathPara xmlns:m="http://schemas.openxmlformats.org/officeDocument/2006/math">
                    <m:oMathParaPr>
                      <m:jc m:val="center"/>
                    </m:oMathParaPr>
                    <m:oMath xmlns:m="http://schemas.openxmlformats.org/officeDocument/2006/math">
                      <m:r>
                        <m:rPr>
                          <m:sty m:val="p"/>
                        </m:rPr>
                        <a:rPr lang="en-US" sz="1800" smtClean="0">
                          <a:latin typeface="Cambria Math" panose="02040503050406030204" pitchFamily="18" charset="0"/>
                          <a:ea typeface="Cambria Math" panose="02040503050406030204" pitchFamily="18" charset="0"/>
                        </a:rPr>
                        <m:t>P</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r>
                        <a:rPr lang="en-US" sz="1800" b="0" i="1" smtClean="0">
                          <a:latin typeface="Cambria Math" panose="02040503050406030204" pitchFamily="18" charset="0"/>
                          <a:ea typeface="Cambria Math" panose="02040503050406030204" pitchFamily="18" charset="0"/>
                        </a:rPr>
                        <m:t>=</m:t>
                      </m:r>
                      <m:nary>
                        <m:naryPr>
                          <m:limLoc m:val="undOvr"/>
                          <m:subHide m:val="on"/>
                          <m:supHide m:val="on"/>
                          <m:ctrlPr>
                            <a:rPr lang="en-US" sz="1800" b="0" i="1" smtClean="0">
                              <a:latin typeface="Cambria Math" panose="02040503050406030204" pitchFamily="18" charset="0"/>
                              <a:ea typeface="Cambria Math" panose="02040503050406030204" pitchFamily="18" charset="0"/>
                            </a:rPr>
                          </m:ctrlPr>
                        </m:naryPr>
                        <m:sub/>
                        <m:sup/>
                        <m:e>
                          <m:r>
                            <a:rPr lang="en-US" sz="1800" b="0" i="1" smtClean="0">
                              <a:latin typeface="Cambria Math" panose="02040503050406030204" pitchFamily="18" charset="0"/>
                              <a:ea typeface="Cambria Math" panose="02040503050406030204" pitchFamily="18" charset="0"/>
                            </a:rPr>
                            <m:t>𝑝</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𝑦</m:t>
                              </m:r>
                            </m:e>
                          </m:d>
                          <m:r>
                            <a:rPr lang="en-US" sz="1800" b="0" i="1" smtClean="0">
                              <a:latin typeface="Cambria Math" panose="02040503050406030204" pitchFamily="18" charset="0"/>
                              <a:ea typeface="Cambria Math" panose="02040503050406030204" pitchFamily="18" charset="0"/>
                            </a:rPr>
                            <m:t>𝑑𝑦</m:t>
                          </m:r>
                        </m:e>
                      </m:nary>
                    </m:oMath>
                  </m:oMathPara>
                </a14:m>
                <a:endParaRPr lang="en-US" sz="1800" dirty="0"/>
              </a:p>
              <a:p>
                <a:pPr marL="0" indent="0" algn="ctr">
                  <a:buNone/>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e>
                        <m:e>
                          <m:r>
                            <a:rPr lang="en-US" sz="1800" b="0" i="1" smtClean="0">
                              <a:latin typeface="Cambria Math" panose="02040503050406030204" pitchFamily="18" charset="0"/>
                            </a:rPr>
                            <m:t>𝑥</m:t>
                          </m:r>
                        </m:e>
                      </m:d>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m:oMathPara>
                </a14:m>
                <a:endParaRPr lang="en-US" sz="1800" dirty="0"/>
              </a:p>
              <a:p>
                <a:endParaRPr lang="en-US" sz="1800" dirty="0"/>
              </a:p>
            </p:txBody>
          </p:sp>
        </mc:Choice>
        <mc:Fallback xmlns="">
          <p:sp>
            <p:nvSpPr>
              <p:cNvPr id="3" name="Content Placeholder 2">
                <a:extLst>
                  <a:ext uri="{FF2B5EF4-FFF2-40B4-BE49-F238E27FC236}">
                    <a16:creationId xmlns:a16="http://schemas.microsoft.com/office/drawing/2014/main" id="{5D1DE671-25BF-46E9-B049-EBECA0234330}"/>
                  </a:ext>
                </a:extLst>
              </p:cNvPr>
              <p:cNvSpPr>
                <a:spLocks noGrp="1" noRot="1" noChangeAspect="1" noMove="1" noResize="1" noEditPoints="1" noAdjustHandles="1" noChangeArrowheads="1" noChangeShapeType="1" noTextEdit="1"/>
              </p:cNvSpPr>
              <p:nvPr>
                <p:ph idx="1"/>
              </p:nvPr>
            </p:nvSpPr>
            <p:spPr>
              <a:xfrm>
                <a:off x="812800" y="448733"/>
                <a:ext cx="10541000" cy="5728230"/>
              </a:xfrm>
              <a:blipFill>
                <a:blip r:embed="rId3"/>
                <a:stretch>
                  <a:fillRect l="-4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DA1AB93-43F3-4416-B187-2AC3ED5AC972}"/>
              </a:ext>
            </a:extLst>
          </p:cNvPr>
          <p:cNvPicPr>
            <a:picLocks noChangeAspect="1"/>
          </p:cNvPicPr>
          <p:nvPr/>
        </p:nvPicPr>
        <p:blipFill>
          <a:blip r:embed="rId4"/>
          <a:stretch>
            <a:fillRect/>
          </a:stretch>
        </p:blipFill>
        <p:spPr>
          <a:xfrm>
            <a:off x="7760287" y="681037"/>
            <a:ext cx="3481967" cy="2881693"/>
          </a:xfrm>
          <a:prstGeom prst="rect">
            <a:avLst/>
          </a:prstGeom>
        </p:spPr>
      </p:pic>
    </p:spTree>
    <p:extLst>
      <p:ext uri="{BB962C8B-B14F-4D97-AF65-F5344CB8AC3E}">
        <p14:creationId xmlns:p14="http://schemas.microsoft.com/office/powerpoint/2010/main" val="376673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C9A5-DEF2-43B1-9EAA-F9DF88B07B40}"/>
              </a:ext>
            </a:extLst>
          </p:cNvPr>
          <p:cNvSpPr>
            <a:spLocks noGrp="1"/>
          </p:cNvSpPr>
          <p:nvPr>
            <p:ph type="title"/>
          </p:nvPr>
        </p:nvSpPr>
        <p:spPr>
          <a:xfrm>
            <a:off x="590382" y="28083"/>
            <a:ext cx="10515600" cy="1325563"/>
          </a:xfrm>
        </p:spPr>
        <p:txBody>
          <a:bodyPr/>
          <a:lstStyle/>
          <a:p>
            <a:r>
              <a:rPr lang="en-US" dirty="0"/>
              <a:t>Expectation</a:t>
            </a:r>
          </a:p>
        </p:txBody>
      </p:sp>
      <p:sp>
        <p:nvSpPr>
          <p:cNvPr id="3" name="Content Placeholder 2">
            <a:extLst>
              <a:ext uri="{FF2B5EF4-FFF2-40B4-BE49-F238E27FC236}">
                <a16:creationId xmlns:a16="http://schemas.microsoft.com/office/drawing/2014/main" id="{51783083-72F1-477F-8CE5-4F1687B3A249}"/>
              </a:ext>
            </a:extLst>
          </p:cNvPr>
          <p:cNvSpPr>
            <a:spLocks noGrp="1"/>
          </p:cNvSpPr>
          <p:nvPr>
            <p:ph idx="1"/>
          </p:nvPr>
        </p:nvSpPr>
        <p:spPr>
          <a:xfrm>
            <a:off x="522514" y="1438182"/>
            <a:ext cx="10831286" cy="5242535"/>
          </a:xfrm>
        </p:spPr>
        <p:txBody>
          <a:bodyPr>
            <a:normAutofit/>
          </a:bodyPr>
          <a:lstStyle/>
          <a:p>
            <a:pPr marL="0" indent="0">
              <a:buNone/>
            </a:pPr>
            <a:r>
              <a:rPr lang="en-US" sz="1800" dirty="0"/>
              <a:t>The average value of some function f(x) under a probability distribution p(x) is called the expectation of f(x) and will be denoted by E[f].</a:t>
            </a:r>
          </a:p>
          <a:p>
            <a:pPr marL="0" indent="0">
              <a:buNone/>
            </a:pPr>
            <a:endParaRPr lang="en-US" sz="1800" dirty="0"/>
          </a:p>
          <a:p>
            <a:pPr marL="0" indent="0">
              <a:buNone/>
            </a:pPr>
            <a:r>
              <a:rPr lang="en-US" sz="1800" dirty="0"/>
              <a:t>For a discrete distribution: </a:t>
            </a:r>
          </a:p>
          <a:p>
            <a:pPr marL="0" indent="0">
              <a:buNone/>
            </a:pPr>
            <a:endParaRPr lang="en-US" sz="1800" dirty="0"/>
          </a:p>
          <a:p>
            <a:pPr marL="0" indent="0">
              <a:buNone/>
            </a:pPr>
            <a:r>
              <a:rPr lang="en-US" sz="1800" dirty="0"/>
              <a:t>In the continuous case, the expectation is an integral</a:t>
            </a:r>
          </a:p>
          <a:p>
            <a:pPr marL="0" indent="0">
              <a:buNone/>
            </a:pPr>
            <a:endParaRPr lang="en-US" sz="1800" dirty="0"/>
          </a:p>
          <a:p>
            <a:pPr marL="0" indent="0">
              <a:buNone/>
            </a:pPr>
            <a:r>
              <a:rPr lang="en-US" sz="1800" dirty="0"/>
              <a:t>Conditional expectation: </a:t>
            </a:r>
          </a:p>
          <a:p>
            <a:pPr marL="0" indent="0">
              <a:buNone/>
            </a:pPr>
            <a:endParaRPr lang="en-US" sz="1800" dirty="0"/>
          </a:p>
          <a:p>
            <a:pPr marL="0" indent="0">
              <a:buNone/>
            </a:pPr>
            <a:r>
              <a:rPr lang="en-US" sz="1800" dirty="0"/>
              <a:t>Variance of variable x: </a:t>
            </a:r>
          </a:p>
          <a:p>
            <a:pPr marL="0" indent="0">
              <a:buNone/>
            </a:pPr>
            <a:endParaRPr lang="en-US" sz="1800" dirty="0"/>
          </a:p>
          <a:p>
            <a:pPr marL="0" indent="0">
              <a:buNone/>
            </a:pPr>
            <a:r>
              <a:rPr lang="en-US" sz="1800" dirty="0"/>
              <a:t>Covariance of two random variables x and y: </a:t>
            </a:r>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DC1E33DB-FCA1-4CC5-8330-529B948E4D83}"/>
              </a:ext>
            </a:extLst>
          </p:cNvPr>
          <p:cNvPicPr>
            <a:picLocks noChangeAspect="1"/>
          </p:cNvPicPr>
          <p:nvPr/>
        </p:nvPicPr>
        <p:blipFill>
          <a:blip r:embed="rId3"/>
          <a:stretch>
            <a:fillRect/>
          </a:stretch>
        </p:blipFill>
        <p:spPr>
          <a:xfrm>
            <a:off x="4741500" y="2228421"/>
            <a:ext cx="2709000" cy="607867"/>
          </a:xfrm>
          <a:prstGeom prst="rect">
            <a:avLst/>
          </a:prstGeom>
        </p:spPr>
      </p:pic>
      <p:pic>
        <p:nvPicPr>
          <p:cNvPr id="5" name="Picture 4">
            <a:extLst>
              <a:ext uri="{FF2B5EF4-FFF2-40B4-BE49-F238E27FC236}">
                <a16:creationId xmlns:a16="http://schemas.microsoft.com/office/drawing/2014/main" id="{1635689F-3C40-4A29-9D57-4152C99CE800}"/>
              </a:ext>
            </a:extLst>
          </p:cNvPr>
          <p:cNvPicPr>
            <a:picLocks noChangeAspect="1"/>
          </p:cNvPicPr>
          <p:nvPr/>
        </p:nvPicPr>
        <p:blipFill>
          <a:blip r:embed="rId4"/>
          <a:stretch>
            <a:fillRect/>
          </a:stretch>
        </p:blipFill>
        <p:spPr>
          <a:xfrm>
            <a:off x="6743140" y="3005359"/>
            <a:ext cx="2967000" cy="711333"/>
          </a:xfrm>
          <a:prstGeom prst="rect">
            <a:avLst/>
          </a:prstGeom>
        </p:spPr>
      </p:pic>
      <p:pic>
        <p:nvPicPr>
          <p:cNvPr id="6" name="Picture 5">
            <a:extLst>
              <a:ext uri="{FF2B5EF4-FFF2-40B4-BE49-F238E27FC236}">
                <a16:creationId xmlns:a16="http://schemas.microsoft.com/office/drawing/2014/main" id="{DA8A3D85-728D-48C3-9BC3-719561681680}"/>
              </a:ext>
            </a:extLst>
          </p:cNvPr>
          <p:cNvPicPr>
            <a:picLocks noChangeAspect="1"/>
          </p:cNvPicPr>
          <p:nvPr/>
        </p:nvPicPr>
        <p:blipFill>
          <a:blip r:embed="rId5"/>
          <a:stretch>
            <a:fillRect/>
          </a:stretch>
        </p:blipFill>
        <p:spPr>
          <a:xfrm>
            <a:off x="4213476" y="3847025"/>
            <a:ext cx="3018600" cy="607867"/>
          </a:xfrm>
          <a:prstGeom prst="rect">
            <a:avLst/>
          </a:prstGeom>
        </p:spPr>
      </p:pic>
      <p:pic>
        <p:nvPicPr>
          <p:cNvPr id="7" name="Picture 6">
            <a:extLst>
              <a:ext uri="{FF2B5EF4-FFF2-40B4-BE49-F238E27FC236}">
                <a16:creationId xmlns:a16="http://schemas.microsoft.com/office/drawing/2014/main" id="{88911D0A-3265-457B-9605-9E2DA62612A6}"/>
              </a:ext>
            </a:extLst>
          </p:cNvPr>
          <p:cNvPicPr>
            <a:picLocks noChangeAspect="1"/>
          </p:cNvPicPr>
          <p:nvPr/>
        </p:nvPicPr>
        <p:blipFill>
          <a:blip r:embed="rId6"/>
          <a:stretch>
            <a:fillRect/>
          </a:stretch>
        </p:blipFill>
        <p:spPr>
          <a:xfrm>
            <a:off x="4239908" y="4676905"/>
            <a:ext cx="2529664" cy="406077"/>
          </a:xfrm>
          <a:prstGeom prst="rect">
            <a:avLst/>
          </a:prstGeom>
        </p:spPr>
      </p:pic>
      <p:pic>
        <p:nvPicPr>
          <p:cNvPr id="8" name="Picture 7">
            <a:extLst>
              <a:ext uri="{FF2B5EF4-FFF2-40B4-BE49-F238E27FC236}">
                <a16:creationId xmlns:a16="http://schemas.microsoft.com/office/drawing/2014/main" id="{8A57AD7E-859E-4180-9AEE-100972F04619}"/>
              </a:ext>
            </a:extLst>
          </p:cNvPr>
          <p:cNvPicPr>
            <a:picLocks noChangeAspect="1"/>
          </p:cNvPicPr>
          <p:nvPr/>
        </p:nvPicPr>
        <p:blipFill>
          <a:blip r:embed="rId7"/>
          <a:stretch>
            <a:fillRect/>
          </a:stretch>
        </p:blipFill>
        <p:spPr>
          <a:xfrm>
            <a:off x="5504740" y="5415105"/>
            <a:ext cx="4205400" cy="633733"/>
          </a:xfrm>
          <a:prstGeom prst="rect">
            <a:avLst/>
          </a:prstGeom>
        </p:spPr>
      </p:pic>
      <p:pic>
        <p:nvPicPr>
          <p:cNvPr id="9" name="Picture 8">
            <a:extLst>
              <a:ext uri="{FF2B5EF4-FFF2-40B4-BE49-F238E27FC236}">
                <a16:creationId xmlns:a16="http://schemas.microsoft.com/office/drawing/2014/main" id="{BA6578A5-6F05-4EC6-B743-683D5F749A01}"/>
              </a:ext>
            </a:extLst>
          </p:cNvPr>
          <p:cNvPicPr>
            <a:picLocks noChangeAspect="1"/>
          </p:cNvPicPr>
          <p:nvPr/>
        </p:nvPicPr>
        <p:blipFill>
          <a:blip r:embed="rId8"/>
          <a:stretch>
            <a:fillRect/>
          </a:stretch>
        </p:blipFill>
        <p:spPr>
          <a:xfrm>
            <a:off x="590382" y="6129066"/>
            <a:ext cx="4050600" cy="666067"/>
          </a:xfrm>
          <a:prstGeom prst="rect">
            <a:avLst/>
          </a:prstGeom>
        </p:spPr>
      </p:pic>
    </p:spTree>
    <p:extLst>
      <p:ext uri="{BB962C8B-B14F-4D97-AF65-F5344CB8AC3E}">
        <p14:creationId xmlns:p14="http://schemas.microsoft.com/office/powerpoint/2010/main" val="381104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66A7-3E1B-44D1-B380-B8E15BC92681}"/>
              </a:ext>
            </a:extLst>
          </p:cNvPr>
          <p:cNvSpPr>
            <a:spLocks noGrp="1"/>
          </p:cNvSpPr>
          <p:nvPr>
            <p:ph type="title"/>
          </p:nvPr>
        </p:nvSpPr>
        <p:spPr/>
        <p:txBody>
          <a:bodyPr/>
          <a:lstStyle/>
          <a:p>
            <a:r>
              <a:rPr lang="en-US" dirty="0"/>
              <a:t>Iterated Expectation</a:t>
            </a:r>
          </a:p>
        </p:txBody>
      </p:sp>
      <p:pic>
        <p:nvPicPr>
          <p:cNvPr id="4" name="Content Placeholder 3">
            <a:extLst>
              <a:ext uri="{FF2B5EF4-FFF2-40B4-BE49-F238E27FC236}">
                <a16:creationId xmlns:a16="http://schemas.microsoft.com/office/drawing/2014/main" id="{74F1A55A-1F23-44FE-B841-2C0E7338835A}"/>
              </a:ext>
            </a:extLst>
          </p:cNvPr>
          <p:cNvPicPr>
            <a:picLocks noGrp="1" noChangeAspect="1"/>
          </p:cNvPicPr>
          <p:nvPr>
            <p:ph idx="1"/>
          </p:nvPr>
        </p:nvPicPr>
        <p:blipFill>
          <a:blip r:embed="rId3"/>
          <a:stretch>
            <a:fillRect/>
          </a:stretch>
        </p:blipFill>
        <p:spPr>
          <a:xfrm>
            <a:off x="2373377" y="1590742"/>
            <a:ext cx="8901001" cy="3977001"/>
          </a:xfrm>
          <a:prstGeom prst="rect">
            <a:avLst/>
          </a:prstGeom>
        </p:spPr>
      </p:pic>
    </p:spTree>
    <p:extLst>
      <p:ext uri="{BB962C8B-B14F-4D97-AF65-F5344CB8AC3E}">
        <p14:creationId xmlns:p14="http://schemas.microsoft.com/office/powerpoint/2010/main" val="194326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CE7E-40DC-41C9-9B22-868CF42ACB64}"/>
              </a:ext>
            </a:extLst>
          </p:cNvPr>
          <p:cNvSpPr>
            <a:spLocks noGrp="1"/>
          </p:cNvSpPr>
          <p:nvPr>
            <p:ph type="title"/>
          </p:nvPr>
        </p:nvSpPr>
        <p:spPr/>
        <p:txBody>
          <a:bodyPr/>
          <a:lstStyle/>
          <a:p>
            <a:r>
              <a:rPr lang="en-US" dirty="0"/>
              <a:t>Probability Models</a:t>
            </a:r>
          </a:p>
        </p:txBody>
      </p:sp>
      <p:sp>
        <p:nvSpPr>
          <p:cNvPr id="3" name="Content Placeholder 2">
            <a:extLst>
              <a:ext uri="{FF2B5EF4-FFF2-40B4-BE49-F238E27FC236}">
                <a16:creationId xmlns:a16="http://schemas.microsoft.com/office/drawing/2014/main" id="{CD920B2A-8F95-4D18-8058-165AD87F3BCF}"/>
              </a:ext>
            </a:extLst>
          </p:cNvPr>
          <p:cNvSpPr>
            <a:spLocks noGrp="1"/>
          </p:cNvSpPr>
          <p:nvPr>
            <p:ph idx="1"/>
          </p:nvPr>
        </p:nvSpPr>
        <p:spPr/>
        <p:txBody>
          <a:bodyPr>
            <a:normAutofit/>
          </a:bodyPr>
          <a:lstStyle/>
          <a:p>
            <a:pPr marL="0" indent="0" algn="just">
              <a:buNone/>
            </a:pPr>
            <a:r>
              <a:rPr lang="en-US" sz="1800" b="1" dirty="0"/>
              <a:t>Probability distributions </a:t>
            </a:r>
            <a:r>
              <a:rPr lang="en-US" sz="1800" dirty="0"/>
              <a:t>are used as models of data we observe. </a:t>
            </a:r>
          </a:p>
          <a:p>
            <a:pPr marL="0" indent="0" algn="just">
              <a:buNone/>
            </a:pPr>
            <a:endParaRPr lang="en-US" sz="1800" dirty="0"/>
          </a:p>
          <a:p>
            <a:pPr marL="0" indent="0" algn="just">
              <a:buNone/>
            </a:pPr>
            <a:r>
              <a:rPr lang="en-US" sz="1800" dirty="0"/>
              <a:t>Examples of properties we may wish to infer include:</a:t>
            </a:r>
          </a:p>
          <a:p>
            <a:pPr marL="285750" indent="-285750" algn="just">
              <a:buFont typeface="Arial" panose="020B0604020202020204" pitchFamily="34" charset="0"/>
              <a:buChar char="•"/>
            </a:pPr>
            <a:r>
              <a:rPr lang="en-US" sz="1800" dirty="0"/>
              <a:t>The bias of a coin </a:t>
            </a:r>
          </a:p>
          <a:p>
            <a:pPr marL="285750" indent="-285750" algn="just">
              <a:buFont typeface="Arial" panose="020B0604020202020204" pitchFamily="34" charset="0"/>
              <a:buChar char="•"/>
            </a:pPr>
            <a:r>
              <a:rPr lang="en-US" sz="1800" dirty="0"/>
              <a:t>The average height of a student</a:t>
            </a:r>
          </a:p>
          <a:p>
            <a:pPr marL="285750" indent="-285750" algn="just">
              <a:buFont typeface="Arial" panose="020B0604020202020204" pitchFamily="34" charset="0"/>
              <a:buChar char="•"/>
            </a:pPr>
            <a:r>
              <a:rPr lang="en-US" sz="1800" dirty="0"/>
              <a:t>The chance that someone will vote for Hillary Clinton</a:t>
            </a:r>
          </a:p>
          <a:p>
            <a:pPr marL="285750" indent="-285750" algn="just">
              <a:buFont typeface="Arial" panose="020B0604020202020204" pitchFamily="34" charset="0"/>
              <a:buChar char="•"/>
            </a:pPr>
            <a:r>
              <a:rPr lang="en-US" sz="1800" dirty="0"/>
              <a:t>The chance that someone in Vermont will vote for Hillary Clinton</a:t>
            </a:r>
          </a:p>
          <a:p>
            <a:pPr marL="285750" indent="-285750" algn="just">
              <a:buFont typeface="Arial" panose="020B0604020202020204" pitchFamily="34" charset="0"/>
              <a:buChar char="•"/>
            </a:pPr>
            <a:r>
              <a:rPr lang="en-US" sz="1800" dirty="0"/>
              <a:t>The proportion of gold in a mountain</a:t>
            </a:r>
          </a:p>
        </p:txBody>
      </p:sp>
    </p:spTree>
    <p:extLst>
      <p:ext uri="{BB962C8B-B14F-4D97-AF65-F5344CB8AC3E}">
        <p14:creationId xmlns:p14="http://schemas.microsoft.com/office/powerpoint/2010/main" val="3626029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72E6-3B80-4888-BE3B-E67201A35014}"/>
              </a:ext>
            </a:extLst>
          </p:cNvPr>
          <p:cNvSpPr>
            <a:spLocks noGrp="1"/>
          </p:cNvSpPr>
          <p:nvPr>
            <p:ph type="title"/>
          </p:nvPr>
        </p:nvSpPr>
        <p:spPr/>
        <p:txBody>
          <a:bodyPr/>
          <a:lstStyle/>
          <a:p>
            <a:r>
              <a:rPr lang="en-US" dirty="0"/>
              <a:t>Independent and Identically Distributed Random Variables</a:t>
            </a:r>
          </a:p>
        </p:txBody>
      </p:sp>
      <p:sp>
        <p:nvSpPr>
          <p:cNvPr id="3" name="Content Placeholder 2">
            <a:extLst>
              <a:ext uri="{FF2B5EF4-FFF2-40B4-BE49-F238E27FC236}">
                <a16:creationId xmlns:a16="http://schemas.microsoft.com/office/drawing/2014/main" id="{C89CCDD0-22EE-47E2-84B9-6F8D9054192B}"/>
              </a:ext>
            </a:extLst>
          </p:cNvPr>
          <p:cNvSpPr>
            <a:spLocks noGrp="1"/>
          </p:cNvSpPr>
          <p:nvPr>
            <p:ph idx="1"/>
          </p:nvPr>
        </p:nvSpPr>
        <p:spPr>
          <a:xfrm>
            <a:off x="967666" y="2254927"/>
            <a:ext cx="9934113" cy="3922035"/>
          </a:xfrm>
        </p:spPr>
        <p:txBody>
          <a:bodyPr>
            <a:normAutofit/>
          </a:bodyPr>
          <a:lstStyle/>
          <a:p>
            <a:pPr marL="0" indent="0">
              <a:buNone/>
            </a:pPr>
            <a:r>
              <a:rPr lang="en-US" sz="1800" dirty="0"/>
              <a:t>Independent and identically distributed (or IID) random variables are </a:t>
            </a:r>
            <a:r>
              <a:rPr lang="en-US" sz="1800" b="1" dirty="0"/>
              <a:t>mutually independent </a:t>
            </a:r>
            <a:r>
              <a:rPr lang="en-US" sz="1800" dirty="0"/>
              <a:t>of each other and are </a:t>
            </a:r>
            <a:r>
              <a:rPr lang="en-US" sz="1800" b="1" dirty="0"/>
              <a:t>identically distributed </a:t>
            </a:r>
            <a:r>
              <a:rPr lang="en-US" sz="1800" dirty="0"/>
              <a:t>in the sense that they are drawn from the same probability distribution.</a:t>
            </a:r>
          </a:p>
          <a:p>
            <a:pPr marL="0" indent="0">
              <a:buNone/>
            </a:pPr>
            <a:endParaRPr lang="en-US" sz="1800" dirty="0"/>
          </a:p>
          <a:p>
            <a:pPr marL="0" indent="0">
              <a:buNone/>
            </a:pPr>
            <a:r>
              <a:rPr lang="en-US" sz="1800" dirty="0"/>
              <a:t>For example:</a:t>
            </a:r>
          </a:p>
          <a:p>
            <a:pPr marL="285750" indent="-285750">
              <a:buFont typeface="Arial" panose="020B0604020202020204" pitchFamily="34" charset="0"/>
              <a:buChar char="•"/>
            </a:pPr>
            <a:r>
              <a:rPr lang="en-US" sz="1800" dirty="0"/>
              <a:t>If we flip the same coin N times and record the outcome, then {X</a:t>
            </a:r>
            <a:r>
              <a:rPr lang="en-US" sz="1800" baseline="-25000" dirty="0"/>
              <a:t>1</a:t>
            </a:r>
            <a:r>
              <a:rPr lang="en-US" sz="1800" dirty="0"/>
              <a:t>, . . . ,X</a:t>
            </a:r>
            <a:r>
              <a:rPr lang="en-US" sz="1800" baseline="-25000" dirty="0"/>
              <a:t>N</a:t>
            </a:r>
            <a:r>
              <a:rPr lang="en-US" sz="1800" dirty="0"/>
              <a:t>} are IID. The IID assumption can be useful in data analysis, even when the data is not strictly IID.</a:t>
            </a:r>
          </a:p>
        </p:txBody>
      </p:sp>
    </p:spTree>
    <p:extLst>
      <p:ext uri="{BB962C8B-B14F-4D97-AF65-F5344CB8AC3E}">
        <p14:creationId xmlns:p14="http://schemas.microsoft.com/office/powerpoint/2010/main" val="387035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98CB-E606-4978-84AB-666F64E6B72D}"/>
              </a:ext>
            </a:extLst>
          </p:cNvPr>
          <p:cNvSpPr>
            <a:spLocks noGrp="1"/>
          </p:cNvSpPr>
          <p:nvPr>
            <p:ph type="title"/>
          </p:nvPr>
        </p:nvSpPr>
        <p:spPr/>
        <p:txBody>
          <a:bodyPr/>
          <a:lstStyle/>
          <a:p>
            <a:r>
              <a:rPr lang="en-US" dirty="0"/>
              <a:t>The Maximum Likelihood Estimate</a:t>
            </a:r>
          </a:p>
        </p:txBody>
      </p:sp>
      <p:sp>
        <p:nvSpPr>
          <p:cNvPr id="3" name="Content Placeholder 2">
            <a:extLst>
              <a:ext uri="{FF2B5EF4-FFF2-40B4-BE49-F238E27FC236}">
                <a16:creationId xmlns:a16="http://schemas.microsoft.com/office/drawing/2014/main" id="{33DF0272-58F2-43F9-A072-9491D4D35207}"/>
              </a:ext>
            </a:extLst>
          </p:cNvPr>
          <p:cNvSpPr>
            <a:spLocks noGrp="1"/>
          </p:cNvSpPr>
          <p:nvPr>
            <p:ph idx="1"/>
          </p:nvPr>
        </p:nvSpPr>
        <p:spPr/>
        <p:txBody>
          <a:bodyPr/>
          <a:lstStyle/>
          <a:p>
            <a:r>
              <a:rPr lang="en-US" dirty="0"/>
              <a:t>Is the </a:t>
            </a:r>
            <a:r>
              <a:rPr lang="en-US" dirty="0">
                <a:solidFill>
                  <a:srgbClr val="FF0000"/>
                </a:solidFill>
              </a:rPr>
              <a:t>value</a:t>
            </a:r>
            <a:r>
              <a:rPr lang="en-US" dirty="0"/>
              <a:t> of the parameter that </a:t>
            </a:r>
            <a:r>
              <a:rPr lang="en-US" dirty="0">
                <a:solidFill>
                  <a:srgbClr val="FF0000"/>
                </a:solidFill>
              </a:rPr>
              <a:t>maximizes</a:t>
            </a:r>
            <a:r>
              <a:rPr lang="en-US" dirty="0"/>
              <a:t> the </a:t>
            </a:r>
            <a:r>
              <a:rPr lang="en-US" dirty="0">
                <a:solidFill>
                  <a:srgbClr val="FF0000"/>
                </a:solidFill>
              </a:rPr>
              <a:t>log likelihood.</a:t>
            </a:r>
            <a:endParaRPr lang="en-US" dirty="0"/>
          </a:p>
          <a:p>
            <a:endParaRPr lang="en-US" dirty="0"/>
          </a:p>
          <a:p>
            <a:r>
              <a:rPr lang="en-US" dirty="0"/>
              <a:t>Intuitively, and in some sense mathematically, this is the value that “best explains” our observations.</a:t>
            </a:r>
          </a:p>
          <a:p>
            <a:endParaRPr lang="en-US" dirty="0"/>
          </a:p>
          <a:p>
            <a:r>
              <a:rPr lang="en-US" dirty="0"/>
              <a:t>For example, suppose you flip a coin N times, and its true bias is .</a:t>
            </a:r>
          </a:p>
        </p:txBody>
      </p:sp>
      <p:pic>
        <p:nvPicPr>
          <p:cNvPr id="4" name="Picture 3">
            <a:extLst>
              <a:ext uri="{FF2B5EF4-FFF2-40B4-BE49-F238E27FC236}">
                <a16:creationId xmlns:a16="http://schemas.microsoft.com/office/drawing/2014/main" id="{5FEDC72D-69A8-453C-95C9-59129001FC8A}"/>
              </a:ext>
            </a:extLst>
          </p:cNvPr>
          <p:cNvPicPr>
            <a:picLocks noChangeAspect="1"/>
          </p:cNvPicPr>
          <p:nvPr/>
        </p:nvPicPr>
        <p:blipFill>
          <a:blip r:embed="rId3"/>
          <a:stretch>
            <a:fillRect/>
          </a:stretch>
        </p:blipFill>
        <p:spPr>
          <a:xfrm>
            <a:off x="7164397" y="3591118"/>
            <a:ext cx="4030310" cy="2585845"/>
          </a:xfrm>
          <a:prstGeom prst="rect">
            <a:avLst/>
          </a:prstGeom>
        </p:spPr>
      </p:pic>
    </p:spTree>
    <p:extLst>
      <p:ext uri="{BB962C8B-B14F-4D97-AF65-F5344CB8AC3E}">
        <p14:creationId xmlns:p14="http://schemas.microsoft.com/office/powerpoint/2010/main" val="2825324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930B13-ECB3-418B-A9F6-E0CBAEE8981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The Gaussian distributions </a:t>
            </a:r>
          </a:p>
        </p:txBody>
      </p:sp>
      <p:sp>
        <p:nvSpPr>
          <p:cNvPr id="3" name="Content Placeholder 2">
            <a:extLst>
              <a:ext uri="{FF2B5EF4-FFF2-40B4-BE49-F238E27FC236}">
                <a16:creationId xmlns:a16="http://schemas.microsoft.com/office/drawing/2014/main" id="{64430B9B-6A93-48B8-AB76-279E11A4B928}"/>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dirty="0">
                <a:solidFill>
                  <a:schemeClr val="tx1"/>
                </a:solidFill>
                <a:latin typeface="+mn-lt"/>
                <a:ea typeface="+mn-ea"/>
                <a:cs typeface="+mn-cs"/>
              </a:rPr>
              <a:t> </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A89B05D-2532-4E4E-9772-AF7B39F44C78}"/>
              </a:ext>
            </a:extLst>
          </p:cNvPr>
          <p:cNvPicPr>
            <a:picLocks noChangeAspect="1"/>
          </p:cNvPicPr>
          <p:nvPr/>
        </p:nvPicPr>
        <p:blipFill>
          <a:blip r:embed="rId2"/>
          <a:stretch>
            <a:fillRect/>
          </a:stretch>
        </p:blipFill>
        <p:spPr>
          <a:xfrm>
            <a:off x="5414356" y="781743"/>
            <a:ext cx="6408836" cy="5143261"/>
          </a:xfrm>
          <a:prstGeom prst="rect">
            <a:avLst/>
          </a:prstGeom>
        </p:spPr>
      </p:pic>
    </p:spTree>
    <p:extLst>
      <p:ext uri="{BB962C8B-B14F-4D97-AF65-F5344CB8AC3E}">
        <p14:creationId xmlns:p14="http://schemas.microsoft.com/office/powerpoint/2010/main" val="77494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484A-C9CE-4BAC-A862-12C52789EE46}"/>
              </a:ext>
            </a:extLst>
          </p:cNvPr>
          <p:cNvSpPr>
            <a:spLocks noGrp="1"/>
          </p:cNvSpPr>
          <p:nvPr>
            <p:ph type="title"/>
          </p:nvPr>
        </p:nvSpPr>
        <p:spPr>
          <a:xfrm>
            <a:off x="701336" y="317500"/>
            <a:ext cx="10515600" cy="1325563"/>
          </a:xfrm>
        </p:spPr>
        <p:txBody>
          <a:bodyPr/>
          <a:lstStyle/>
          <a:p>
            <a:r>
              <a:rPr lang="en-US" dirty="0"/>
              <a:t>Random Variables</a:t>
            </a:r>
          </a:p>
        </p:txBody>
      </p:sp>
      <p:sp>
        <p:nvSpPr>
          <p:cNvPr id="3" name="Content Placeholder 2">
            <a:extLst>
              <a:ext uri="{FF2B5EF4-FFF2-40B4-BE49-F238E27FC236}">
                <a16:creationId xmlns:a16="http://schemas.microsoft.com/office/drawing/2014/main" id="{6A8F1C3D-F428-472A-A242-7632D060E582}"/>
              </a:ext>
            </a:extLst>
          </p:cNvPr>
          <p:cNvSpPr>
            <a:spLocks noGrp="1"/>
          </p:cNvSpPr>
          <p:nvPr>
            <p:ph idx="1"/>
          </p:nvPr>
        </p:nvSpPr>
        <p:spPr>
          <a:xfrm>
            <a:off x="701336" y="1500326"/>
            <a:ext cx="10652464" cy="5149049"/>
          </a:xfrm>
        </p:spPr>
        <p:txBody>
          <a:bodyPr>
            <a:noAutofit/>
          </a:bodyPr>
          <a:lstStyle/>
          <a:p>
            <a:pPr marL="0" indent="0">
              <a:buNone/>
            </a:pPr>
            <a:r>
              <a:rPr lang="en-US" sz="1800" dirty="0"/>
              <a:t>A random variable is a “</a:t>
            </a:r>
            <a:r>
              <a:rPr lang="en-US" sz="1800" b="1" dirty="0">
                <a:solidFill>
                  <a:srgbClr val="FF0000"/>
                </a:solidFill>
              </a:rPr>
              <a:t>probabilistic</a:t>
            </a:r>
            <a:r>
              <a:rPr lang="en-US" sz="1800" dirty="0"/>
              <a:t>” outcome, such as a coin flip or the height of a person chosen from a population. </a:t>
            </a:r>
          </a:p>
          <a:p>
            <a:pPr marL="0" indent="0">
              <a:buNone/>
            </a:pPr>
            <a:endParaRPr lang="en-US" sz="1800" dirty="0"/>
          </a:p>
          <a:p>
            <a:r>
              <a:rPr lang="en-US" sz="1800" dirty="0"/>
              <a:t>The observed value of random variable, depend on some </a:t>
            </a:r>
            <a:r>
              <a:rPr lang="en-US" sz="1800" b="1" dirty="0"/>
              <a:t>known</a:t>
            </a:r>
            <a:r>
              <a:rPr lang="en-US" sz="1800" dirty="0"/>
              <a:t> or </a:t>
            </a:r>
            <a:r>
              <a:rPr lang="en-US" sz="1800" b="1" dirty="0"/>
              <a:t>unknown</a:t>
            </a:r>
            <a:r>
              <a:rPr lang="en-US" sz="1800" dirty="0"/>
              <a:t> probability distribution. </a:t>
            </a:r>
          </a:p>
          <a:p>
            <a:endParaRPr lang="en-US" sz="1800" dirty="0"/>
          </a:p>
          <a:p>
            <a:r>
              <a:rPr lang="en-US" sz="1800" dirty="0"/>
              <a:t>Random values take on values in a </a:t>
            </a:r>
            <a:r>
              <a:rPr lang="en-US" sz="1800" i="1" dirty="0"/>
              <a:t>sample space</a:t>
            </a:r>
            <a:r>
              <a:rPr lang="en-US" sz="1800" dirty="0"/>
              <a:t>. This space may be </a:t>
            </a:r>
            <a:r>
              <a:rPr lang="en-US" sz="1800" b="1" dirty="0"/>
              <a:t>discrete</a:t>
            </a:r>
            <a:r>
              <a:rPr lang="en-US" sz="1800" dirty="0"/>
              <a:t> or </a:t>
            </a:r>
            <a:r>
              <a:rPr lang="en-US" sz="1800" b="1" dirty="0"/>
              <a:t>continuous.</a:t>
            </a:r>
            <a:endParaRPr lang="en-US" sz="1800" dirty="0"/>
          </a:p>
          <a:p>
            <a:pPr marL="285750" indent="-285750">
              <a:buFont typeface="Arial" panose="020B0604020202020204" pitchFamily="34" charset="0"/>
              <a:buChar char="•"/>
            </a:pPr>
            <a:r>
              <a:rPr lang="en-US" sz="1800" dirty="0"/>
              <a:t>coin flip{H, T}</a:t>
            </a:r>
          </a:p>
          <a:p>
            <a:pPr marL="285750" indent="-285750">
              <a:buFont typeface="Arial" panose="020B0604020202020204" pitchFamily="34" charset="0"/>
              <a:buChar char="•"/>
            </a:pPr>
            <a:r>
              <a:rPr lang="en-US" sz="1800" dirty="0"/>
              <a:t>height (0,250)</a:t>
            </a:r>
          </a:p>
          <a:p>
            <a:pPr marL="285750" indent="-285750">
              <a:buFont typeface="Arial" panose="020B0604020202020204" pitchFamily="34" charset="0"/>
              <a:buChar char="•"/>
            </a:pPr>
            <a:endParaRPr lang="en-US" sz="1800" dirty="0"/>
          </a:p>
          <a:p>
            <a:r>
              <a:rPr lang="en-US" sz="1800" dirty="0"/>
              <a:t>The values of a random variable are called </a:t>
            </a:r>
            <a:r>
              <a:rPr lang="en-US" sz="1800" i="1" dirty="0"/>
              <a:t>atoms</a:t>
            </a:r>
            <a:r>
              <a:rPr lang="en-US" sz="1800" dirty="0"/>
              <a:t>. </a:t>
            </a:r>
          </a:p>
          <a:p>
            <a:pPr marL="0" indent="0">
              <a:buNone/>
            </a:pPr>
            <a:r>
              <a:rPr lang="en-US" sz="1800" dirty="0"/>
              <a:t>For example, X is a coin flip, and x is the value (H or T) of the coin flip.</a:t>
            </a:r>
          </a:p>
          <a:p>
            <a:pPr marL="0" indent="0">
              <a:buNone/>
            </a:pPr>
            <a:endParaRPr lang="en-US" sz="1800" dirty="0"/>
          </a:p>
        </p:txBody>
      </p:sp>
    </p:spTree>
    <p:extLst>
      <p:ext uri="{BB962C8B-B14F-4D97-AF65-F5344CB8AC3E}">
        <p14:creationId xmlns:p14="http://schemas.microsoft.com/office/powerpoint/2010/main" val="3379048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6C3152-8808-49F3-B8B4-A55C3FA44FD7}"/>
                  </a:ext>
                </a:extLst>
              </p:cNvPr>
              <p:cNvSpPr>
                <a:spLocks noGrp="1"/>
              </p:cNvSpPr>
              <p:nvPr>
                <p:ph idx="1"/>
              </p:nvPr>
            </p:nvSpPr>
            <p:spPr>
              <a:xfrm>
                <a:off x="665825" y="337351"/>
                <a:ext cx="10687975" cy="5839612"/>
              </a:xfrm>
            </p:spPr>
            <p:txBody>
              <a:bodyPr>
                <a:normAutofit/>
              </a:bodyPr>
              <a:lstStyle/>
              <a:p>
                <a:pPr marL="0" indent="0">
                  <a:buNone/>
                </a:pPr>
                <a:r>
                  <a:rPr lang="en-US" sz="1800" dirty="0"/>
                  <a:t>For the case of a single real-valued variable </a:t>
                </a:r>
                <a:r>
                  <a:rPr lang="en-US" sz="1800" i="1" dirty="0"/>
                  <a:t>x</a:t>
                </a:r>
                <a:r>
                  <a:rPr lang="en-US" sz="1800" dirty="0"/>
                  <a:t>, the Gaussian distribution is defined by</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Where the:</a:t>
                </a:r>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𝑚𝑒𝑎𝑛</m:t>
                      </m:r>
                    </m:oMath>
                  </m:oMathPara>
                </a14:m>
                <a:endParaRPr lang="en-US"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r>
                        <a:rPr lang="en-US" sz="1800" b="0" i="1" smtClean="0">
                          <a:latin typeface="Cambria Math" panose="02040503050406030204" pitchFamily="18" charset="0"/>
                        </a:rPr>
                        <m:t>𝑉𝑎𝑟𝑖𝑎𝑛𝑐𝑒</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𝑠𝑡𝑎𝑛𝑑𝑎𝑟𝑑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𝑑𝑒𝑣𝑖𝑎𝑡𝑖𝑜𝑛</m:t>
                      </m:r>
                    </m:oMath>
                  </m:oMathPara>
                </a14:m>
                <a:endParaRPr lang="en-US"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𝛽</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den>
                      </m:f>
                    </m:oMath>
                  </m:oMathPara>
                </a14:m>
                <a:endParaRPr lang="en-US" sz="1800" dirty="0"/>
              </a:p>
              <a:p>
                <a:pPr marL="0" indent="0">
                  <a:buNone/>
                </a:pPr>
                <a:endParaRPr lang="en-US" sz="1800" dirty="0"/>
              </a:p>
              <a:p>
                <a:pPr marL="0" indent="0">
                  <a:buNone/>
                </a:pPr>
                <a:r>
                  <a:rPr lang="en-US" sz="1800" dirty="0"/>
                  <a:t>Gaussian distribution should satisfy the following two properties: </a:t>
                </a:r>
              </a:p>
              <a:p>
                <a:pPr algn="ct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226C3152-8808-49F3-B8B4-A55C3FA44FD7}"/>
                  </a:ext>
                </a:extLst>
              </p:cNvPr>
              <p:cNvSpPr>
                <a:spLocks noGrp="1" noRot="1" noChangeAspect="1" noMove="1" noResize="1" noEditPoints="1" noAdjustHandles="1" noChangeArrowheads="1" noChangeShapeType="1" noTextEdit="1"/>
              </p:cNvSpPr>
              <p:nvPr>
                <p:ph idx="1"/>
              </p:nvPr>
            </p:nvSpPr>
            <p:spPr>
              <a:xfrm>
                <a:off x="665825" y="337351"/>
                <a:ext cx="10687975" cy="5839612"/>
              </a:xfrm>
              <a:blipFill>
                <a:blip r:embed="rId3"/>
                <a:stretch>
                  <a:fillRect l="-456" t="-10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3855B8A-153E-45E1-855C-B3F70B1F7E63}"/>
              </a:ext>
            </a:extLst>
          </p:cNvPr>
          <p:cNvPicPr>
            <a:picLocks noChangeAspect="1"/>
          </p:cNvPicPr>
          <p:nvPr/>
        </p:nvPicPr>
        <p:blipFill>
          <a:blip r:embed="rId4"/>
          <a:stretch>
            <a:fillRect/>
          </a:stretch>
        </p:blipFill>
        <p:spPr>
          <a:xfrm>
            <a:off x="3545969" y="898366"/>
            <a:ext cx="4721401" cy="620800"/>
          </a:xfrm>
          <a:prstGeom prst="rect">
            <a:avLst/>
          </a:prstGeom>
        </p:spPr>
      </p:pic>
      <p:pic>
        <p:nvPicPr>
          <p:cNvPr id="5" name="Picture 4">
            <a:extLst>
              <a:ext uri="{FF2B5EF4-FFF2-40B4-BE49-F238E27FC236}">
                <a16:creationId xmlns:a16="http://schemas.microsoft.com/office/drawing/2014/main" id="{45A77A7C-BEFA-4638-8BBC-B60BC388C350}"/>
              </a:ext>
            </a:extLst>
          </p:cNvPr>
          <p:cNvPicPr>
            <a:picLocks noChangeAspect="1"/>
          </p:cNvPicPr>
          <p:nvPr/>
        </p:nvPicPr>
        <p:blipFill>
          <a:blip r:embed="rId5"/>
          <a:stretch>
            <a:fillRect/>
          </a:stretch>
        </p:blipFill>
        <p:spPr>
          <a:xfrm>
            <a:off x="5093912" y="4345531"/>
            <a:ext cx="1831800" cy="368600"/>
          </a:xfrm>
          <a:prstGeom prst="rect">
            <a:avLst/>
          </a:prstGeom>
        </p:spPr>
      </p:pic>
      <p:pic>
        <p:nvPicPr>
          <p:cNvPr id="6" name="Picture 5">
            <a:extLst>
              <a:ext uri="{FF2B5EF4-FFF2-40B4-BE49-F238E27FC236}">
                <a16:creationId xmlns:a16="http://schemas.microsoft.com/office/drawing/2014/main" id="{A7A5DEF4-8AD5-48D9-9088-875A3FC87ABF}"/>
              </a:ext>
            </a:extLst>
          </p:cNvPr>
          <p:cNvPicPr>
            <a:picLocks noChangeAspect="1"/>
          </p:cNvPicPr>
          <p:nvPr/>
        </p:nvPicPr>
        <p:blipFill>
          <a:blip r:embed="rId6"/>
          <a:stretch>
            <a:fillRect/>
          </a:stretch>
        </p:blipFill>
        <p:spPr>
          <a:xfrm>
            <a:off x="4655369" y="4802360"/>
            <a:ext cx="2502600" cy="724267"/>
          </a:xfrm>
          <a:prstGeom prst="rect">
            <a:avLst/>
          </a:prstGeom>
        </p:spPr>
      </p:pic>
    </p:spTree>
    <p:extLst>
      <p:ext uri="{BB962C8B-B14F-4D97-AF65-F5344CB8AC3E}">
        <p14:creationId xmlns:p14="http://schemas.microsoft.com/office/powerpoint/2010/main" val="219774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FD8DBD-1B27-4F80-A412-154704F91934}"/>
                  </a:ext>
                </a:extLst>
              </p:cNvPr>
              <p:cNvSpPr>
                <a:spLocks noGrp="1"/>
              </p:cNvSpPr>
              <p:nvPr>
                <p:ph idx="1"/>
              </p:nvPr>
            </p:nvSpPr>
            <p:spPr>
              <a:xfrm>
                <a:off x="621437" y="363984"/>
                <a:ext cx="10732363" cy="5812979"/>
              </a:xfrm>
            </p:spPr>
            <p:txBody>
              <a:bodyPr>
                <a:normAutofit/>
              </a:bodyPr>
              <a:lstStyle/>
              <a:p>
                <a:pPr marL="0" indent="0">
                  <a:buNone/>
                </a:pPr>
                <a:r>
                  <a:rPr lang="en-US" sz="1800" dirty="0"/>
                  <a:t>expectations of functions of x under the Gaussian distribution:</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And </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Gaussian distribution over a D-dimensional vector of x: </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Where: </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𝐷</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𝑑𝑖𝑚𝑒𝑛𝑠𝑖𝑜𝑛𝑎𝑙</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𝑣𝑒𝑐𝑡𝑜𝑟</m:t>
                      </m:r>
                      <m:r>
                        <a:rPr lang="en-US" sz="1800" b="0" i="1"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𝑖𝑠</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𝑐𝑎𝑙𝑙𝑒𝑑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𝑚𝑒𝑎𝑛</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𝐷</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𝐷</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𝑚𝑎𝑡𝑟𝑖𝑥</m:t>
                      </m:r>
                      <m:r>
                        <a:rPr lang="en-US" sz="1800" b="0" i="1" smtClean="0">
                          <a:latin typeface="Cambria Math" panose="02040503050406030204" pitchFamily="18" charset="0"/>
                          <a:ea typeface="Cambria Math" panose="02040503050406030204" pitchFamily="18" charset="0"/>
                        </a:rPr>
                        <m:t> </m:t>
                      </m:r>
                      <m:r>
                        <m:rPr>
                          <m:sty m:val="p"/>
                        </m:rPr>
                        <a:rPr lang="el-GR" sz="1800" b="0" i="1" smtClean="0">
                          <a:latin typeface="Cambria Math" panose="02040503050406030204" pitchFamily="18" charset="0"/>
                          <a:ea typeface="Cambria Math" panose="02040503050406030204" pitchFamily="18" charset="0"/>
                        </a:rPr>
                        <m:t>Σ</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𝑖𝑠</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𝑐𝑎𝑙𝑙𝑒𝑑</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𝑐𝑜𝑣𝑎𝑟𝑖𝑎𝑛𝑐𝑒</m:t>
                      </m:r>
                    </m:oMath>
                  </m:oMathPara>
                </a14:m>
                <a:endParaRPr lang="en-US" sz="1800" dirty="0"/>
              </a:p>
            </p:txBody>
          </p:sp>
        </mc:Choice>
        <mc:Fallback xmlns="">
          <p:sp>
            <p:nvSpPr>
              <p:cNvPr id="3" name="Content Placeholder 2">
                <a:extLst>
                  <a:ext uri="{FF2B5EF4-FFF2-40B4-BE49-F238E27FC236}">
                    <a16:creationId xmlns:a16="http://schemas.microsoft.com/office/drawing/2014/main" id="{28FD8DBD-1B27-4F80-A412-154704F91934}"/>
                  </a:ext>
                </a:extLst>
              </p:cNvPr>
              <p:cNvSpPr>
                <a:spLocks noGrp="1" noRot="1" noChangeAspect="1" noMove="1" noResize="1" noEditPoints="1" noAdjustHandles="1" noChangeArrowheads="1" noChangeShapeType="1" noTextEdit="1"/>
              </p:cNvSpPr>
              <p:nvPr>
                <p:ph idx="1"/>
              </p:nvPr>
            </p:nvSpPr>
            <p:spPr>
              <a:xfrm>
                <a:off x="621437" y="363984"/>
                <a:ext cx="10732363" cy="5812979"/>
              </a:xfrm>
              <a:blipFill>
                <a:blip r:embed="rId3"/>
                <a:stretch>
                  <a:fillRect l="-511" t="-115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337E72D-B7C5-43DF-87E3-BCF00405321B}"/>
              </a:ext>
            </a:extLst>
          </p:cNvPr>
          <p:cNvPicPr>
            <a:picLocks noChangeAspect="1"/>
          </p:cNvPicPr>
          <p:nvPr/>
        </p:nvPicPr>
        <p:blipFill>
          <a:blip r:embed="rId4"/>
          <a:stretch>
            <a:fillRect/>
          </a:stretch>
        </p:blipFill>
        <p:spPr>
          <a:xfrm>
            <a:off x="4830074" y="905760"/>
            <a:ext cx="3044400" cy="633733"/>
          </a:xfrm>
          <a:prstGeom prst="rect">
            <a:avLst/>
          </a:prstGeom>
        </p:spPr>
      </p:pic>
      <p:pic>
        <p:nvPicPr>
          <p:cNvPr id="5" name="Picture 4">
            <a:extLst>
              <a:ext uri="{FF2B5EF4-FFF2-40B4-BE49-F238E27FC236}">
                <a16:creationId xmlns:a16="http://schemas.microsoft.com/office/drawing/2014/main" id="{AF33328E-E9EA-486C-B82B-5CDF43B76241}"/>
              </a:ext>
            </a:extLst>
          </p:cNvPr>
          <p:cNvPicPr>
            <a:picLocks noChangeAspect="1"/>
          </p:cNvPicPr>
          <p:nvPr/>
        </p:nvPicPr>
        <p:blipFill>
          <a:blip r:embed="rId5"/>
          <a:stretch>
            <a:fillRect/>
          </a:stretch>
        </p:blipFill>
        <p:spPr>
          <a:xfrm>
            <a:off x="4970582" y="1627540"/>
            <a:ext cx="3508800" cy="627267"/>
          </a:xfrm>
          <a:prstGeom prst="rect">
            <a:avLst/>
          </a:prstGeom>
        </p:spPr>
      </p:pic>
      <p:pic>
        <p:nvPicPr>
          <p:cNvPr id="6" name="Picture 5">
            <a:extLst>
              <a:ext uri="{FF2B5EF4-FFF2-40B4-BE49-F238E27FC236}">
                <a16:creationId xmlns:a16="http://schemas.microsoft.com/office/drawing/2014/main" id="{7EC7AA72-0A8B-4ED7-8312-A646160BA5CA}"/>
              </a:ext>
            </a:extLst>
          </p:cNvPr>
          <p:cNvPicPr>
            <a:picLocks noChangeAspect="1"/>
          </p:cNvPicPr>
          <p:nvPr/>
        </p:nvPicPr>
        <p:blipFill>
          <a:blip r:embed="rId6"/>
          <a:stretch>
            <a:fillRect/>
          </a:stretch>
        </p:blipFill>
        <p:spPr>
          <a:xfrm>
            <a:off x="4905268" y="2803049"/>
            <a:ext cx="2760600" cy="245733"/>
          </a:xfrm>
          <a:prstGeom prst="rect">
            <a:avLst/>
          </a:prstGeom>
        </p:spPr>
      </p:pic>
      <p:pic>
        <p:nvPicPr>
          <p:cNvPr id="7" name="Picture 6">
            <a:extLst>
              <a:ext uri="{FF2B5EF4-FFF2-40B4-BE49-F238E27FC236}">
                <a16:creationId xmlns:a16="http://schemas.microsoft.com/office/drawing/2014/main" id="{D9609BC6-38FF-4F3C-ACEE-F7FD79A9B856}"/>
              </a:ext>
            </a:extLst>
          </p:cNvPr>
          <p:cNvPicPr>
            <a:picLocks noChangeAspect="1"/>
          </p:cNvPicPr>
          <p:nvPr/>
        </p:nvPicPr>
        <p:blipFill>
          <a:blip r:embed="rId7"/>
          <a:stretch>
            <a:fillRect/>
          </a:stretch>
        </p:blipFill>
        <p:spPr>
          <a:xfrm>
            <a:off x="3728663" y="4402252"/>
            <a:ext cx="5443801" cy="666067"/>
          </a:xfrm>
          <a:prstGeom prst="rect">
            <a:avLst/>
          </a:prstGeom>
        </p:spPr>
      </p:pic>
    </p:spTree>
    <p:extLst>
      <p:ext uri="{BB962C8B-B14F-4D97-AF65-F5344CB8AC3E}">
        <p14:creationId xmlns:p14="http://schemas.microsoft.com/office/powerpoint/2010/main" val="245877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B97A1-7C09-4EEC-A419-3A38F3897EC7}"/>
                  </a:ext>
                </a:extLst>
              </p:cNvPr>
              <p:cNvSpPr>
                <a:spLocks noGrp="1"/>
              </p:cNvSpPr>
              <p:nvPr>
                <p:ph idx="1"/>
              </p:nvPr>
            </p:nvSpPr>
            <p:spPr>
              <a:xfrm>
                <a:off x="745724" y="532660"/>
                <a:ext cx="10608076" cy="5644303"/>
              </a:xfrm>
            </p:spPr>
            <p:txBody>
              <a:bodyPr>
                <a:normAutofit/>
              </a:bodyPr>
              <a:lstStyle/>
              <a:p>
                <a:r>
                  <a:rPr lang="en-US" dirty="0"/>
                  <a:t>S</a:t>
                </a:r>
                <a:r>
                  <a:rPr lang="en-US" sz="1800" dirty="0"/>
                  <a:t>uppose that we have a data set of observations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e>
                      <m:sup>
                        <m:r>
                          <a:rPr lang="en-US" sz="1800" b="0" i="1" smtClean="0">
                            <a:latin typeface="Cambria Math" panose="02040503050406030204" pitchFamily="18" charset="0"/>
                          </a:rPr>
                          <m:t>𝑇</m:t>
                        </m:r>
                      </m:sup>
                    </m:sSup>
                    <m:r>
                      <a:rPr lang="en-US" sz="1800" b="0" i="1" smtClean="0">
                        <a:latin typeface="Cambria Math" panose="02040503050406030204" pitchFamily="18" charset="0"/>
                      </a:rPr>
                      <m:t>.</m:t>
                    </m:r>
                  </m:oMath>
                </a14:m>
                <a:endParaRPr lang="en-US" dirty="0"/>
              </a:p>
              <a:p>
                <a:pPr marL="0" indent="0">
                  <a:buNone/>
                </a:pPr>
                <a:r>
                  <a:rPr lang="en-US" sz="1800" dirty="0"/>
                  <a:t>We shall suppose that the observations are drawn independently from a Gaussian distribution with mean </a:t>
                </a:r>
                <a:r>
                  <a:rPr lang="en-US" sz="1800" b="1" dirty="0"/>
                  <a:t>μ</a:t>
                </a:r>
                <a:r>
                  <a:rPr lang="en-US" sz="1800" dirty="0"/>
                  <a:t> and variance </a:t>
                </a:r>
                <a:r>
                  <a:rPr lang="en-US" sz="1800" b="1" dirty="0"/>
                  <a:t>σ</a:t>
                </a:r>
                <a:r>
                  <a:rPr lang="en-US" sz="1800" b="1" baseline="30000" dirty="0"/>
                  <a:t>2</a:t>
                </a:r>
                <a:r>
                  <a:rPr lang="en-US" sz="1800" dirty="0"/>
                  <a:t> are </a:t>
                </a:r>
                <a:r>
                  <a:rPr lang="en-US" sz="1800" b="1" dirty="0"/>
                  <a:t>unknown</a:t>
                </a:r>
                <a:r>
                  <a:rPr lang="en-US" sz="1800" dirty="0"/>
                  <a:t>.</a:t>
                </a:r>
              </a:p>
              <a:p>
                <a:pPr marL="0" indent="0">
                  <a:buNone/>
                </a:pPr>
                <a:r>
                  <a:rPr lang="en-US" sz="1800" dirty="0"/>
                  <a:t>We would like to determine these parameters from the data set.</a:t>
                </a:r>
              </a:p>
              <a:p>
                <a:pPr marL="0" indent="0">
                  <a:buNone/>
                </a:pPr>
                <a:endParaRPr lang="en-US" dirty="0"/>
              </a:p>
              <a:p>
                <a:pPr marL="0" indent="0">
                  <a:buNone/>
                </a:pPr>
                <a:endParaRPr lang="en-US" sz="1800" dirty="0"/>
              </a:p>
              <a:p>
                <a:pPr marL="0" indent="0">
                  <a:buNone/>
                </a:pPr>
                <a:endParaRPr lang="en-US" dirty="0"/>
              </a:p>
              <a:p>
                <a:pPr marL="0" indent="0">
                  <a:buNone/>
                </a:pPr>
                <a:r>
                  <a:rPr lang="en-US" sz="1800" dirty="0"/>
                  <a:t>The log likelihood function: </a:t>
                </a:r>
              </a:p>
              <a:p>
                <a:pPr marL="0" indent="0">
                  <a:buNone/>
                </a:pPr>
                <a:endParaRPr lang="en-US" dirty="0"/>
              </a:p>
              <a:p>
                <a:pPr marL="0" indent="0">
                  <a:buNone/>
                </a:pPr>
                <a:endParaRPr lang="en-US" sz="1800" dirty="0"/>
              </a:p>
              <a:p>
                <a:pPr marL="0" indent="0">
                  <a:buNone/>
                </a:pPr>
                <a:r>
                  <a:rPr lang="en-US" dirty="0"/>
                  <a:t>By maximizing the likelihood w.r.t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we will get: </a:t>
                </a:r>
              </a:p>
              <a:p>
                <a:pPr marL="0" indent="0">
                  <a:buNone/>
                </a:pPr>
                <a:endParaRPr lang="en-US" sz="1800" dirty="0"/>
              </a:p>
              <a:p>
                <a:pPr marL="0" indent="0">
                  <a:buNone/>
                </a:pPr>
                <a:r>
                  <a:rPr lang="en-US" sz="1800" dirty="0"/>
                  <a:t>Sample mean                            sample variance</a:t>
                </a:r>
              </a:p>
            </p:txBody>
          </p:sp>
        </mc:Choice>
        <mc:Fallback xmlns="">
          <p:sp>
            <p:nvSpPr>
              <p:cNvPr id="3" name="Content Placeholder 2">
                <a:extLst>
                  <a:ext uri="{FF2B5EF4-FFF2-40B4-BE49-F238E27FC236}">
                    <a16:creationId xmlns:a16="http://schemas.microsoft.com/office/drawing/2014/main" id="{90DB97A1-7C09-4EEC-A419-3A38F3897EC7}"/>
                  </a:ext>
                </a:extLst>
              </p:cNvPr>
              <p:cNvSpPr>
                <a:spLocks noGrp="1" noRot="1" noChangeAspect="1" noMove="1" noResize="1" noEditPoints="1" noAdjustHandles="1" noChangeArrowheads="1" noChangeShapeType="1" noTextEdit="1"/>
              </p:cNvSpPr>
              <p:nvPr>
                <p:ph idx="1"/>
              </p:nvPr>
            </p:nvSpPr>
            <p:spPr>
              <a:xfrm>
                <a:off x="745724" y="532660"/>
                <a:ext cx="10608076" cy="5644303"/>
              </a:xfrm>
              <a:blipFill>
                <a:blip r:embed="rId3"/>
                <a:stretch>
                  <a:fillRect l="-460" t="-1080" r="-34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4A436A3-9B4F-4EE7-9AF8-6A70AF7184A4}"/>
              </a:ext>
            </a:extLst>
          </p:cNvPr>
          <p:cNvPicPr>
            <a:picLocks noChangeAspect="1"/>
          </p:cNvPicPr>
          <p:nvPr/>
        </p:nvPicPr>
        <p:blipFill>
          <a:blip r:embed="rId4"/>
          <a:stretch>
            <a:fillRect/>
          </a:stretch>
        </p:blipFill>
        <p:spPr>
          <a:xfrm>
            <a:off x="2619788" y="2129266"/>
            <a:ext cx="2812200" cy="808333"/>
          </a:xfrm>
          <a:prstGeom prst="rect">
            <a:avLst/>
          </a:prstGeom>
        </p:spPr>
      </p:pic>
      <p:pic>
        <p:nvPicPr>
          <p:cNvPr id="6" name="Picture 5">
            <a:extLst>
              <a:ext uri="{FF2B5EF4-FFF2-40B4-BE49-F238E27FC236}">
                <a16:creationId xmlns:a16="http://schemas.microsoft.com/office/drawing/2014/main" id="{C9666C03-AC00-42E0-9007-50E27C122BEA}"/>
              </a:ext>
            </a:extLst>
          </p:cNvPr>
          <p:cNvPicPr>
            <a:picLocks noChangeAspect="1"/>
          </p:cNvPicPr>
          <p:nvPr/>
        </p:nvPicPr>
        <p:blipFill>
          <a:blip r:embed="rId5"/>
          <a:stretch>
            <a:fillRect/>
          </a:stretch>
        </p:blipFill>
        <p:spPr>
          <a:xfrm>
            <a:off x="1497487" y="3375595"/>
            <a:ext cx="5056801" cy="724267"/>
          </a:xfrm>
          <a:prstGeom prst="rect">
            <a:avLst/>
          </a:prstGeom>
        </p:spPr>
      </p:pic>
      <p:pic>
        <p:nvPicPr>
          <p:cNvPr id="7" name="Picture 6">
            <a:extLst>
              <a:ext uri="{FF2B5EF4-FFF2-40B4-BE49-F238E27FC236}">
                <a16:creationId xmlns:a16="http://schemas.microsoft.com/office/drawing/2014/main" id="{4F174B0E-24F8-42FB-A9A1-C8B505808CE7}"/>
              </a:ext>
            </a:extLst>
          </p:cNvPr>
          <p:cNvPicPr>
            <a:picLocks noChangeAspect="1"/>
          </p:cNvPicPr>
          <p:nvPr/>
        </p:nvPicPr>
        <p:blipFill>
          <a:blip r:embed="rId6"/>
          <a:stretch>
            <a:fillRect/>
          </a:stretch>
        </p:blipFill>
        <p:spPr>
          <a:xfrm>
            <a:off x="745724" y="5503791"/>
            <a:ext cx="1728600" cy="776000"/>
          </a:xfrm>
          <a:prstGeom prst="rect">
            <a:avLst/>
          </a:prstGeom>
        </p:spPr>
      </p:pic>
      <p:pic>
        <p:nvPicPr>
          <p:cNvPr id="8" name="Picture 7">
            <a:extLst>
              <a:ext uri="{FF2B5EF4-FFF2-40B4-BE49-F238E27FC236}">
                <a16:creationId xmlns:a16="http://schemas.microsoft.com/office/drawing/2014/main" id="{EBE6C884-4A97-48E3-B3C1-F952A738E220}"/>
              </a:ext>
            </a:extLst>
          </p:cNvPr>
          <p:cNvPicPr>
            <a:picLocks noChangeAspect="1"/>
          </p:cNvPicPr>
          <p:nvPr/>
        </p:nvPicPr>
        <p:blipFill>
          <a:blip r:embed="rId7"/>
          <a:stretch>
            <a:fillRect/>
          </a:stretch>
        </p:blipFill>
        <p:spPr>
          <a:xfrm>
            <a:off x="3392362" y="5545824"/>
            <a:ext cx="2347800" cy="691933"/>
          </a:xfrm>
          <a:prstGeom prst="rect">
            <a:avLst/>
          </a:prstGeom>
        </p:spPr>
      </p:pic>
    </p:spTree>
    <p:extLst>
      <p:ext uri="{BB962C8B-B14F-4D97-AF65-F5344CB8AC3E}">
        <p14:creationId xmlns:p14="http://schemas.microsoft.com/office/powerpoint/2010/main" val="1912595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2F5BE-4D6F-4A8E-A752-083739DF8BB6}"/>
              </a:ext>
            </a:extLst>
          </p:cNvPr>
          <p:cNvSpPr>
            <a:spLocks noGrp="1"/>
          </p:cNvSpPr>
          <p:nvPr>
            <p:ph idx="1"/>
          </p:nvPr>
        </p:nvSpPr>
        <p:spPr>
          <a:xfrm>
            <a:off x="816746" y="497150"/>
            <a:ext cx="10537054" cy="5679813"/>
          </a:xfrm>
        </p:spPr>
        <p:txBody>
          <a:bodyPr/>
          <a:lstStyle/>
          <a:p>
            <a:pPr marL="285750" indent="-285750">
              <a:buFont typeface="Arial" panose="020B0604020202020204" pitchFamily="34" charset="0"/>
              <a:buChar char="•"/>
            </a:pPr>
            <a:r>
              <a:rPr lang="en-US" dirty="0"/>
              <a:t>The maximum likelihood approach systematically </a:t>
            </a:r>
            <a:r>
              <a:rPr lang="en-US" b="1" dirty="0"/>
              <a:t>underestimates</a:t>
            </a:r>
            <a:r>
              <a:rPr lang="en-US" dirty="0"/>
              <a:t> </a:t>
            </a:r>
            <a:r>
              <a:rPr lang="en-US" b="1" dirty="0"/>
              <a:t>the</a:t>
            </a:r>
            <a:r>
              <a:rPr lang="en-US" dirty="0"/>
              <a:t> </a:t>
            </a:r>
            <a:r>
              <a:rPr lang="en-US" b="1" dirty="0"/>
              <a:t>variance</a:t>
            </a:r>
            <a:r>
              <a:rPr lang="en-US" dirty="0"/>
              <a:t> of the distribution. </a:t>
            </a:r>
          </a:p>
          <a:p>
            <a:pPr marL="285750" indent="-285750">
              <a:buFont typeface="Arial" panose="020B0604020202020204" pitchFamily="34" charset="0"/>
              <a:buChar char="•"/>
            </a:pPr>
            <a:r>
              <a:rPr lang="en-US" dirty="0"/>
              <a:t>This is an example of a phenomenon called </a:t>
            </a:r>
            <a:r>
              <a:rPr lang="en-US" b="1" i="1" dirty="0"/>
              <a:t>bias</a:t>
            </a:r>
            <a:r>
              <a:rPr lang="en-US" i="1" dirty="0"/>
              <a:t> </a:t>
            </a:r>
            <a:r>
              <a:rPr lang="en-US" dirty="0"/>
              <a:t>and is related</a:t>
            </a:r>
            <a:r>
              <a:rPr lang="en-US" i="1" dirty="0"/>
              <a:t> </a:t>
            </a:r>
            <a:r>
              <a:rPr lang="en-US" dirty="0"/>
              <a:t>to the problem of </a:t>
            </a:r>
            <a:r>
              <a:rPr lang="en-US" b="1" dirty="0"/>
              <a:t>over-fitting</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so that on average the maximum likelihood estimate will obtain the correct mean but will underestimate the true variance by a factor (</a:t>
            </a:r>
            <a:r>
              <a:rPr lang="en-US" i="1" dirty="0"/>
              <a:t>N − </a:t>
            </a:r>
            <a:r>
              <a:rPr lang="en-US" dirty="0"/>
              <a:t>1)</a:t>
            </a:r>
            <a:r>
              <a:rPr lang="en-US" i="1" dirty="0"/>
              <a:t>/N</a:t>
            </a:r>
            <a:r>
              <a:rPr lang="en-US" dirty="0"/>
              <a:t>.</a:t>
            </a:r>
          </a:p>
          <a:p>
            <a:endParaRPr lang="en-US" dirty="0"/>
          </a:p>
          <a:p>
            <a:r>
              <a:rPr lang="en-US" dirty="0">
                <a:solidFill>
                  <a:srgbClr val="FF0000"/>
                </a:solidFill>
              </a:rPr>
              <a:t>Unbiased estimate of variance</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BDE5D14-3723-4A36-8BB2-212D5FBD203C}"/>
              </a:ext>
            </a:extLst>
          </p:cNvPr>
          <p:cNvPicPr>
            <a:picLocks noChangeAspect="1"/>
          </p:cNvPicPr>
          <p:nvPr/>
        </p:nvPicPr>
        <p:blipFill>
          <a:blip r:embed="rId3"/>
          <a:stretch>
            <a:fillRect/>
          </a:stretch>
        </p:blipFill>
        <p:spPr>
          <a:xfrm>
            <a:off x="3628218" y="1446007"/>
            <a:ext cx="4004224" cy="1517906"/>
          </a:xfrm>
          <a:prstGeom prst="rect">
            <a:avLst/>
          </a:prstGeom>
        </p:spPr>
      </p:pic>
      <p:pic>
        <p:nvPicPr>
          <p:cNvPr id="5" name="Picture 4">
            <a:extLst>
              <a:ext uri="{FF2B5EF4-FFF2-40B4-BE49-F238E27FC236}">
                <a16:creationId xmlns:a16="http://schemas.microsoft.com/office/drawing/2014/main" id="{B3DCC684-F439-4C24-858E-017E0F9D8BE8}"/>
              </a:ext>
            </a:extLst>
          </p:cNvPr>
          <p:cNvPicPr>
            <a:picLocks noChangeAspect="1"/>
          </p:cNvPicPr>
          <p:nvPr/>
        </p:nvPicPr>
        <p:blipFill>
          <a:blip r:embed="rId4"/>
          <a:stretch>
            <a:fillRect/>
          </a:stretch>
        </p:blipFill>
        <p:spPr>
          <a:xfrm>
            <a:off x="3818282" y="4653040"/>
            <a:ext cx="4555435" cy="994998"/>
          </a:xfrm>
          <a:prstGeom prst="rect">
            <a:avLst/>
          </a:prstGeom>
        </p:spPr>
      </p:pic>
    </p:spTree>
    <p:extLst>
      <p:ext uri="{BB962C8B-B14F-4D97-AF65-F5344CB8AC3E}">
        <p14:creationId xmlns:p14="http://schemas.microsoft.com/office/powerpoint/2010/main" val="334944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073A5-B245-4764-B060-A0B5E379C6CF}"/>
              </a:ext>
            </a:extLst>
          </p:cNvPr>
          <p:cNvSpPr>
            <a:spLocks noGrp="1"/>
          </p:cNvSpPr>
          <p:nvPr>
            <p:ph type="title"/>
          </p:nvPr>
        </p:nvSpPr>
        <p:spPr>
          <a:xfrm>
            <a:off x="411479" y="680547"/>
            <a:ext cx="5756055" cy="1398715"/>
          </a:xfrm>
        </p:spPr>
        <p:txBody>
          <a:bodyPr anchor="b">
            <a:normAutofit fontScale="90000"/>
          </a:bodyPr>
          <a:lstStyle/>
          <a:p>
            <a:r>
              <a:rPr lang="en-US" sz="3600" dirty="0"/>
              <a:t>Illustration of how bias arises in using maximum likelihood</a:t>
            </a:r>
            <a:endParaRPr lang="en-US" sz="3400" dirty="0"/>
          </a:p>
        </p:txBody>
      </p:sp>
      <p:sp>
        <p:nvSpPr>
          <p:cNvPr id="33" name="Rectangle 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16296C3-66F0-442F-A502-5EA585051DF1}"/>
              </a:ext>
            </a:extLst>
          </p:cNvPr>
          <p:cNvSpPr>
            <a:spLocks noGrp="1"/>
          </p:cNvSpPr>
          <p:nvPr>
            <p:ph idx="1"/>
          </p:nvPr>
        </p:nvSpPr>
        <p:spPr>
          <a:xfrm>
            <a:off x="411479" y="2684095"/>
            <a:ext cx="5280193" cy="3492868"/>
          </a:xfrm>
        </p:spPr>
        <p:txBody>
          <a:bodyPr>
            <a:normAutofit/>
          </a:bodyPr>
          <a:lstStyle/>
          <a:p>
            <a:pPr marL="285750" indent="-285750">
              <a:buFont typeface="Arial" panose="020B0604020202020204" pitchFamily="34" charset="0"/>
              <a:buChar char="•"/>
            </a:pPr>
            <a:r>
              <a:rPr lang="en-US" dirty="0"/>
              <a:t>Original distribution : green line</a:t>
            </a:r>
          </a:p>
          <a:p>
            <a:pPr marL="285750" indent="-285750">
              <a:buFont typeface="Arial" panose="020B0604020202020204" pitchFamily="34" charset="0"/>
              <a:buChar char="•"/>
            </a:pPr>
            <a:r>
              <a:rPr lang="en-US" dirty="0"/>
              <a:t>Fit three datasets each have 2 data points.</a:t>
            </a:r>
          </a:p>
          <a:p>
            <a:pPr marL="285750" indent="-285750">
              <a:buFont typeface="Arial" panose="020B0604020202020204" pitchFamily="34" charset="0"/>
              <a:buChar char="•"/>
            </a:pPr>
            <a:r>
              <a:rPr lang="en-US" dirty="0"/>
              <a:t>red curves show the Gaussian distributions obtained by fitting to three data sets.</a:t>
            </a:r>
          </a:p>
          <a:p>
            <a:pPr marL="285750" indent="-285750">
              <a:buFont typeface="Arial" panose="020B0604020202020204" pitchFamily="34" charset="0"/>
              <a:buChar char="•"/>
            </a:pPr>
            <a:r>
              <a:rPr lang="en-US" dirty="0"/>
              <a:t>Averaged across the three data sets, the mean is correct</a:t>
            </a:r>
          </a:p>
          <a:p>
            <a:pPr marL="285750" indent="-285750">
              <a:buFont typeface="Arial" panose="020B0604020202020204" pitchFamily="34" charset="0"/>
              <a:buChar char="•"/>
            </a:pPr>
            <a:r>
              <a:rPr lang="en-US" dirty="0"/>
              <a:t>the variance is systematically under-estimated because it is measured relative to the sample mean and not relative to the true mean.</a:t>
            </a:r>
          </a:p>
        </p:txBody>
      </p:sp>
      <p:pic>
        <p:nvPicPr>
          <p:cNvPr id="6" name="Picture 5">
            <a:extLst>
              <a:ext uri="{FF2B5EF4-FFF2-40B4-BE49-F238E27FC236}">
                <a16:creationId xmlns:a16="http://schemas.microsoft.com/office/drawing/2014/main" id="{5E0ED4D0-F0D3-48ED-8DC4-C5CBAC3F75AD}"/>
              </a:ext>
            </a:extLst>
          </p:cNvPr>
          <p:cNvPicPr>
            <a:picLocks noChangeAspect="1"/>
          </p:cNvPicPr>
          <p:nvPr/>
        </p:nvPicPr>
        <p:blipFill>
          <a:blip r:embed="rId3"/>
          <a:stretch>
            <a:fillRect/>
          </a:stretch>
        </p:blipFill>
        <p:spPr>
          <a:xfrm>
            <a:off x="6579013" y="1379904"/>
            <a:ext cx="4463401" cy="4643067"/>
          </a:xfrm>
          <a:prstGeom prst="rect">
            <a:avLst/>
          </a:prstGeom>
        </p:spPr>
      </p:pic>
    </p:spTree>
    <p:extLst>
      <p:ext uri="{BB962C8B-B14F-4D97-AF65-F5344CB8AC3E}">
        <p14:creationId xmlns:p14="http://schemas.microsoft.com/office/powerpoint/2010/main" val="2932795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0650-C5AF-4AF2-B4AE-F7D888FF3BD4}"/>
              </a:ext>
            </a:extLst>
          </p:cNvPr>
          <p:cNvSpPr>
            <a:spLocks noGrp="1"/>
          </p:cNvSpPr>
          <p:nvPr>
            <p:ph type="title"/>
          </p:nvPr>
        </p:nvSpPr>
        <p:spPr/>
        <p:txBody>
          <a:bodyPr/>
          <a:lstStyle/>
          <a:p>
            <a:r>
              <a:rPr lang="en-US" dirty="0"/>
              <a:t>Information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39320-7F32-4522-9A7F-760912E98196}"/>
                  </a:ext>
                </a:extLst>
              </p:cNvPr>
              <p:cNvSpPr>
                <a:spLocks noGrp="1"/>
              </p:cNvSpPr>
              <p:nvPr>
                <p:ph idx="1"/>
              </p:nvPr>
            </p:nvSpPr>
            <p:spPr/>
            <p:txBody>
              <a:bodyPr/>
              <a:lstStyle/>
              <a:p>
                <a:r>
                  <a:rPr lang="en-US" dirty="0"/>
                  <a:t>The amount of information can be viewed as the ‘</a:t>
                </a:r>
                <a:r>
                  <a:rPr lang="en-US" b="1" dirty="0"/>
                  <a:t>degree of surprise</a:t>
                </a:r>
                <a:r>
                  <a:rPr lang="en-US" dirty="0"/>
                  <a:t>’ on learning the value of x.</a:t>
                </a:r>
              </a:p>
              <a:p>
                <a:endParaRPr lang="en-US" dirty="0"/>
              </a:p>
              <a:p>
                <a:r>
                  <a:rPr lang="en-US" dirty="0"/>
                  <a:t>Ex: If we are told that a highly improbable event has just occurred, we will have received more information than if we were told that some very likely event has just occurred, and if we knew that the event was certain to happen, we would receive no information.</a:t>
                </a:r>
              </a:p>
              <a:p>
                <a:endParaRPr lang="en-US" dirty="0"/>
              </a:p>
              <a:p>
                <a:pPr algn="ctr"/>
                <a:r>
                  <a:rPr lang="en-US" dirty="0"/>
                  <a:t>Information content  </a:t>
                </a:r>
                <a:r>
                  <a:rPr lang="en-US" dirty="0">
                    <a:sym typeface="Wingdings" panose="05000000000000000000" pitchFamily="2" charset="2"/>
                  </a:rPr>
                  <a:t>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func>
                  </m:oMath>
                </a14:m>
                <a:endParaRPr lang="en-US" dirty="0"/>
              </a:p>
              <a:p>
                <a:endParaRPr lang="en-US" dirty="0"/>
              </a:p>
              <a:p>
                <a:r>
                  <a:rPr lang="en-US" dirty="0"/>
                  <a:t>Entropy:</a:t>
                </a:r>
              </a:p>
              <a:p>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H</m:t>
                      </m:r>
                      <m:d>
                        <m:dPr>
                          <m:begChr m:val="["/>
                          <m:endChr m:val="]"/>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x</m:t>
                          </m:r>
                        </m:e>
                      </m:d>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m:rPr>
                              <m:brk m:alnAt="7"/>
                            </m:rPr>
                            <a:rPr lang="en-US" b="0" i="1" dirty="0" smtClean="0">
                              <a:latin typeface="Cambria Math" panose="02040503050406030204" pitchFamily="18" charset="0"/>
                            </a:rPr>
                            <m:t>𝑥</m:t>
                          </m:r>
                        </m:sub>
                        <m:sup/>
                        <m:e>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2</m:t>
                                  </m:r>
                                </m:sub>
                              </m:sSub>
                            </m:fName>
                            <m:e>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e>
                          </m:func>
                        </m:e>
                      </m:nary>
                    </m:oMath>
                  </m:oMathPara>
                </a14:m>
                <a:endParaRPr lang="en-US" dirty="0"/>
              </a:p>
              <a:p>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H</m:t>
                      </m:r>
                      <m:d>
                        <m:dPr>
                          <m:begChr m:val="["/>
                          <m:endChr m:val="]"/>
                          <m:ctrlPr>
                            <a:rPr lang="en-US" i="1" dirty="0">
                              <a:latin typeface="Cambria Math" panose="02040503050406030204" pitchFamily="18" charset="0"/>
                            </a:rPr>
                          </m:ctrlPr>
                        </m:dPr>
                        <m:e>
                          <m:r>
                            <m:rPr>
                              <m:sty m:val="p"/>
                            </m:rPr>
                            <a:rPr lang="en-US" dirty="0">
                              <a:latin typeface="Cambria Math" panose="02040503050406030204" pitchFamily="18" charset="0"/>
                            </a:rPr>
                            <m:t>x</m:t>
                          </m:r>
                        </m:e>
                      </m:d>
                      <m:r>
                        <a:rPr lang="en-US" i="1" dirty="0">
                          <a:latin typeface="Cambria Math" panose="02040503050406030204" pitchFamily="18" charset="0"/>
                        </a:rPr>
                        <m:t>=−</m:t>
                      </m:r>
                      <m:nary>
                        <m:naryPr>
                          <m:limLoc m:val="undOvr"/>
                          <m:subHide m:val="on"/>
                          <m:supHide m:val="on"/>
                          <m:ctrlPr>
                            <a:rPr lang="en-US" i="1" dirty="0" smtClean="0">
                              <a:latin typeface="Cambria Math" panose="02040503050406030204" pitchFamily="18" charset="0"/>
                            </a:rPr>
                          </m:ctrlPr>
                        </m:naryPr>
                        <m:sub/>
                        <m:sup/>
                        <m:e>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func>
                            <m:funcPr>
                              <m:ctrlPr>
                                <a:rPr lang="en-US" i="1" dirty="0">
                                  <a:latin typeface="Cambria Math" panose="02040503050406030204" pitchFamily="18" charset="0"/>
                                </a:rPr>
                              </m:ctrlPr>
                            </m:funcPr>
                            <m:fName>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ln</m:t>
                                  </m:r>
                                </m:fName>
                                <m:e>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e>
                              </m:func>
                            </m:fName>
                            <m:e>
                              <m:r>
                                <a:rPr lang="en-US" b="0" i="1" dirty="0" smtClean="0">
                                  <a:latin typeface="Cambria Math" panose="02040503050406030204" pitchFamily="18" charset="0"/>
                                </a:rPr>
                                <m:t>𝑑𝑥</m:t>
                              </m:r>
                            </m:e>
                          </m:func>
                        </m:e>
                      </m:nary>
                    </m:oMath>
                  </m:oMathPara>
                </a14:m>
                <a:endParaRPr lang="en-US" dirty="0"/>
              </a:p>
              <a:p>
                <a:pPr algn="ctr"/>
                <a:endParaRPr lang="en-US" dirty="0"/>
              </a:p>
            </p:txBody>
          </p:sp>
        </mc:Choice>
        <mc:Fallback xmlns="">
          <p:sp>
            <p:nvSpPr>
              <p:cNvPr id="3" name="Content Placeholder 2">
                <a:extLst>
                  <a:ext uri="{FF2B5EF4-FFF2-40B4-BE49-F238E27FC236}">
                    <a16:creationId xmlns:a16="http://schemas.microsoft.com/office/drawing/2014/main" id="{18339320-7F32-4522-9A7F-760912E98196}"/>
                  </a:ext>
                </a:extLst>
              </p:cNvPr>
              <p:cNvSpPr>
                <a:spLocks noGrp="1" noRot="1" noChangeAspect="1" noMove="1" noResize="1" noEditPoints="1" noAdjustHandles="1" noChangeArrowheads="1" noChangeShapeType="1" noTextEdit="1"/>
              </p:cNvSpPr>
              <p:nvPr>
                <p:ph idx="1"/>
              </p:nvPr>
            </p:nvSpPr>
            <p:spPr>
              <a:blipFill>
                <a:blip r:embed="rId3"/>
                <a:stretch>
                  <a:fillRect l="-522" t="-1401"/>
                </a:stretch>
              </a:blipFill>
            </p:spPr>
            <p:txBody>
              <a:bodyPr/>
              <a:lstStyle/>
              <a:p>
                <a:r>
                  <a:rPr lang="en-US">
                    <a:noFill/>
                  </a:rPr>
                  <a:t> </a:t>
                </a:r>
              </a:p>
            </p:txBody>
          </p:sp>
        </mc:Fallback>
      </mc:AlternateContent>
      <p:pic>
        <p:nvPicPr>
          <p:cNvPr id="1026" name="Picture 2" descr="Entropy 19 00048 g001 550">
            <a:extLst>
              <a:ext uri="{FF2B5EF4-FFF2-40B4-BE49-F238E27FC236}">
                <a16:creationId xmlns:a16="http://schemas.microsoft.com/office/drawing/2014/main" id="{8BBC689D-E960-4B65-9302-823CDDBB6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046" y="4336605"/>
            <a:ext cx="3657953" cy="197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07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60565-0515-44AD-9E0A-DF9A21A22A41}"/>
                  </a:ext>
                </a:extLst>
              </p:cNvPr>
              <p:cNvSpPr>
                <a:spLocks noGrp="1"/>
              </p:cNvSpPr>
              <p:nvPr>
                <p:ph idx="1"/>
              </p:nvPr>
            </p:nvSpPr>
            <p:spPr>
              <a:xfrm>
                <a:off x="830424" y="270588"/>
                <a:ext cx="10523376" cy="5906375"/>
              </a:xfrm>
            </p:spPr>
            <p:txBody>
              <a:bodyPr/>
              <a:lstStyle/>
              <a:p>
                <a:r>
                  <a:rPr lang="en-US" dirty="0"/>
                  <a:t>Example: A variable having 8 possible states </a:t>
                </a:r>
                <a:r>
                  <a:rPr lang="en-US" i="1" dirty="0"/>
                  <a:t>{a, b, c, d, e, f, g, h} </a:t>
                </a:r>
                <a:r>
                  <a:rPr lang="en-US" dirty="0"/>
                  <a:t>for which the respective probabilities are given by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8</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16</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64</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64</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64</m:t>
                        </m:r>
                      </m:den>
                    </m:f>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64</m:t>
                        </m:r>
                      </m:den>
                    </m:f>
                  </m:oMath>
                </a14:m>
                <a:r>
                  <a:rPr lang="en-US" dirty="0"/>
                  <a:t>).The entropy in this case is given by:</a:t>
                </a:r>
              </a:p>
              <a:p>
                <a:endParaRPr lang="en-US" dirty="0"/>
              </a:p>
              <a:p>
                <a:endParaRPr lang="en-US" dirty="0"/>
              </a:p>
              <a:p>
                <a:endParaRPr lang="en-US" dirty="0"/>
              </a:p>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Histograms of two probability distributions over 30 bins illustrating the higher value of the entropy H for the broader distribution. The largest entropy would arise from a uniform.</a:t>
                </a:r>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4060565-0515-44AD-9E0A-DF9A21A22A41}"/>
                  </a:ext>
                </a:extLst>
              </p:cNvPr>
              <p:cNvSpPr>
                <a:spLocks noGrp="1" noRot="1" noChangeAspect="1" noMove="1" noResize="1" noEditPoints="1" noAdjustHandles="1" noChangeArrowheads="1" noChangeShapeType="1" noTextEdit="1"/>
              </p:cNvSpPr>
              <p:nvPr>
                <p:ph idx="1"/>
              </p:nvPr>
            </p:nvSpPr>
            <p:spPr>
              <a:xfrm>
                <a:off x="830424" y="270588"/>
                <a:ext cx="10523376" cy="5906375"/>
              </a:xfrm>
              <a:blipFill>
                <a:blip r:embed="rId2"/>
                <a:stretch>
                  <a:fillRect l="-463" t="-10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534DF59-1E3D-4D27-A18C-4D13500FA5A6}"/>
              </a:ext>
            </a:extLst>
          </p:cNvPr>
          <p:cNvPicPr>
            <a:picLocks noChangeAspect="1"/>
          </p:cNvPicPr>
          <p:nvPr/>
        </p:nvPicPr>
        <p:blipFill>
          <a:blip r:embed="rId3"/>
          <a:stretch>
            <a:fillRect/>
          </a:stretch>
        </p:blipFill>
        <p:spPr>
          <a:xfrm>
            <a:off x="2932978" y="1415166"/>
            <a:ext cx="6630601" cy="530267"/>
          </a:xfrm>
          <a:prstGeom prst="rect">
            <a:avLst/>
          </a:prstGeom>
        </p:spPr>
      </p:pic>
      <p:pic>
        <p:nvPicPr>
          <p:cNvPr id="5" name="Picture 4">
            <a:extLst>
              <a:ext uri="{FF2B5EF4-FFF2-40B4-BE49-F238E27FC236}">
                <a16:creationId xmlns:a16="http://schemas.microsoft.com/office/drawing/2014/main" id="{7F59905D-1B0C-43EF-BA22-1D6191EFAF0A}"/>
              </a:ext>
            </a:extLst>
          </p:cNvPr>
          <p:cNvPicPr>
            <a:picLocks noChangeAspect="1"/>
          </p:cNvPicPr>
          <p:nvPr/>
        </p:nvPicPr>
        <p:blipFill>
          <a:blip r:embed="rId4"/>
          <a:stretch>
            <a:fillRect/>
          </a:stretch>
        </p:blipFill>
        <p:spPr>
          <a:xfrm>
            <a:off x="3138251" y="2926500"/>
            <a:ext cx="5241013" cy="2269395"/>
          </a:xfrm>
          <a:prstGeom prst="rect">
            <a:avLst/>
          </a:prstGeom>
        </p:spPr>
      </p:pic>
    </p:spTree>
    <p:extLst>
      <p:ext uri="{BB962C8B-B14F-4D97-AF65-F5344CB8AC3E}">
        <p14:creationId xmlns:p14="http://schemas.microsoft.com/office/powerpoint/2010/main" val="2199258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1B7B-81DF-41F3-ADD6-6690425C4DA5}"/>
              </a:ext>
            </a:extLst>
          </p:cNvPr>
          <p:cNvSpPr>
            <a:spLocks noGrp="1"/>
          </p:cNvSpPr>
          <p:nvPr>
            <p:ph type="title"/>
          </p:nvPr>
        </p:nvSpPr>
        <p:spPr/>
        <p:txBody>
          <a:bodyPr/>
          <a:lstStyle/>
          <a:p>
            <a:r>
              <a:rPr lang="en-US" dirty="0"/>
              <a:t>Relative entropy and mutual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14127B-BB4F-4E89-A0F0-6046F04127F7}"/>
                  </a:ext>
                </a:extLst>
              </p:cNvPr>
              <p:cNvSpPr>
                <a:spLocks noGrp="1"/>
              </p:cNvSpPr>
              <p:nvPr>
                <p:ph idx="1"/>
              </p:nvPr>
            </p:nvSpPr>
            <p:spPr/>
            <p:txBody>
              <a:bodyPr/>
              <a:lstStyle/>
              <a:p>
                <a:r>
                  <a:rPr lang="en-US" dirty="0">
                    <a:solidFill>
                      <a:srgbClr val="FF0000"/>
                    </a:solidFill>
                  </a:rPr>
                  <a:t>Unknown distribution </a:t>
                </a:r>
                <a:r>
                  <a:rPr lang="en-US" dirty="0">
                    <a:sym typeface="Wingdings" panose="05000000000000000000" pitchFamily="2" charset="2"/>
                  </a:rPr>
                  <a:t> </a:t>
                </a:r>
                <a:r>
                  <a:rPr lang="en-US" dirty="0"/>
                  <a:t>P(x)</a:t>
                </a:r>
              </a:p>
              <a:p>
                <a:r>
                  <a:rPr lang="en-US" dirty="0">
                    <a:solidFill>
                      <a:srgbClr val="FF0000"/>
                    </a:solidFill>
                  </a:rPr>
                  <a:t>Estimated/modelled distribution </a:t>
                </a:r>
                <a:r>
                  <a:rPr lang="en-US" dirty="0">
                    <a:sym typeface="Wingdings" panose="05000000000000000000" pitchFamily="2" charset="2"/>
                  </a:rPr>
                  <a:t> </a:t>
                </a:r>
                <a:r>
                  <a:rPr lang="en-US" dirty="0"/>
                  <a:t>q(x)</a:t>
                </a:r>
              </a:p>
              <a:p>
                <a:r>
                  <a:rPr lang="en-US" dirty="0"/>
                  <a:t>Then the </a:t>
                </a:r>
                <a:r>
                  <a:rPr lang="en-US" b="1" dirty="0"/>
                  <a:t>average additional information </a:t>
                </a:r>
                <a:r>
                  <a:rPr lang="en-US" dirty="0"/>
                  <a:t>required as a result of using q(x) instead of p(x) is given by:</a:t>
                </a:r>
              </a:p>
              <a:p>
                <a:endParaRPr lang="en-US" dirty="0"/>
              </a:p>
              <a:p>
                <a:endParaRPr lang="en-US" dirty="0"/>
              </a:p>
              <a:p>
                <a:endParaRPr lang="en-US" dirty="0"/>
              </a:p>
              <a:p>
                <a:endParaRPr lang="en-US" dirty="0"/>
              </a:p>
              <a:p>
                <a:r>
                  <a:rPr lang="en-US" dirty="0"/>
                  <a:t>This is known as the </a:t>
                </a:r>
                <a:r>
                  <a:rPr lang="en-US" b="1" i="1" dirty="0"/>
                  <a:t>relative entropy </a:t>
                </a:r>
                <a:r>
                  <a:rPr lang="en-US" dirty="0"/>
                  <a:t>or</a:t>
                </a:r>
                <a:r>
                  <a:rPr lang="en-US" b="1" dirty="0"/>
                  <a:t> </a:t>
                </a:r>
                <a:r>
                  <a:rPr lang="en-US" b="1" i="1" dirty="0" err="1"/>
                  <a:t>Kullback-Leibler</a:t>
                </a:r>
                <a:r>
                  <a:rPr lang="en-US" b="1" i="1" dirty="0"/>
                  <a:t> divergence</a:t>
                </a:r>
                <a:r>
                  <a:rPr lang="en-US" dirty="0"/>
                  <a:t>, or </a:t>
                </a:r>
                <a:r>
                  <a:rPr lang="en-US" b="1" i="1" dirty="0"/>
                  <a:t>KL divergence</a:t>
                </a:r>
                <a:r>
                  <a:rPr lang="en-US" dirty="0"/>
                  <a:t>, between the distributions </a:t>
                </a:r>
                <a:r>
                  <a:rPr lang="en-US" b="1" i="1" dirty="0"/>
                  <a:t>p</a:t>
                </a:r>
                <a:r>
                  <a:rPr lang="en-US" b="1" dirty="0"/>
                  <a:t>(x)</a:t>
                </a:r>
                <a:r>
                  <a:rPr lang="en-US" dirty="0"/>
                  <a:t> and </a:t>
                </a:r>
                <a:r>
                  <a:rPr lang="en-US" b="1" i="1" dirty="0"/>
                  <a:t>q</a:t>
                </a:r>
                <a:r>
                  <a:rPr lang="en-US" b="1" dirty="0"/>
                  <a:t>(x)</a:t>
                </a:r>
                <a:r>
                  <a:rPr lang="en-US" dirty="0"/>
                  <a:t>.</a:t>
                </a:r>
              </a:p>
              <a:p>
                <a:r>
                  <a:rPr lang="en-US" dirty="0"/>
                  <a:t>KL divergence properties: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𝐾𝐿</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𝐾𝐿</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)≥0</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E14127B-BB4F-4E89-A0F0-6046F04127F7}"/>
                  </a:ext>
                </a:extLst>
              </p:cNvPr>
              <p:cNvSpPr>
                <a:spLocks noGrp="1" noRot="1" noChangeAspect="1" noMove="1" noResize="1" noEditPoints="1" noAdjustHandles="1" noChangeArrowheads="1" noChangeShapeType="1" noTextEdit="1"/>
              </p:cNvSpPr>
              <p:nvPr>
                <p:ph idx="1"/>
              </p:nvPr>
            </p:nvSpPr>
            <p:spPr>
              <a:blipFill>
                <a:blip r:embed="rId3"/>
                <a:stretch>
                  <a:fillRect l="-522" t="-14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3DDF57C-EEF7-4AA7-912C-53EA95786B01}"/>
              </a:ext>
            </a:extLst>
          </p:cNvPr>
          <p:cNvPicPr>
            <a:picLocks noChangeAspect="1"/>
          </p:cNvPicPr>
          <p:nvPr/>
        </p:nvPicPr>
        <p:blipFill>
          <a:blip r:embed="rId4"/>
          <a:stretch>
            <a:fillRect/>
          </a:stretch>
        </p:blipFill>
        <p:spPr>
          <a:xfrm>
            <a:off x="3425699" y="3267483"/>
            <a:ext cx="5340601" cy="1157534"/>
          </a:xfrm>
          <a:prstGeom prst="rect">
            <a:avLst/>
          </a:prstGeom>
        </p:spPr>
      </p:pic>
    </p:spTree>
    <p:extLst>
      <p:ext uri="{BB962C8B-B14F-4D97-AF65-F5344CB8AC3E}">
        <p14:creationId xmlns:p14="http://schemas.microsoft.com/office/powerpoint/2010/main" val="37954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37970-DA00-4423-9A4D-AD5D68A0049E}"/>
              </a:ext>
            </a:extLst>
          </p:cNvPr>
          <p:cNvSpPr>
            <a:spLocks noGrp="1"/>
          </p:cNvSpPr>
          <p:nvPr>
            <p:ph idx="1"/>
          </p:nvPr>
        </p:nvSpPr>
        <p:spPr>
          <a:xfrm>
            <a:off x="606489" y="503853"/>
            <a:ext cx="10495384" cy="5673110"/>
          </a:xfrm>
        </p:spPr>
        <p:txBody>
          <a:bodyPr/>
          <a:lstStyle/>
          <a:p>
            <a:r>
              <a:rPr lang="en-US" dirty="0"/>
              <a:t>Example: </a:t>
            </a:r>
          </a:p>
        </p:txBody>
      </p:sp>
      <p:pic>
        <p:nvPicPr>
          <p:cNvPr id="4" name="Picture 3">
            <a:extLst>
              <a:ext uri="{FF2B5EF4-FFF2-40B4-BE49-F238E27FC236}">
                <a16:creationId xmlns:a16="http://schemas.microsoft.com/office/drawing/2014/main" id="{35A1F0E9-4F59-42AB-A8E8-1C2B768B92B6}"/>
              </a:ext>
            </a:extLst>
          </p:cNvPr>
          <p:cNvPicPr>
            <a:picLocks noChangeAspect="1"/>
          </p:cNvPicPr>
          <p:nvPr/>
        </p:nvPicPr>
        <p:blipFill>
          <a:blip r:embed="rId2"/>
          <a:stretch>
            <a:fillRect/>
          </a:stretch>
        </p:blipFill>
        <p:spPr>
          <a:xfrm>
            <a:off x="157162" y="2496229"/>
            <a:ext cx="11877675" cy="4086225"/>
          </a:xfrm>
          <a:prstGeom prst="rect">
            <a:avLst/>
          </a:prstGeom>
        </p:spPr>
      </p:pic>
      <p:pic>
        <p:nvPicPr>
          <p:cNvPr id="8" name="Picture 4" descr="Two distributions to illustrate Kullback–Leibler divergence">
            <a:extLst>
              <a:ext uri="{FF2B5EF4-FFF2-40B4-BE49-F238E27FC236}">
                <a16:creationId xmlns:a16="http://schemas.microsoft.com/office/drawing/2014/main" id="{0E1C4DCD-98D7-4E44-9021-C091A14A3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181" y="681037"/>
            <a:ext cx="38100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509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8958D-8ED2-4B3A-9258-89280E46E3F2}"/>
              </a:ext>
            </a:extLst>
          </p:cNvPr>
          <p:cNvSpPr>
            <a:spLocks noGrp="1"/>
          </p:cNvSpPr>
          <p:nvPr>
            <p:ph idx="1"/>
          </p:nvPr>
        </p:nvSpPr>
        <p:spPr>
          <a:xfrm>
            <a:off x="830424" y="475861"/>
            <a:ext cx="10523376" cy="6148874"/>
          </a:xfrm>
        </p:spPr>
        <p:txBody>
          <a:bodyPr/>
          <a:lstStyle/>
          <a:p>
            <a:r>
              <a:rPr lang="en-US" dirty="0"/>
              <a:t>We can interpret the KL divergence as a measure of the dissimilarity of the two distributions </a:t>
            </a:r>
            <a:r>
              <a:rPr lang="en-US" i="1" dirty="0"/>
              <a:t>p</a:t>
            </a:r>
            <a:r>
              <a:rPr lang="en-US" dirty="0"/>
              <a:t>(</a:t>
            </a:r>
            <a:r>
              <a:rPr lang="en-US" b="1" dirty="0"/>
              <a:t>x</a:t>
            </a:r>
            <a:r>
              <a:rPr lang="en-US" dirty="0"/>
              <a:t>) and </a:t>
            </a:r>
            <a:r>
              <a:rPr lang="en-US" i="1" dirty="0"/>
              <a:t>q</a:t>
            </a:r>
            <a:r>
              <a:rPr lang="en-US" dirty="0"/>
              <a:t>(</a:t>
            </a:r>
            <a:r>
              <a:rPr lang="en-US" b="1" dirty="0"/>
              <a:t>x</a:t>
            </a:r>
            <a:r>
              <a:rPr lang="en-US" dirty="0"/>
              <a:t>).</a:t>
            </a:r>
          </a:p>
          <a:p>
            <a:endParaRPr lang="en-US" dirty="0"/>
          </a:p>
          <a:p>
            <a:r>
              <a:rPr lang="en-US" b="1" dirty="0"/>
              <a:t>Application: </a:t>
            </a:r>
            <a:r>
              <a:rPr lang="en-US" dirty="0"/>
              <a:t>Suppose that data is being generated from an unknown distribution </a:t>
            </a:r>
            <a:r>
              <a:rPr lang="en-US" i="1" dirty="0"/>
              <a:t>p</a:t>
            </a:r>
            <a:r>
              <a:rPr lang="en-US" dirty="0"/>
              <a:t>(</a:t>
            </a:r>
            <a:r>
              <a:rPr lang="en-US" b="1" dirty="0"/>
              <a:t>x</a:t>
            </a:r>
            <a:r>
              <a:rPr lang="en-US" dirty="0"/>
              <a:t>) that we wish to model. We can try to approximate this distribution using some parametric distribution </a:t>
            </a:r>
            <a:r>
              <a:rPr lang="en-US" i="1" dirty="0"/>
              <a:t>q</a:t>
            </a:r>
            <a:r>
              <a:rPr lang="en-US" dirty="0"/>
              <a:t>(</a:t>
            </a:r>
            <a:r>
              <a:rPr lang="en-US" b="1" dirty="0" err="1"/>
              <a:t>x</a:t>
            </a:r>
            <a:r>
              <a:rPr lang="en-US" i="1" dirty="0" err="1"/>
              <a:t>|</a:t>
            </a:r>
            <a:r>
              <a:rPr lang="en-US" b="1" i="1" dirty="0" err="1"/>
              <a:t>θ</a:t>
            </a:r>
            <a:r>
              <a:rPr lang="en-US" dirty="0"/>
              <a:t>), governed by a set of adjustable parameters </a:t>
            </a:r>
            <a:r>
              <a:rPr lang="en-US" b="1" i="1" dirty="0"/>
              <a:t>θ. </a:t>
            </a:r>
          </a:p>
          <a:p>
            <a:endParaRPr lang="en-US" b="1" i="1" dirty="0"/>
          </a:p>
          <a:p>
            <a:r>
              <a:rPr lang="en-US" dirty="0"/>
              <a:t>One way to determine </a:t>
            </a:r>
            <a:r>
              <a:rPr lang="en-US" b="1" i="1" dirty="0"/>
              <a:t>θ </a:t>
            </a:r>
            <a:r>
              <a:rPr lang="en-US" dirty="0"/>
              <a:t>is to </a:t>
            </a:r>
            <a:r>
              <a:rPr lang="en-US" b="1" dirty="0"/>
              <a:t>minimize</a:t>
            </a:r>
            <a:r>
              <a:rPr lang="en-US" dirty="0"/>
              <a:t> the </a:t>
            </a:r>
            <a:r>
              <a:rPr lang="en-US" b="1" dirty="0" err="1"/>
              <a:t>Kullback-Leibler</a:t>
            </a:r>
            <a:r>
              <a:rPr lang="en-US" b="1" dirty="0"/>
              <a:t> divergence </a:t>
            </a:r>
            <a:r>
              <a:rPr lang="en-US" dirty="0"/>
              <a:t>between </a:t>
            </a:r>
            <a:r>
              <a:rPr lang="en-US" i="1" dirty="0"/>
              <a:t>p</a:t>
            </a:r>
            <a:r>
              <a:rPr lang="en-US" dirty="0"/>
              <a:t>(</a:t>
            </a:r>
            <a:r>
              <a:rPr lang="en-US" b="1" dirty="0"/>
              <a:t>x</a:t>
            </a:r>
            <a:r>
              <a:rPr lang="en-US" dirty="0"/>
              <a:t>) and </a:t>
            </a:r>
            <a:r>
              <a:rPr lang="en-US" i="1" dirty="0"/>
              <a:t>q</a:t>
            </a:r>
            <a:r>
              <a:rPr lang="en-US" dirty="0"/>
              <a:t>(</a:t>
            </a:r>
            <a:r>
              <a:rPr lang="en-US" b="1" dirty="0" err="1"/>
              <a:t>x</a:t>
            </a:r>
            <a:r>
              <a:rPr lang="en-US" i="1" dirty="0" err="1"/>
              <a:t>|</a:t>
            </a:r>
            <a:r>
              <a:rPr lang="en-US" b="1" i="1" dirty="0" err="1"/>
              <a:t>θ</a:t>
            </a:r>
            <a:r>
              <a:rPr lang="en-US" dirty="0"/>
              <a:t>) with respect to </a:t>
            </a:r>
            <a:r>
              <a:rPr lang="en-US" b="1" i="1" dirty="0"/>
              <a:t>θ</a:t>
            </a:r>
            <a:r>
              <a:rPr lang="en-US" dirty="0"/>
              <a:t>.</a:t>
            </a:r>
          </a:p>
          <a:p>
            <a:endParaRPr lang="en-US" dirty="0"/>
          </a:p>
          <a:p>
            <a:endParaRPr lang="en-US" dirty="0"/>
          </a:p>
          <a:p>
            <a:endParaRPr lang="en-US" dirty="0"/>
          </a:p>
          <a:p>
            <a:r>
              <a:rPr lang="en-US" dirty="0"/>
              <a:t>We can calculate the mutual information between two sets of random variables using the </a:t>
            </a:r>
            <a:r>
              <a:rPr lang="en-US" b="1" dirty="0"/>
              <a:t>joint distribution</a:t>
            </a:r>
            <a:r>
              <a:rPr lang="en-US" dirty="0"/>
              <a:t>.</a:t>
            </a:r>
          </a:p>
          <a:p>
            <a:endParaRPr lang="en-US" dirty="0"/>
          </a:p>
          <a:p>
            <a:pPr lvl="2" indent="0">
              <a:buNone/>
            </a:pPr>
            <a:r>
              <a:rPr lang="en-US" dirty="0">
                <a:solidFill>
                  <a:srgbClr val="FF0000"/>
                </a:solidFill>
              </a:rPr>
              <a:t>Mutual Information </a:t>
            </a:r>
            <a:r>
              <a:rPr lang="en-US" dirty="0"/>
              <a:t>= </a:t>
            </a:r>
          </a:p>
        </p:txBody>
      </p:sp>
      <p:pic>
        <p:nvPicPr>
          <p:cNvPr id="4" name="Picture 3">
            <a:extLst>
              <a:ext uri="{FF2B5EF4-FFF2-40B4-BE49-F238E27FC236}">
                <a16:creationId xmlns:a16="http://schemas.microsoft.com/office/drawing/2014/main" id="{3A0FB6AF-E039-4F76-8B9C-BACC163D7B00}"/>
              </a:ext>
            </a:extLst>
          </p:cNvPr>
          <p:cNvPicPr>
            <a:picLocks noChangeAspect="1"/>
          </p:cNvPicPr>
          <p:nvPr/>
        </p:nvPicPr>
        <p:blipFill>
          <a:blip r:embed="rId3"/>
          <a:stretch>
            <a:fillRect/>
          </a:stretch>
        </p:blipFill>
        <p:spPr>
          <a:xfrm>
            <a:off x="4768285" y="5457406"/>
            <a:ext cx="4566601" cy="924733"/>
          </a:xfrm>
          <a:prstGeom prst="rect">
            <a:avLst/>
          </a:prstGeom>
        </p:spPr>
      </p:pic>
    </p:spTree>
    <p:extLst>
      <p:ext uri="{BB962C8B-B14F-4D97-AF65-F5344CB8AC3E}">
        <p14:creationId xmlns:p14="http://schemas.microsoft.com/office/powerpoint/2010/main" val="103487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74D5-B41E-4B17-A28D-D6AFAF55973D}"/>
              </a:ext>
            </a:extLst>
          </p:cNvPr>
          <p:cNvSpPr>
            <a:spLocks noGrp="1"/>
          </p:cNvSpPr>
          <p:nvPr>
            <p:ph type="title"/>
          </p:nvPr>
        </p:nvSpPr>
        <p:spPr>
          <a:xfrm>
            <a:off x="838200" y="89918"/>
            <a:ext cx="10515600" cy="1325563"/>
          </a:xfrm>
        </p:spPr>
        <p:txBody>
          <a:bodyPr/>
          <a:lstStyle/>
          <a:p>
            <a:r>
              <a:rPr lang="en-US" dirty="0"/>
              <a:t>Discrete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B75C61-6552-46BD-A5E2-27E94E1DD87D}"/>
                  </a:ext>
                </a:extLst>
              </p:cNvPr>
              <p:cNvSpPr>
                <a:spLocks noGrp="1"/>
              </p:cNvSpPr>
              <p:nvPr>
                <p:ph idx="1"/>
              </p:nvPr>
            </p:nvSpPr>
            <p:spPr>
              <a:xfrm>
                <a:off x="838200" y="1331650"/>
                <a:ext cx="10515600" cy="4845313"/>
              </a:xfrm>
            </p:spPr>
            <p:txBody>
              <a:bodyPr>
                <a:normAutofit/>
              </a:bodyPr>
              <a:lstStyle/>
              <a:p>
                <a:pPr marL="0" indent="0">
                  <a:buNone/>
                </a:pPr>
                <a:r>
                  <a:rPr lang="en-US" sz="1800" dirty="0"/>
                  <a:t>A discrete distribution assigns a probability to every atom in the sample space of a random variable. For example, if X is an (unfair) coin, then the sample space consists of the atomic events X = H and X = T, and the discrete distribution might look like:</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𝐻</m:t>
                          </m:r>
                        </m:e>
                      </m:d>
                      <m:r>
                        <a:rPr lang="en-US" sz="1800" b="0" i="1" smtClean="0">
                          <a:latin typeface="Cambria Math" panose="02040503050406030204" pitchFamily="18" charset="0"/>
                        </a:rPr>
                        <m:t>=0.7</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𝑇</m:t>
                          </m:r>
                        </m:e>
                      </m:d>
                      <m:r>
                        <a:rPr lang="en-US" sz="1800" b="0" i="1" smtClean="0">
                          <a:latin typeface="Cambria Math" panose="02040503050406030204" pitchFamily="18" charset="0"/>
                        </a:rPr>
                        <m:t>=0.3</m:t>
                      </m:r>
                    </m:oMath>
                  </m:oMathPara>
                </a14:m>
                <a:endParaRPr lang="en-US" sz="1800" b="0" dirty="0"/>
              </a:p>
              <a:p>
                <a:pPr marL="0" indent="0">
                  <a:buNone/>
                </a:pPr>
                <a:r>
                  <a:rPr lang="en-US" sz="1800" dirty="0"/>
                  <a:t>For any valid discrete distribution, the probabilities over the atomic events must sum to one; that is,</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𝑥</m:t>
                          </m:r>
                        </m:sub>
                        <m:sup/>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d>
                          <m:r>
                            <a:rPr lang="en-US" sz="1800" b="0" i="1" smtClean="0">
                              <a:latin typeface="Cambria Math" panose="02040503050406030204" pitchFamily="18" charset="0"/>
                            </a:rPr>
                            <m:t>=1</m:t>
                          </m:r>
                        </m:e>
                      </m:nary>
                    </m:oMath>
                  </m:oMathPara>
                </a14:m>
                <a:endParaRPr lang="en-US" sz="1800" dirty="0"/>
              </a:p>
              <a:p>
                <a:pPr marL="0" indent="0">
                  <a:buNone/>
                </a:pPr>
                <a:r>
                  <a:rPr lang="en-US" sz="1800" dirty="0">
                    <a:latin typeface="Cambria" panose="02040503050406030204" pitchFamily="18" charset="0"/>
                  </a:rPr>
                  <a:t>For two discrete random variables X and Y:</a:t>
                </a:r>
              </a:p>
              <a:p>
                <a:pPr marL="285750" indent="-285750">
                  <a:buFont typeface="Arial" panose="020B0604020202020204" pitchFamily="34" charset="0"/>
                  <a:buChar char="•"/>
                </a:pPr>
                <a:r>
                  <a:rPr lang="en-US" sz="1800" dirty="0">
                    <a:latin typeface="Cambria" panose="02040503050406030204" pitchFamily="18" charset="0"/>
                  </a:rPr>
                  <a:t>which X takes the values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latin typeface="Cambria" panose="02040503050406030204" pitchFamily="18" charset="0"/>
                  </a:rPr>
                  <a:t>} where </a:t>
                </a:r>
                <a:r>
                  <a:rPr lang="en-US" sz="1800" dirty="0" err="1">
                    <a:latin typeface="Cambria" panose="02040503050406030204" pitchFamily="18" charset="0"/>
                  </a:rPr>
                  <a:t>i</a:t>
                </a:r>
                <a:r>
                  <a:rPr lang="en-US" sz="1800" dirty="0">
                    <a:latin typeface="Cambria" panose="02040503050406030204" pitchFamily="18" charset="0"/>
                  </a:rPr>
                  <a:t>=1,…,M.</a:t>
                </a:r>
              </a:p>
              <a:p>
                <a:pPr marL="285750" indent="-285750">
                  <a:buFont typeface="Arial" panose="020B0604020202020204" pitchFamily="34" charset="0"/>
                  <a:buChar char="•"/>
                </a:pPr>
                <a:r>
                  <a:rPr lang="en-US" sz="1800" dirty="0">
                    <a:latin typeface="Cambria" panose="02040503050406030204" pitchFamily="18" charset="0"/>
                  </a:rPr>
                  <a:t>which Y takes the values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dirty="0">
                    <a:latin typeface="Cambria" panose="02040503050406030204" pitchFamily="18" charset="0"/>
                  </a:rPr>
                  <a:t>} where </a:t>
                </a:r>
                <a:r>
                  <a:rPr lang="en-US" sz="1800" dirty="0" err="1">
                    <a:latin typeface="Cambria" panose="02040503050406030204" pitchFamily="18" charset="0"/>
                  </a:rPr>
                  <a:t>i</a:t>
                </a:r>
                <a:r>
                  <a:rPr lang="en-US" sz="1800" dirty="0">
                    <a:latin typeface="Cambria" panose="02040503050406030204" pitchFamily="18" charset="0"/>
                  </a:rPr>
                  <a:t>=1,…,L.</a:t>
                </a:r>
              </a:p>
              <a:p>
                <a:pPr marL="0" indent="0">
                  <a:buNone/>
                </a:pPr>
                <a:r>
                  <a:rPr lang="en-US" sz="1800" dirty="0">
                    <a:latin typeface="Cambria" panose="02040503050406030204" pitchFamily="18" charset="0"/>
                  </a:rPr>
                  <a:t>here </a:t>
                </a:r>
                <a:r>
                  <a:rPr lang="en-US" sz="1800" dirty="0" err="1">
                    <a:latin typeface="Cambria" panose="02040503050406030204" pitchFamily="18" charset="0"/>
                  </a:rPr>
                  <a:t>n</a:t>
                </a:r>
                <a:r>
                  <a:rPr lang="en-US" sz="1800" baseline="-25000" dirty="0" err="1">
                    <a:latin typeface="Cambria" panose="02040503050406030204" pitchFamily="18" charset="0"/>
                  </a:rPr>
                  <a:t>ij</a:t>
                </a:r>
                <a:r>
                  <a:rPr lang="en-US" sz="1800" dirty="0">
                    <a:latin typeface="Cambria" panose="02040503050406030204" pitchFamily="18" charset="0"/>
                  </a:rPr>
                  <a:t> denotes the number of instances where </a:t>
                </a:r>
                <a14:m>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oMath>
                </a14:m>
                <a:r>
                  <a:rPr lang="en-US" sz="1800" dirty="0">
                    <a:latin typeface="Cambria" panose="02040503050406030204" pitchFamily="18" charset="0"/>
                  </a:rPr>
                  <a:t>and </a:t>
                </a:r>
                <a14:m>
                  <m:oMath xmlns:m="http://schemas.openxmlformats.org/officeDocument/2006/math">
                    <m:r>
                      <m:rPr>
                        <m:sty m:val="p"/>
                      </m:rPr>
                      <a:rPr lang="en-US" sz="1800" b="0" i="0" smtClean="0">
                        <a:latin typeface="Cambria Math" panose="02040503050406030204" pitchFamily="18" charset="0"/>
                      </a:rPr>
                      <m:t>Y</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baseline="-25000" dirty="0">
                    <a:latin typeface="Cambria" panose="02040503050406030204" pitchFamily="18" charset="0"/>
                  </a:rPr>
                  <a:t>.</a:t>
                </a:r>
                <a:endParaRPr lang="en-US" sz="1800" dirty="0">
                  <a:latin typeface="Cambria" panose="02040503050406030204" pitchFamily="18" charset="0"/>
                </a:endParaRPr>
              </a:p>
              <a:p>
                <a:pPr marL="0" indent="0" algn="ctr">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oMath>
                </a14:m>
                <a:r>
                  <a:rPr lang="en-US" sz="1800" dirty="0">
                    <a:latin typeface="Cambria" panose="02040503050406030204" pitchFamily="18" charset="0"/>
                  </a:rPr>
                  <a:t> (1)</a:t>
                </a:r>
              </a:p>
              <a:p>
                <a:pPr marL="0" indent="0" algn="ctr">
                  <a:buNone/>
                </a:pP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𝑖𝑗</m:t>
                            </m:r>
                          </m:sub>
                        </m:sSub>
                      </m:num>
                      <m:den>
                        <m:r>
                          <a:rPr lang="en-US" sz="1800" b="0" i="1" smtClean="0">
                            <a:latin typeface="Cambria Math" panose="02040503050406030204" pitchFamily="18" charset="0"/>
                          </a:rPr>
                          <m:t>𝑁</m:t>
                        </m:r>
                      </m:den>
                    </m:f>
                  </m:oMath>
                </a14:m>
                <a:r>
                  <a:rPr lang="en-US" sz="1800" dirty="0">
                    <a:latin typeface="Cambria" panose="02040503050406030204" pitchFamily="18" charset="0"/>
                  </a:rPr>
                  <a:t> (2)</a:t>
                </a:r>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54B75C61-6552-46BD-A5E2-27E94E1DD87D}"/>
                  </a:ext>
                </a:extLst>
              </p:cNvPr>
              <p:cNvSpPr>
                <a:spLocks noGrp="1" noRot="1" noChangeAspect="1" noMove="1" noResize="1" noEditPoints="1" noAdjustHandles="1" noChangeArrowheads="1" noChangeShapeType="1" noTextEdit="1"/>
              </p:cNvSpPr>
              <p:nvPr>
                <p:ph idx="1"/>
              </p:nvPr>
            </p:nvSpPr>
            <p:spPr>
              <a:xfrm>
                <a:off x="838200" y="1331650"/>
                <a:ext cx="10515600" cy="4845313"/>
              </a:xfrm>
              <a:blipFill>
                <a:blip r:embed="rId3"/>
                <a:stretch>
                  <a:fillRect l="-522" t="-12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FD5B5FE-A46B-4FE6-9C59-EB0F5C6A1BC2}"/>
              </a:ext>
            </a:extLst>
          </p:cNvPr>
          <p:cNvPicPr>
            <a:picLocks noChangeAspect="1"/>
          </p:cNvPicPr>
          <p:nvPr/>
        </p:nvPicPr>
        <p:blipFill>
          <a:blip r:embed="rId4"/>
          <a:stretch>
            <a:fillRect/>
          </a:stretch>
        </p:blipFill>
        <p:spPr>
          <a:xfrm>
            <a:off x="8362126" y="3754306"/>
            <a:ext cx="2786400" cy="2037000"/>
          </a:xfrm>
          <a:prstGeom prst="rect">
            <a:avLst/>
          </a:prstGeom>
        </p:spPr>
      </p:pic>
    </p:spTree>
    <p:extLst>
      <p:ext uri="{BB962C8B-B14F-4D97-AF65-F5344CB8AC3E}">
        <p14:creationId xmlns:p14="http://schemas.microsoft.com/office/powerpoint/2010/main" val="73479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5B26A-3587-4805-8FCC-59FF231083D3}"/>
                  </a:ext>
                </a:extLst>
              </p:cNvPr>
              <p:cNvSpPr>
                <a:spLocks noGrp="1"/>
              </p:cNvSpPr>
              <p:nvPr>
                <p:ph idx="1"/>
              </p:nvPr>
            </p:nvSpPr>
            <p:spPr>
              <a:xfrm>
                <a:off x="867746" y="382555"/>
                <a:ext cx="10486053" cy="5794408"/>
              </a:xfrm>
            </p:spPr>
            <p:txBody>
              <a:bodyPr>
                <a:normAutofit/>
              </a:bodyPr>
              <a:lstStyle/>
              <a:p>
                <a:pPr marL="0" indent="0">
                  <a:buNone/>
                </a:pPr>
                <a:r>
                  <a:rPr lang="en-US" sz="1800" dirty="0">
                    <a:latin typeface="Cambria" panose="02040503050406030204" pitchFamily="18" charset="0"/>
                  </a:rPr>
                  <a:t>From (1) and (2) we have </a:t>
                </a:r>
                <a:r>
                  <a:rPr lang="en-US" sz="1800" i="1" dirty="0">
                    <a:solidFill>
                      <a:srgbClr val="FF0000"/>
                    </a:solidFill>
                    <a:latin typeface="Cambria" panose="02040503050406030204" pitchFamily="18" charset="0"/>
                  </a:rPr>
                  <a:t>Sum Rule of Probability </a:t>
                </a:r>
                <a:r>
                  <a:rPr lang="en-US" sz="1800" dirty="0">
                    <a:latin typeface="Cambria" panose="02040503050406030204" pitchFamily="18" charset="0"/>
                  </a:rPr>
                  <a:t>(</a:t>
                </a:r>
                <a:r>
                  <a:rPr lang="en-US" sz="1800" i="1" dirty="0">
                    <a:latin typeface="Cambria" panose="02040503050406030204" pitchFamily="18" charset="0"/>
                  </a:rPr>
                  <a:t>Marginal Probability</a:t>
                </a:r>
                <a:r>
                  <a:rPr lang="en-US" sz="1800" dirty="0">
                    <a:latin typeface="Cambria" panose="02040503050406030204" pitchFamily="18" charset="0"/>
                  </a:rPr>
                  <a:t>): </a:t>
                </a:r>
              </a:p>
              <a:p>
                <a:pPr marL="0" indent="0">
                  <a:buNone/>
                </a:pPr>
                <a:endParaRPr lang="en-US" sz="1800" dirty="0">
                  <a:latin typeface="Cambria" panose="02040503050406030204" pitchFamily="18" charset="0"/>
                </a:endParaRPr>
              </a:p>
              <a:p>
                <a:pPr marL="0" indent="0" algn="ctr">
                  <a:buNone/>
                </a:pP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𝐿</m:t>
                        </m:r>
                      </m:sup>
                      <m:e>
                        <m:r>
                          <a:rPr lang="en-US" sz="1800" b="0" i="1" smtClean="0">
                            <a:latin typeface="Cambria Math" panose="02040503050406030204" pitchFamily="18" charset="0"/>
                          </a:rPr>
                          <m:t>𝑝</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e>
                    </m:nary>
                  </m:oMath>
                </a14:m>
                <a:r>
                  <a:rPr lang="en-US" sz="1800" dirty="0">
                    <a:latin typeface="Cambria" panose="02040503050406030204" pitchFamily="18" charset="0"/>
                  </a:rPr>
                  <a:t> (3)</a:t>
                </a:r>
              </a:p>
              <a:p>
                <a:pPr marL="0" indent="0" algn="ctr">
                  <a:buNone/>
                </a:pPr>
                <a:endParaRPr lang="en-US" sz="1800" dirty="0">
                  <a:latin typeface="Cambria" panose="02040503050406030204" pitchFamily="18" charset="0"/>
                </a:endParaRPr>
              </a:p>
              <a:p>
                <a:pPr marL="0" indent="0">
                  <a:buNone/>
                </a:pPr>
                <a:endParaRPr lang="en-US" sz="1800" dirty="0">
                  <a:latin typeface="Cambria" panose="02040503050406030204" pitchFamily="18" charset="0"/>
                </a:endParaRPr>
              </a:p>
              <a:p>
                <a:pPr marL="0" indent="0">
                  <a:buNone/>
                </a:pPr>
                <a:endParaRPr lang="en-US" sz="1800" dirty="0">
                  <a:latin typeface="Cambria" panose="02040503050406030204" pitchFamily="18" charset="0"/>
                </a:endParaRPr>
              </a:p>
              <a:p>
                <a:pPr marL="0" indent="0">
                  <a:buNone/>
                </a:pPr>
                <a:r>
                  <a:rPr lang="en-US" sz="1800" dirty="0">
                    <a:latin typeface="Cambria" panose="02040503050406030204" pitchFamily="18" charset="0"/>
                  </a:rPr>
                  <a:t>Similarly, we can obtain </a:t>
                </a:r>
                <a:r>
                  <a:rPr lang="en-US" sz="1800" i="1" dirty="0">
                    <a:latin typeface="Cambria" panose="02040503050406030204" pitchFamily="18" charset="0"/>
                  </a:rPr>
                  <a:t>Conditional Probability</a:t>
                </a:r>
                <a:r>
                  <a:rPr lang="en-US" sz="1800" dirty="0">
                    <a:latin typeface="Cambria" panose="02040503050406030204" pitchFamily="18" charset="0"/>
                  </a:rPr>
                  <a:t>:</a:t>
                </a:r>
              </a:p>
              <a:p>
                <a:pPr marL="0" indent="0" algn="ctr">
                  <a:buNone/>
                </a:pP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0" i="1" smtClean="0">
                            <a:latin typeface="Cambria Math" panose="02040503050406030204" pitchFamily="18" charset="0"/>
                          </a:rPr>
                          <m:t>𝑌</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e>
                          <m:sub>
                            <m:r>
                              <a:rPr lang="en-US" sz="1800" i="1">
                                <a:latin typeface="Cambria Math" panose="02040503050406030204" pitchFamily="18" charset="0"/>
                              </a:rPr>
                              <m:t>𝑖</m:t>
                            </m:r>
                          </m:sub>
                        </m:sSub>
                      </m:e>
                    </m:d>
                    <m:r>
                      <a:rPr lang="en-US" sz="1800" i="1">
                        <a:latin typeface="Cambria Math" panose="02040503050406030204" pitchFamily="18" charset="0"/>
                      </a:rPr>
                      <m:t>=</m:t>
                    </m:r>
                    <m:f>
                      <m:fPr>
                        <m:ctrlPr>
                          <a:rPr lang="en-US" sz="1800" i="1" smtClean="0">
                            <a:latin typeface="Cambria Math" panose="02040503050406030204" pitchFamily="18" charset="0"/>
                          </a:rPr>
                        </m:ctrlPr>
                      </m:fPr>
                      <m:num>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𝑖𝑗</m:t>
                            </m:r>
                          </m:sub>
                        </m:sSub>
                      </m:num>
                      <m:den>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sub>
                        </m:sSub>
                      </m:den>
                    </m:f>
                  </m:oMath>
                </a14:m>
                <a:r>
                  <a:rPr lang="en-US" sz="1800" dirty="0">
                    <a:latin typeface="Cambria" panose="02040503050406030204" pitchFamily="18" charset="0"/>
                  </a:rPr>
                  <a:t> (4)</a:t>
                </a:r>
              </a:p>
              <a:p>
                <a:pPr marL="0" indent="0">
                  <a:buNone/>
                </a:pPr>
                <a:r>
                  <a:rPr lang="en-US" sz="1800" dirty="0">
                    <a:latin typeface="Cambria" panose="02040503050406030204" pitchFamily="18" charset="0"/>
                  </a:rPr>
                  <a:t>From (1), (2) and (4) we can obtain </a:t>
                </a:r>
                <a:r>
                  <a:rPr lang="en-US" sz="1800" i="1" dirty="0">
                    <a:solidFill>
                      <a:srgbClr val="FF0000"/>
                    </a:solidFill>
                    <a:latin typeface="Cambria" panose="02040503050406030204" pitchFamily="18" charset="0"/>
                  </a:rPr>
                  <a:t>Product Rule of Probability </a:t>
                </a:r>
                <a:r>
                  <a:rPr lang="en-US" sz="1800" i="1" dirty="0">
                    <a:latin typeface="Cambria" panose="02040503050406030204" pitchFamily="18" charset="0"/>
                  </a:rPr>
                  <a:t>(Joint Probability)</a:t>
                </a:r>
                <a:r>
                  <a:rPr lang="en-US" sz="1800" dirty="0">
                    <a:latin typeface="Cambria" panose="02040503050406030204" pitchFamily="18" charset="0"/>
                  </a:rPr>
                  <a:t>:</a:t>
                </a:r>
              </a:p>
              <a:p>
                <a:pPr marL="0" indent="0" algn="ctr">
                  <a:buNone/>
                </a:pPr>
                <a:endParaRPr lang="en-US" sz="1800" dirty="0">
                  <a:latin typeface="Cambria" panose="02040503050406030204" pitchFamily="18" charset="0"/>
                </a:endParaRPr>
              </a:p>
              <a:p>
                <a:pPr marL="0" indent="0">
                  <a:buNone/>
                </a:pPr>
                <a:r>
                  <a:rPr lang="en-US" sz="1800" dirty="0">
                    <a:latin typeface="Cambria" panose="02040503050406030204" pitchFamily="18" charset="0"/>
                  </a:rPr>
                  <a:t>		 </a:t>
                </a:r>
                <a14:m>
                  <m:oMath xmlns:m="http://schemas.openxmlformats.org/officeDocument/2006/math">
                    <m:r>
                      <a:rPr lang="en-US" sz="1800" i="1" smtClean="0">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𝑗</m:t>
                            </m:r>
                          </m:sub>
                        </m:sSub>
                      </m:e>
                    </m:d>
                    <m:r>
                      <a:rPr lang="en-US" sz="1800" i="1">
                        <a:latin typeface="Cambria Math" panose="02040503050406030204" pitchFamily="18" charset="0"/>
                      </a:rPr>
                      <m:t>=</m:t>
                    </m:r>
                    <m:f>
                      <m:fPr>
                        <m:ctrlPr>
                          <a:rPr lang="en-US" sz="1800" i="1" smtClean="0">
                            <a:latin typeface="Cambria Math" panose="02040503050406030204" pitchFamily="18" charset="0"/>
                          </a:rPr>
                        </m:ctrlPr>
                      </m:fPr>
                      <m:num>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𝑖𝑗</m:t>
                            </m:r>
                          </m:sub>
                        </m:sSub>
                      </m:num>
                      <m:den>
                        <m:r>
                          <a:rPr lang="en-US" sz="1800" b="0" i="1" smtClean="0">
                            <a:latin typeface="Cambria Math" panose="02040503050406030204" pitchFamily="18" charset="0"/>
                          </a:rPr>
                          <m:t>𝑁</m:t>
                        </m:r>
                      </m:den>
                    </m:f>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𝑛</m:t>
                            </m:r>
                          </m:e>
                          <m:sub>
                            <m:r>
                              <a:rPr lang="en-US" sz="1800" b="0" i="1" smtClean="0">
                                <a:latin typeface="Cambria Math" panose="02040503050406030204" pitchFamily="18" charset="0"/>
                              </a:rPr>
                              <m:t>𝑖𝑗</m:t>
                            </m:r>
                          </m:sub>
                        </m:sSub>
                      </m:num>
                      <m:den>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sub>
                        </m:sSub>
                      </m:den>
                    </m:f>
                  </m:oMath>
                </a14:m>
                <a:r>
                  <a:rPr lang="en-US" sz="1800" dirty="0">
                    <a:latin typeface="Cambria" panose="02040503050406030204" pitchFamily="18" charset="0"/>
                  </a:rPr>
                  <a:t>.</a:t>
                </a:r>
                <a:r>
                  <a:rPr lang="en-US" sz="1800" dirty="0"/>
                  <a:t> </a:t>
                </a:r>
                <a14:m>
                  <m:oMath xmlns:m="http://schemas.openxmlformats.org/officeDocument/2006/math">
                    <m:f>
                      <m:fPr>
                        <m:ctrlPr>
                          <a:rPr lang="en-US" sz="1800" i="1" smtClean="0">
                            <a:latin typeface="Cambria Math" panose="02040503050406030204" pitchFamily="18" charset="0"/>
                          </a:rPr>
                        </m:ctrlPr>
                      </m:fPr>
                      <m:num>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oMath>
                </a14:m>
                <a:endParaRPr lang="en-US" sz="1800" dirty="0">
                  <a:latin typeface="Cambria" panose="02040503050406030204" pitchFamily="18" charset="0"/>
                </a:endParaRPr>
              </a:p>
              <a:p>
                <a:pPr marL="0" indent="0" algn="ctr">
                  <a:buNone/>
                </a:pPr>
                <a:r>
                  <a:rPr lang="en-US" sz="1800" dirty="0">
                    <a:latin typeface="Cambria" panose="02040503050406030204" pitchFamily="18" charset="0"/>
                  </a:rPr>
                  <a:t>    </a:t>
                </a:r>
                <a14:m>
                  <m:oMath xmlns:m="http://schemas.openxmlformats.org/officeDocument/2006/math">
                    <m:r>
                      <a:rPr lang="en-US" sz="1800">
                        <a:latin typeface="Cambria Math" panose="02040503050406030204" pitchFamily="18" charset="0"/>
                      </a:rPr>
                      <m:t>=</m:t>
                    </m:r>
                    <m:r>
                      <a:rPr lang="en-US" sz="1800" i="1" smtClean="0">
                        <a:latin typeface="Cambria Math" panose="02040503050406030204" pitchFamily="18" charset="0"/>
                      </a:rPr>
                      <m:t>𝑝</m:t>
                    </m:r>
                    <m:d>
                      <m:dPr>
                        <m:ctrlPr>
                          <a:rPr lang="en-US" sz="1800" i="1">
                            <a:latin typeface="Cambria Math" panose="02040503050406030204" pitchFamily="18" charset="0"/>
                          </a:rPr>
                        </m:ctrlPr>
                      </m:dPr>
                      <m:e>
                        <m:r>
                          <a:rPr lang="en-US" sz="1800" b="0" i="1" smtClean="0">
                            <a:latin typeface="Cambria Math" panose="02040503050406030204" pitchFamily="18" charset="0"/>
                          </a:rPr>
                          <m:t>𝑌</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e>
                          <m:sub>
                            <m:r>
                              <a:rPr lang="en-US" sz="1800" i="1">
                                <a:latin typeface="Cambria Math" panose="02040503050406030204" pitchFamily="18" charset="0"/>
                              </a:rPr>
                              <m:t>𝑖</m:t>
                            </m:r>
                          </m:sub>
                        </m:sSub>
                      </m:e>
                    </m:d>
                  </m:oMath>
                </a14:m>
                <a:r>
                  <a:rPr lang="en-US" sz="1800" dirty="0">
                    <a:latin typeface="Cambria" panose="02040503050406030204" pitchFamily="18" charset="0"/>
                  </a:rPr>
                  <a:t>.P(</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latin typeface="Cambria" panose="02040503050406030204" pitchFamily="18" charset="0"/>
                  </a:rPr>
                  <a:t>) (5)</a:t>
                </a:r>
              </a:p>
            </p:txBody>
          </p:sp>
        </mc:Choice>
        <mc:Fallback xmlns="">
          <p:sp>
            <p:nvSpPr>
              <p:cNvPr id="3" name="Content Placeholder 2">
                <a:extLst>
                  <a:ext uri="{FF2B5EF4-FFF2-40B4-BE49-F238E27FC236}">
                    <a16:creationId xmlns:a16="http://schemas.microsoft.com/office/drawing/2014/main" id="{F925B26A-3587-4805-8FCC-59FF231083D3}"/>
                  </a:ext>
                </a:extLst>
              </p:cNvPr>
              <p:cNvSpPr>
                <a:spLocks noGrp="1" noRot="1" noChangeAspect="1" noMove="1" noResize="1" noEditPoints="1" noAdjustHandles="1" noChangeArrowheads="1" noChangeShapeType="1" noTextEdit="1"/>
              </p:cNvSpPr>
              <p:nvPr>
                <p:ph idx="1"/>
              </p:nvPr>
            </p:nvSpPr>
            <p:spPr>
              <a:xfrm>
                <a:off x="867746" y="382555"/>
                <a:ext cx="10486053" cy="5794408"/>
              </a:xfrm>
              <a:blipFill>
                <a:blip r:embed="rId3"/>
                <a:stretch>
                  <a:fillRect l="-465" t="-11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996A29A-D9FC-4DC1-8E0D-F5BCE2415882}"/>
              </a:ext>
            </a:extLst>
          </p:cNvPr>
          <p:cNvPicPr>
            <a:picLocks noChangeAspect="1"/>
          </p:cNvPicPr>
          <p:nvPr/>
        </p:nvPicPr>
        <p:blipFill>
          <a:blip r:embed="rId4"/>
          <a:stretch>
            <a:fillRect/>
          </a:stretch>
        </p:blipFill>
        <p:spPr>
          <a:xfrm>
            <a:off x="8390118" y="301980"/>
            <a:ext cx="2786400" cy="2037000"/>
          </a:xfrm>
          <a:prstGeom prst="rect">
            <a:avLst/>
          </a:prstGeom>
        </p:spPr>
      </p:pic>
    </p:spTree>
    <p:extLst>
      <p:ext uri="{BB962C8B-B14F-4D97-AF65-F5344CB8AC3E}">
        <p14:creationId xmlns:p14="http://schemas.microsoft.com/office/powerpoint/2010/main" val="211698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62FDFA-3FC1-4B27-BCC8-6218D94B4DE8}"/>
                  </a:ext>
                </a:extLst>
              </p:cNvPr>
              <p:cNvSpPr>
                <a:spLocks noGrp="1"/>
              </p:cNvSpPr>
              <p:nvPr>
                <p:ph idx="1"/>
              </p:nvPr>
            </p:nvSpPr>
            <p:spPr>
              <a:xfrm>
                <a:off x="812800" y="287867"/>
                <a:ext cx="10541000" cy="5889096"/>
              </a:xfrm>
            </p:spPr>
            <p:txBody>
              <a:bodyPr>
                <a:normAutofit/>
              </a:bodyPr>
              <a:lstStyle/>
              <a:p>
                <a:pPr marL="0" indent="0">
                  <a:buNone/>
                </a:pPr>
                <a:r>
                  <a:rPr lang="en-US" sz="1800" dirty="0">
                    <a:latin typeface="Cambria" panose="02040503050406030204" pitchFamily="18" charset="0"/>
                  </a:rPr>
                  <a:t>Rules of probability: </a:t>
                </a:r>
              </a:p>
              <a:p>
                <a:pPr marL="0" indent="0" algn="ctr">
                  <a:buNone/>
                </a:pPr>
                <a:r>
                  <a:rPr lang="en-US" sz="1800" b="1" dirty="0">
                    <a:latin typeface="Cambria" panose="02040503050406030204" pitchFamily="18" charset="0"/>
                  </a:rPr>
                  <a:t>Sum Rule: </a:t>
                </a: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 </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𝑌</m:t>
                        </m:r>
                      </m:sub>
                      <m:sup/>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e>
                    </m:nary>
                  </m:oMath>
                </a14:m>
                <a:endParaRPr lang="en-US" sz="1800" dirty="0">
                  <a:latin typeface="Cambria" panose="02040503050406030204" pitchFamily="18" charset="0"/>
                </a:endParaRPr>
              </a:p>
              <a:p>
                <a:pPr marL="0" indent="0" algn="ctr">
                  <a:buNone/>
                </a:pPr>
                <a:r>
                  <a:rPr lang="en-US" sz="1800" b="1" dirty="0">
                    <a:latin typeface="Cambria" panose="02040503050406030204" pitchFamily="18" charset="0"/>
                  </a:rPr>
                  <a:t>Product Rule: </a:t>
                </a: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 </m:t>
                        </m:r>
                        <m:r>
                          <a:rPr lang="en-US" sz="1800" b="0" i="1" smtClean="0">
                            <a:latin typeface="Cambria Math" panose="02040503050406030204" pitchFamily="18" charset="0"/>
                          </a:rPr>
                          <m:t>𝑌</m:t>
                        </m:r>
                      </m:e>
                    </m:d>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oMath>
                </a14:m>
                <a:endParaRPr lang="en-US" sz="1800" dirty="0">
                  <a:latin typeface="Cambria" panose="02040503050406030204" pitchFamily="18" charset="0"/>
                </a:endParaRPr>
              </a:p>
              <a:p>
                <a:pPr marL="0" indent="0" algn="ctr">
                  <a:buNone/>
                </a:pPr>
                <a:r>
                  <a:rPr lang="en-US" sz="1800" b="1" dirty="0">
                    <a:latin typeface="Cambria Math" panose="02040503050406030204" pitchFamily="18" charset="0"/>
                  </a:rPr>
                  <a:t>Chain rule of probability:</a:t>
                </a:r>
                <a14:m>
                  <m:oMath xmlns:m="http://schemas.openxmlformats.org/officeDocument/2006/math">
                    <m:r>
                      <a:rPr lang="en-US" sz="1800" b="1" i="0" smtClean="0">
                        <a:latin typeface="Cambria Math" panose="02040503050406030204" pitchFamily="18" charset="0"/>
                      </a:rPr>
                      <m:t> </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r>
                              <a:rPr lang="en-US" sz="1800" b="0" i="1" smtClean="0">
                                <a:latin typeface="Cambria Math" panose="02040503050406030204" pitchFamily="18" charset="0"/>
                              </a:rPr>
                              <m:t>𝐷</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oMath>
                </a14:m>
                <a:r>
                  <a:rPr lang="en-US" sz="1800" b="0" dirty="0"/>
                  <a:t> </a:t>
                </a: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3</m:t>
                            </m:r>
                          </m:sub>
                        </m:sSub>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 </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r>
                              <a:rPr lang="en-US" sz="1800" b="0" i="1" smtClean="0">
                                <a:latin typeface="Cambria Math" panose="02040503050406030204" pitchFamily="18" charset="0"/>
                              </a:rPr>
                              <m:t>𝐷</m:t>
                            </m:r>
                            <m:r>
                              <a:rPr lang="en-US" sz="1800" b="0" i="1" smtClean="0">
                                <a:latin typeface="Cambria Math" panose="02040503050406030204" pitchFamily="18" charset="0"/>
                              </a:rPr>
                              <m:t>−1</m:t>
                            </m:r>
                          </m:sub>
                        </m:sSub>
                      </m:e>
                    </m:d>
                  </m:oMath>
                </a14:m>
                <a:endParaRPr lang="en-US" sz="1800" dirty="0"/>
              </a:p>
              <a:p>
                <a:pPr marL="0" indent="0">
                  <a:buNone/>
                </a:pPr>
                <a:endParaRPr lang="en-US" dirty="0"/>
              </a:p>
              <a:p>
                <a:pPr marL="0" indent="0">
                  <a:buNone/>
                </a:pPr>
                <a:r>
                  <a:rPr lang="en-US" sz="1800" b="1" dirty="0">
                    <a:solidFill>
                      <a:srgbClr val="FF0000"/>
                    </a:solidFill>
                  </a:rPr>
                  <a:t>Marginalization</a:t>
                </a:r>
                <a:endParaRPr lang="en-US" sz="1800" b="1" dirty="0">
                  <a:solidFill>
                    <a:srgbClr val="FF0000"/>
                  </a:solidFill>
                  <a:latin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3862FDFA-3FC1-4B27-BCC8-6218D94B4DE8}"/>
                  </a:ext>
                </a:extLst>
              </p:cNvPr>
              <p:cNvSpPr>
                <a:spLocks noGrp="1" noRot="1" noChangeAspect="1" noMove="1" noResize="1" noEditPoints="1" noAdjustHandles="1" noChangeArrowheads="1" noChangeShapeType="1" noTextEdit="1"/>
              </p:cNvSpPr>
              <p:nvPr>
                <p:ph idx="1"/>
              </p:nvPr>
            </p:nvSpPr>
            <p:spPr>
              <a:xfrm>
                <a:off x="812800" y="287867"/>
                <a:ext cx="10541000" cy="5889096"/>
              </a:xfrm>
              <a:blipFill>
                <a:blip r:embed="rId3"/>
                <a:stretch>
                  <a:fillRect l="-462" t="-155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09FAED3-7943-4EB4-A7C3-99167DA5F8E5}"/>
              </a:ext>
            </a:extLst>
          </p:cNvPr>
          <p:cNvPicPr>
            <a:picLocks noChangeAspect="1"/>
          </p:cNvPicPr>
          <p:nvPr/>
        </p:nvPicPr>
        <p:blipFill>
          <a:blip r:embed="rId4"/>
          <a:stretch>
            <a:fillRect/>
          </a:stretch>
        </p:blipFill>
        <p:spPr>
          <a:xfrm>
            <a:off x="1658599" y="2870421"/>
            <a:ext cx="8849401" cy="3194534"/>
          </a:xfrm>
          <a:prstGeom prst="rect">
            <a:avLst/>
          </a:prstGeom>
        </p:spPr>
      </p:pic>
    </p:spTree>
    <p:extLst>
      <p:ext uri="{BB962C8B-B14F-4D97-AF65-F5344CB8AC3E}">
        <p14:creationId xmlns:p14="http://schemas.microsoft.com/office/powerpoint/2010/main" val="1526711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7FA6-5D59-4B70-B57E-0371D46BD24B}"/>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CB15811-D134-4D76-9FD2-94F899C84684}"/>
                  </a:ext>
                </a:extLst>
              </p:cNvPr>
              <p:cNvSpPr>
                <a:spLocks noGrp="1"/>
              </p:cNvSpPr>
              <p:nvPr>
                <p:ph idx="1"/>
              </p:nvPr>
            </p:nvSpPr>
            <p:spPr/>
            <p:txBody>
              <a:bodyPr>
                <a:normAutofit/>
              </a:bodyPr>
              <a:lstStyle/>
              <a:p>
                <a:r>
                  <a:rPr lang="en-US" sz="1800" dirty="0"/>
                  <a:t>Using the product rule and the symmetric property </a:t>
                </a: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e>
                    </m:d>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oMath>
                </a14:m>
                <a:r>
                  <a:rPr lang="en-US" sz="1800" dirty="0"/>
                  <a:t>:</a:t>
                </a:r>
              </a:p>
              <a:p>
                <a:endParaRPr lang="en-US" sz="1800" dirty="0"/>
              </a:p>
              <a:p>
                <a:pPr marL="0" indent="0">
                  <a:buNone/>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𝑌</m:t>
                          </m:r>
                        </m:e>
                        <m:e>
                          <m:r>
                            <a:rPr lang="en-US" sz="1800" b="0" i="1" smtClean="0">
                              <a:latin typeface="Cambria Math" panose="02040503050406030204" pitchFamily="18" charset="0"/>
                            </a:rPr>
                            <m:t>𝑋</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e>
                              <m:r>
                                <a:rPr lang="en-US" sz="1800" b="0" i="1" smtClean="0">
                                  <a:latin typeface="Cambria Math" panose="02040503050406030204" pitchFamily="18" charset="0"/>
                                </a:rPr>
                                <m:t>𝑌</m:t>
                              </m:r>
                            </m:e>
                          </m:d>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num>
                        <m:den>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den>
                      </m:f>
                    </m:oMath>
                  </m:oMathPara>
                </a14:m>
                <a:endParaRPr lang="en-US" sz="1800" dirty="0"/>
              </a:p>
              <a:p>
                <a:pPr marL="0" indent="0">
                  <a:buNone/>
                </a:pPr>
                <a:r>
                  <a:rPr lang="en-US" sz="1800" dirty="0"/>
                  <a:t>Where we can obtain the denominator (normalization factor) using:</a:t>
                </a:r>
              </a:p>
              <a:p>
                <a:pPr marL="0" indent="0">
                  <a:buNone/>
                </a:pPr>
                <a:endParaRPr lang="en-US" sz="1800" dirty="0"/>
              </a:p>
              <a:p>
                <a:pPr marL="0" indent="0">
                  <a:buNone/>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 </m:t>
                      </m:r>
                      <m:nary>
                        <m:naryPr>
                          <m:chr m:val="∑"/>
                          <m:limLoc m:val="subSup"/>
                          <m:supHide m:val="on"/>
                          <m:ctrlPr>
                            <a:rPr lang="en-US" sz="1800" b="0" i="1" smtClean="0">
                              <a:latin typeface="Cambria Math" panose="02040503050406030204" pitchFamily="18" charset="0"/>
                            </a:rPr>
                          </m:ctrlPr>
                        </m:naryPr>
                        <m:sub>
                          <m:r>
                            <m:rPr>
                              <m:brk m:alnAt="9"/>
                            </m:rPr>
                            <a:rPr lang="en-US" sz="1800" b="0" i="1" smtClean="0">
                              <a:latin typeface="Cambria Math" panose="02040503050406030204" pitchFamily="18" charset="0"/>
                            </a:rPr>
                            <m:t>𝑌</m:t>
                          </m:r>
                        </m:sub>
                        <m:sup/>
                        <m:e>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e>
                              <m:r>
                                <a:rPr lang="en-US" sz="1800" b="0" i="1" smtClean="0">
                                  <a:latin typeface="Cambria Math" panose="02040503050406030204" pitchFamily="18" charset="0"/>
                                </a:rPr>
                                <m:t>𝑌</m:t>
                              </m:r>
                            </m:e>
                          </m:d>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e>
                      </m:nary>
                    </m:oMath>
                  </m:oMathPara>
                </a14:m>
                <a:endParaRPr lang="en-US" sz="1800" dirty="0"/>
              </a:p>
              <a:p>
                <a:pPr marL="0" indent="0">
                  <a:buNone/>
                </a:pPr>
                <a:endParaRPr lang="en-US" sz="1800" dirty="0"/>
              </a:p>
              <a:p>
                <a:pPr marL="0" indent="0">
                  <a:buNone/>
                </a:pPr>
                <a:r>
                  <a:rPr lang="en-US" sz="1800" b="1" dirty="0"/>
                  <a:t>Prior probability</a:t>
                </a:r>
                <a:r>
                  <a:rPr lang="en-US" sz="1800" dirty="0"/>
                  <a:t>: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oMath>
                </a14:m>
                <a:r>
                  <a:rPr lang="en-US" sz="1800" dirty="0"/>
                  <a:t> Probability available before we observe.</a:t>
                </a:r>
              </a:p>
              <a:p>
                <a:pPr marL="0" indent="0">
                  <a:buNone/>
                </a:pPr>
                <a:r>
                  <a:rPr lang="en-US" sz="1800" b="1" dirty="0"/>
                  <a:t>Posterior probability</a:t>
                </a:r>
                <a:r>
                  <a:rPr lang="en-US" sz="1800" dirty="0"/>
                  <a:t>: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oMath>
                </a14:m>
                <a:r>
                  <a:rPr lang="en-US" sz="1800" dirty="0"/>
                  <a:t> Probability available after we observe X</a:t>
                </a:r>
              </a:p>
              <a:p>
                <a:pPr marL="0" indent="0">
                  <a:buNone/>
                </a:pPr>
                <a:r>
                  <a:rPr lang="en-US" sz="1800" b="1" dirty="0"/>
                  <a:t>Likelihood</a:t>
                </a:r>
                <a:r>
                  <a:rPr lang="en-US" sz="1800" dirty="0"/>
                  <a:t>: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r>
                      <a:rPr lang="en-US" sz="1800" b="0" i="1" smtClean="0">
                        <a:latin typeface="Cambria Math" panose="02040503050406030204" pitchFamily="18" charset="0"/>
                      </a:rPr>
                      <m:t>)</m:t>
                    </m:r>
                  </m:oMath>
                </a14:m>
                <a:endParaRPr lang="en-US" sz="1800" dirty="0"/>
              </a:p>
              <a:p>
                <a:pPr marL="0" indent="0">
                  <a:buNone/>
                </a:pPr>
                <a:endParaRPr lang="en-US" sz="1800" dirty="0"/>
              </a:p>
            </p:txBody>
          </p:sp>
        </mc:Choice>
        <mc:Fallback xmlns="">
          <p:sp>
            <p:nvSpPr>
              <p:cNvPr id="5" name="Content Placeholder 4">
                <a:extLst>
                  <a:ext uri="{FF2B5EF4-FFF2-40B4-BE49-F238E27FC236}">
                    <a16:creationId xmlns:a16="http://schemas.microsoft.com/office/drawing/2014/main" id="{9CB15811-D134-4D76-9FD2-94F899C84684}"/>
                  </a:ext>
                </a:extLst>
              </p:cNvPr>
              <p:cNvSpPr>
                <a:spLocks noGrp="1" noRot="1" noChangeAspect="1" noMove="1" noResize="1" noEditPoints="1" noAdjustHandles="1" noChangeArrowheads="1" noChangeShapeType="1" noTextEdit="1"/>
              </p:cNvSpPr>
              <p:nvPr>
                <p:ph idx="1"/>
              </p:nvPr>
            </p:nvSpPr>
            <p:spPr>
              <a:blipFill>
                <a:blip r:embed="rId3"/>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200555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7F-8C24-408F-B2E1-0CAD1465E73D}"/>
              </a:ext>
            </a:extLst>
          </p:cNvPr>
          <p:cNvSpPr>
            <a:spLocks noGrp="1"/>
          </p:cNvSpPr>
          <p:nvPr>
            <p:ph type="title"/>
          </p:nvPr>
        </p:nvSpPr>
        <p:spPr>
          <a:xfrm>
            <a:off x="838200" y="178859"/>
            <a:ext cx="10515600" cy="1325563"/>
          </a:xfrm>
        </p:spPr>
        <p:txBody>
          <a:bodyPr/>
          <a:lstStyle/>
          <a:p>
            <a:r>
              <a:rPr lang="en-US" dirty="0"/>
              <a:t>Quiz:</a:t>
            </a:r>
          </a:p>
        </p:txBody>
      </p:sp>
      <p:sp>
        <p:nvSpPr>
          <p:cNvPr id="3" name="Content Placeholder 2">
            <a:extLst>
              <a:ext uri="{FF2B5EF4-FFF2-40B4-BE49-F238E27FC236}">
                <a16:creationId xmlns:a16="http://schemas.microsoft.com/office/drawing/2014/main" id="{CBAF08EC-9C54-4B55-958D-3DC0B336F107}"/>
              </a:ext>
            </a:extLst>
          </p:cNvPr>
          <p:cNvSpPr>
            <a:spLocks noGrp="1"/>
          </p:cNvSpPr>
          <p:nvPr>
            <p:ph idx="1"/>
          </p:nvPr>
        </p:nvSpPr>
        <p:spPr>
          <a:xfrm>
            <a:off x="838200" y="1380067"/>
            <a:ext cx="10515600" cy="4796896"/>
          </a:xfrm>
        </p:spPr>
        <p:txBody>
          <a:bodyPr>
            <a:normAutofit/>
          </a:bodyPr>
          <a:lstStyle/>
          <a:p>
            <a:pPr marL="0" indent="0">
              <a:buNone/>
            </a:pPr>
            <a:r>
              <a:rPr lang="en-US" sz="1800" dirty="0"/>
              <a:t>Suppose you are a woman in your 40s, and you decide to have a medical test for breast cancer called a </a:t>
            </a:r>
            <a:r>
              <a:rPr lang="en-US" sz="1800" b="1" dirty="0"/>
              <a:t>mammogram</a:t>
            </a:r>
            <a:r>
              <a:rPr lang="en-US" sz="1800" dirty="0"/>
              <a:t>. You are told that the test has a </a:t>
            </a:r>
            <a:r>
              <a:rPr lang="en-US" sz="1800" b="1" dirty="0"/>
              <a:t>sensitivity</a:t>
            </a:r>
            <a:r>
              <a:rPr lang="en-US" sz="1800" dirty="0"/>
              <a:t> of 80%, which means, if you have cancer, the test will be positive with probability 0.8 and with probability of 0.1 the test might be </a:t>
            </a:r>
            <a:r>
              <a:rPr lang="en-US" sz="1800" b="1" dirty="0"/>
              <a:t>faulty</a:t>
            </a:r>
            <a:r>
              <a:rPr lang="en-US" sz="1800" dirty="0"/>
              <a:t>. You also know that the </a:t>
            </a:r>
            <a:r>
              <a:rPr lang="en-US" sz="1800" b="1" dirty="0"/>
              <a:t>prior</a:t>
            </a:r>
            <a:r>
              <a:rPr lang="en-US" sz="1800" dirty="0"/>
              <a:t> probability of having breast cancer is 0.004. </a:t>
            </a:r>
          </a:p>
          <a:p>
            <a:pPr marL="0" indent="0">
              <a:buNone/>
            </a:pPr>
            <a:r>
              <a:rPr lang="en-US" sz="1800" dirty="0"/>
              <a:t>given the above information if the test is positive, what is the probability you have cancer? </a:t>
            </a:r>
          </a:p>
        </p:txBody>
      </p:sp>
      <p:pic>
        <p:nvPicPr>
          <p:cNvPr id="4" name="Picture 3">
            <a:extLst>
              <a:ext uri="{FF2B5EF4-FFF2-40B4-BE49-F238E27FC236}">
                <a16:creationId xmlns:a16="http://schemas.microsoft.com/office/drawing/2014/main" id="{BAC632DB-D978-4A48-9815-638A909B13C2}"/>
              </a:ext>
            </a:extLst>
          </p:cNvPr>
          <p:cNvPicPr>
            <a:picLocks noChangeAspect="1"/>
          </p:cNvPicPr>
          <p:nvPr/>
        </p:nvPicPr>
        <p:blipFill>
          <a:blip r:embed="rId2"/>
          <a:stretch>
            <a:fillRect/>
          </a:stretch>
        </p:blipFill>
        <p:spPr>
          <a:xfrm>
            <a:off x="838200" y="3194807"/>
            <a:ext cx="9775574" cy="1507821"/>
          </a:xfrm>
          <a:prstGeom prst="rect">
            <a:avLst/>
          </a:prstGeom>
        </p:spPr>
      </p:pic>
    </p:spTree>
    <p:extLst>
      <p:ext uri="{BB962C8B-B14F-4D97-AF65-F5344CB8AC3E}">
        <p14:creationId xmlns:p14="http://schemas.microsoft.com/office/powerpoint/2010/main" val="251606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FF6E7-EA9B-4127-AFFF-FFCC3AD2565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 Distribution over two variables</a:t>
            </a:r>
          </a:p>
        </p:txBody>
      </p:sp>
      <p:pic>
        <p:nvPicPr>
          <p:cNvPr id="6" name="Picture 5">
            <a:extLst>
              <a:ext uri="{FF2B5EF4-FFF2-40B4-BE49-F238E27FC236}">
                <a16:creationId xmlns:a16="http://schemas.microsoft.com/office/drawing/2014/main" id="{8D1DC09B-2976-43C1-8FDE-0E1921853014}"/>
              </a:ext>
            </a:extLst>
          </p:cNvPr>
          <p:cNvPicPr>
            <a:picLocks noChangeAspect="1"/>
          </p:cNvPicPr>
          <p:nvPr/>
        </p:nvPicPr>
        <p:blipFill>
          <a:blip r:embed="rId3"/>
          <a:stretch>
            <a:fillRect/>
          </a:stretch>
        </p:blipFill>
        <p:spPr>
          <a:xfrm>
            <a:off x="4207933" y="910200"/>
            <a:ext cx="7347537" cy="5038576"/>
          </a:xfrm>
          <a:prstGeom prst="rect">
            <a:avLst/>
          </a:prstGeom>
        </p:spPr>
      </p:pic>
    </p:spTree>
    <p:extLst>
      <p:ext uri="{BB962C8B-B14F-4D97-AF65-F5344CB8AC3E}">
        <p14:creationId xmlns:p14="http://schemas.microsoft.com/office/powerpoint/2010/main" val="37543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7FA6-5D59-4B70-B57E-0371D46BD24B}"/>
              </a:ext>
            </a:extLst>
          </p:cNvPr>
          <p:cNvSpPr>
            <a:spLocks noGrp="1"/>
          </p:cNvSpPr>
          <p:nvPr>
            <p:ph type="title"/>
          </p:nvPr>
        </p:nvSpPr>
        <p:spPr>
          <a:xfrm>
            <a:off x="838200" y="144992"/>
            <a:ext cx="10515600" cy="1325563"/>
          </a:xfrm>
        </p:spPr>
        <p:txBody>
          <a:bodyPr/>
          <a:lstStyle/>
          <a:p>
            <a:r>
              <a:rPr lang="en-US" dirty="0"/>
              <a:t>Independent and Conditional Independent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6AC23-6E55-49E7-9D03-D1EEEFC5EBD0}"/>
                  </a:ext>
                </a:extLst>
              </p:cNvPr>
              <p:cNvSpPr>
                <a:spLocks noGrp="1"/>
              </p:cNvSpPr>
              <p:nvPr>
                <p:ph idx="1"/>
              </p:nvPr>
            </p:nvSpPr>
            <p:spPr>
              <a:xfrm>
                <a:off x="838200" y="1380067"/>
                <a:ext cx="10515600" cy="4796896"/>
              </a:xfrm>
            </p:spPr>
            <p:txBody>
              <a:bodyPr>
                <a:normAutofit/>
              </a:bodyPr>
              <a:lstStyle/>
              <a:p>
                <a:pPr marL="0" indent="0">
                  <a:buNone/>
                </a:pPr>
                <a:r>
                  <a:rPr lang="en-US" sz="1800" dirty="0">
                    <a:latin typeface="Cambria" panose="02040503050406030204" pitchFamily="18" charset="0"/>
                  </a:rPr>
                  <a:t>We say X and Y are </a:t>
                </a:r>
                <a:r>
                  <a:rPr lang="en-US" sz="1800" dirty="0">
                    <a:solidFill>
                      <a:srgbClr val="FF0000"/>
                    </a:solidFill>
                    <a:latin typeface="Cambria" panose="02040503050406030204" pitchFamily="18" charset="0"/>
                  </a:rPr>
                  <a:t>Unconditionally</a:t>
                </a:r>
                <a:r>
                  <a:rPr lang="en-US" sz="1800" dirty="0">
                    <a:latin typeface="Cambria" panose="02040503050406030204" pitchFamily="18" charset="0"/>
                  </a:rPr>
                  <a:t> </a:t>
                </a:r>
                <a:r>
                  <a:rPr lang="en-US" sz="1800" dirty="0">
                    <a:solidFill>
                      <a:srgbClr val="FF0000"/>
                    </a:solidFill>
                    <a:latin typeface="Cambria" panose="02040503050406030204" pitchFamily="18" charset="0"/>
                  </a:rPr>
                  <a:t>independent </a:t>
                </a:r>
                <a:r>
                  <a:rPr lang="en-US" sz="1800" dirty="0">
                    <a:latin typeface="Cambria" panose="02040503050406030204" pitchFamily="18" charset="0"/>
                  </a:rPr>
                  <a:t>if</a:t>
                </a:r>
              </a:p>
              <a:p>
                <a:pPr marL="0" indent="0">
                  <a:buNone/>
                </a:pPr>
                <a:endParaRPr lang="en-US" sz="1800" dirty="0">
                  <a:solidFill>
                    <a:srgbClr val="FF0000"/>
                  </a:solidFill>
                  <a:latin typeface="Cambria"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𝑌</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𝑌</m:t>
                          </m:r>
                        </m:e>
                      </m:d>
                      <m:r>
                        <a:rPr lang="en-US" sz="180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𝑋</m:t>
                          </m:r>
                        </m:e>
                      </m:d>
                      <m:r>
                        <a:rPr lang="en-US" sz="1800" i="1">
                          <a:latin typeface="Cambria Math" panose="02040503050406030204" pitchFamily="18" charset="0"/>
                        </a:rPr>
                        <m:t>.</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𝑌</m:t>
                          </m:r>
                        </m:e>
                      </m:d>
                    </m:oMath>
                  </m:oMathPara>
                </a14:m>
                <a:endParaRPr lang="en-US" sz="1800" dirty="0">
                  <a:latin typeface="Cambria"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𝑌</m:t>
                          </m:r>
                          <m:r>
                            <a:rPr lang="en-US" sz="1800" i="1">
                              <a:latin typeface="Cambria Math" panose="02040503050406030204" pitchFamily="18" charset="0"/>
                            </a:rPr>
                            <m:t>|</m:t>
                          </m:r>
                          <m:r>
                            <a:rPr lang="en-US" sz="1800" i="1">
                              <a:latin typeface="Cambria Math" panose="02040503050406030204" pitchFamily="18" charset="0"/>
                            </a:rPr>
                            <m:t>𝑋</m:t>
                          </m:r>
                        </m:e>
                      </m:d>
                      <m:r>
                        <a:rPr lang="en-US" sz="1800" i="1">
                          <a:latin typeface="Cambria Math" panose="02040503050406030204" pitchFamily="18" charset="0"/>
                        </a:rPr>
                        <m:t>=</m:t>
                      </m:r>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𝑌</m:t>
                      </m:r>
                      <m:r>
                        <a:rPr lang="en-US" sz="1800" b="0" i="0" smtClean="0">
                          <a:latin typeface="Cambria Math" panose="02040503050406030204" pitchFamily="18" charset="0"/>
                        </a:rPr>
                        <m:t>)</m:t>
                      </m:r>
                    </m:oMath>
                  </m:oMathPara>
                </a14:m>
                <a:endParaRPr lang="en-US" sz="1800" dirty="0">
                  <a:latin typeface="Cambria" panose="02040503050406030204" pitchFamily="18" charset="0"/>
                </a:endParaRPr>
              </a:p>
              <a:p>
                <a:pPr marL="0" indent="0">
                  <a:buNone/>
                </a:pPr>
                <a:endParaRPr lang="en-US" sz="1800" dirty="0">
                  <a:latin typeface="Cambria" panose="02040503050406030204" pitchFamily="18" charset="0"/>
                </a:endParaRPr>
              </a:p>
              <a:p>
                <a:pPr marL="0" indent="0">
                  <a:buNone/>
                </a:pPr>
                <a:r>
                  <a:rPr lang="en-US" sz="1800" dirty="0"/>
                  <a:t>Some Examples: </a:t>
                </a:r>
              </a:p>
              <a:p>
                <a:pPr marL="285750" indent="-285750">
                  <a:buFont typeface="Arial" panose="020B0604020202020204" pitchFamily="34" charset="0"/>
                  <a:buChar char="•"/>
                </a:pPr>
                <a:r>
                  <a:rPr lang="en-US" sz="1800" dirty="0">
                    <a:latin typeface="Cambria" panose="02040503050406030204" pitchFamily="18" charset="0"/>
                  </a:rPr>
                  <a:t>The rolls of two twenty-sided dice:</a:t>
                </a:r>
              </a:p>
              <a:p>
                <a:pPr marL="285750" indent="-285750">
                  <a:buFont typeface="Arial" panose="020B0604020202020204" pitchFamily="34" charset="0"/>
                  <a:buChar char="•"/>
                </a:pPr>
                <a:r>
                  <a:rPr lang="en-US" sz="1800" dirty="0">
                    <a:latin typeface="Cambria" panose="02040503050406030204" pitchFamily="18" charset="0"/>
                  </a:rPr>
                  <a:t>Rolling three dice and computing (D1 + D2, D2 + D3): </a:t>
                </a:r>
              </a:p>
              <a:p>
                <a:pPr marL="285750" indent="-285750">
                  <a:buFont typeface="Arial" panose="020B0604020202020204" pitchFamily="34" charset="0"/>
                  <a:buChar char="•"/>
                </a:pPr>
                <a:r>
                  <a:rPr lang="en-US" sz="1800" dirty="0">
                    <a:latin typeface="Cambria" panose="02040503050406030204" pitchFamily="18" charset="0"/>
                  </a:rPr>
                  <a:t>The number of enrolled students and the temperature outside today: independent?</a:t>
                </a:r>
              </a:p>
              <a:p>
                <a:pPr marL="285750" indent="-285750">
                  <a:buFont typeface="Arial" panose="020B0604020202020204" pitchFamily="34" charset="0"/>
                  <a:buChar char="•"/>
                </a:pPr>
                <a:r>
                  <a:rPr lang="en-US" sz="1800" dirty="0">
                    <a:latin typeface="Cambria" panose="02040503050406030204" pitchFamily="18" charset="0"/>
                  </a:rPr>
                  <a:t>The number of attending students and the temperature outside today:</a:t>
                </a:r>
              </a:p>
            </p:txBody>
          </p:sp>
        </mc:Choice>
        <mc:Fallback xmlns="">
          <p:sp>
            <p:nvSpPr>
              <p:cNvPr id="3" name="Content Placeholder 2">
                <a:extLst>
                  <a:ext uri="{FF2B5EF4-FFF2-40B4-BE49-F238E27FC236}">
                    <a16:creationId xmlns:a16="http://schemas.microsoft.com/office/drawing/2014/main" id="{BED6AC23-6E55-49E7-9D03-D1EEEFC5EBD0}"/>
                  </a:ext>
                </a:extLst>
              </p:cNvPr>
              <p:cNvSpPr>
                <a:spLocks noGrp="1" noRot="1" noChangeAspect="1" noMove="1" noResize="1" noEditPoints="1" noAdjustHandles="1" noChangeArrowheads="1" noChangeShapeType="1" noTextEdit="1"/>
              </p:cNvSpPr>
              <p:nvPr>
                <p:ph idx="1"/>
              </p:nvPr>
            </p:nvSpPr>
            <p:spPr>
              <a:xfrm>
                <a:off x="838200" y="1380067"/>
                <a:ext cx="10515600" cy="4796896"/>
              </a:xfrm>
              <a:blipFill>
                <a:blip r:embed="rId3"/>
                <a:stretch>
                  <a:fillRect l="-522" t="-1271"/>
                </a:stretch>
              </a:blipFill>
            </p:spPr>
            <p:txBody>
              <a:bodyPr/>
              <a:lstStyle/>
              <a:p>
                <a:r>
                  <a:rPr lang="en-US">
                    <a:noFill/>
                  </a:rPr>
                  <a:t> </a:t>
                </a:r>
              </a:p>
            </p:txBody>
          </p:sp>
        </mc:Fallback>
      </mc:AlternateContent>
    </p:spTree>
    <p:extLst>
      <p:ext uri="{BB962C8B-B14F-4D97-AF65-F5344CB8AC3E}">
        <p14:creationId xmlns:p14="http://schemas.microsoft.com/office/powerpoint/2010/main" val="2005114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3387</TotalTime>
  <Words>2058</Words>
  <Application>Microsoft Office PowerPoint</Application>
  <PresentationFormat>Widescreen</PresentationFormat>
  <Paragraphs>271</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vt:lpstr>
      <vt:lpstr>Cambria Math</vt:lpstr>
      <vt:lpstr>Office Theme</vt:lpstr>
      <vt:lpstr>Probability Overview</vt:lpstr>
      <vt:lpstr>Random Variables</vt:lpstr>
      <vt:lpstr>Discrete Distributions</vt:lpstr>
      <vt:lpstr>PowerPoint Presentation</vt:lpstr>
      <vt:lpstr>PowerPoint Presentation</vt:lpstr>
      <vt:lpstr>Bayes’ Theorem</vt:lpstr>
      <vt:lpstr>Quiz:</vt:lpstr>
      <vt:lpstr>Example: Distribution over two variables</vt:lpstr>
      <vt:lpstr>Independent and Conditional Independent</vt:lpstr>
      <vt:lpstr>Conditional Independence</vt:lpstr>
      <vt:lpstr>Continuous Random Variables</vt:lpstr>
      <vt:lpstr>Probability Density  </vt:lpstr>
      <vt:lpstr>PowerPoint Presentation</vt:lpstr>
      <vt:lpstr>Expectation</vt:lpstr>
      <vt:lpstr>Iterated Expectation</vt:lpstr>
      <vt:lpstr>Probability Models</vt:lpstr>
      <vt:lpstr>Independent and Identically Distributed Random Variables</vt:lpstr>
      <vt:lpstr>The Maximum Likelihood Estimate</vt:lpstr>
      <vt:lpstr>The Gaussian distributions </vt:lpstr>
      <vt:lpstr>PowerPoint Presentation</vt:lpstr>
      <vt:lpstr>PowerPoint Presentation</vt:lpstr>
      <vt:lpstr>PowerPoint Presentation</vt:lpstr>
      <vt:lpstr>PowerPoint Presentation</vt:lpstr>
      <vt:lpstr>Illustration of how bias arises in using maximum likelihood</vt:lpstr>
      <vt:lpstr>Information Theory</vt:lpstr>
      <vt:lpstr>PowerPoint Presentation</vt:lpstr>
      <vt:lpstr>Relative entropy and mutual information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Overview</dc:title>
  <dc:creator>Ramin Mohammadi</dc:creator>
  <cp:lastModifiedBy>Ramin Mohammadi</cp:lastModifiedBy>
  <cp:revision>71</cp:revision>
  <dcterms:created xsi:type="dcterms:W3CDTF">2020-10-04T18:00:22Z</dcterms:created>
  <dcterms:modified xsi:type="dcterms:W3CDTF">2021-01-21T22:39:04Z</dcterms:modified>
</cp:coreProperties>
</file>