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10287000" cx="18288000"/>
  <p:notesSz cx="6858000" cy="9144000"/>
  <p:embeddedFontLst>
    <p:embeddedFont>
      <p:font typeface="Open Sans ExtraBold"/>
      <p:bold r:id="rId20"/>
      <p:boldItalic r:id="rId21"/>
    </p:embeddedFont>
    <p:embeddedFont>
      <p:font typeface="Open Sans Light"/>
      <p:regular r:id="rId22"/>
      <p:bold r:id="rId23"/>
      <p:italic r:id="rId24"/>
      <p:boldItalic r:id="rId25"/>
    </p:embeddedFont>
    <p:embeddedFont>
      <p:font typeface="Open Sans"/>
      <p:bold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ExtraBold-bold.fntdata"/><Relationship Id="rId22" Type="http://schemas.openxmlformats.org/officeDocument/2006/relationships/font" Target="fonts/OpenSansLight-regular.fntdata"/><Relationship Id="rId21" Type="http://schemas.openxmlformats.org/officeDocument/2006/relationships/font" Target="fonts/OpenSansExtraBold-boldItalic.fntdata"/><Relationship Id="rId24" Type="http://schemas.openxmlformats.org/officeDocument/2006/relationships/font" Target="fonts/OpenSansLight-italic.fntdata"/><Relationship Id="rId23" Type="http://schemas.openxmlformats.org/officeDocument/2006/relationships/font" Target="fonts/OpenSansLigh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Light-boldItalic.fnt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DFFD"/>
        </a:solidFill>
      </p:bgPr>
    </p:bg>
    <p:spTree>
      <p:nvGrpSpPr>
        <p:cNvPr id="83" name="Shape 83"/>
        <p:cNvGrpSpPr/>
        <p:nvPr/>
      </p:nvGrpSpPr>
      <p:grpSpPr>
        <a:xfrm>
          <a:off x="0" y="0"/>
          <a:ext cx="0" cy="0"/>
          <a:chOff x="0" y="0"/>
          <a:chExt cx="0" cy="0"/>
        </a:xfrm>
      </p:grpSpPr>
      <p:sp>
        <p:nvSpPr>
          <p:cNvPr id="84" name="Google Shape;84;p13"/>
          <p:cNvSpPr/>
          <p:nvPr/>
        </p:nvSpPr>
        <p:spPr>
          <a:xfrm>
            <a:off x="0" y="0"/>
            <a:ext cx="18288001" cy="1028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13"/>
          <p:cNvGrpSpPr/>
          <p:nvPr/>
        </p:nvGrpSpPr>
        <p:grpSpPr>
          <a:xfrm>
            <a:off x="1674657" y="431931"/>
            <a:ext cx="1213732" cy="164839"/>
            <a:chOff x="0" y="0"/>
            <a:chExt cx="1618310" cy="219785"/>
          </a:xfrm>
        </p:grpSpPr>
        <p:sp>
          <p:nvSpPr>
            <p:cNvPr id="86" name="Google Shape;86;p13"/>
            <p:cNvSpPr/>
            <p:nvPr/>
          </p:nvSpPr>
          <p:spPr>
            <a:xfrm>
              <a:off x="0" y="0"/>
              <a:ext cx="236347" cy="219785"/>
            </a:xfrm>
            <a:prstGeom prst="rect">
              <a:avLst/>
            </a:prstGeom>
            <a:solidFill>
              <a:srgbClr val="311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460654" y="0"/>
              <a:ext cx="236347" cy="219785"/>
            </a:xfrm>
            <a:prstGeom prst="rect">
              <a:avLst/>
            </a:prstGeom>
            <a:solidFill>
              <a:srgbClr val="CC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921309" y="0"/>
              <a:ext cx="236347" cy="219785"/>
            </a:xfrm>
            <a:prstGeom prst="rect">
              <a:avLst/>
            </a:prstGeom>
            <a:solidFill>
              <a:srgbClr val="CC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1381963" y="0"/>
              <a:ext cx="236347" cy="219785"/>
            </a:xfrm>
            <a:prstGeom prst="rect">
              <a:avLst/>
            </a:prstGeom>
            <a:solidFill>
              <a:srgbClr val="CC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74959" y="69706"/>
              <a:ext cx="86430" cy="80373"/>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13"/>
          <p:cNvGrpSpPr/>
          <p:nvPr/>
        </p:nvGrpSpPr>
        <p:grpSpPr>
          <a:xfrm>
            <a:off x="7781017" y="3111981"/>
            <a:ext cx="10506983" cy="4241632"/>
            <a:chOff x="0" y="238125"/>
            <a:chExt cx="14009311" cy="5655510"/>
          </a:xfrm>
        </p:grpSpPr>
        <p:sp>
          <p:nvSpPr>
            <p:cNvPr id="92" name="Google Shape;92;p13"/>
            <p:cNvSpPr txBox="1"/>
            <p:nvPr/>
          </p:nvSpPr>
          <p:spPr>
            <a:xfrm>
              <a:off x="0" y="238125"/>
              <a:ext cx="14009311" cy="459186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3000" u="none" cap="none" strike="noStrike">
                  <a:solidFill>
                    <a:srgbClr val="31145B"/>
                  </a:solidFill>
                  <a:latin typeface="Arial"/>
                  <a:ea typeface="Arial"/>
                  <a:cs typeface="Arial"/>
                  <a:sym typeface="Arial"/>
                </a:rPr>
                <a:t>Drug repurposing </a:t>
              </a:r>
              <a:endParaRPr/>
            </a:p>
          </p:txBody>
        </p:sp>
        <p:sp>
          <p:nvSpPr>
            <p:cNvPr id="93" name="Google Shape;93;p13"/>
            <p:cNvSpPr txBox="1"/>
            <p:nvPr/>
          </p:nvSpPr>
          <p:spPr>
            <a:xfrm>
              <a:off x="0" y="5314847"/>
              <a:ext cx="14009311" cy="578788"/>
            </a:xfrm>
            <a:prstGeom prst="rect">
              <a:avLst/>
            </a:prstGeom>
            <a:noFill/>
            <a:ln>
              <a:noFill/>
            </a:ln>
          </p:spPr>
          <p:txBody>
            <a:bodyPr anchorCtr="0" anchor="t" bIns="0" lIns="0" spcFirstLastPara="1" rIns="0" wrap="square" tIns="0">
              <a:noAutofit/>
            </a:bodyPr>
            <a:lstStyle/>
            <a:p>
              <a:pPr indent="0" lvl="0" marL="0" marR="0" rtl="0" algn="l">
                <a:lnSpc>
                  <a:spcPct val="120006"/>
                </a:lnSpc>
                <a:spcBef>
                  <a:spcPts val="0"/>
                </a:spcBef>
                <a:spcAft>
                  <a:spcPts val="0"/>
                </a:spcAft>
                <a:buNone/>
              </a:pPr>
              <a:r>
                <a:rPr b="0" i="0" lang="en-US" sz="2999" u="none" cap="none" strike="noStrike">
                  <a:solidFill>
                    <a:srgbClr val="31145B"/>
                  </a:solidFill>
                  <a:latin typeface="Arial"/>
                  <a:ea typeface="Arial"/>
                  <a:cs typeface="Arial"/>
                  <a:sym typeface="Arial"/>
                </a:rPr>
                <a:t>Using AI ( for Covid-19 )</a:t>
              </a:r>
              <a:endParaRPr/>
            </a:p>
          </p:txBody>
        </p:sp>
      </p:grpSp>
      <p:pic>
        <p:nvPicPr>
          <p:cNvPr id="94" name="Google Shape;94;p13"/>
          <p:cNvPicPr preferRelativeResize="0"/>
          <p:nvPr/>
        </p:nvPicPr>
        <p:blipFill rotWithShape="1">
          <a:blip r:embed="rId3">
            <a:alphaModFix/>
          </a:blip>
          <a:srcRect b="0" l="0" r="0" t="0"/>
          <a:stretch/>
        </p:blipFill>
        <p:spPr>
          <a:xfrm>
            <a:off x="450759" y="2046650"/>
            <a:ext cx="7190473" cy="7710963"/>
          </a:xfrm>
          <a:prstGeom prst="rect">
            <a:avLst/>
          </a:prstGeom>
          <a:noFill/>
          <a:ln>
            <a:noFill/>
          </a:ln>
        </p:spPr>
      </p:pic>
      <p:sp>
        <p:nvSpPr>
          <p:cNvPr id="95" name="Google Shape;95;p13"/>
          <p:cNvSpPr txBox="1"/>
          <p:nvPr/>
        </p:nvSpPr>
        <p:spPr>
          <a:xfrm>
            <a:off x="796049" y="358805"/>
            <a:ext cx="465302" cy="301565"/>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b="0" i="0" lang="en-US" sz="2000" u="none" cap="none" strike="noStrike">
                <a:solidFill>
                  <a:srgbClr val="31145B"/>
                </a:solidFill>
                <a:latin typeface="Arial"/>
                <a:ea typeface="Arial"/>
                <a:cs typeface="Arial"/>
                <a:sym typeface="Arial"/>
              </a:rPr>
              <a:t>01</a:t>
            </a:r>
            <a:endParaRPr/>
          </a:p>
        </p:txBody>
      </p:sp>
      <p:sp>
        <p:nvSpPr>
          <p:cNvPr id="96" name="Google Shape;96;p13"/>
          <p:cNvSpPr txBox="1"/>
          <p:nvPr/>
        </p:nvSpPr>
        <p:spPr>
          <a:xfrm>
            <a:off x="8853252" y="252346"/>
            <a:ext cx="8420615" cy="533533"/>
          </a:xfrm>
          <a:prstGeom prst="rect">
            <a:avLst/>
          </a:prstGeom>
          <a:noFill/>
          <a:ln>
            <a:noFill/>
          </a:ln>
        </p:spPr>
        <p:txBody>
          <a:bodyPr anchorCtr="0" anchor="t" bIns="0" lIns="0" spcFirstLastPara="1" rIns="0" wrap="square" tIns="0">
            <a:noAutofit/>
          </a:bodyPr>
          <a:lstStyle/>
          <a:p>
            <a:pPr indent="0" lvl="0" marL="0" marR="0" rtl="0" algn="r">
              <a:lnSpc>
                <a:spcPct val="120011"/>
              </a:lnSpc>
              <a:spcBef>
                <a:spcPts val="0"/>
              </a:spcBef>
              <a:spcAft>
                <a:spcPts val="0"/>
              </a:spcAft>
              <a:buNone/>
            </a:pPr>
            <a:r>
              <a:rPr b="0" i="0" lang="en-US" sz="1799" u="none" cap="none" strike="noStrike">
                <a:solidFill>
                  <a:srgbClr val="31145B"/>
                </a:solidFill>
                <a:latin typeface="Arial"/>
                <a:ea typeface="Arial"/>
                <a:cs typeface="Arial"/>
                <a:sym typeface="Arial"/>
              </a:rPr>
              <a:t>VISHWAKARMA STUDENT RESEARCH PROJECT SCHEME (VSRPS)  2020</a:t>
            </a:r>
            <a:endParaRPr/>
          </a:p>
        </p:txBody>
      </p:sp>
      <p:sp>
        <p:nvSpPr>
          <p:cNvPr id="97" name="Google Shape;97;p13"/>
          <p:cNvSpPr txBox="1"/>
          <p:nvPr/>
        </p:nvSpPr>
        <p:spPr>
          <a:xfrm>
            <a:off x="14006513" y="9566943"/>
            <a:ext cx="4281488" cy="580390"/>
          </a:xfrm>
          <a:prstGeom prst="rect">
            <a:avLst/>
          </a:prstGeom>
          <a:noFill/>
          <a:ln>
            <a:noFill/>
          </a:ln>
        </p:spPr>
        <p:txBody>
          <a:bodyPr anchorCtr="0" anchor="t" bIns="0" lIns="0" spcFirstLastPara="1" rIns="0" wrap="square" tIns="0">
            <a:noAutofit/>
          </a:bodyPr>
          <a:lstStyle/>
          <a:p>
            <a:pPr indent="0" lvl="0" marL="0" marR="0" rtl="0" algn="ctr">
              <a:lnSpc>
                <a:spcPct val="139970"/>
              </a:lnSpc>
              <a:spcBef>
                <a:spcPts val="0"/>
              </a:spcBef>
              <a:spcAft>
                <a:spcPts val="0"/>
              </a:spcAft>
              <a:buNone/>
            </a:pPr>
            <a:r>
              <a:rPr b="1" i="0" lang="en-US" sz="3400" u="none" cap="none" strike="noStrike">
                <a:solidFill>
                  <a:srgbClr val="31145B"/>
                </a:solidFill>
                <a:latin typeface="Open Sans"/>
                <a:ea typeface="Open Sans"/>
                <a:cs typeface="Open Sans"/>
                <a:sym typeface="Open Sans"/>
              </a:rPr>
              <a:t> Vaibhav R Mankar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2"/>
          <p:cNvSpPr/>
          <p:nvPr/>
        </p:nvSpPr>
        <p:spPr>
          <a:xfrm rot="-5400000">
            <a:off x="-4437159" y="4437159"/>
            <a:ext cx="10287000" cy="1412683"/>
          </a:xfrm>
          <a:prstGeom prst="rect">
            <a:avLst/>
          </a:prstGeom>
          <a:solidFill>
            <a:srgbClr val="EEDF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2"/>
          <p:cNvSpPr txBox="1"/>
          <p:nvPr/>
        </p:nvSpPr>
        <p:spPr>
          <a:xfrm rot="-5400000">
            <a:off x="-2198786" y="6081644"/>
            <a:ext cx="5819778" cy="533533"/>
          </a:xfrm>
          <a:prstGeom prst="rect">
            <a:avLst/>
          </a:prstGeom>
          <a:noFill/>
          <a:ln>
            <a:noFill/>
          </a:ln>
        </p:spPr>
        <p:txBody>
          <a:bodyPr anchorCtr="0" anchor="t" bIns="0" lIns="0" spcFirstLastPara="1" rIns="0" wrap="square" tIns="0">
            <a:noAutofit/>
          </a:bodyPr>
          <a:lstStyle/>
          <a:p>
            <a:pPr indent="0" lvl="0" marL="0" marR="0" rtl="0" algn="l">
              <a:lnSpc>
                <a:spcPct val="120011"/>
              </a:lnSpc>
              <a:spcBef>
                <a:spcPts val="0"/>
              </a:spcBef>
              <a:spcAft>
                <a:spcPts val="0"/>
              </a:spcAft>
              <a:buNone/>
            </a:pPr>
            <a:r>
              <a:rPr b="0" i="0" lang="en-US" sz="1799" u="none" cap="none" strike="noStrike">
                <a:solidFill>
                  <a:srgbClr val="31145B"/>
                </a:solidFill>
                <a:latin typeface="Arial"/>
                <a:ea typeface="Arial"/>
                <a:cs typeface="Arial"/>
                <a:sym typeface="Arial"/>
              </a:rPr>
              <a:t>VISHWAKARMA STUDENT RESEARCH PROJECT SCHEME (VSRPS)  2020</a:t>
            </a:r>
            <a:endParaRPr/>
          </a:p>
        </p:txBody>
      </p:sp>
      <p:grpSp>
        <p:nvGrpSpPr>
          <p:cNvPr id="251" name="Google Shape;251;p22"/>
          <p:cNvGrpSpPr/>
          <p:nvPr/>
        </p:nvGrpSpPr>
        <p:grpSpPr>
          <a:xfrm>
            <a:off x="623922" y="1813217"/>
            <a:ext cx="164839" cy="1213732"/>
            <a:chOff x="0" y="0"/>
            <a:chExt cx="219785" cy="1618310"/>
          </a:xfrm>
        </p:grpSpPr>
        <p:sp>
          <p:nvSpPr>
            <p:cNvPr id="252" name="Google Shape;252;p22"/>
            <p:cNvSpPr/>
            <p:nvPr/>
          </p:nvSpPr>
          <p:spPr>
            <a:xfrm rot="5400000">
              <a:off x="-8281" y="8281"/>
              <a:ext cx="236347" cy="219785"/>
            </a:xfrm>
            <a:prstGeom prst="rect">
              <a:avLst/>
            </a:prstGeom>
            <a:solidFill>
              <a:srgbClr val="CC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2"/>
            <p:cNvSpPr/>
            <p:nvPr/>
          </p:nvSpPr>
          <p:spPr>
            <a:xfrm rot="5400000">
              <a:off x="-8281" y="468936"/>
              <a:ext cx="236347" cy="219785"/>
            </a:xfrm>
            <a:prstGeom prst="rect">
              <a:avLst/>
            </a:prstGeom>
            <a:solidFill>
              <a:srgbClr val="311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
            <p:cNvSpPr/>
            <p:nvPr/>
          </p:nvSpPr>
          <p:spPr>
            <a:xfrm rot="5400000">
              <a:off x="-8281" y="929590"/>
              <a:ext cx="236347" cy="219785"/>
            </a:xfrm>
            <a:prstGeom prst="rect">
              <a:avLst/>
            </a:prstGeom>
            <a:solidFill>
              <a:srgbClr val="CC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2"/>
            <p:cNvSpPr/>
            <p:nvPr/>
          </p:nvSpPr>
          <p:spPr>
            <a:xfrm rot="5400000">
              <a:off x="-8281" y="1390244"/>
              <a:ext cx="236347" cy="219785"/>
            </a:xfrm>
            <a:prstGeom prst="rect">
              <a:avLst/>
            </a:prstGeom>
            <a:solidFill>
              <a:srgbClr val="CC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2"/>
            <p:cNvSpPr/>
            <p:nvPr/>
          </p:nvSpPr>
          <p:spPr>
            <a:xfrm rot="5400000">
              <a:off x="66678" y="538642"/>
              <a:ext cx="86430" cy="80373"/>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 name="Google Shape;257;p22"/>
          <p:cNvSpPr txBox="1"/>
          <p:nvPr/>
        </p:nvSpPr>
        <p:spPr>
          <a:xfrm>
            <a:off x="473690" y="1019175"/>
            <a:ext cx="465302" cy="301565"/>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b="0" i="0" lang="en-US" sz="2000" u="none" cap="none" strike="noStrike">
                <a:solidFill>
                  <a:srgbClr val="31145B"/>
                </a:solidFill>
                <a:latin typeface="Arial"/>
                <a:ea typeface="Arial"/>
                <a:cs typeface="Arial"/>
                <a:sym typeface="Arial"/>
              </a:rPr>
              <a:t>10</a:t>
            </a:r>
            <a:endParaRPr/>
          </a:p>
        </p:txBody>
      </p:sp>
      <p:pic>
        <p:nvPicPr>
          <p:cNvPr id="258" name="Google Shape;258;p22"/>
          <p:cNvPicPr preferRelativeResize="0"/>
          <p:nvPr/>
        </p:nvPicPr>
        <p:blipFill rotWithShape="1">
          <a:blip r:embed="rId3">
            <a:alphaModFix/>
          </a:blip>
          <a:srcRect b="0" l="22367" r="35908" t="0"/>
          <a:stretch/>
        </p:blipFill>
        <p:spPr>
          <a:xfrm>
            <a:off x="1412683" y="17432"/>
            <a:ext cx="6431183" cy="10269568"/>
          </a:xfrm>
          <a:prstGeom prst="rect">
            <a:avLst/>
          </a:prstGeom>
          <a:noFill/>
          <a:ln>
            <a:noFill/>
          </a:ln>
        </p:spPr>
      </p:pic>
      <p:sp>
        <p:nvSpPr>
          <p:cNvPr id="259" name="Google Shape;259;p22"/>
          <p:cNvSpPr txBox="1"/>
          <p:nvPr/>
        </p:nvSpPr>
        <p:spPr>
          <a:xfrm>
            <a:off x="9144000" y="603192"/>
            <a:ext cx="8115300" cy="3624257"/>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0" i="0" lang="en-US" sz="8000" u="none" cap="none" strike="noStrike">
                <a:solidFill>
                  <a:srgbClr val="31145B"/>
                </a:solidFill>
                <a:latin typeface="Arial"/>
                <a:ea typeface="Arial"/>
                <a:cs typeface="Arial"/>
                <a:sym typeface="Arial"/>
              </a:rPr>
              <a:t>Methods of Data collection and analysis</a:t>
            </a:r>
            <a:endParaRPr/>
          </a:p>
        </p:txBody>
      </p:sp>
      <p:sp>
        <p:nvSpPr>
          <p:cNvPr id="260" name="Google Shape;260;p22"/>
          <p:cNvSpPr txBox="1"/>
          <p:nvPr/>
        </p:nvSpPr>
        <p:spPr>
          <a:xfrm>
            <a:off x="8227848" y="4884535"/>
            <a:ext cx="10060152" cy="2613025"/>
          </a:xfrm>
          <a:prstGeom prst="rect">
            <a:avLst/>
          </a:prstGeom>
          <a:noFill/>
          <a:ln>
            <a:noFill/>
          </a:ln>
        </p:spPr>
        <p:txBody>
          <a:bodyPr anchorCtr="0" anchor="t" bIns="0" lIns="0" spcFirstLastPara="1" rIns="0" wrap="square" tIns="0">
            <a:noAutofit/>
          </a:bodyPr>
          <a:lstStyle/>
          <a:p>
            <a:pPr indent="-269874" lvl="1" marL="539749" marR="0" rtl="0" algn="l">
              <a:lnSpc>
                <a:spcPct val="139960"/>
              </a:lnSpc>
              <a:spcBef>
                <a:spcPts val="0"/>
              </a:spcBef>
              <a:spcAft>
                <a:spcPts val="0"/>
              </a:spcAft>
              <a:buClr>
                <a:srgbClr val="31145B"/>
              </a:buClr>
              <a:buSzPts val="2500"/>
              <a:buFont typeface="Arial"/>
              <a:buChar char="•"/>
            </a:pPr>
            <a:r>
              <a:rPr b="0" i="0" lang="en-US" sz="2500" u="none" cap="none" strike="noStrike">
                <a:solidFill>
                  <a:srgbClr val="31145B"/>
                </a:solidFill>
                <a:latin typeface="Open Sans Light"/>
                <a:ea typeface="Open Sans Light"/>
                <a:cs typeface="Open Sans Light"/>
                <a:sym typeface="Open Sans Light"/>
              </a:rPr>
              <a:t>Web Scraping ( medical sites ) </a:t>
            </a:r>
            <a:endParaRPr/>
          </a:p>
          <a:p>
            <a:pPr indent="-269874" lvl="1" marL="539749" marR="0" rtl="0" algn="l">
              <a:lnSpc>
                <a:spcPct val="139960"/>
              </a:lnSpc>
              <a:spcBef>
                <a:spcPts val="0"/>
              </a:spcBef>
              <a:spcAft>
                <a:spcPts val="0"/>
              </a:spcAft>
              <a:buClr>
                <a:srgbClr val="31145B"/>
              </a:buClr>
              <a:buSzPts val="2500"/>
              <a:buFont typeface="Arial"/>
              <a:buChar char="•"/>
            </a:pPr>
            <a:r>
              <a:rPr b="0" i="0" lang="en-US" sz="2500" u="none" cap="none" strike="noStrike">
                <a:solidFill>
                  <a:srgbClr val="31145B"/>
                </a:solidFill>
                <a:latin typeface="Open Sans Light"/>
                <a:ea typeface="Open Sans Light"/>
                <a:cs typeface="Open Sans Light"/>
                <a:sym typeface="Open Sans Light"/>
              </a:rPr>
              <a:t>Collecting data from the open-source organizations ( Kaggle ) </a:t>
            </a:r>
            <a:endParaRPr/>
          </a:p>
          <a:p>
            <a:pPr indent="-269874" lvl="1" marL="539749" marR="0" rtl="0" algn="l">
              <a:lnSpc>
                <a:spcPct val="139960"/>
              </a:lnSpc>
              <a:spcBef>
                <a:spcPts val="0"/>
              </a:spcBef>
              <a:spcAft>
                <a:spcPts val="0"/>
              </a:spcAft>
              <a:buClr>
                <a:srgbClr val="31145B"/>
              </a:buClr>
              <a:buSzPts val="2500"/>
              <a:buFont typeface="Arial"/>
              <a:buChar char="•"/>
            </a:pPr>
            <a:r>
              <a:rPr b="0" i="0" lang="en-US" sz="2500" u="none" cap="none" strike="noStrike">
                <a:solidFill>
                  <a:srgbClr val="31145B"/>
                </a:solidFill>
                <a:latin typeface="Open Sans Light"/>
                <a:ea typeface="Open Sans Light"/>
                <a:cs typeface="Open Sans Light"/>
                <a:sym typeface="Open Sans Light"/>
              </a:rPr>
              <a:t>Collecting data from the commercial medical data providers ( Drug bank )</a:t>
            </a:r>
            <a:endParaRPr/>
          </a:p>
          <a:p>
            <a:pPr indent="-269874" lvl="1" marL="539749" marR="0" rtl="0" algn="l">
              <a:lnSpc>
                <a:spcPct val="139960"/>
              </a:lnSpc>
              <a:spcBef>
                <a:spcPts val="0"/>
              </a:spcBef>
              <a:spcAft>
                <a:spcPts val="0"/>
              </a:spcAft>
              <a:buClr>
                <a:srgbClr val="31145B"/>
              </a:buClr>
              <a:buSzPts val="2500"/>
              <a:buFont typeface="Arial"/>
              <a:buChar char="•"/>
            </a:pPr>
            <a:r>
              <a:rPr b="0" i="0" lang="en-US" sz="2500" u="none" cap="none" strike="noStrike">
                <a:solidFill>
                  <a:srgbClr val="31145B"/>
                </a:solidFill>
                <a:latin typeface="Open Sans Light"/>
                <a:ea typeface="Open Sans Light"/>
                <a:cs typeface="Open Sans Light"/>
                <a:sym typeface="Open Sans Light"/>
              </a:rPr>
              <a:t>Collecting data from the  Governments data portals </a:t>
            </a:r>
            <a:endParaRPr/>
          </a:p>
          <a:p>
            <a:pPr indent="-269875" lvl="1" marL="539750" marR="0" rtl="0" algn="l">
              <a:lnSpc>
                <a:spcPct val="140000"/>
              </a:lnSpc>
              <a:spcBef>
                <a:spcPts val="0"/>
              </a:spcBef>
              <a:spcAft>
                <a:spcPts val="0"/>
              </a:spcAft>
              <a:buClr>
                <a:srgbClr val="31145B"/>
              </a:buClr>
              <a:buSzPts val="2500"/>
              <a:buFont typeface="Arial"/>
              <a:buChar char="•"/>
            </a:pPr>
            <a:r>
              <a:rPr b="0" i="0" lang="en-US" sz="2500" u="none" cap="none" strike="noStrike">
                <a:solidFill>
                  <a:srgbClr val="31145B"/>
                </a:solidFill>
                <a:latin typeface="Open Sans Light"/>
                <a:ea typeface="Open Sans Light"/>
                <a:cs typeface="Open Sans Light"/>
                <a:sym typeface="Open Sans Light"/>
              </a:rPr>
              <a:t>COVID-19 data ( Kaggel / WHO / U.S department of health ... )</a:t>
            </a:r>
            <a:endParaRPr/>
          </a:p>
        </p:txBody>
      </p:sp>
      <p:sp>
        <p:nvSpPr>
          <p:cNvPr id="261" name="Google Shape;261;p22"/>
          <p:cNvSpPr txBox="1"/>
          <p:nvPr/>
        </p:nvSpPr>
        <p:spPr>
          <a:xfrm>
            <a:off x="8499070" y="8053566"/>
            <a:ext cx="8863834" cy="94023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0" i="0" lang="en-US" sz="2745" u="none" cap="none" strike="noStrike">
                <a:solidFill>
                  <a:srgbClr val="31145B"/>
                </a:solidFill>
                <a:latin typeface="Open Sans Light"/>
                <a:ea typeface="Open Sans Light"/>
                <a:cs typeface="Open Sans Light"/>
                <a:sym typeface="Open Sans Light"/>
              </a:rPr>
              <a:t>Analysis of the data will be done with the help of software like </a:t>
            </a:r>
            <a:r>
              <a:rPr lang="en-US" sz="2745">
                <a:solidFill>
                  <a:srgbClr val="31145B"/>
                </a:solidFill>
                <a:latin typeface="Open Sans Light"/>
                <a:ea typeface="Open Sans Light"/>
                <a:cs typeface="Open Sans Light"/>
                <a:sym typeface="Open Sans Light"/>
              </a:rPr>
              <a:t>Power BI</a:t>
            </a:r>
            <a:r>
              <a:rPr b="0" i="0" lang="en-US" sz="2745" u="none" cap="none" strike="noStrike">
                <a:solidFill>
                  <a:srgbClr val="31145B"/>
                </a:solidFill>
                <a:latin typeface="Open Sans Light"/>
                <a:ea typeface="Open Sans Light"/>
                <a:cs typeface="Open Sans Light"/>
                <a:sym typeface="Open Sans Light"/>
              </a:rPr>
              <a:t> and Tableau.</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DFFD"/>
        </a:solidFill>
      </p:bgPr>
    </p:bg>
    <p:spTree>
      <p:nvGrpSpPr>
        <p:cNvPr id="265" name="Shape 265"/>
        <p:cNvGrpSpPr/>
        <p:nvPr/>
      </p:nvGrpSpPr>
      <p:grpSpPr>
        <a:xfrm>
          <a:off x="0" y="0"/>
          <a:ext cx="0" cy="0"/>
          <a:chOff x="0" y="0"/>
          <a:chExt cx="0" cy="0"/>
        </a:xfrm>
      </p:grpSpPr>
      <p:sp>
        <p:nvSpPr>
          <p:cNvPr id="266" name="Google Shape;266;p23"/>
          <p:cNvSpPr/>
          <p:nvPr/>
        </p:nvSpPr>
        <p:spPr>
          <a:xfrm rot="-5400000">
            <a:off x="12438159" y="4437159"/>
            <a:ext cx="10287000" cy="1412683"/>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txBox="1"/>
          <p:nvPr/>
        </p:nvSpPr>
        <p:spPr>
          <a:xfrm rot="5400000">
            <a:off x="14690818" y="6105456"/>
            <a:ext cx="5772156" cy="533533"/>
          </a:xfrm>
          <a:prstGeom prst="rect">
            <a:avLst/>
          </a:prstGeom>
          <a:noFill/>
          <a:ln>
            <a:noFill/>
          </a:ln>
        </p:spPr>
        <p:txBody>
          <a:bodyPr anchorCtr="0" anchor="t" bIns="0" lIns="0" spcFirstLastPara="1" rIns="0" wrap="square" tIns="0">
            <a:noAutofit/>
          </a:bodyPr>
          <a:lstStyle/>
          <a:p>
            <a:pPr indent="0" lvl="0" marL="0" marR="0" rtl="0" algn="r">
              <a:lnSpc>
                <a:spcPct val="120011"/>
              </a:lnSpc>
              <a:spcBef>
                <a:spcPts val="0"/>
              </a:spcBef>
              <a:spcAft>
                <a:spcPts val="0"/>
              </a:spcAft>
              <a:buNone/>
            </a:pPr>
            <a:r>
              <a:rPr b="0" i="0" lang="en-US" sz="1799" u="none" cap="none" strike="noStrike">
                <a:solidFill>
                  <a:srgbClr val="31145B"/>
                </a:solidFill>
                <a:latin typeface="Arial"/>
                <a:ea typeface="Arial"/>
                <a:cs typeface="Arial"/>
                <a:sym typeface="Arial"/>
              </a:rPr>
              <a:t>VISHWAKARMA STUDENT RESEARCH PROJECT SCHEME (VSRPS)  2020</a:t>
            </a:r>
            <a:endParaRPr/>
          </a:p>
        </p:txBody>
      </p:sp>
      <p:grpSp>
        <p:nvGrpSpPr>
          <p:cNvPr id="268" name="Google Shape;268;p23"/>
          <p:cNvGrpSpPr/>
          <p:nvPr/>
        </p:nvGrpSpPr>
        <p:grpSpPr>
          <a:xfrm>
            <a:off x="17499239" y="1813217"/>
            <a:ext cx="164839" cy="1213732"/>
            <a:chOff x="0" y="0"/>
            <a:chExt cx="219785" cy="1618310"/>
          </a:xfrm>
        </p:grpSpPr>
        <p:sp>
          <p:nvSpPr>
            <p:cNvPr id="269" name="Google Shape;269;p23"/>
            <p:cNvSpPr/>
            <p:nvPr/>
          </p:nvSpPr>
          <p:spPr>
            <a:xfrm rot="5400000">
              <a:off x="-8281" y="8281"/>
              <a:ext cx="236347" cy="219785"/>
            </a:xfrm>
            <a:prstGeom prst="rect">
              <a:avLst/>
            </a:prstGeom>
            <a:solidFill>
              <a:srgbClr val="CC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3"/>
            <p:cNvSpPr/>
            <p:nvPr/>
          </p:nvSpPr>
          <p:spPr>
            <a:xfrm rot="5400000">
              <a:off x="-8281" y="468936"/>
              <a:ext cx="236347" cy="219785"/>
            </a:xfrm>
            <a:prstGeom prst="rect">
              <a:avLst/>
            </a:prstGeom>
            <a:solidFill>
              <a:srgbClr val="CC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
            <p:cNvSpPr/>
            <p:nvPr/>
          </p:nvSpPr>
          <p:spPr>
            <a:xfrm rot="5400000">
              <a:off x="-8281" y="929590"/>
              <a:ext cx="236347" cy="219785"/>
            </a:xfrm>
            <a:prstGeom prst="rect">
              <a:avLst/>
            </a:prstGeom>
            <a:solidFill>
              <a:srgbClr val="311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p:nvPr/>
          </p:nvSpPr>
          <p:spPr>
            <a:xfrm rot="5400000">
              <a:off x="-8281" y="1390244"/>
              <a:ext cx="236347" cy="219785"/>
            </a:xfrm>
            <a:prstGeom prst="rect">
              <a:avLst/>
            </a:prstGeom>
            <a:solidFill>
              <a:srgbClr val="CC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3"/>
            <p:cNvSpPr/>
            <p:nvPr/>
          </p:nvSpPr>
          <p:spPr>
            <a:xfrm rot="5400000">
              <a:off x="66678" y="999296"/>
              <a:ext cx="86430" cy="80373"/>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 name="Google Shape;274;p23"/>
          <p:cNvSpPr txBox="1"/>
          <p:nvPr/>
        </p:nvSpPr>
        <p:spPr>
          <a:xfrm>
            <a:off x="17349008" y="1019175"/>
            <a:ext cx="465302" cy="301565"/>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b="0" i="0" lang="en-US" sz="2000" u="none" cap="none" strike="noStrike">
                <a:solidFill>
                  <a:srgbClr val="31145B"/>
                </a:solidFill>
                <a:latin typeface="Arial"/>
                <a:ea typeface="Arial"/>
                <a:cs typeface="Arial"/>
                <a:sym typeface="Arial"/>
              </a:rPr>
              <a:t>11</a:t>
            </a:r>
            <a:endParaRPr/>
          </a:p>
        </p:txBody>
      </p:sp>
      <p:sp>
        <p:nvSpPr>
          <p:cNvPr id="275" name="Google Shape;275;p23"/>
          <p:cNvSpPr txBox="1"/>
          <p:nvPr/>
        </p:nvSpPr>
        <p:spPr>
          <a:xfrm>
            <a:off x="1115869" y="761041"/>
            <a:ext cx="9681017" cy="1052176"/>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0" i="0" lang="en-US" sz="7000" u="none" cap="none" strike="noStrike">
                <a:solidFill>
                  <a:srgbClr val="31145B"/>
                </a:solidFill>
                <a:latin typeface="Arial"/>
                <a:ea typeface="Arial"/>
                <a:cs typeface="Arial"/>
                <a:sym typeface="Arial"/>
              </a:rPr>
              <a:t>PROPOSED METHOD</a:t>
            </a:r>
            <a:endParaRPr/>
          </a:p>
        </p:txBody>
      </p:sp>
      <p:grpSp>
        <p:nvGrpSpPr>
          <p:cNvPr id="276" name="Google Shape;276;p23"/>
          <p:cNvGrpSpPr/>
          <p:nvPr/>
        </p:nvGrpSpPr>
        <p:grpSpPr>
          <a:xfrm>
            <a:off x="5782039" y="3285786"/>
            <a:ext cx="4927678" cy="6909422"/>
            <a:chOff x="0" y="0"/>
            <a:chExt cx="6570237" cy="9212563"/>
          </a:xfrm>
        </p:grpSpPr>
        <p:sp>
          <p:nvSpPr>
            <p:cNvPr id="277" name="Google Shape;277;p23"/>
            <p:cNvSpPr txBox="1"/>
            <p:nvPr/>
          </p:nvSpPr>
          <p:spPr>
            <a:xfrm>
              <a:off x="0" y="3003798"/>
              <a:ext cx="6570237" cy="6208765"/>
            </a:xfrm>
            <a:prstGeom prst="rect">
              <a:avLst/>
            </a:prstGeom>
            <a:noFill/>
            <a:ln>
              <a:noFill/>
            </a:ln>
          </p:spPr>
          <p:txBody>
            <a:bodyPr anchorCtr="0" anchor="t" bIns="0" lIns="0" spcFirstLastPara="1" rIns="0" wrap="square" tIns="0">
              <a:noAutofit/>
            </a:bodyPr>
            <a:lstStyle/>
            <a:p>
              <a:pPr indent="-237490" lvl="1" marL="474980" marR="0" rtl="0" algn="l">
                <a:lnSpc>
                  <a:spcPct val="140063"/>
                </a:lnSpc>
                <a:spcBef>
                  <a:spcPts val="0"/>
                </a:spcBef>
                <a:spcAft>
                  <a:spcPts val="0"/>
                </a:spcAft>
                <a:buClr>
                  <a:srgbClr val="31145B"/>
                </a:buClr>
                <a:buSzPts val="2199"/>
                <a:buFont typeface="Arial"/>
                <a:buChar char="•"/>
              </a:pPr>
              <a:r>
                <a:rPr b="0" i="0" lang="en-US" sz="2199" u="none" cap="none" strike="noStrike">
                  <a:solidFill>
                    <a:srgbClr val="31145B"/>
                  </a:solidFill>
                  <a:latin typeface="Arial"/>
                  <a:ea typeface="Arial"/>
                  <a:cs typeface="Arial"/>
                  <a:sym typeface="Arial"/>
                </a:rPr>
                <a:t>Define the problem in mathematical terms</a:t>
              </a:r>
              <a:endParaRPr/>
            </a:p>
            <a:p>
              <a:pPr indent="-237490" lvl="1" marL="474980" marR="0" rtl="0" algn="l">
                <a:lnSpc>
                  <a:spcPct val="140063"/>
                </a:lnSpc>
                <a:spcBef>
                  <a:spcPts val="0"/>
                </a:spcBef>
                <a:spcAft>
                  <a:spcPts val="0"/>
                </a:spcAft>
                <a:buClr>
                  <a:srgbClr val="31145B"/>
                </a:buClr>
                <a:buSzPts val="2199"/>
                <a:buFont typeface="Arial"/>
                <a:buChar char="•"/>
              </a:pPr>
              <a:r>
                <a:rPr b="0" i="0" lang="en-US" sz="2199" u="none" cap="none" strike="noStrike">
                  <a:solidFill>
                    <a:srgbClr val="31145B"/>
                  </a:solidFill>
                  <a:latin typeface="Arial"/>
                  <a:ea typeface="Arial"/>
                  <a:cs typeface="Arial"/>
                  <a:sym typeface="Arial"/>
                </a:rPr>
                <a:t>Develop the mathematical equations/models using data science techniques that can be used to find the correlation between drugs and medical conditions.</a:t>
              </a:r>
              <a:endParaRPr/>
            </a:p>
            <a:p>
              <a:pPr indent="-237490" lvl="1" marL="474980" marR="0" rtl="0" algn="l">
                <a:lnSpc>
                  <a:spcPct val="140063"/>
                </a:lnSpc>
                <a:spcBef>
                  <a:spcPts val="0"/>
                </a:spcBef>
                <a:spcAft>
                  <a:spcPts val="0"/>
                </a:spcAft>
                <a:buClr>
                  <a:srgbClr val="31145B"/>
                </a:buClr>
                <a:buSzPts val="2199"/>
                <a:buFont typeface="Arial"/>
                <a:buChar char="•"/>
              </a:pPr>
              <a:r>
                <a:rPr b="0" i="0" lang="en-US" sz="2199" u="none" cap="none" strike="noStrike">
                  <a:solidFill>
                    <a:srgbClr val="31145B"/>
                  </a:solidFill>
                  <a:latin typeface="Arial"/>
                  <a:ea typeface="Arial"/>
                  <a:cs typeface="Arial"/>
                  <a:sym typeface="Arial"/>
                </a:rPr>
                <a:t>perform experiments on the developed model/models. </a:t>
              </a:r>
              <a:endParaRPr/>
            </a:p>
            <a:p>
              <a:pPr indent="-237490" lvl="1" marL="474980" marR="0" rtl="0" algn="l">
                <a:lnSpc>
                  <a:spcPct val="140018"/>
                </a:lnSpc>
                <a:spcBef>
                  <a:spcPts val="0"/>
                </a:spcBef>
                <a:spcAft>
                  <a:spcPts val="0"/>
                </a:spcAft>
                <a:buClr>
                  <a:srgbClr val="31145B"/>
                </a:buClr>
                <a:buSzPts val="2199"/>
                <a:buFont typeface="Arial"/>
                <a:buChar char="•"/>
              </a:pPr>
              <a:r>
                <a:rPr b="0" i="0" lang="en-US" sz="2199" u="none" cap="none" strike="noStrike">
                  <a:solidFill>
                    <a:srgbClr val="31145B"/>
                  </a:solidFill>
                  <a:latin typeface="Arial"/>
                  <a:ea typeface="Arial"/>
                  <a:cs typeface="Arial"/>
                  <a:sym typeface="Arial"/>
                </a:rPr>
                <a:t>improve and optimize performance.</a:t>
              </a:r>
              <a:endParaRPr/>
            </a:p>
          </p:txBody>
        </p:sp>
        <p:sp>
          <p:nvSpPr>
            <p:cNvPr id="278" name="Google Shape;278;p23"/>
            <p:cNvSpPr txBox="1"/>
            <p:nvPr/>
          </p:nvSpPr>
          <p:spPr>
            <a:xfrm>
              <a:off x="0" y="0"/>
              <a:ext cx="6570237" cy="2805802"/>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0" i="0" lang="en-US" sz="3500" u="none" cap="none" strike="noStrike">
                  <a:solidFill>
                    <a:srgbClr val="31145B"/>
                  </a:solidFill>
                  <a:latin typeface="Arial"/>
                  <a:ea typeface="Arial"/>
                  <a:cs typeface="Arial"/>
                  <a:sym typeface="Arial"/>
                </a:rPr>
                <a:t>Finding the correlation between drugs and medical conditions</a:t>
              </a:r>
              <a:endParaRPr/>
            </a:p>
          </p:txBody>
        </p:sp>
      </p:grpSp>
      <p:sp>
        <p:nvSpPr>
          <p:cNvPr id="279" name="Google Shape;279;p23"/>
          <p:cNvSpPr txBox="1"/>
          <p:nvPr/>
        </p:nvSpPr>
        <p:spPr>
          <a:xfrm>
            <a:off x="6285332" y="2071351"/>
            <a:ext cx="1285652" cy="1214436"/>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0" i="0" lang="en-US" sz="8000" u="none" cap="none" strike="noStrike">
                <a:solidFill>
                  <a:srgbClr val="31145B"/>
                </a:solidFill>
                <a:latin typeface="Arial"/>
                <a:ea typeface="Arial"/>
                <a:cs typeface="Arial"/>
                <a:sym typeface="Arial"/>
              </a:rPr>
              <a:t>02</a:t>
            </a:r>
            <a:endParaRPr/>
          </a:p>
        </p:txBody>
      </p:sp>
      <p:grpSp>
        <p:nvGrpSpPr>
          <p:cNvPr id="280" name="Google Shape;280;p23"/>
          <p:cNvGrpSpPr/>
          <p:nvPr/>
        </p:nvGrpSpPr>
        <p:grpSpPr>
          <a:xfrm>
            <a:off x="10709717" y="3289994"/>
            <a:ext cx="4927678" cy="6519099"/>
            <a:chOff x="0" y="0"/>
            <a:chExt cx="6570237" cy="8692132"/>
          </a:xfrm>
        </p:grpSpPr>
        <p:sp>
          <p:nvSpPr>
            <p:cNvPr id="281" name="Google Shape;281;p23"/>
            <p:cNvSpPr txBox="1"/>
            <p:nvPr/>
          </p:nvSpPr>
          <p:spPr>
            <a:xfrm>
              <a:off x="0" y="3003798"/>
              <a:ext cx="6570237" cy="5688334"/>
            </a:xfrm>
            <a:prstGeom prst="rect">
              <a:avLst/>
            </a:prstGeom>
            <a:noFill/>
            <a:ln>
              <a:noFill/>
            </a:ln>
          </p:spPr>
          <p:txBody>
            <a:bodyPr anchorCtr="0" anchor="t" bIns="0" lIns="0" spcFirstLastPara="1" rIns="0" wrap="square" tIns="0">
              <a:noAutofit/>
            </a:bodyPr>
            <a:lstStyle/>
            <a:p>
              <a:pPr indent="-237490" lvl="1" marL="474980" marR="0" rtl="0" algn="l">
                <a:lnSpc>
                  <a:spcPct val="140063"/>
                </a:lnSpc>
                <a:spcBef>
                  <a:spcPts val="0"/>
                </a:spcBef>
                <a:spcAft>
                  <a:spcPts val="0"/>
                </a:spcAft>
                <a:buClr>
                  <a:srgbClr val="31145B"/>
                </a:buClr>
                <a:buSzPts val="2199"/>
                <a:buFont typeface="Arial"/>
                <a:buChar char="•"/>
              </a:pPr>
              <a:r>
                <a:rPr b="0" i="0" lang="en-US" sz="2199" u="none" cap="none" strike="noStrike">
                  <a:solidFill>
                    <a:srgbClr val="31145B"/>
                  </a:solidFill>
                  <a:latin typeface="Arial"/>
                  <a:ea typeface="Arial"/>
                  <a:cs typeface="Arial"/>
                  <a:sym typeface="Arial"/>
                </a:rPr>
                <a:t>Analyze derived correlations and available data.</a:t>
              </a:r>
              <a:endParaRPr/>
            </a:p>
            <a:p>
              <a:pPr indent="-237490" lvl="1" marL="474980" marR="0" rtl="0" algn="l">
                <a:lnSpc>
                  <a:spcPct val="140063"/>
                </a:lnSpc>
                <a:spcBef>
                  <a:spcPts val="0"/>
                </a:spcBef>
                <a:spcAft>
                  <a:spcPts val="0"/>
                </a:spcAft>
                <a:buClr>
                  <a:srgbClr val="31145B"/>
                </a:buClr>
                <a:buSzPts val="2199"/>
                <a:buFont typeface="Arial"/>
                <a:buChar char="•"/>
              </a:pPr>
              <a:r>
                <a:rPr b="0" i="0" lang="en-US" sz="2199" u="none" cap="none" strike="noStrike">
                  <a:solidFill>
                    <a:srgbClr val="31145B"/>
                  </a:solidFill>
                  <a:latin typeface="Arial"/>
                  <a:ea typeface="Arial"/>
                  <a:cs typeface="Arial"/>
                  <a:sym typeface="Arial"/>
                </a:rPr>
                <a:t>Define the problem of drug prediction in mathematical terms.</a:t>
              </a:r>
              <a:endParaRPr/>
            </a:p>
            <a:p>
              <a:pPr indent="-237490" lvl="1" marL="474980" marR="0" rtl="0" algn="l">
                <a:lnSpc>
                  <a:spcPct val="140063"/>
                </a:lnSpc>
                <a:spcBef>
                  <a:spcPts val="0"/>
                </a:spcBef>
                <a:spcAft>
                  <a:spcPts val="0"/>
                </a:spcAft>
                <a:buClr>
                  <a:srgbClr val="31145B"/>
                </a:buClr>
                <a:buSzPts val="2199"/>
                <a:buFont typeface="Arial"/>
                <a:buChar char="•"/>
              </a:pPr>
              <a:r>
                <a:rPr b="0" i="0" lang="en-US" sz="2199" u="none" cap="none" strike="noStrike">
                  <a:solidFill>
                    <a:srgbClr val="31145B"/>
                  </a:solidFill>
                  <a:latin typeface="Arial"/>
                  <a:ea typeface="Arial"/>
                  <a:cs typeface="Arial"/>
                  <a:sym typeface="Arial"/>
                </a:rPr>
                <a:t>Design/Develop the Machine learning/Deep learning model/models for drug prediction.</a:t>
              </a:r>
              <a:endParaRPr/>
            </a:p>
            <a:p>
              <a:pPr indent="-237490" lvl="1" marL="474980" marR="0" rtl="0" algn="l">
                <a:lnSpc>
                  <a:spcPct val="140063"/>
                </a:lnSpc>
                <a:spcBef>
                  <a:spcPts val="0"/>
                </a:spcBef>
                <a:spcAft>
                  <a:spcPts val="0"/>
                </a:spcAft>
                <a:buClr>
                  <a:srgbClr val="31145B"/>
                </a:buClr>
                <a:buSzPts val="2199"/>
                <a:buFont typeface="Arial"/>
                <a:buChar char="•"/>
              </a:pPr>
              <a:r>
                <a:rPr b="0" i="0" lang="en-US" sz="2199" u="none" cap="none" strike="noStrike">
                  <a:solidFill>
                    <a:srgbClr val="31145B"/>
                  </a:solidFill>
                  <a:latin typeface="Arial"/>
                  <a:ea typeface="Arial"/>
                  <a:cs typeface="Arial"/>
                  <a:sym typeface="Arial"/>
                </a:rPr>
                <a:t>Perform experiments on the developed model/models.</a:t>
              </a:r>
              <a:endParaRPr/>
            </a:p>
            <a:p>
              <a:pPr indent="-237490" lvl="1" marL="474980" marR="0" rtl="0" algn="l">
                <a:lnSpc>
                  <a:spcPct val="140018"/>
                </a:lnSpc>
                <a:spcBef>
                  <a:spcPts val="0"/>
                </a:spcBef>
                <a:spcAft>
                  <a:spcPts val="0"/>
                </a:spcAft>
                <a:buClr>
                  <a:srgbClr val="31145B"/>
                </a:buClr>
                <a:buSzPts val="2199"/>
                <a:buFont typeface="Arial"/>
                <a:buChar char="•"/>
              </a:pPr>
              <a:r>
                <a:rPr b="0" i="0" lang="en-US" sz="2199" u="none" cap="none" strike="noStrike">
                  <a:solidFill>
                    <a:srgbClr val="31145B"/>
                  </a:solidFill>
                  <a:latin typeface="Arial"/>
                  <a:ea typeface="Arial"/>
                  <a:cs typeface="Arial"/>
                  <a:sym typeface="Arial"/>
                </a:rPr>
                <a:t>Improve and optimize performance.</a:t>
              </a:r>
              <a:endParaRPr/>
            </a:p>
          </p:txBody>
        </p:sp>
        <p:sp>
          <p:nvSpPr>
            <p:cNvPr id="282" name="Google Shape;282;p23"/>
            <p:cNvSpPr txBox="1"/>
            <p:nvPr/>
          </p:nvSpPr>
          <p:spPr>
            <a:xfrm>
              <a:off x="0" y="0"/>
              <a:ext cx="6570237" cy="2805802"/>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0" i="0" lang="en-US" sz="3500" u="none" cap="none" strike="noStrike">
                  <a:solidFill>
                    <a:srgbClr val="31145B"/>
                  </a:solidFill>
                  <a:latin typeface="Arial"/>
                  <a:ea typeface="Arial"/>
                  <a:cs typeface="Arial"/>
                  <a:sym typeface="Arial"/>
                </a:rPr>
                <a:t>Drug prediction and repurposing</a:t>
              </a:r>
              <a:endParaRPr/>
            </a:p>
            <a:p>
              <a:pPr indent="0" lvl="0" marL="0" marR="0" rtl="0" algn="l">
                <a:lnSpc>
                  <a:spcPct val="120000"/>
                </a:lnSpc>
                <a:spcBef>
                  <a:spcPts val="0"/>
                </a:spcBef>
                <a:spcAft>
                  <a:spcPts val="0"/>
                </a:spcAft>
                <a:buNone/>
              </a:pPr>
              <a:r>
                <a:t/>
              </a:r>
              <a:endParaRPr b="0" i="0" sz="3500" u="none" cap="none" strike="noStrike">
                <a:solidFill>
                  <a:srgbClr val="31145B"/>
                </a:solidFill>
                <a:latin typeface="Arial"/>
                <a:ea typeface="Arial"/>
                <a:cs typeface="Arial"/>
                <a:sym typeface="Arial"/>
              </a:endParaRPr>
            </a:p>
            <a:p>
              <a:pPr indent="0" lvl="0" marL="0" marR="0" rtl="0" algn="l">
                <a:lnSpc>
                  <a:spcPct val="120000"/>
                </a:lnSpc>
                <a:spcBef>
                  <a:spcPts val="0"/>
                </a:spcBef>
                <a:spcAft>
                  <a:spcPts val="0"/>
                </a:spcAft>
                <a:buNone/>
              </a:pPr>
              <a:r>
                <a:t/>
              </a:r>
              <a:endParaRPr b="0" i="0" sz="3500" u="none" cap="none" strike="noStrike">
                <a:solidFill>
                  <a:srgbClr val="31145B"/>
                </a:solidFill>
                <a:latin typeface="Arial"/>
                <a:ea typeface="Arial"/>
                <a:cs typeface="Arial"/>
                <a:sym typeface="Arial"/>
              </a:endParaRPr>
            </a:p>
          </p:txBody>
        </p:sp>
      </p:grpSp>
      <p:sp>
        <p:nvSpPr>
          <p:cNvPr id="283" name="Google Shape;283;p23"/>
          <p:cNvSpPr txBox="1"/>
          <p:nvPr/>
        </p:nvSpPr>
        <p:spPr>
          <a:xfrm>
            <a:off x="12320612" y="2081387"/>
            <a:ext cx="1285652" cy="1214436"/>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0" i="0" lang="en-US" sz="8000" u="none" cap="none" strike="noStrike">
                <a:solidFill>
                  <a:srgbClr val="31145B"/>
                </a:solidFill>
                <a:latin typeface="Arial"/>
                <a:ea typeface="Arial"/>
                <a:cs typeface="Arial"/>
                <a:sym typeface="Arial"/>
              </a:rPr>
              <a:t>03</a:t>
            </a:r>
            <a:endParaRPr/>
          </a:p>
        </p:txBody>
      </p:sp>
      <p:grpSp>
        <p:nvGrpSpPr>
          <p:cNvPr id="284" name="Google Shape;284;p23"/>
          <p:cNvGrpSpPr/>
          <p:nvPr/>
        </p:nvGrpSpPr>
        <p:grpSpPr>
          <a:xfrm>
            <a:off x="1028700" y="3486144"/>
            <a:ext cx="4927678" cy="3786836"/>
            <a:chOff x="0" y="0"/>
            <a:chExt cx="6570237" cy="5049115"/>
          </a:xfrm>
        </p:grpSpPr>
        <p:sp>
          <p:nvSpPr>
            <p:cNvPr id="285" name="Google Shape;285;p23"/>
            <p:cNvSpPr txBox="1"/>
            <p:nvPr/>
          </p:nvSpPr>
          <p:spPr>
            <a:xfrm>
              <a:off x="0" y="3003798"/>
              <a:ext cx="6570237" cy="2045317"/>
            </a:xfrm>
            <a:prstGeom prst="rect">
              <a:avLst/>
            </a:prstGeom>
            <a:noFill/>
            <a:ln>
              <a:noFill/>
            </a:ln>
          </p:spPr>
          <p:txBody>
            <a:bodyPr anchorCtr="0" anchor="t" bIns="0" lIns="0" spcFirstLastPara="1" rIns="0" wrap="square" tIns="0">
              <a:noAutofit/>
            </a:bodyPr>
            <a:lstStyle/>
            <a:p>
              <a:pPr indent="-237490" lvl="1" marL="474980" marR="0" rtl="0" algn="l">
                <a:lnSpc>
                  <a:spcPct val="140063"/>
                </a:lnSpc>
                <a:spcBef>
                  <a:spcPts val="0"/>
                </a:spcBef>
                <a:spcAft>
                  <a:spcPts val="0"/>
                </a:spcAft>
                <a:buClr>
                  <a:srgbClr val="31145B"/>
                </a:buClr>
                <a:buSzPts val="2199"/>
                <a:buFont typeface="Arial"/>
                <a:buChar char="•"/>
              </a:pPr>
              <a:r>
                <a:rPr b="0" i="0" lang="en-US" sz="2199" u="none" cap="none" strike="noStrike">
                  <a:solidFill>
                    <a:srgbClr val="31145B"/>
                  </a:solidFill>
                  <a:latin typeface="Arial"/>
                  <a:ea typeface="Arial"/>
                  <a:cs typeface="Arial"/>
                  <a:sym typeface="Arial"/>
                </a:rPr>
                <a:t>Collect data.</a:t>
              </a:r>
              <a:endParaRPr/>
            </a:p>
            <a:p>
              <a:pPr indent="-237490" lvl="1" marL="474980" marR="0" rtl="0" algn="l">
                <a:lnSpc>
                  <a:spcPct val="140063"/>
                </a:lnSpc>
                <a:spcBef>
                  <a:spcPts val="0"/>
                </a:spcBef>
                <a:spcAft>
                  <a:spcPts val="0"/>
                </a:spcAft>
                <a:buClr>
                  <a:srgbClr val="31145B"/>
                </a:buClr>
                <a:buSzPts val="2199"/>
                <a:buFont typeface="Arial"/>
                <a:buChar char="•"/>
              </a:pPr>
              <a:r>
                <a:rPr b="0" i="0" lang="en-US" sz="2199" u="none" cap="none" strike="noStrike">
                  <a:solidFill>
                    <a:srgbClr val="31145B"/>
                  </a:solidFill>
                  <a:latin typeface="Arial"/>
                  <a:ea typeface="Arial"/>
                  <a:cs typeface="Arial"/>
                  <a:sym typeface="Arial"/>
                </a:rPr>
                <a:t>Refine and preprocess data.</a:t>
              </a:r>
              <a:endParaRPr/>
            </a:p>
            <a:p>
              <a:pPr indent="-237490" lvl="1" marL="474980" marR="0" rtl="0" algn="l">
                <a:lnSpc>
                  <a:spcPct val="140018"/>
                </a:lnSpc>
                <a:spcBef>
                  <a:spcPts val="0"/>
                </a:spcBef>
                <a:spcAft>
                  <a:spcPts val="0"/>
                </a:spcAft>
                <a:buClr>
                  <a:srgbClr val="31145B"/>
                </a:buClr>
                <a:buSzPts val="2199"/>
                <a:buFont typeface="Arial"/>
                <a:buChar char="•"/>
              </a:pPr>
              <a:r>
                <a:rPr b="0" i="0" lang="en-US" sz="2199" u="none" cap="none" strike="noStrike">
                  <a:solidFill>
                    <a:srgbClr val="31145B"/>
                  </a:solidFill>
                  <a:latin typeface="Arial"/>
                  <a:ea typeface="Arial"/>
                  <a:cs typeface="Arial"/>
                  <a:sym typeface="Arial"/>
                </a:rPr>
                <a:t>Identify the useful features from the gathered data.</a:t>
              </a:r>
              <a:endParaRPr/>
            </a:p>
          </p:txBody>
        </p:sp>
        <p:sp>
          <p:nvSpPr>
            <p:cNvPr id="286" name="Google Shape;286;p23"/>
            <p:cNvSpPr txBox="1"/>
            <p:nvPr/>
          </p:nvSpPr>
          <p:spPr>
            <a:xfrm>
              <a:off x="0" y="0"/>
              <a:ext cx="6570237" cy="2805802"/>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0" i="0" lang="en-US" sz="3500" u="none" cap="none" strike="noStrike">
                  <a:solidFill>
                    <a:srgbClr val="31145B"/>
                  </a:solidFill>
                  <a:latin typeface="Arial"/>
                  <a:ea typeface="Arial"/>
                  <a:cs typeface="Arial"/>
                  <a:sym typeface="Arial"/>
                </a:rPr>
                <a:t>Data gathering and refining</a:t>
              </a:r>
              <a:endParaRPr/>
            </a:p>
            <a:p>
              <a:pPr indent="0" lvl="0" marL="0" marR="0" rtl="0" algn="l">
                <a:lnSpc>
                  <a:spcPct val="120000"/>
                </a:lnSpc>
                <a:spcBef>
                  <a:spcPts val="0"/>
                </a:spcBef>
                <a:spcAft>
                  <a:spcPts val="0"/>
                </a:spcAft>
                <a:buNone/>
              </a:pPr>
              <a:r>
                <a:t/>
              </a:r>
              <a:endParaRPr b="0" i="0" sz="3500" u="none" cap="none" strike="noStrike">
                <a:solidFill>
                  <a:srgbClr val="31145B"/>
                </a:solidFill>
                <a:latin typeface="Arial"/>
                <a:ea typeface="Arial"/>
                <a:cs typeface="Arial"/>
                <a:sym typeface="Arial"/>
              </a:endParaRPr>
            </a:p>
            <a:p>
              <a:pPr indent="0" lvl="0" marL="0" marR="0" rtl="0" algn="l">
                <a:lnSpc>
                  <a:spcPct val="120000"/>
                </a:lnSpc>
                <a:spcBef>
                  <a:spcPts val="0"/>
                </a:spcBef>
                <a:spcAft>
                  <a:spcPts val="0"/>
                </a:spcAft>
                <a:buNone/>
              </a:pPr>
              <a:r>
                <a:t/>
              </a:r>
              <a:endParaRPr b="0" i="0" sz="3500" u="none" cap="none" strike="noStrike">
                <a:solidFill>
                  <a:srgbClr val="31145B"/>
                </a:solidFill>
                <a:latin typeface="Arial"/>
                <a:ea typeface="Arial"/>
                <a:cs typeface="Arial"/>
                <a:sym typeface="Arial"/>
              </a:endParaRPr>
            </a:p>
          </p:txBody>
        </p:sp>
      </p:grpSp>
      <p:sp>
        <p:nvSpPr>
          <p:cNvPr id="287" name="Google Shape;287;p23"/>
          <p:cNvSpPr txBox="1"/>
          <p:nvPr/>
        </p:nvSpPr>
        <p:spPr>
          <a:xfrm>
            <a:off x="1357654" y="2305531"/>
            <a:ext cx="1285652" cy="1214436"/>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0" i="0" lang="en-US" sz="8000" u="none" cap="none" strike="noStrike">
                <a:solidFill>
                  <a:srgbClr val="31145B"/>
                </a:solidFill>
                <a:latin typeface="Arial"/>
                <a:ea typeface="Arial"/>
                <a:cs typeface="Arial"/>
                <a:sym typeface="Arial"/>
              </a:rPr>
              <a:t>01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4"/>
          <p:cNvSpPr/>
          <p:nvPr/>
        </p:nvSpPr>
        <p:spPr>
          <a:xfrm>
            <a:off x="0" y="0"/>
            <a:ext cx="18288001" cy="1028700"/>
          </a:xfrm>
          <a:prstGeom prst="rect">
            <a:avLst/>
          </a:prstGeom>
          <a:solidFill>
            <a:srgbClr val="EEDF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24"/>
          <p:cNvGrpSpPr/>
          <p:nvPr/>
        </p:nvGrpSpPr>
        <p:grpSpPr>
          <a:xfrm rot="-5400000">
            <a:off x="2199104" y="-92516"/>
            <a:ext cx="164839" cy="1213732"/>
            <a:chOff x="0" y="0"/>
            <a:chExt cx="219785" cy="1618310"/>
          </a:xfrm>
        </p:grpSpPr>
        <p:sp>
          <p:nvSpPr>
            <p:cNvPr id="294" name="Google Shape;294;p24"/>
            <p:cNvSpPr/>
            <p:nvPr/>
          </p:nvSpPr>
          <p:spPr>
            <a:xfrm rot="5400000">
              <a:off x="-8281" y="8281"/>
              <a:ext cx="236347" cy="219785"/>
            </a:xfrm>
            <a:prstGeom prst="rect">
              <a:avLst/>
            </a:prstGeom>
            <a:solidFill>
              <a:srgbClr val="CC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4"/>
            <p:cNvSpPr/>
            <p:nvPr/>
          </p:nvSpPr>
          <p:spPr>
            <a:xfrm rot="5400000">
              <a:off x="-8281" y="468936"/>
              <a:ext cx="236347" cy="219785"/>
            </a:xfrm>
            <a:prstGeom prst="rect">
              <a:avLst/>
            </a:prstGeom>
            <a:solidFill>
              <a:srgbClr val="CC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4"/>
            <p:cNvSpPr/>
            <p:nvPr/>
          </p:nvSpPr>
          <p:spPr>
            <a:xfrm rot="5400000">
              <a:off x="-8281" y="929590"/>
              <a:ext cx="236347" cy="219785"/>
            </a:xfrm>
            <a:prstGeom prst="rect">
              <a:avLst/>
            </a:prstGeom>
            <a:solidFill>
              <a:srgbClr val="CC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4"/>
            <p:cNvSpPr/>
            <p:nvPr/>
          </p:nvSpPr>
          <p:spPr>
            <a:xfrm rot="5400000">
              <a:off x="-8281" y="1390244"/>
              <a:ext cx="236347" cy="219785"/>
            </a:xfrm>
            <a:prstGeom prst="rect">
              <a:avLst/>
            </a:prstGeom>
            <a:solidFill>
              <a:srgbClr val="311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4"/>
            <p:cNvSpPr/>
            <p:nvPr/>
          </p:nvSpPr>
          <p:spPr>
            <a:xfrm rot="5400000">
              <a:off x="66678" y="1459950"/>
              <a:ext cx="86430" cy="80373"/>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99" name="Google Shape;299;p24"/>
          <p:cNvPicPr preferRelativeResize="0"/>
          <p:nvPr/>
        </p:nvPicPr>
        <p:blipFill rotWithShape="1">
          <a:blip r:embed="rId3">
            <a:alphaModFix/>
          </a:blip>
          <a:srcRect b="0" l="0" r="0" t="0"/>
          <a:stretch/>
        </p:blipFill>
        <p:spPr>
          <a:xfrm rot="5400000">
            <a:off x="16733280" y="8732280"/>
            <a:ext cx="526020" cy="526020"/>
          </a:xfrm>
          <a:prstGeom prst="rect">
            <a:avLst/>
          </a:prstGeom>
          <a:noFill/>
          <a:ln>
            <a:noFill/>
          </a:ln>
        </p:spPr>
      </p:pic>
      <p:grpSp>
        <p:nvGrpSpPr>
          <p:cNvPr id="300" name="Google Shape;300;p24"/>
          <p:cNvGrpSpPr/>
          <p:nvPr/>
        </p:nvGrpSpPr>
        <p:grpSpPr>
          <a:xfrm>
            <a:off x="404723" y="1021556"/>
            <a:ext cx="16897056" cy="3152761"/>
            <a:chOff x="0" y="-9525"/>
            <a:chExt cx="22529408" cy="4203681"/>
          </a:xfrm>
        </p:grpSpPr>
        <p:sp>
          <p:nvSpPr>
            <p:cNvPr id="301" name="Google Shape;301;p24"/>
            <p:cNvSpPr txBox="1"/>
            <p:nvPr/>
          </p:nvSpPr>
          <p:spPr>
            <a:xfrm>
              <a:off x="0" y="3642884"/>
              <a:ext cx="22529408" cy="551272"/>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0" i="0" lang="en-US" sz="2500" u="none" cap="none" strike="noStrike">
                  <a:solidFill>
                    <a:srgbClr val="31145B"/>
                  </a:solidFill>
                  <a:latin typeface="Arial"/>
                  <a:ea typeface="Arial"/>
                  <a:cs typeface="Arial"/>
                  <a:sym typeface="Arial"/>
                </a:rPr>
                <a:t> </a:t>
              </a:r>
              <a:endParaRPr/>
            </a:p>
          </p:txBody>
        </p:sp>
        <p:sp>
          <p:nvSpPr>
            <p:cNvPr id="302" name="Google Shape;302;p24"/>
            <p:cNvSpPr txBox="1"/>
            <p:nvPr/>
          </p:nvSpPr>
          <p:spPr>
            <a:xfrm>
              <a:off x="0" y="-9525"/>
              <a:ext cx="22529408" cy="322262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0" i="0" lang="en-US" sz="8000" u="none" cap="none" strike="noStrike">
                  <a:solidFill>
                    <a:srgbClr val="31145B"/>
                  </a:solidFill>
                  <a:latin typeface="Arial"/>
                  <a:ea typeface="Arial"/>
                  <a:cs typeface="Arial"/>
                  <a:sym typeface="Arial"/>
                </a:rPr>
                <a:t>Quarterly plan of work and targets to be achieved</a:t>
              </a:r>
              <a:endParaRPr/>
            </a:p>
          </p:txBody>
        </p:sp>
      </p:grpSp>
      <p:pic>
        <p:nvPicPr>
          <p:cNvPr id="303" name="Google Shape;303;p24"/>
          <p:cNvPicPr preferRelativeResize="0"/>
          <p:nvPr/>
        </p:nvPicPr>
        <p:blipFill rotWithShape="1">
          <a:blip r:embed="rId4">
            <a:alphaModFix/>
          </a:blip>
          <a:srcRect b="0" l="0" r="0" t="0"/>
          <a:stretch/>
        </p:blipFill>
        <p:spPr>
          <a:xfrm>
            <a:off x="1112874" y="4174317"/>
            <a:ext cx="16286884" cy="5842920"/>
          </a:xfrm>
          <a:prstGeom prst="rect">
            <a:avLst/>
          </a:prstGeom>
          <a:noFill/>
          <a:ln>
            <a:noFill/>
          </a:ln>
        </p:spPr>
      </p:pic>
      <p:sp>
        <p:nvSpPr>
          <p:cNvPr id="304" name="Google Shape;304;p24"/>
          <p:cNvSpPr txBox="1"/>
          <p:nvPr/>
        </p:nvSpPr>
        <p:spPr>
          <a:xfrm>
            <a:off x="880223" y="358805"/>
            <a:ext cx="465302" cy="30156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0" i="0" lang="en-US" sz="2000" u="none" cap="none" strike="noStrike">
                <a:solidFill>
                  <a:srgbClr val="31145B"/>
                </a:solidFill>
                <a:latin typeface="Arial"/>
                <a:ea typeface="Arial"/>
                <a:cs typeface="Arial"/>
                <a:sym typeface="Arial"/>
              </a:rPr>
              <a:t>12</a:t>
            </a:r>
            <a:endParaRPr/>
          </a:p>
        </p:txBody>
      </p:sp>
      <p:sp>
        <p:nvSpPr>
          <p:cNvPr id="305" name="Google Shape;305;p24"/>
          <p:cNvSpPr txBox="1"/>
          <p:nvPr/>
        </p:nvSpPr>
        <p:spPr>
          <a:xfrm>
            <a:off x="8853252" y="252346"/>
            <a:ext cx="8420615" cy="533533"/>
          </a:xfrm>
          <a:prstGeom prst="rect">
            <a:avLst/>
          </a:prstGeom>
          <a:noFill/>
          <a:ln>
            <a:noFill/>
          </a:ln>
        </p:spPr>
        <p:txBody>
          <a:bodyPr anchorCtr="0" anchor="t" bIns="0" lIns="0" spcFirstLastPara="1" rIns="0" wrap="square" tIns="0">
            <a:noAutofit/>
          </a:bodyPr>
          <a:lstStyle/>
          <a:p>
            <a:pPr indent="0" lvl="0" marL="0" marR="0" rtl="0" algn="r">
              <a:lnSpc>
                <a:spcPct val="120011"/>
              </a:lnSpc>
              <a:spcBef>
                <a:spcPts val="0"/>
              </a:spcBef>
              <a:spcAft>
                <a:spcPts val="0"/>
              </a:spcAft>
              <a:buNone/>
            </a:pPr>
            <a:r>
              <a:rPr b="0" i="0" lang="en-US" sz="1799" u="none" cap="none" strike="noStrike">
                <a:solidFill>
                  <a:srgbClr val="31145B"/>
                </a:solidFill>
                <a:latin typeface="Arial"/>
                <a:ea typeface="Arial"/>
                <a:cs typeface="Arial"/>
                <a:sym typeface="Arial"/>
              </a:rPr>
              <a:t>VISHWAKARMA STUDENT RESEARCH PROJECT SCHEME (VSRPS)  2020</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DFFD"/>
        </a:solidFill>
      </p:bgPr>
    </p:bg>
    <p:spTree>
      <p:nvGrpSpPr>
        <p:cNvPr id="309" name="Shape 309"/>
        <p:cNvGrpSpPr/>
        <p:nvPr/>
      </p:nvGrpSpPr>
      <p:grpSpPr>
        <a:xfrm>
          <a:off x="0" y="0"/>
          <a:ext cx="0" cy="0"/>
          <a:chOff x="0" y="0"/>
          <a:chExt cx="0" cy="0"/>
        </a:xfrm>
      </p:grpSpPr>
      <p:sp>
        <p:nvSpPr>
          <p:cNvPr id="310" name="Google Shape;310;p25"/>
          <p:cNvSpPr/>
          <p:nvPr/>
        </p:nvSpPr>
        <p:spPr>
          <a:xfrm>
            <a:off x="0" y="0"/>
            <a:ext cx="18288001" cy="1028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1" name="Google Shape;311;p25"/>
          <p:cNvGrpSpPr/>
          <p:nvPr/>
        </p:nvGrpSpPr>
        <p:grpSpPr>
          <a:xfrm>
            <a:off x="1674657" y="431931"/>
            <a:ext cx="1213732" cy="164839"/>
            <a:chOff x="0" y="0"/>
            <a:chExt cx="1618310" cy="219785"/>
          </a:xfrm>
        </p:grpSpPr>
        <p:sp>
          <p:nvSpPr>
            <p:cNvPr id="312" name="Google Shape;312;p25"/>
            <p:cNvSpPr/>
            <p:nvPr/>
          </p:nvSpPr>
          <p:spPr>
            <a:xfrm>
              <a:off x="0" y="0"/>
              <a:ext cx="236347" cy="219785"/>
            </a:xfrm>
            <a:prstGeom prst="rect">
              <a:avLst/>
            </a:prstGeom>
            <a:solidFill>
              <a:srgbClr val="311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5"/>
            <p:cNvSpPr/>
            <p:nvPr/>
          </p:nvSpPr>
          <p:spPr>
            <a:xfrm>
              <a:off x="460654" y="0"/>
              <a:ext cx="236347" cy="219785"/>
            </a:xfrm>
            <a:prstGeom prst="rect">
              <a:avLst/>
            </a:prstGeom>
            <a:solidFill>
              <a:srgbClr val="CC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5"/>
            <p:cNvSpPr/>
            <p:nvPr/>
          </p:nvSpPr>
          <p:spPr>
            <a:xfrm>
              <a:off x="921309" y="0"/>
              <a:ext cx="236347" cy="219785"/>
            </a:xfrm>
            <a:prstGeom prst="rect">
              <a:avLst/>
            </a:prstGeom>
            <a:solidFill>
              <a:srgbClr val="CC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5"/>
            <p:cNvSpPr/>
            <p:nvPr/>
          </p:nvSpPr>
          <p:spPr>
            <a:xfrm>
              <a:off x="1381963" y="0"/>
              <a:ext cx="236347" cy="219785"/>
            </a:xfrm>
            <a:prstGeom prst="rect">
              <a:avLst/>
            </a:prstGeom>
            <a:solidFill>
              <a:srgbClr val="CC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5"/>
            <p:cNvSpPr/>
            <p:nvPr/>
          </p:nvSpPr>
          <p:spPr>
            <a:xfrm>
              <a:off x="74959" y="69706"/>
              <a:ext cx="86430" cy="80373"/>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7" name="Google Shape;317;p25"/>
          <p:cNvSpPr txBox="1"/>
          <p:nvPr/>
        </p:nvSpPr>
        <p:spPr>
          <a:xfrm>
            <a:off x="780039" y="3578225"/>
            <a:ext cx="8704565" cy="5680075"/>
          </a:xfrm>
          <a:prstGeom prst="rect">
            <a:avLst/>
          </a:prstGeom>
          <a:noFill/>
          <a:ln>
            <a:noFill/>
          </a:ln>
        </p:spPr>
        <p:txBody>
          <a:bodyPr anchorCtr="0" anchor="t" bIns="0" lIns="0" spcFirstLastPara="1" rIns="0" wrap="square" tIns="0">
            <a:noAutofit/>
          </a:bodyPr>
          <a:lstStyle/>
          <a:p>
            <a:pPr indent="-269874" lvl="1" marL="539749" marR="0" rtl="0" algn="l">
              <a:lnSpc>
                <a:spcPct val="139960"/>
              </a:lnSpc>
              <a:spcBef>
                <a:spcPts val="0"/>
              </a:spcBef>
              <a:spcAft>
                <a:spcPts val="0"/>
              </a:spcAft>
              <a:buClr>
                <a:srgbClr val="31145B"/>
              </a:buClr>
              <a:buSzPts val="2500"/>
              <a:buFont typeface="Arial"/>
              <a:buChar char="•"/>
            </a:pPr>
            <a:r>
              <a:rPr b="1" i="0" lang="en-US" sz="2500" u="none" cap="none" strike="noStrike">
                <a:solidFill>
                  <a:srgbClr val="31145B"/>
                </a:solidFill>
                <a:latin typeface="Open Sans"/>
                <a:ea typeface="Open Sans"/>
                <a:cs typeface="Open Sans"/>
                <a:sym typeface="Open Sans"/>
              </a:rPr>
              <a:t>We will have the defined correlations between drugs and medical conditions that can be used for other medical research.</a:t>
            </a:r>
            <a:endParaRPr/>
          </a:p>
          <a:p>
            <a:pPr indent="0" lvl="0" marL="0" marR="0" rtl="0" algn="l">
              <a:lnSpc>
                <a:spcPct val="140000"/>
              </a:lnSpc>
              <a:spcBef>
                <a:spcPts val="0"/>
              </a:spcBef>
              <a:spcAft>
                <a:spcPts val="0"/>
              </a:spcAft>
              <a:buNone/>
            </a:pPr>
            <a:r>
              <a:t/>
            </a:r>
            <a:endParaRPr b="1" i="0" sz="2500" u="none" cap="none" strike="noStrike">
              <a:solidFill>
                <a:srgbClr val="31145B"/>
              </a:solidFill>
              <a:latin typeface="Open Sans"/>
              <a:ea typeface="Open Sans"/>
              <a:cs typeface="Open Sans"/>
              <a:sym typeface="Open Sans"/>
            </a:endParaRPr>
          </a:p>
          <a:p>
            <a:pPr indent="-269874" lvl="1" marL="539749" marR="0" rtl="0" algn="l">
              <a:lnSpc>
                <a:spcPct val="139960"/>
              </a:lnSpc>
              <a:spcBef>
                <a:spcPts val="0"/>
              </a:spcBef>
              <a:spcAft>
                <a:spcPts val="0"/>
              </a:spcAft>
              <a:buClr>
                <a:srgbClr val="31145B"/>
              </a:buClr>
              <a:buSzPts val="2500"/>
              <a:buFont typeface="Arial"/>
              <a:buChar char="•"/>
            </a:pPr>
            <a:r>
              <a:rPr b="1" i="0" lang="en-US" sz="2500" u="none" cap="none" strike="noStrike">
                <a:solidFill>
                  <a:srgbClr val="31145B"/>
                </a:solidFill>
                <a:latin typeface="Open Sans"/>
                <a:ea typeface="Open Sans"/>
                <a:cs typeface="Open Sans"/>
                <a:sym typeface="Open Sans"/>
              </a:rPr>
              <a:t>We will have a deep learning model ( novel approach ) that can perform better than the available models( approaches ) for the drug prediction and repurposing.</a:t>
            </a:r>
            <a:endParaRPr/>
          </a:p>
          <a:p>
            <a:pPr indent="0" lvl="0" marL="0" marR="0" rtl="0" algn="l">
              <a:lnSpc>
                <a:spcPct val="140000"/>
              </a:lnSpc>
              <a:spcBef>
                <a:spcPts val="0"/>
              </a:spcBef>
              <a:spcAft>
                <a:spcPts val="0"/>
              </a:spcAft>
              <a:buNone/>
            </a:pPr>
            <a:r>
              <a:t/>
            </a:r>
            <a:endParaRPr b="1" i="0" sz="2500" u="none" cap="none" strike="noStrike">
              <a:solidFill>
                <a:srgbClr val="31145B"/>
              </a:solidFill>
              <a:latin typeface="Open Sans"/>
              <a:ea typeface="Open Sans"/>
              <a:cs typeface="Open Sans"/>
              <a:sym typeface="Open Sans"/>
            </a:endParaRPr>
          </a:p>
          <a:p>
            <a:pPr indent="-269875" lvl="1" marL="539750" marR="0" rtl="0" algn="l">
              <a:lnSpc>
                <a:spcPct val="140000"/>
              </a:lnSpc>
              <a:spcBef>
                <a:spcPts val="0"/>
              </a:spcBef>
              <a:spcAft>
                <a:spcPts val="0"/>
              </a:spcAft>
              <a:buClr>
                <a:srgbClr val="31145B"/>
              </a:buClr>
              <a:buSzPts val="2500"/>
              <a:buFont typeface="Arial"/>
              <a:buChar char="•"/>
            </a:pPr>
            <a:r>
              <a:rPr b="1" i="0" lang="en-US" sz="2500" u="none" cap="none" strike="noStrike">
                <a:solidFill>
                  <a:srgbClr val="31145B"/>
                </a:solidFill>
                <a:latin typeface="Open Sans"/>
                <a:ea typeface="Open Sans"/>
                <a:cs typeface="Open Sans"/>
                <a:sym typeface="Open Sans"/>
              </a:rPr>
              <a:t>Using this model we can suggest the useful drugs for the treatment of the COVID-19 ( Or the properties of that drug which may help in the development of the drug for the COVID-19 )</a:t>
            </a:r>
            <a:endParaRPr/>
          </a:p>
        </p:txBody>
      </p:sp>
      <p:pic>
        <p:nvPicPr>
          <p:cNvPr id="318" name="Google Shape;318;p25"/>
          <p:cNvPicPr preferRelativeResize="0"/>
          <p:nvPr/>
        </p:nvPicPr>
        <p:blipFill rotWithShape="1">
          <a:blip r:embed="rId3">
            <a:alphaModFix/>
          </a:blip>
          <a:srcRect b="0" l="0" r="0" t="0"/>
          <a:stretch/>
        </p:blipFill>
        <p:spPr>
          <a:xfrm>
            <a:off x="9287359" y="3966120"/>
            <a:ext cx="8803397" cy="4951911"/>
          </a:xfrm>
          <a:prstGeom prst="rect">
            <a:avLst/>
          </a:prstGeom>
          <a:noFill/>
          <a:ln>
            <a:noFill/>
          </a:ln>
        </p:spPr>
      </p:pic>
      <p:sp>
        <p:nvSpPr>
          <p:cNvPr id="319" name="Google Shape;319;p25"/>
          <p:cNvSpPr txBox="1"/>
          <p:nvPr/>
        </p:nvSpPr>
        <p:spPr>
          <a:xfrm>
            <a:off x="880223" y="358805"/>
            <a:ext cx="465302" cy="30156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0" i="0" lang="en-US" sz="2000" u="none" cap="none" strike="noStrike">
                <a:solidFill>
                  <a:srgbClr val="31145B"/>
                </a:solidFill>
                <a:latin typeface="Arial"/>
                <a:ea typeface="Arial"/>
                <a:cs typeface="Arial"/>
                <a:sym typeface="Arial"/>
              </a:rPr>
              <a:t>13</a:t>
            </a:r>
            <a:endParaRPr/>
          </a:p>
        </p:txBody>
      </p:sp>
      <p:sp>
        <p:nvSpPr>
          <p:cNvPr id="320" name="Google Shape;320;p25"/>
          <p:cNvSpPr txBox="1"/>
          <p:nvPr/>
        </p:nvSpPr>
        <p:spPr>
          <a:xfrm>
            <a:off x="8853252" y="252346"/>
            <a:ext cx="8420615" cy="533533"/>
          </a:xfrm>
          <a:prstGeom prst="rect">
            <a:avLst/>
          </a:prstGeom>
          <a:noFill/>
          <a:ln>
            <a:noFill/>
          </a:ln>
        </p:spPr>
        <p:txBody>
          <a:bodyPr anchorCtr="0" anchor="t" bIns="0" lIns="0" spcFirstLastPara="1" rIns="0" wrap="square" tIns="0">
            <a:noAutofit/>
          </a:bodyPr>
          <a:lstStyle/>
          <a:p>
            <a:pPr indent="0" lvl="0" marL="0" marR="0" rtl="0" algn="r">
              <a:lnSpc>
                <a:spcPct val="120011"/>
              </a:lnSpc>
              <a:spcBef>
                <a:spcPts val="0"/>
              </a:spcBef>
              <a:spcAft>
                <a:spcPts val="0"/>
              </a:spcAft>
              <a:buNone/>
            </a:pPr>
            <a:r>
              <a:rPr b="0" i="0" lang="en-US" sz="1799" u="none" cap="none" strike="noStrike">
                <a:solidFill>
                  <a:srgbClr val="31145B"/>
                </a:solidFill>
                <a:latin typeface="Arial"/>
                <a:ea typeface="Arial"/>
                <a:cs typeface="Arial"/>
                <a:sym typeface="Arial"/>
              </a:rPr>
              <a:t>VISHWAKARMA STUDENT RESEARCH PROJECT SCHEME (VSRPS)  2020</a:t>
            </a:r>
            <a:endParaRPr/>
          </a:p>
        </p:txBody>
      </p:sp>
      <p:sp>
        <p:nvSpPr>
          <p:cNvPr id="321" name="Google Shape;321;p25"/>
          <p:cNvSpPr txBox="1"/>
          <p:nvPr/>
        </p:nvSpPr>
        <p:spPr>
          <a:xfrm>
            <a:off x="780039" y="1641257"/>
            <a:ext cx="16146426" cy="1042651"/>
          </a:xfrm>
          <a:prstGeom prst="rect">
            <a:avLst/>
          </a:prstGeom>
          <a:noFill/>
          <a:ln>
            <a:noFill/>
          </a:ln>
        </p:spPr>
        <p:txBody>
          <a:bodyPr anchorCtr="0" anchor="t" bIns="0" lIns="0" spcFirstLastPara="1" rIns="0" wrap="square" tIns="0">
            <a:noAutofit/>
          </a:bodyPr>
          <a:lstStyle/>
          <a:p>
            <a:pPr indent="0" lvl="0" marL="0" marR="0" rtl="0" algn="ctr">
              <a:lnSpc>
                <a:spcPct val="120002"/>
              </a:lnSpc>
              <a:spcBef>
                <a:spcPts val="0"/>
              </a:spcBef>
              <a:spcAft>
                <a:spcPts val="0"/>
              </a:spcAft>
              <a:buNone/>
            </a:pPr>
            <a:r>
              <a:rPr b="0" i="0" lang="en-US" sz="6999" u="none" cap="none" strike="noStrike">
                <a:solidFill>
                  <a:srgbClr val="31145B"/>
                </a:solidFill>
                <a:latin typeface="Arial"/>
                <a:ea typeface="Arial"/>
                <a:cs typeface="Arial"/>
                <a:sym typeface="Arial"/>
              </a:rPr>
              <a:t>IMPACT - EXPECTED OUTCOME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DFFD"/>
        </a:solidFill>
      </p:bgPr>
    </p:bg>
    <p:spTree>
      <p:nvGrpSpPr>
        <p:cNvPr id="325" name="Shape 325"/>
        <p:cNvGrpSpPr/>
        <p:nvPr/>
      </p:nvGrpSpPr>
      <p:grpSpPr>
        <a:xfrm>
          <a:off x="0" y="0"/>
          <a:ext cx="0" cy="0"/>
          <a:chOff x="0" y="0"/>
          <a:chExt cx="0" cy="0"/>
        </a:xfrm>
      </p:grpSpPr>
      <p:sp>
        <p:nvSpPr>
          <p:cNvPr id="326" name="Google Shape;326;p26"/>
          <p:cNvSpPr/>
          <p:nvPr/>
        </p:nvSpPr>
        <p:spPr>
          <a:xfrm>
            <a:off x="0" y="0"/>
            <a:ext cx="18288001" cy="1028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26"/>
          <p:cNvGrpSpPr/>
          <p:nvPr/>
        </p:nvGrpSpPr>
        <p:grpSpPr>
          <a:xfrm>
            <a:off x="1674657" y="431931"/>
            <a:ext cx="1213732" cy="164839"/>
            <a:chOff x="0" y="0"/>
            <a:chExt cx="1618310" cy="219785"/>
          </a:xfrm>
        </p:grpSpPr>
        <p:sp>
          <p:nvSpPr>
            <p:cNvPr id="328" name="Google Shape;328;p26"/>
            <p:cNvSpPr/>
            <p:nvPr/>
          </p:nvSpPr>
          <p:spPr>
            <a:xfrm>
              <a:off x="0" y="0"/>
              <a:ext cx="236347" cy="219785"/>
            </a:xfrm>
            <a:prstGeom prst="rect">
              <a:avLst/>
            </a:prstGeom>
            <a:solidFill>
              <a:srgbClr val="CC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6"/>
            <p:cNvSpPr/>
            <p:nvPr/>
          </p:nvSpPr>
          <p:spPr>
            <a:xfrm>
              <a:off x="460654" y="0"/>
              <a:ext cx="236347" cy="219785"/>
            </a:xfrm>
            <a:prstGeom prst="rect">
              <a:avLst/>
            </a:prstGeom>
            <a:solidFill>
              <a:srgbClr val="CC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6"/>
            <p:cNvSpPr/>
            <p:nvPr/>
          </p:nvSpPr>
          <p:spPr>
            <a:xfrm>
              <a:off x="921309" y="0"/>
              <a:ext cx="236347" cy="219785"/>
            </a:xfrm>
            <a:prstGeom prst="rect">
              <a:avLst/>
            </a:prstGeom>
            <a:solidFill>
              <a:srgbClr val="311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6"/>
            <p:cNvSpPr/>
            <p:nvPr/>
          </p:nvSpPr>
          <p:spPr>
            <a:xfrm>
              <a:off x="1381963" y="0"/>
              <a:ext cx="236347" cy="219785"/>
            </a:xfrm>
            <a:prstGeom prst="rect">
              <a:avLst/>
            </a:prstGeom>
            <a:solidFill>
              <a:srgbClr val="CC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6"/>
            <p:cNvSpPr/>
            <p:nvPr/>
          </p:nvSpPr>
          <p:spPr>
            <a:xfrm>
              <a:off x="996268" y="69706"/>
              <a:ext cx="86430" cy="80373"/>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33" name="Google Shape;333;p26"/>
          <p:cNvPicPr preferRelativeResize="0"/>
          <p:nvPr/>
        </p:nvPicPr>
        <p:blipFill rotWithShape="1">
          <a:blip r:embed="rId3">
            <a:alphaModFix/>
          </a:blip>
          <a:srcRect b="8334" l="0" r="0" t="8335"/>
          <a:stretch/>
        </p:blipFill>
        <p:spPr>
          <a:xfrm>
            <a:off x="0" y="1028700"/>
            <a:ext cx="8332979" cy="9258300"/>
          </a:xfrm>
          <a:prstGeom prst="rect">
            <a:avLst/>
          </a:prstGeom>
          <a:noFill/>
          <a:ln>
            <a:noFill/>
          </a:ln>
        </p:spPr>
      </p:pic>
      <p:sp>
        <p:nvSpPr>
          <p:cNvPr id="334" name="Google Shape;334;p26"/>
          <p:cNvSpPr txBox="1"/>
          <p:nvPr/>
        </p:nvSpPr>
        <p:spPr>
          <a:xfrm>
            <a:off x="880223" y="358805"/>
            <a:ext cx="465302" cy="30156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0" i="0" lang="en-US" sz="2000" u="none" cap="none" strike="noStrike">
                <a:solidFill>
                  <a:srgbClr val="31145B"/>
                </a:solidFill>
                <a:latin typeface="Arial"/>
                <a:ea typeface="Arial"/>
                <a:cs typeface="Arial"/>
                <a:sym typeface="Arial"/>
              </a:rPr>
              <a:t>14</a:t>
            </a:r>
            <a:endParaRPr/>
          </a:p>
        </p:txBody>
      </p:sp>
      <p:sp>
        <p:nvSpPr>
          <p:cNvPr id="335" name="Google Shape;335;p26"/>
          <p:cNvSpPr txBox="1"/>
          <p:nvPr/>
        </p:nvSpPr>
        <p:spPr>
          <a:xfrm>
            <a:off x="8853252" y="252346"/>
            <a:ext cx="8420615" cy="533533"/>
          </a:xfrm>
          <a:prstGeom prst="rect">
            <a:avLst/>
          </a:prstGeom>
          <a:noFill/>
          <a:ln>
            <a:noFill/>
          </a:ln>
        </p:spPr>
        <p:txBody>
          <a:bodyPr anchorCtr="0" anchor="t" bIns="0" lIns="0" spcFirstLastPara="1" rIns="0" wrap="square" tIns="0">
            <a:noAutofit/>
          </a:bodyPr>
          <a:lstStyle/>
          <a:p>
            <a:pPr indent="0" lvl="0" marL="0" marR="0" rtl="0" algn="r">
              <a:lnSpc>
                <a:spcPct val="120011"/>
              </a:lnSpc>
              <a:spcBef>
                <a:spcPts val="0"/>
              </a:spcBef>
              <a:spcAft>
                <a:spcPts val="0"/>
              </a:spcAft>
              <a:buNone/>
            </a:pPr>
            <a:r>
              <a:rPr b="0" i="0" lang="en-US" sz="1799" u="none" cap="none" strike="noStrike">
                <a:solidFill>
                  <a:srgbClr val="31145B"/>
                </a:solidFill>
                <a:latin typeface="Arial"/>
                <a:ea typeface="Arial"/>
                <a:cs typeface="Arial"/>
                <a:sym typeface="Arial"/>
              </a:rPr>
              <a:t>VISHWAKARMA STUDENT RESEARCH PROJECT SCHEME (VSRPS)  2020</a:t>
            </a:r>
            <a:endParaRPr/>
          </a:p>
        </p:txBody>
      </p:sp>
      <p:grpSp>
        <p:nvGrpSpPr>
          <p:cNvPr id="336" name="Google Shape;336;p26"/>
          <p:cNvGrpSpPr/>
          <p:nvPr/>
        </p:nvGrpSpPr>
        <p:grpSpPr>
          <a:xfrm>
            <a:off x="10157369" y="4316487"/>
            <a:ext cx="6390847" cy="2675582"/>
            <a:chOff x="0" y="-9525"/>
            <a:chExt cx="8521130" cy="3567442"/>
          </a:xfrm>
        </p:grpSpPr>
        <p:sp>
          <p:nvSpPr>
            <p:cNvPr id="337" name="Google Shape;337;p26"/>
            <p:cNvSpPr txBox="1"/>
            <p:nvPr/>
          </p:nvSpPr>
          <p:spPr>
            <a:xfrm>
              <a:off x="0" y="-9525"/>
              <a:ext cx="8521130" cy="1616073"/>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0" i="0" lang="en-US" sz="8000" u="none" cap="none" strike="noStrike">
                  <a:solidFill>
                    <a:srgbClr val="31145B"/>
                  </a:solidFill>
                  <a:latin typeface="Arial"/>
                  <a:ea typeface="Arial"/>
                  <a:cs typeface="Arial"/>
                  <a:sym typeface="Arial"/>
                </a:rPr>
                <a:t>Thank you!</a:t>
              </a:r>
              <a:endParaRPr/>
            </a:p>
          </p:txBody>
        </p:sp>
        <p:sp>
          <p:nvSpPr>
            <p:cNvPr id="338" name="Google Shape;338;p26"/>
            <p:cNvSpPr txBox="1"/>
            <p:nvPr/>
          </p:nvSpPr>
          <p:spPr>
            <a:xfrm>
              <a:off x="0" y="2164541"/>
              <a:ext cx="8521130" cy="1393376"/>
            </a:xfrm>
            <a:prstGeom prst="rect">
              <a:avLst/>
            </a:prstGeom>
            <a:noFill/>
            <a:ln>
              <a:noFill/>
            </a:ln>
          </p:spPr>
          <p:txBody>
            <a:bodyPr anchorCtr="0" anchor="t" bIns="0" lIns="0" spcFirstLastPara="1" rIns="0" wrap="square" tIns="0">
              <a:noAutofit/>
            </a:bodyPr>
            <a:lstStyle/>
            <a:p>
              <a:pPr indent="0" lvl="0" marL="0" marR="0" rtl="0" algn="l">
                <a:lnSpc>
                  <a:spcPct val="120005"/>
                </a:lnSpc>
                <a:spcBef>
                  <a:spcPts val="0"/>
                </a:spcBef>
                <a:spcAft>
                  <a:spcPts val="0"/>
                </a:spcAft>
                <a:buNone/>
              </a:pPr>
              <a:r>
                <a:rPr b="0" i="0" lang="en-US" sz="3499" u="none" cap="none" strike="noStrike">
                  <a:solidFill>
                    <a:srgbClr val="31145B"/>
                  </a:solidFill>
                  <a:latin typeface="Arial"/>
                  <a:ea typeface="Arial"/>
                  <a:cs typeface="Arial"/>
                  <a:sym typeface="Arial"/>
                </a:rPr>
                <a:t>Questions? Clarifications? Let us know!</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4"/>
          <p:cNvSpPr/>
          <p:nvPr/>
        </p:nvSpPr>
        <p:spPr>
          <a:xfrm rot="-5400000">
            <a:off x="-4437159" y="4437159"/>
            <a:ext cx="10287000" cy="1412683"/>
          </a:xfrm>
          <a:prstGeom prst="rect">
            <a:avLst/>
          </a:prstGeom>
          <a:solidFill>
            <a:srgbClr val="EEDF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txBox="1"/>
          <p:nvPr/>
        </p:nvSpPr>
        <p:spPr>
          <a:xfrm rot="-5400000">
            <a:off x="-2228078" y="6052352"/>
            <a:ext cx="5878364" cy="533533"/>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0" i="0" lang="en-US" sz="1800" u="none" cap="none" strike="noStrike">
                <a:solidFill>
                  <a:srgbClr val="31145B"/>
                </a:solidFill>
                <a:latin typeface="Arial"/>
                <a:ea typeface="Arial"/>
                <a:cs typeface="Arial"/>
                <a:sym typeface="Arial"/>
              </a:rPr>
              <a:t>VISHWAKARMA STUDENT RESEARCH PROJECT SCHEME (VSRPS)  2020</a:t>
            </a:r>
            <a:endParaRPr/>
          </a:p>
        </p:txBody>
      </p:sp>
      <p:pic>
        <p:nvPicPr>
          <p:cNvPr id="104" name="Google Shape;104;p14"/>
          <p:cNvPicPr preferRelativeResize="0"/>
          <p:nvPr/>
        </p:nvPicPr>
        <p:blipFill rotWithShape="1">
          <a:blip r:embed="rId3">
            <a:alphaModFix/>
          </a:blip>
          <a:srcRect b="3780" l="0" r="0" t="3781"/>
          <a:stretch/>
        </p:blipFill>
        <p:spPr>
          <a:xfrm>
            <a:off x="2222022" y="1025161"/>
            <a:ext cx="6921978" cy="8229600"/>
          </a:xfrm>
          <a:prstGeom prst="rect">
            <a:avLst/>
          </a:prstGeom>
          <a:noFill/>
          <a:ln>
            <a:noFill/>
          </a:ln>
        </p:spPr>
      </p:pic>
      <p:grpSp>
        <p:nvGrpSpPr>
          <p:cNvPr id="105" name="Google Shape;105;p14"/>
          <p:cNvGrpSpPr/>
          <p:nvPr/>
        </p:nvGrpSpPr>
        <p:grpSpPr>
          <a:xfrm>
            <a:off x="10187177" y="1562925"/>
            <a:ext cx="6844533" cy="7695375"/>
            <a:chOff x="0" y="-9525"/>
            <a:chExt cx="9126044" cy="10260500"/>
          </a:xfrm>
        </p:grpSpPr>
        <p:sp>
          <p:nvSpPr>
            <p:cNvPr id="106" name="Google Shape;106;p14"/>
            <p:cNvSpPr txBox="1"/>
            <p:nvPr/>
          </p:nvSpPr>
          <p:spPr>
            <a:xfrm>
              <a:off x="0" y="4404884"/>
              <a:ext cx="9126044" cy="5846091"/>
            </a:xfrm>
            <a:prstGeom prst="rect">
              <a:avLst/>
            </a:prstGeom>
            <a:noFill/>
            <a:ln>
              <a:noFill/>
            </a:ln>
          </p:spPr>
          <p:txBody>
            <a:bodyPr anchorCtr="0" anchor="t" bIns="0" lIns="0" spcFirstLastPara="1" rIns="0" wrap="square" tIns="0">
              <a:noAutofit/>
            </a:bodyPr>
            <a:lstStyle/>
            <a:p>
              <a:pPr indent="0" lvl="0" marL="0" marR="0" rtl="0" algn="r">
                <a:lnSpc>
                  <a:spcPct val="140000"/>
                </a:lnSpc>
                <a:spcBef>
                  <a:spcPts val="0"/>
                </a:spcBef>
                <a:spcAft>
                  <a:spcPts val="0"/>
                </a:spcAft>
                <a:buNone/>
              </a:pPr>
              <a:r>
                <a:rPr b="0" i="0" lang="en-US" sz="2500" u="none" cap="none" strike="noStrike">
                  <a:solidFill>
                    <a:srgbClr val="31145B"/>
                  </a:solidFill>
                  <a:latin typeface="Arial"/>
                  <a:ea typeface="Arial"/>
                  <a:cs typeface="Arial"/>
                  <a:sym typeface="Arial"/>
                </a:rPr>
                <a:t>Executive summary</a:t>
              </a:r>
              <a:endParaRPr/>
            </a:p>
            <a:p>
              <a:pPr indent="0" lvl="0" marL="0" marR="0" rtl="0" algn="r">
                <a:lnSpc>
                  <a:spcPct val="140000"/>
                </a:lnSpc>
                <a:spcBef>
                  <a:spcPts val="0"/>
                </a:spcBef>
                <a:spcAft>
                  <a:spcPts val="0"/>
                </a:spcAft>
                <a:buNone/>
              </a:pPr>
              <a:r>
                <a:rPr b="0" i="0" lang="en-US" sz="2500" u="none" cap="none" strike="noStrike">
                  <a:solidFill>
                    <a:srgbClr val="31145B"/>
                  </a:solidFill>
                  <a:latin typeface="Arial"/>
                  <a:ea typeface="Arial"/>
                  <a:cs typeface="Arial"/>
                  <a:sym typeface="Arial"/>
                </a:rPr>
                <a:t>Problem</a:t>
              </a:r>
              <a:endParaRPr/>
            </a:p>
            <a:p>
              <a:pPr indent="0" lvl="0" marL="0" marR="0" rtl="0" algn="r">
                <a:lnSpc>
                  <a:spcPct val="140000"/>
                </a:lnSpc>
                <a:spcBef>
                  <a:spcPts val="0"/>
                </a:spcBef>
                <a:spcAft>
                  <a:spcPts val="0"/>
                </a:spcAft>
                <a:buNone/>
              </a:pPr>
              <a:r>
                <a:rPr b="0" i="0" lang="en-US" sz="2500" u="none" cap="none" strike="noStrike">
                  <a:solidFill>
                    <a:srgbClr val="31145B"/>
                  </a:solidFill>
                  <a:latin typeface="Arial"/>
                  <a:ea typeface="Arial"/>
                  <a:cs typeface="Arial"/>
                  <a:sym typeface="Arial"/>
                </a:rPr>
                <a:t> Introduction of the research proposal</a:t>
              </a:r>
              <a:endParaRPr/>
            </a:p>
            <a:p>
              <a:pPr indent="0" lvl="0" marL="0" marR="0" rtl="0" algn="r">
                <a:lnSpc>
                  <a:spcPct val="140000"/>
                </a:lnSpc>
                <a:spcBef>
                  <a:spcPts val="0"/>
                </a:spcBef>
                <a:spcAft>
                  <a:spcPts val="0"/>
                </a:spcAft>
                <a:buNone/>
              </a:pPr>
              <a:r>
                <a:rPr b="0" i="0" lang="en-US" sz="2500" u="none" cap="none" strike="noStrike">
                  <a:solidFill>
                    <a:srgbClr val="31145B"/>
                  </a:solidFill>
                  <a:latin typeface="Arial"/>
                  <a:ea typeface="Arial"/>
                  <a:cs typeface="Arial"/>
                  <a:sym typeface="Arial"/>
                </a:rPr>
                <a:t>Significance of the study</a:t>
              </a:r>
              <a:endParaRPr/>
            </a:p>
            <a:p>
              <a:pPr indent="0" lvl="0" marL="0" marR="0" rtl="0" algn="r">
                <a:lnSpc>
                  <a:spcPct val="140000"/>
                </a:lnSpc>
                <a:spcBef>
                  <a:spcPts val="0"/>
                </a:spcBef>
                <a:spcAft>
                  <a:spcPts val="0"/>
                </a:spcAft>
                <a:buNone/>
              </a:pPr>
              <a:r>
                <a:rPr b="0" i="0" lang="en-US" sz="2500" u="none" cap="none" strike="noStrike">
                  <a:solidFill>
                    <a:srgbClr val="31145B"/>
                  </a:solidFill>
                  <a:latin typeface="Arial"/>
                  <a:ea typeface="Arial"/>
                  <a:cs typeface="Arial"/>
                  <a:sym typeface="Arial"/>
                </a:rPr>
                <a:t>Review of research and development</a:t>
              </a:r>
              <a:endParaRPr/>
            </a:p>
            <a:p>
              <a:pPr indent="0" lvl="0" marL="0" marR="0" rtl="0" algn="r">
                <a:lnSpc>
                  <a:spcPct val="140000"/>
                </a:lnSpc>
                <a:spcBef>
                  <a:spcPts val="0"/>
                </a:spcBef>
                <a:spcAft>
                  <a:spcPts val="0"/>
                </a:spcAft>
                <a:buNone/>
              </a:pPr>
              <a:r>
                <a:rPr b="0" i="0" lang="en-US" sz="2500" u="none" cap="none" strike="noStrike">
                  <a:solidFill>
                    <a:srgbClr val="31145B"/>
                  </a:solidFill>
                  <a:latin typeface="Arial"/>
                  <a:ea typeface="Arial"/>
                  <a:cs typeface="Arial"/>
                  <a:sym typeface="Arial"/>
                </a:rPr>
                <a:t>Objectives</a:t>
              </a:r>
              <a:endParaRPr/>
            </a:p>
            <a:p>
              <a:pPr indent="0" lvl="0" marL="0" marR="0" rtl="0" algn="r">
                <a:lnSpc>
                  <a:spcPct val="140000"/>
                </a:lnSpc>
                <a:spcBef>
                  <a:spcPts val="0"/>
                </a:spcBef>
                <a:spcAft>
                  <a:spcPts val="0"/>
                </a:spcAft>
                <a:buNone/>
              </a:pPr>
              <a:r>
                <a:rPr b="0" i="0" lang="en-US" sz="2500" u="none" cap="none" strike="noStrike">
                  <a:solidFill>
                    <a:srgbClr val="31145B"/>
                  </a:solidFill>
                  <a:latin typeface="Arial"/>
                  <a:ea typeface="Arial"/>
                  <a:cs typeface="Arial"/>
                  <a:sym typeface="Arial"/>
                </a:rPr>
                <a:t>Methodology</a:t>
              </a:r>
              <a:endParaRPr/>
            </a:p>
            <a:p>
              <a:pPr indent="0" lvl="0" marL="0" marR="0" rtl="0" algn="r">
                <a:lnSpc>
                  <a:spcPct val="140000"/>
                </a:lnSpc>
                <a:spcBef>
                  <a:spcPts val="0"/>
                </a:spcBef>
                <a:spcAft>
                  <a:spcPts val="0"/>
                </a:spcAft>
                <a:buNone/>
              </a:pPr>
              <a:r>
                <a:rPr b="0" i="0" lang="en-US" sz="2500" u="none" cap="none" strike="noStrike">
                  <a:solidFill>
                    <a:srgbClr val="31145B"/>
                  </a:solidFill>
                  <a:latin typeface="Arial"/>
                  <a:ea typeface="Arial"/>
                  <a:cs typeface="Arial"/>
                  <a:sym typeface="Arial"/>
                </a:rPr>
                <a:t>Quarterly plan of work</a:t>
              </a:r>
              <a:endParaRPr/>
            </a:p>
            <a:p>
              <a:pPr indent="0" lvl="0" marL="0" marR="0" rtl="0" algn="r">
                <a:lnSpc>
                  <a:spcPct val="140000"/>
                </a:lnSpc>
                <a:spcBef>
                  <a:spcPts val="0"/>
                </a:spcBef>
                <a:spcAft>
                  <a:spcPts val="0"/>
                </a:spcAft>
                <a:buNone/>
              </a:pPr>
              <a:r>
                <a:rPr b="0" i="0" lang="en-US" sz="2500" u="none" cap="none" strike="noStrike">
                  <a:solidFill>
                    <a:srgbClr val="31145B"/>
                  </a:solidFill>
                  <a:latin typeface="Arial"/>
                  <a:ea typeface="Arial"/>
                  <a:cs typeface="Arial"/>
                  <a:sym typeface="Arial"/>
                </a:rPr>
                <a:t>Impact - Expected outcome</a:t>
              </a:r>
              <a:endParaRPr/>
            </a:p>
            <a:p>
              <a:pPr indent="0" lvl="0" marL="0" marR="0" rtl="0" algn="r">
                <a:lnSpc>
                  <a:spcPct val="140000"/>
                </a:lnSpc>
                <a:spcBef>
                  <a:spcPts val="0"/>
                </a:spcBef>
                <a:spcAft>
                  <a:spcPts val="0"/>
                </a:spcAft>
                <a:buNone/>
              </a:pPr>
              <a:r>
                <a:rPr b="0" i="0" lang="en-US" sz="2500" u="none" cap="none" strike="noStrike">
                  <a:solidFill>
                    <a:srgbClr val="31145B"/>
                  </a:solidFill>
                  <a:latin typeface="Arial"/>
                  <a:ea typeface="Arial"/>
                  <a:cs typeface="Arial"/>
                  <a:sym typeface="Arial"/>
                </a:rPr>
                <a:t>Quarterly plan of expenses</a:t>
              </a:r>
              <a:endParaRPr/>
            </a:p>
          </p:txBody>
        </p:sp>
        <p:sp>
          <p:nvSpPr>
            <p:cNvPr id="107" name="Google Shape;107;p14"/>
            <p:cNvSpPr txBox="1"/>
            <p:nvPr/>
          </p:nvSpPr>
          <p:spPr>
            <a:xfrm>
              <a:off x="0" y="-9525"/>
              <a:ext cx="9126044" cy="3222620"/>
            </a:xfrm>
            <a:prstGeom prst="rect">
              <a:avLst/>
            </a:prstGeom>
            <a:noFill/>
            <a:ln>
              <a:noFill/>
            </a:ln>
          </p:spPr>
          <p:txBody>
            <a:bodyPr anchorCtr="0" anchor="t" bIns="0" lIns="0" spcFirstLastPara="1" rIns="0" wrap="square" tIns="0">
              <a:noAutofit/>
            </a:bodyPr>
            <a:lstStyle/>
            <a:p>
              <a:pPr indent="0" lvl="0" marL="0" marR="0" rtl="0" algn="r">
                <a:lnSpc>
                  <a:spcPct val="120000"/>
                </a:lnSpc>
                <a:spcBef>
                  <a:spcPts val="0"/>
                </a:spcBef>
                <a:spcAft>
                  <a:spcPts val="0"/>
                </a:spcAft>
                <a:buNone/>
              </a:pPr>
              <a:r>
                <a:rPr b="0" i="0" lang="en-US" sz="8000" u="none" cap="none" strike="noStrike">
                  <a:solidFill>
                    <a:srgbClr val="31145B"/>
                  </a:solidFill>
                  <a:latin typeface="Arial"/>
                  <a:ea typeface="Arial"/>
                  <a:cs typeface="Arial"/>
                  <a:sym typeface="Arial"/>
                </a:rPr>
                <a:t>Discussion points</a:t>
              </a:r>
              <a:endParaRPr/>
            </a:p>
          </p:txBody>
        </p:sp>
      </p:grpSp>
      <p:grpSp>
        <p:nvGrpSpPr>
          <p:cNvPr id="108" name="Google Shape;108;p14"/>
          <p:cNvGrpSpPr/>
          <p:nvPr/>
        </p:nvGrpSpPr>
        <p:grpSpPr>
          <a:xfrm>
            <a:off x="623922" y="1813217"/>
            <a:ext cx="164839" cy="1213732"/>
            <a:chOff x="0" y="0"/>
            <a:chExt cx="219785" cy="1618310"/>
          </a:xfrm>
        </p:grpSpPr>
        <p:sp>
          <p:nvSpPr>
            <p:cNvPr id="109" name="Google Shape;109;p14"/>
            <p:cNvSpPr/>
            <p:nvPr/>
          </p:nvSpPr>
          <p:spPr>
            <a:xfrm rot="5400000">
              <a:off x="-8281" y="8281"/>
              <a:ext cx="236347" cy="219785"/>
            </a:xfrm>
            <a:prstGeom prst="rect">
              <a:avLst/>
            </a:prstGeom>
            <a:solidFill>
              <a:srgbClr val="CC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rot="5400000">
              <a:off x="-8281" y="468936"/>
              <a:ext cx="236347" cy="219785"/>
            </a:xfrm>
            <a:prstGeom prst="rect">
              <a:avLst/>
            </a:prstGeom>
            <a:solidFill>
              <a:srgbClr val="311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rot="5400000">
              <a:off x="-8281" y="929590"/>
              <a:ext cx="236347" cy="219785"/>
            </a:xfrm>
            <a:prstGeom prst="rect">
              <a:avLst/>
            </a:prstGeom>
            <a:solidFill>
              <a:srgbClr val="CC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rot="5400000">
              <a:off x="-8281" y="1390244"/>
              <a:ext cx="236347" cy="219785"/>
            </a:xfrm>
            <a:prstGeom prst="rect">
              <a:avLst/>
            </a:prstGeom>
            <a:solidFill>
              <a:srgbClr val="CC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p:nvPr/>
          </p:nvSpPr>
          <p:spPr>
            <a:xfrm rot="5400000">
              <a:off x="66678" y="538642"/>
              <a:ext cx="86430" cy="80373"/>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14"/>
          <p:cNvSpPr txBox="1"/>
          <p:nvPr/>
        </p:nvSpPr>
        <p:spPr>
          <a:xfrm>
            <a:off x="473690" y="1019175"/>
            <a:ext cx="465302" cy="301565"/>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b="0" i="0" lang="en-US" sz="2000" u="none" cap="none" strike="noStrike">
                <a:solidFill>
                  <a:srgbClr val="31145B"/>
                </a:solidFill>
                <a:latin typeface="Arial"/>
                <a:ea typeface="Arial"/>
                <a:cs typeface="Arial"/>
                <a:sym typeface="Arial"/>
              </a:rPr>
              <a:t>02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DFFD"/>
        </a:solidFill>
      </p:bgPr>
    </p:bg>
    <p:spTree>
      <p:nvGrpSpPr>
        <p:cNvPr id="118" name="Shape 118"/>
        <p:cNvGrpSpPr/>
        <p:nvPr/>
      </p:nvGrpSpPr>
      <p:grpSpPr>
        <a:xfrm>
          <a:off x="0" y="0"/>
          <a:ext cx="0" cy="0"/>
          <a:chOff x="0" y="0"/>
          <a:chExt cx="0" cy="0"/>
        </a:xfrm>
      </p:grpSpPr>
      <p:sp>
        <p:nvSpPr>
          <p:cNvPr id="119" name="Google Shape;119;p15"/>
          <p:cNvSpPr/>
          <p:nvPr/>
        </p:nvSpPr>
        <p:spPr>
          <a:xfrm>
            <a:off x="0" y="0"/>
            <a:ext cx="18288001" cy="1028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 name="Google Shape;120;p15"/>
          <p:cNvGrpSpPr/>
          <p:nvPr/>
        </p:nvGrpSpPr>
        <p:grpSpPr>
          <a:xfrm>
            <a:off x="1674657" y="431931"/>
            <a:ext cx="1213732" cy="164839"/>
            <a:chOff x="0" y="0"/>
            <a:chExt cx="1618310" cy="219785"/>
          </a:xfrm>
        </p:grpSpPr>
        <p:sp>
          <p:nvSpPr>
            <p:cNvPr id="121" name="Google Shape;121;p15"/>
            <p:cNvSpPr/>
            <p:nvPr/>
          </p:nvSpPr>
          <p:spPr>
            <a:xfrm>
              <a:off x="0" y="0"/>
              <a:ext cx="236347" cy="219785"/>
            </a:xfrm>
            <a:prstGeom prst="rect">
              <a:avLst/>
            </a:prstGeom>
            <a:solidFill>
              <a:srgbClr val="CC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p:nvPr/>
          </p:nvSpPr>
          <p:spPr>
            <a:xfrm>
              <a:off x="460654" y="0"/>
              <a:ext cx="236347" cy="219785"/>
            </a:xfrm>
            <a:prstGeom prst="rect">
              <a:avLst/>
            </a:prstGeom>
            <a:solidFill>
              <a:srgbClr val="CC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921309" y="0"/>
              <a:ext cx="236347" cy="219785"/>
            </a:xfrm>
            <a:prstGeom prst="rect">
              <a:avLst/>
            </a:prstGeom>
            <a:solidFill>
              <a:srgbClr val="311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1381963" y="0"/>
              <a:ext cx="236347" cy="219785"/>
            </a:xfrm>
            <a:prstGeom prst="rect">
              <a:avLst/>
            </a:prstGeom>
            <a:solidFill>
              <a:srgbClr val="CC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a:off x="996268" y="69706"/>
              <a:ext cx="86430" cy="80373"/>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5"/>
          <p:cNvSpPr txBox="1"/>
          <p:nvPr/>
        </p:nvSpPr>
        <p:spPr>
          <a:xfrm>
            <a:off x="880223" y="358805"/>
            <a:ext cx="465302" cy="30156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0" i="0" lang="en-US" sz="2000" u="none" cap="none" strike="noStrike">
                <a:solidFill>
                  <a:srgbClr val="31145B"/>
                </a:solidFill>
                <a:latin typeface="Arial"/>
                <a:ea typeface="Arial"/>
                <a:cs typeface="Arial"/>
                <a:sym typeface="Arial"/>
              </a:rPr>
              <a:t>03</a:t>
            </a:r>
            <a:endParaRPr/>
          </a:p>
        </p:txBody>
      </p:sp>
      <p:sp>
        <p:nvSpPr>
          <p:cNvPr id="127" name="Google Shape;127;p15"/>
          <p:cNvSpPr txBox="1"/>
          <p:nvPr/>
        </p:nvSpPr>
        <p:spPr>
          <a:xfrm>
            <a:off x="8853252" y="252346"/>
            <a:ext cx="8420615" cy="533533"/>
          </a:xfrm>
          <a:prstGeom prst="rect">
            <a:avLst/>
          </a:prstGeom>
          <a:noFill/>
          <a:ln>
            <a:noFill/>
          </a:ln>
        </p:spPr>
        <p:txBody>
          <a:bodyPr anchorCtr="0" anchor="t" bIns="0" lIns="0" spcFirstLastPara="1" rIns="0" wrap="square" tIns="0">
            <a:noAutofit/>
          </a:bodyPr>
          <a:lstStyle/>
          <a:p>
            <a:pPr indent="0" lvl="0" marL="0" marR="0" rtl="0" algn="r">
              <a:lnSpc>
                <a:spcPct val="120011"/>
              </a:lnSpc>
              <a:spcBef>
                <a:spcPts val="0"/>
              </a:spcBef>
              <a:spcAft>
                <a:spcPts val="0"/>
              </a:spcAft>
              <a:buNone/>
            </a:pPr>
            <a:r>
              <a:rPr b="0" i="0" lang="en-US" sz="1799" u="none" cap="none" strike="noStrike">
                <a:solidFill>
                  <a:srgbClr val="31145B"/>
                </a:solidFill>
                <a:latin typeface="Arial"/>
                <a:ea typeface="Arial"/>
                <a:cs typeface="Arial"/>
                <a:sym typeface="Arial"/>
              </a:rPr>
              <a:t>VISHWAKARMA STUDENT RESEARCH PROJECT SCHEME (VSRPS)  2020</a:t>
            </a:r>
            <a:endParaRPr/>
          </a:p>
        </p:txBody>
      </p:sp>
      <p:grpSp>
        <p:nvGrpSpPr>
          <p:cNvPr id="128" name="Google Shape;128;p15"/>
          <p:cNvGrpSpPr/>
          <p:nvPr/>
        </p:nvGrpSpPr>
        <p:grpSpPr>
          <a:xfrm>
            <a:off x="4209547" y="2872416"/>
            <a:ext cx="9868905" cy="4535025"/>
            <a:chOff x="0" y="-9525"/>
            <a:chExt cx="13158541" cy="6046699"/>
          </a:xfrm>
        </p:grpSpPr>
        <p:sp>
          <p:nvSpPr>
            <p:cNvPr id="129" name="Google Shape;129;p15"/>
            <p:cNvSpPr txBox="1"/>
            <p:nvPr/>
          </p:nvSpPr>
          <p:spPr>
            <a:xfrm>
              <a:off x="0" y="2544336"/>
              <a:ext cx="13158541" cy="349283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b="0" i="0" lang="en-US" sz="2500" u="none" cap="none" strike="noStrike">
                  <a:solidFill>
                    <a:srgbClr val="31145B"/>
                  </a:solidFill>
                  <a:latin typeface="Arial"/>
                  <a:ea typeface="Arial"/>
                  <a:cs typeface="Arial"/>
                  <a:sym typeface="Arial"/>
                </a:rPr>
                <a:t> The development of a new drug is a tedious, costly, and time-consuming process. Drug repurposing is intended to find alternative uses for a pioneering drug . AI-empowered drug repurposing is a cheaper, faster, and effective approach and can reduce the failures in clinical trials.AI-based Deep learning models can predict drug structures that could potentially treat COVID -19.</a:t>
              </a:r>
              <a:endParaRPr/>
            </a:p>
          </p:txBody>
        </p:sp>
        <p:sp>
          <p:nvSpPr>
            <p:cNvPr id="130" name="Google Shape;130;p15"/>
            <p:cNvSpPr txBox="1"/>
            <p:nvPr/>
          </p:nvSpPr>
          <p:spPr>
            <a:xfrm>
              <a:off x="0" y="-9525"/>
              <a:ext cx="13158541" cy="1616073"/>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b="0" i="0" lang="en-US" sz="8000" u="none" cap="none" strike="noStrike">
                  <a:solidFill>
                    <a:srgbClr val="31145B"/>
                  </a:solidFill>
                  <a:latin typeface="Arial"/>
                  <a:ea typeface="Arial"/>
                  <a:cs typeface="Arial"/>
                  <a:sym typeface="Arial"/>
                </a:rPr>
                <a:t>Executive summary</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6"/>
          <p:cNvSpPr/>
          <p:nvPr/>
        </p:nvSpPr>
        <p:spPr>
          <a:xfrm rot="-5400000">
            <a:off x="12438159" y="4437159"/>
            <a:ext cx="10287000" cy="1412683"/>
          </a:xfrm>
          <a:prstGeom prst="rect">
            <a:avLst/>
          </a:prstGeom>
          <a:solidFill>
            <a:srgbClr val="EEDF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 name="Google Shape;136;p16"/>
          <p:cNvGrpSpPr/>
          <p:nvPr/>
        </p:nvGrpSpPr>
        <p:grpSpPr>
          <a:xfrm>
            <a:off x="17499239" y="1813217"/>
            <a:ext cx="164839" cy="1213732"/>
            <a:chOff x="0" y="0"/>
            <a:chExt cx="219785" cy="1618310"/>
          </a:xfrm>
        </p:grpSpPr>
        <p:sp>
          <p:nvSpPr>
            <p:cNvPr id="137" name="Google Shape;137;p16"/>
            <p:cNvSpPr/>
            <p:nvPr/>
          </p:nvSpPr>
          <p:spPr>
            <a:xfrm rot="5400000">
              <a:off x="-8281" y="8281"/>
              <a:ext cx="236347" cy="219785"/>
            </a:xfrm>
            <a:prstGeom prst="rect">
              <a:avLst/>
            </a:prstGeom>
            <a:solidFill>
              <a:srgbClr val="CC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p:nvPr/>
          </p:nvSpPr>
          <p:spPr>
            <a:xfrm rot="5400000">
              <a:off x="-8281" y="468936"/>
              <a:ext cx="236347" cy="219785"/>
            </a:xfrm>
            <a:prstGeom prst="rect">
              <a:avLst/>
            </a:prstGeom>
            <a:solidFill>
              <a:srgbClr val="CC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p:nvPr/>
          </p:nvSpPr>
          <p:spPr>
            <a:xfrm rot="5400000">
              <a:off x="-8281" y="929590"/>
              <a:ext cx="236347" cy="219785"/>
            </a:xfrm>
            <a:prstGeom prst="rect">
              <a:avLst/>
            </a:prstGeom>
            <a:solidFill>
              <a:srgbClr val="CC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6"/>
            <p:cNvSpPr/>
            <p:nvPr/>
          </p:nvSpPr>
          <p:spPr>
            <a:xfrm rot="5400000">
              <a:off x="-8281" y="1390244"/>
              <a:ext cx="236347" cy="219785"/>
            </a:xfrm>
            <a:prstGeom prst="rect">
              <a:avLst/>
            </a:prstGeom>
            <a:solidFill>
              <a:srgbClr val="311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p:nvPr/>
          </p:nvSpPr>
          <p:spPr>
            <a:xfrm rot="5400000">
              <a:off x="66678" y="1459950"/>
              <a:ext cx="86430" cy="80373"/>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2" name="Google Shape;142;p16"/>
          <p:cNvPicPr preferRelativeResize="0"/>
          <p:nvPr/>
        </p:nvPicPr>
        <p:blipFill rotWithShape="1">
          <a:blip r:embed="rId3">
            <a:alphaModFix/>
          </a:blip>
          <a:srcRect b="0" l="0" r="0" t="0"/>
          <a:stretch/>
        </p:blipFill>
        <p:spPr>
          <a:xfrm>
            <a:off x="858026" y="3726428"/>
            <a:ext cx="4523295" cy="3027015"/>
          </a:xfrm>
          <a:prstGeom prst="rect">
            <a:avLst/>
          </a:prstGeom>
          <a:noFill/>
          <a:ln>
            <a:noFill/>
          </a:ln>
        </p:spPr>
      </p:pic>
      <p:pic>
        <p:nvPicPr>
          <p:cNvPr id="143" name="Google Shape;143;p16"/>
          <p:cNvPicPr preferRelativeResize="0"/>
          <p:nvPr/>
        </p:nvPicPr>
        <p:blipFill rotWithShape="1">
          <a:blip r:embed="rId4">
            <a:alphaModFix/>
          </a:blip>
          <a:srcRect b="0" l="0" r="0" t="0"/>
          <a:stretch/>
        </p:blipFill>
        <p:spPr>
          <a:xfrm>
            <a:off x="11297838" y="3847809"/>
            <a:ext cx="4540522" cy="3027015"/>
          </a:xfrm>
          <a:prstGeom prst="rect">
            <a:avLst/>
          </a:prstGeom>
          <a:noFill/>
          <a:ln>
            <a:noFill/>
          </a:ln>
        </p:spPr>
      </p:pic>
      <p:pic>
        <p:nvPicPr>
          <p:cNvPr id="144" name="Google Shape;144;p16"/>
          <p:cNvPicPr preferRelativeResize="0"/>
          <p:nvPr/>
        </p:nvPicPr>
        <p:blipFill rotWithShape="1">
          <a:blip r:embed="rId5">
            <a:alphaModFix/>
          </a:blip>
          <a:srcRect b="3806" l="0" r="0" t="0"/>
          <a:stretch/>
        </p:blipFill>
        <p:spPr>
          <a:xfrm>
            <a:off x="5920423" y="2876761"/>
            <a:ext cx="4474170" cy="4303874"/>
          </a:xfrm>
          <a:prstGeom prst="rect">
            <a:avLst/>
          </a:prstGeom>
          <a:noFill/>
          <a:ln>
            <a:noFill/>
          </a:ln>
        </p:spPr>
      </p:pic>
      <p:sp>
        <p:nvSpPr>
          <p:cNvPr id="145" name="Google Shape;145;p16"/>
          <p:cNvSpPr txBox="1"/>
          <p:nvPr/>
        </p:nvSpPr>
        <p:spPr>
          <a:xfrm rot="5400000">
            <a:off x="14607369" y="6022006"/>
            <a:ext cx="5939055" cy="533533"/>
          </a:xfrm>
          <a:prstGeom prst="rect">
            <a:avLst/>
          </a:prstGeom>
          <a:noFill/>
          <a:ln>
            <a:noFill/>
          </a:ln>
        </p:spPr>
        <p:txBody>
          <a:bodyPr anchorCtr="0" anchor="t" bIns="0" lIns="0" spcFirstLastPara="1" rIns="0" wrap="square" tIns="0">
            <a:noAutofit/>
          </a:bodyPr>
          <a:lstStyle/>
          <a:p>
            <a:pPr indent="0" lvl="0" marL="0" marR="0" rtl="0" algn="r">
              <a:lnSpc>
                <a:spcPct val="120011"/>
              </a:lnSpc>
              <a:spcBef>
                <a:spcPts val="0"/>
              </a:spcBef>
              <a:spcAft>
                <a:spcPts val="0"/>
              </a:spcAft>
              <a:buNone/>
            </a:pPr>
            <a:r>
              <a:rPr b="0" i="0" lang="en-US" sz="1799" u="none" cap="none" strike="noStrike">
                <a:solidFill>
                  <a:srgbClr val="31145B"/>
                </a:solidFill>
                <a:latin typeface="Arial"/>
                <a:ea typeface="Arial"/>
                <a:cs typeface="Arial"/>
                <a:sym typeface="Arial"/>
              </a:rPr>
              <a:t>VISHWAKARMA STUDENT RESEARCH PROJECT SCHEME (VSRPS)  2020</a:t>
            </a:r>
            <a:endParaRPr/>
          </a:p>
        </p:txBody>
      </p:sp>
      <p:sp>
        <p:nvSpPr>
          <p:cNvPr id="146" name="Google Shape;146;p16"/>
          <p:cNvSpPr txBox="1"/>
          <p:nvPr/>
        </p:nvSpPr>
        <p:spPr>
          <a:xfrm>
            <a:off x="17349008" y="1019175"/>
            <a:ext cx="465302" cy="301565"/>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b="0" i="0" lang="en-US" sz="2000" u="none" cap="none" strike="noStrike">
                <a:solidFill>
                  <a:srgbClr val="31145B"/>
                </a:solidFill>
                <a:latin typeface="Arial"/>
                <a:ea typeface="Arial"/>
                <a:cs typeface="Arial"/>
                <a:sym typeface="Arial"/>
              </a:rPr>
              <a:t>04</a:t>
            </a:r>
            <a:endParaRPr/>
          </a:p>
        </p:txBody>
      </p:sp>
      <p:sp>
        <p:nvSpPr>
          <p:cNvPr id="147" name="Google Shape;147;p16"/>
          <p:cNvSpPr txBox="1"/>
          <p:nvPr/>
        </p:nvSpPr>
        <p:spPr>
          <a:xfrm>
            <a:off x="1028700" y="1019175"/>
            <a:ext cx="7392193" cy="1214436"/>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0" i="0" lang="en-US" sz="8000" u="none" cap="none" strike="noStrike">
                <a:solidFill>
                  <a:srgbClr val="31145B"/>
                </a:solidFill>
                <a:latin typeface="Arial"/>
                <a:ea typeface="Arial"/>
                <a:cs typeface="Arial"/>
                <a:sym typeface="Arial"/>
              </a:rPr>
              <a:t>Problem</a:t>
            </a:r>
            <a:endParaRPr/>
          </a:p>
        </p:txBody>
      </p:sp>
      <p:grpSp>
        <p:nvGrpSpPr>
          <p:cNvPr id="148" name="Google Shape;148;p16"/>
          <p:cNvGrpSpPr/>
          <p:nvPr/>
        </p:nvGrpSpPr>
        <p:grpSpPr>
          <a:xfrm>
            <a:off x="6163269" y="7180635"/>
            <a:ext cx="4352621" cy="1636431"/>
            <a:chOff x="0" y="0"/>
            <a:chExt cx="5803495" cy="2181907"/>
          </a:xfrm>
        </p:grpSpPr>
        <p:sp>
          <p:nvSpPr>
            <p:cNvPr id="149" name="Google Shape;149;p16"/>
            <p:cNvSpPr txBox="1"/>
            <p:nvPr/>
          </p:nvSpPr>
          <p:spPr>
            <a:xfrm>
              <a:off x="0" y="1042322"/>
              <a:ext cx="5803495" cy="1139585"/>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0" i="0" lang="en-US" sz="2500" u="none" cap="none" strike="noStrike">
                  <a:solidFill>
                    <a:srgbClr val="31145B"/>
                  </a:solidFill>
                  <a:latin typeface="Arial"/>
                  <a:ea typeface="Arial"/>
                  <a:cs typeface="Arial"/>
                  <a:sym typeface="Arial"/>
                </a:rPr>
                <a:t>Lack of research in the medical data </a:t>
              </a:r>
              <a:endParaRPr/>
            </a:p>
          </p:txBody>
        </p:sp>
        <p:sp>
          <p:nvSpPr>
            <p:cNvPr id="150" name="Google Shape;150;p16"/>
            <p:cNvSpPr txBox="1"/>
            <p:nvPr/>
          </p:nvSpPr>
          <p:spPr>
            <a:xfrm>
              <a:off x="0" y="0"/>
              <a:ext cx="5803495" cy="70145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0" i="0" lang="en-US" sz="3500" u="none" cap="none" strike="noStrike">
                  <a:solidFill>
                    <a:srgbClr val="31145B"/>
                  </a:solidFill>
                  <a:latin typeface="Arial"/>
                  <a:ea typeface="Arial"/>
                  <a:cs typeface="Arial"/>
                  <a:sym typeface="Arial"/>
                </a:rPr>
                <a:t>Problem 2</a:t>
              </a:r>
              <a:endParaRPr/>
            </a:p>
          </p:txBody>
        </p:sp>
      </p:grpSp>
      <p:grpSp>
        <p:nvGrpSpPr>
          <p:cNvPr id="151" name="Google Shape;151;p16"/>
          <p:cNvGrpSpPr/>
          <p:nvPr/>
        </p:nvGrpSpPr>
        <p:grpSpPr>
          <a:xfrm>
            <a:off x="1028700" y="7180635"/>
            <a:ext cx="4352621" cy="2077665"/>
            <a:chOff x="0" y="0"/>
            <a:chExt cx="5803495" cy="2770220"/>
          </a:xfrm>
        </p:grpSpPr>
        <p:sp>
          <p:nvSpPr>
            <p:cNvPr id="152" name="Google Shape;152;p16"/>
            <p:cNvSpPr txBox="1"/>
            <p:nvPr/>
          </p:nvSpPr>
          <p:spPr>
            <a:xfrm>
              <a:off x="0" y="1042322"/>
              <a:ext cx="5803495" cy="1727898"/>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0" i="0" lang="en-US" sz="2500" u="none" cap="none" strike="noStrike">
                  <a:solidFill>
                    <a:srgbClr val="31145B"/>
                  </a:solidFill>
                  <a:latin typeface="Arial"/>
                  <a:ea typeface="Arial"/>
                  <a:cs typeface="Arial"/>
                  <a:sym typeface="Arial"/>
                </a:rPr>
                <a:t>The development of a new drug is a tedious, costly, and time-consuming process</a:t>
              </a:r>
              <a:endParaRPr/>
            </a:p>
          </p:txBody>
        </p:sp>
        <p:sp>
          <p:nvSpPr>
            <p:cNvPr id="153" name="Google Shape;153;p16"/>
            <p:cNvSpPr txBox="1"/>
            <p:nvPr/>
          </p:nvSpPr>
          <p:spPr>
            <a:xfrm>
              <a:off x="0" y="0"/>
              <a:ext cx="5803495" cy="70145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0" i="0" lang="en-US" sz="3500" u="none" cap="none" strike="noStrike">
                  <a:solidFill>
                    <a:srgbClr val="31145B"/>
                  </a:solidFill>
                  <a:latin typeface="Arial"/>
                  <a:ea typeface="Arial"/>
                  <a:cs typeface="Arial"/>
                  <a:sym typeface="Arial"/>
                </a:rPr>
                <a:t>Problem 1</a:t>
              </a:r>
              <a:endParaRPr/>
            </a:p>
          </p:txBody>
        </p:sp>
      </p:grpSp>
      <p:grpSp>
        <p:nvGrpSpPr>
          <p:cNvPr id="154" name="Google Shape;154;p16"/>
          <p:cNvGrpSpPr/>
          <p:nvPr/>
        </p:nvGrpSpPr>
        <p:grpSpPr>
          <a:xfrm>
            <a:off x="11297838" y="7199131"/>
            <a:ext cx="4352621" cy="2518900"/>
            <a:chOff x="0" y="0"/>
            <a:chExt cx="5803495" cy="3358533"/>
          </a:xfrm>
        </p:grpSpPr>
        <p:sp>
          <p:nvSpPr>
            <p:cNvPr id="155" name="Google Shape;155;p16"/>
            <p:cNvSpPr txBox="1"/>
            <p:nvPr/>
          </p:nvSpPr>
          <p:spPr>
            <a:xfrm>
              <a:off x="0" y="1042322"/>
              <a:ext cx="5803495" cy="2316211"/>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0" i="0" lang="en-US" sz="2500" u="none" cap="none" strike="noStrike">
                  <a:solidFill>
                    <a:srgbClr val="31145B"/>
                  </a:solidFill>
                  <a:latin typeface="Arial"/>
                  <a:ea typeface="Arial"/>
                  <a:cs typeface="Arial"/>
                  <a:sym typeface="Arial"/>
                </a:rPr>
                <a:t>Drug discovery is entrenched with a high degree of uncertainty that a drug will actually succeed.</a:t>
              </a:r>
              <a:endParaRPr/>
            </a:p>
          </p:txBody>
        </p:sp>
        <p:sp>
          <p:nvSpPr>
            <p:cNvPr id="156" name="Google Shape;156;p16"/>
            <p:cNvSpPr txBox="1"/>
            <p:nvPr/>
          </p:nvSpPr>
          <p:spPr>
            <a:xfrm>
              <a:off x="0" y="0"/>
              <a:ext cx="5803495" cy="70145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0" i="0" lang="en-US" sz="3500" u="none" cap="none" strike="noStrike">
                  <a:solidFill>
                    <a:srgbClr val="31145B"/>
                  </a:solidFill>
                  <a:latin typeface="Arial"/>
                  <a:ea typeface="Arial"/>
                  <a:cs typeface="Arial"/>
                  <a:sym typeface="Arial"/>
                </a:rPr>
                <a:t>Problem 3</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DFFD"/>
        </a:solidFill>
      </p:bgPr>
    </p:bg>
    <p:spTree>
      <p:nvGrpSpPr>
        <p:cNvPr id="160" name="Shape 160"/>
        <p:cNvGrpSpPr/>
        <p:nvPr/>
      </p:nvGrpSpPr>
      <p:grpSpPr>
        <a:xfrm>
          <a:off x="0" y="0"/>
          <a:ext cx="0" cy="0"/>
          <a:chOff x="0" y="0"/>
          <a:chExt cx="0" cy="0"/>
        </a:xfrm>
      </p:grpSpPr>
      <p:sp>
        <p:nvSpPr>
          <p:cNvPr id="161" name="Google Shape;161;p17"/>
          <p:cNvSpPr/>
          <p:nvPr/>
        </p:nvSpPr>
        <p:spPr>
          <a:xfrm>
            <a:off x="8064321" y="0"/>
            <a:ext cx="10223679" cy="1028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 name="Google Shape;162;p17"/>
          <p:cNvGrpSpPr/>
          <p:nvPr/>
        </p:nvGrpSpPr>
        <p:grpSpPr>
          <a:xfrm>
            <a:off x="9834174" y="431931"/>
            <a:ext cx="1213732" cy="164839"/>
            <a:chOff x="0" y="0"/>
            <a:chExt cx="1618310" cy="219785"/>
          </a:xfrm>
        </p:grpSpPr>
        <p:sp>
          <p:nvSpPr>
            <p:cNvPr id="163" name="Google Shape;163;p17"/>
            <p:cNvSpPr/>
            <p:nvPr/>
          </p:nvSpPr>
          <p:spPr>
            <a:xfrm>
              <a:off x="0" y="0"/>
              <a:ext cx="236347" cy="219785"/>
            </a:xfrm>
            <a:prstGeom prst="rect">
              <a:avLst/>
            </a:prstGeom>
            <a:solidFill>
              <a:srgbClr val="311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7"/>
            <p:cNvSpPr/>
            <p:nvPr/>
          </p:nvSpPr>
          <p:spPr>
            <a:xfrm>
              <a:off x="460654" y="0"/>
              <a:ext cx="236347" cy="219785"/>
            </a:xfrm>
            <a:prstGeom prst="rect">
              <a:avLst/>
            </a:prstGeom>
            <a:solidFill>
              <a:srgbClr val="CC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p:nvPr/>
          </p:nvSpPr>
          <p:spPr>
            <a:xfrm>
              <a:off x="921309" y="0"/>
              <a:ext cx="236347" cy="219785"/>
            </a:xfrm>
            <a:prstGeom prst="rect">
              <a:avLst/>
            </a:prstGeom>
            <a:solidFill>
              <a:srgbClr val="CC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7"/>
            <p:cNvSpPr/>
            <p:nvPr/>
          </p:nvSpPr>
          <p:spPr>
            <a:xfrm>
              <a:off x="1381963" y="0"/>
              <a:ext cx="236347" cy="219785"/>
            </a:xfrm>
            <a:prstGeom prst="rect">
              <a:avLst/>
            </a:prstGeom>
            <a:solidFill>
              <a:srgbClr val="CC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7"/>
            <p:cNvSpPr/>
            <p:nvPr/>
          </p:nvSpPr>
          <p:spPr>
            <a:xfrm>
              <a:off x="74959" y="69706"/>
              <a:ext cx="86430" cy="80373"/>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 name="Google Shape;168;p17"/>
          <p:cNvGrpSpPr/>
          <p:nvPr/>
        </p:nvGrpSpPr>
        <p:grpSpPr>
          <a:xfrm>
            <a:off x="7967535" y="1028700"/>
            <a:ext cx="10320465" cy="9641635"/>
            <a:chOff x="0" y="0"/>
            <a:chExt cx="13760621" cy="12855513"/>
          </a:xfrm>
        </p:grpSpPr>
        <p:sp>
          <p:nvSpPr>
            <p:cNvPr id="169" name="Google Shape;169;p17"/>
            <p:cNvSpPr txBox="1"/>
            <p:nvPr/>
          </p:nvSpPr>
          <p:spPr>
            <a:xfrm>
              <a:off x="0" y="3958664"/>
              <a:ext cx="13760621" cy="8896849"/>
            </a:xfrm>
            <a:prstGeom prst="rect">
              <a:avLst/>
            </a:prstGeom>
            <a:noFill/>
            <a:ln>
              <a:noFill/>
            </a:ln>
          </p:spPr>
          <p:txBody>
            <a:bodyPr anchorCtr="0" anchor="t" bIns="0" lIns="0" spcFirstLastPara="1" rIns="0" wrap="square" tIns="0">
              <a:noAutofit/>
            </a:bodyPr>
            <a:lstStyle/>
            <a:p>
              <a:pPr indent="0" lvl="0" marL="0" marR="0" rtl="0" algn="l">
                <a:lnSpc>
                  <a:spcPct val="140029"/>
                </a:lnSpc>
                <a:spcBef>
                  <a:spcPts val="0"/>
                </a:spcBef>
                <a:spcAft>
                  <a:spcPts val="0"/>
                </a:spcAft>
                <a:buNone/>
              </a:pPr>
              <a:r>
                <a:rPr b="0" i="0" lang="en-US" sz="2713" u="none" cap="none" strike="noStrike">
                  <a:solidFill>
                    <a:srgbClr val="31145B"/>
                  </a:solidFill>
                  <a:latin typeface="Arial"/>
                  <a:ea typeface="Arial"/>
                  <a:cs typeface="Arial"/>
                  <a:sym typeface="Arial"/>
                </a:rPr>
                <a:t>With an increase in technology, the information/data about drugs is increasing.  Data is available for the research  ( eg Drug bank ), Medical researchers around the globe are using this data for various purposes.</a:t>
              </a:r>
              <a:endParaRPr/>
            </a:p>
            <a:p>
              <a:pPr indent="0" lvl="0" marL="0" marR="0" rtl="0" algn="l">
                <a:lnSpc>
                  <a:spcPct val="140029"/>
                </a:lnSpc>
                <a:spcBef>
                  <a:spcPts val="0"/>
                </a:spcBef>
                <a:spcAft>
                  <a:spcPts val="0"/>
                </a:spcAft>
                <a:buNone/>
              </a:pPr>
              <a:r>
                <a:t/>
              </a:r>
              <a:endParaRPr b="0" i="0" sz="2713" u="none" cap="none" strike="noStrike">
                <a:solidFill>
                  <a:srgbClr val="31145B"/>
                </a:solidFill>
                <a:latin typeface="Arial"/>
                <a:ea typeface="Arial"/>
                <a:cs typeface="Arial"/>
                <a:sym typeface="Arial"/>
              </a:endParaRPr>
            </a:p>
            <a:p>
              <a:pPr indent="0" lvl="0" marL="0" marR="0" rtl="0" algn="l">
                <a:lnSpc>
                  <a:spcPct val="140029"/>
                </a:lnSpc>
                <a:spcBef>
                  <a:spcPts val="0"/>
                </a:spcBef>
                <a:spcAft>
                  <a:spcPts val="0"/>
                </a:spcAft>
                <a:buNone/>
              </a:pPr>
              <a:r>
                <a:rPr b="0" i="0" lang="en-US" sz="2713" u="none" cap="none" strike="noStrike">
                  <a:solidFill>
                    <a:srgbClr val="31145B"/>
                  </a:solidFill>
                  <a:latin typeface="Arial"/>
                  <a:ea typeface="Arial"/>
                  <a:cs typeface="Arial"/>
                  <a:sym typeface="Arial"/>
                </a:rPr>
                <a:t>With the help of AI and ML techniques, we can find the correlation between different drugs and medical conditions(Recommendation systems), and using this relation we can suggest few drugs that can help in the treatment of the specific medical condition thereby helping the medical researchers and institutions to get the results more quickly and efficiently.</a:t>
              </a:r>
              <a:endParaRPr/>
            </a:p>
            <a:p>
              <a:pPr indent="0" lvl="0" marL="0" marR="0" rtl="0" algn="l">
                <a:lnSpc>
                  <a:spcPct val="140029"/>
                </a:lnSpc>
                <a:spcBef>
                  <a:spcPts val="0"/>
                </a:spcBef>
                <a:spcAft>
                  <a:spcPts val="0"/>
                </a:spcAft>
                <a:buNone/>
              </a:pPr>
              <a:r>
                <a:t/>
              </a:r>
              <a:endParaRPr b="0" i="0" sz="2713" u="none" cap="none" strike="noStrike">
                <a:solidFill>
                  <a:srgbClr val="31145B"/>
                </a:solidFill>
                <a:latin typeface="Arial"/>
                <a:ea typeface="Arial"/>
                <a:cs typeface="Arial"/>
                <a:sym typeface="Arial"/>
              </a:endParaRPr>
            </a:p>
            <a:p>
              <a:pPr indent="0" lvl="0" marL="0" marR="0" rtl="0" algn="l">
                <a:lnSpc>
                  <a:spcPct val="140029"/>
                </a:lnSpc>
                <a:spcBef>
                  <a:spcPts val="0"/>
                </a:spcBef>
                <a:spcAft>
                  <a:spcPts val="0"/>
                </a:spcAft>
                <a:buNone/>
              </a:pPr>
              <a:r>
                <a:t/>
              </a:r>
              <a:endParaRPr b="0" i="0" sz="2713" u="none" cap="none" strike="noStrike">
                <a:solidFill>
                  <a:srgbClr val="31145B"/>
                </a:solidFill>
                <a:latin typeface="Arial"/>
                <a:ea typeface="Arial"/>
                <a:cs typeface="Arial"/>
                <a:sym typeface="Arial"/>
              </a:endParaRPr>
            </a:p>
          </p:txBody>
        </p:sp>
        <p:sp>
          <p:nvSpPr>
            <p:cNvPr id="170" name="Google Shape;170;p17"/>
            <p:cNvSpPr txBox="1"/>
            <p:nvPr/>
          </p:nvSpPr>
          <p:spPr>
            <a:xfrm>
              <a:off x="0" y="0"/>
              <a:ext cx="13760621" cy="3488025"/>
            </a:xfrm>
            <a:prstGeom prst="rect">
              <a:avLst/>
            </a:prstGeom>
            <a:noFill/>
            <a:ln>
              <a:noFill/>
            </a:ln>
          </p:spPr>
          <p:txBody>
            <a:bodyPr anchorCtr="0" anchor="t" bIns="0" lIns="0" spcFirstLastPara="1" rIns="0" wrap="square" tIns="0">
              <a:noAutofit/>
            </a:bodyPr>
            <a:lstStyle/>
            <a:p>
              <a:pPr indent="0" lvl="0" marL="0" marR="0" rtl="0" algn="l">
                <a:lnSpc>
                  <a:spcPct val="120002"/>
                </a:lnSpc>
                <a:spcBef>
                  <a:spcPts val="0"/>
                </a:spcBef>
                <a:spcAft>
                  <a:spcPts val="0"/>
                </a:spcAft>
                <a:buNone/>
              </a:pPr>
              <a:r>
                <a:rPr b="0" i="0" lang="en-US" sz="8684" u="none" cap="none" strike="noStrike">
                  <a:solidFill>
                    <a:srgbClr val="31145B"/>
                  </a:solidFill>
                  <a:latin typeface="Arial"/>
                  <a:ea typeface="Arial"/>
                  <a:cs typeface="Arial"/>
                  <a:sym typeface="Arial"/>
                </a:rPr>
                <a:t>Introduction of the research proposal</a:t>
              </a:r>
              <a:endParaRPr/>
            </a:p>
          </p:txBody>
        </p:sp>
      </p:grpSp>
      <p:pic>
        <p:nvPicPr>
          <p:cNvPr id="171" name="Google Shape;171;p17"/>
          <p:cNvPicPr preferRelativeResize="0"/>
          <p:nvPr/>
        </p:nvPicPr>
        <p:blipFill rotWithShape="1">
          <a:blip r:embed="rId3">
            <a:alphaModFix/>
          </a:blip>
          <a:srcRect b="0" l="2810" r="3510" t="0"/>
          <a:stretch/>
        </p:blipFill>
        <p:spPr>
          <a:xfrm>
            <a:off x="0" y="3282206"/>
            <a:ext cx="7777248" cy="4353787"/>
          </a:xfrm>
          <a:prstGeom prst="rect">
            <a:avLst/>
          </a:prstGeom>
          <a:noFill/>
          <a:ln>
            <a:noFill/>
          </a:ln>
        </p:spPr>
      </p:pic>
      <p:sp>
        <p:nvSpPr>
          <p:cNvPr id="172" name="Google Shape;172;p17"/>
          <p:cNvSpPr txBox="1"/>
          <p:nvPr/>
        </p:nvSpPr>
        <p:spPr>
          <a:xfrm>
            <a:off x="9039740" y="358805"/>
            <a:ext cx="465302" cy="30156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0" i="0" lang="en-US" sz="2000" u="none" cap="none" strike="noStrike">
                <a:solidFill>
                  <a:srgbClr val="31145B"/>
                </a:solidFill>
                <a:latin typeface="Arial"/>
                <a:ea typeface="Arial"/>
                <a:cs typeface="Arial"/>
                <a:sym typeface="Arial"/>
              </a:rPr>
              <a:t>05</a:t>
            </a:r>
            <a:endParaRPr/>
          </a:p>
        </p:txBody>
      </p:sp>
      <p:sp>
        <p:nvSpPr>
          <p:cNvPr id="173" name="Google Shape;173;p17"/>
          <p:cNvSpPr txBox="1"/>
          <p:nvPr/>
        </p:nvSpPr>
        <p:spPr>
          <a:xfrm>
            <a:off x="11722994" y="252346"/>
            <a:ext cx="5536306" cy="533533"/>
          </a:xfrm>
          <a:prstGeom prst="rect">
            <a:avLst/>
          </a:prstGeom>
          <a:noFill/>
          <a:ln>
            <a:noFill/>
          </a:ln>
        </p:spPr>
        <p:txBody>
          <a:bodyPr anchorCtr="0" anchor="t" bIns="0" lIns="0" spcFirstLastPara="1" rIns="0" wrap="square" tIns="0">
            <a:noAutofit/>
          </a:bodyPr>
          <a:lstStyle/>
          <a:p>
            <a:pPr indent="0" lvl="0" marL="0" marR="0" rtl="0" algn="r">
              <a:lnSpc>
                <a:spcPct val="120011"/>
              </a:lnSpc>
              <a:spcBef>
                <a:spcPts val="0"/>
              </a:spcBef>
              <a:spcAft>
                <a:spcPts val="0"/>
              </a:spcAft>
              <a:buNone/>
            </a:pPr>
            <a:r>
              <a:rPr b="0" i="0" lang="en-US" sz="1799" u="none" cap="none" strike="noStrike">
                <a:solidFill>
                  <a:srgbClr val="31145B"/>
                </a:solidFill>
                <a:latin typeface="Arial"/>
                <a:ea typeface="Arial"/>
                <a:cs typeface="Arial"/>
                <a:sym typeface="Arial"/>
              </a:rPr>
              <a:t>VISHWAKARMA STUDENT RESEARCH PROJECT SCHEME (VSRPS)  2020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18"/>
          <p:cNvPicPr preferRelativeResize="0"/>
          <p:nvPr/>
        </p:nvPicPr>
        <p:blipFill rotWithShape="1">
          <a:blip r:embed="rId3">
            <a:alphaModFix/>
          </a:blip>
          <a:srcRect b="0" l="146" r="147" t="0"/>
          <a:stretch/>
        </p:blipFill>
        <p:spPr>
          <a:xfrm>
            <a:off x="10223679" y="0"/>
            <a:ext cx="8064321" cy="10287000"/>
          </a:xfrm>
          <a:prstGeom prst="rect">
            <a:avLst/>
          </a:prstGeom>
          <a:noFill/>
          <a:ln>
            <a:noFill/>
          </a:ln>
        </p:spPr>
      </p:pic>
      <p:sp>
        <p:nvSpPr>
          <p:cNvPr id="179" name="Google Shape;179;p18"/>
          <p:cNvSpPr/>
          <p:nvPr/>
        </p:nvSpPr>
        <p:spPr>
          <a:xfrm>
            <a:off x="0" y="0"/>
            <a:ext cx="10223679" cy="1028700"/>
          </a:xfrm>
          <a:prstGeom prst="rect">
            <a:avLst/>
          </a:prstGeom>
          <a:solidFill>
            <a:srgbClr val="EEDF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 name="Google Shape;180;p18"/>
          <p:cNvGrpSpPr/>
          <p:nvPr/>
        </p:nvGrpSpPr>
        <p:grpSpPr>
          <a:xfrm>
            <a:off x="1823134" y="431931"/>
            <a:ext cx="1213732" cy="164839"/>
            <a:chOff x="0" y="0"/>
            <a:chExt cx="1618310" cy="219785"/>
          </a:xfrm>
        </p:grpSpPr>
        <p:sp>
          <p:nvSpPr>
            <p:cNvPr id="181" name="Google Shape;181;p18"/>
            <p:cNvSpPr/>
            <p:nvPr/>
          </p:nvSpPr>
          <p:spPr>
            <a:xfrm>
              <a:off x="0" y="0"/>
              <a:ext cx="236347" cy="219785"/>
            </a:xfrm>
            <a:prstGeom prst="rect">
              <a:avLst/>
            </a:prstGeom>
            <a:solidFill>
              <a:srgbClr val="CC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8"/>
            <p:cNvSpPr/>
            <p:nvPr/>
          </p:nvSpPr>
          <p:spPr>
            <a:xfrm>
              <a:off x="460654" y="0"/>
              <a:ext cx="236347" cy="219785"/>
            </a:xfrm>
            <a:prstGeom prst="rect">
              <a:avLst/>
            </a:prstGeom>
            <a:solidFill>
              <a:srgbClr val="311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
            <p:cNvSpPr/>
            <p:nvPr/>
          </p:nvSpPr>
          <p:spPr>
            <a:xfrm>
              <a:off x="921309" y="0"/>
              <a:ext cx="236347" cy="219785"/>
            </a:xfrm>
            <a:prstGeom prst="rect">
              <a:avLst/>
            </a:prstGeom>
            <a:solidFill>
              <a:srgbClr val="CC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p:nvPr/>
          </p:nvSpPr>
          <p:spPr>
            <a:xfrm>
              <a:off x="1381963" y="0"/>
              <a:ext cx="236347" cy="219785"/>
            </a:xfrm>
            <a:prstGeom prst="rect">
              <a:avLst/>
            </a:prstGeom>
            <a:solidFill>
              <a:srgbClr val="CC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p:nvPr/>
          </p:nvSpPr>
          <p:spPr>
            <a:xfrm>
              <a:off x="535613" y="69706"/>
              <a:ext cx="86430" cy="80373"/>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 name="Google Shape;186;p18"/>
          <p:cNvSpPr txBox="1"/>
          <p:nvPr/>
        </p:nvSpPr>
        <p:spPr>
          <a:xfrm>
            <a:off x="1028700" y="358805"/>
            <a:ext cx="465302" cy="30156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0" i="0" lang="en-US" sz="2000" u="none" cap="none" strike="noStrike">
                <a:solidFill>
                  <a:srgbClr val="31145B"/>
                </a:solidFill>
                <a:latin typeface="Arial"/>
                <a:ea typeface="Arial"/>
                <a:cs typeface="Arial"/>
                <a:sym typeface="Arial"/>
              </a:rPr>
              <a:t>06</a:t>
            </a:r>
            <a:endParaRPr/>
          </a:p>
        </p:txBody>
      </p:sp>
      <p:sp>
        <p:nvSpPr>
          <p:cNvPr id="187" name="Google Shape;187;p18"/>
          <p:cNvSpPr txBox="1"/>
          <p:nvPr/>
        </p:nvSpPr>
        <p:spPr>
          <a:xfrm>
            <a:off x="3425524" y="252346"/>
            <a:ext cx="5961140" cy="533533"/>
          </a:xfrm>
          <a:prstGeom prst="rect">
            <a:avLst/>
          </a:prstGeom>
          <a:noFill/>
          <a:ln>
            <a:noFill/>
          </a:ln>
        </p:spPr>
        <p:txBody>
          <a:bodyPr anchorCtr="0" anchor="t" bIns="0" lIns="0" spcFirstLastPara="1" rIns="0" wrap="square" tIns="0">
            <a:noAutofit/>
          </a:bodyPr>
          <a:lstStyle/>
          <a:p>
            <a:pPr indent="0" lvl="0" marL="0" marR="0" rtl="0" algn="r">
              <a:lnSpc>
                <a:spcPct val="120011"/>
              </a:lnSpc>
              <a:spcBef>
                <a:spcPts val="0"/>
              </a:spcBef>
              <a:spcAft>
                <a:spcPts val="0"/>
              </a:spcAft>
              <a:buNone/>
            </a:pPr>
            <a:r>
              <a:rPr b="0" i="0" lang="en-US" sz="1799" u="none" cap="none" strike="noStrike">
                <a:solidFill>
                  <a:srgbClr val="31145B"/>
                </a:solidFill>
                <a:latin typeface="Arial"/>
                <a:ea typeface="Arial"/>
                <a:cs typeface="Arial"/>
                <a:sym typeface="Arial"/>
              </a:rPr>
              <a:t>VISHWAKARMA STUDENT RESEARCH PROJECT SCHEME (VSRPS)  2020</a:t>
            </a:r>
            <a:endParaRPr/>
          </a:p>
        </p:txBody>
      </p:sp>
      <p:grpSp>
        <p:nvGrpSpPr>
          <p:cNvPr id="188" name="Google Shape;188;p18"/>
          <p:cNvGrpSpPr/>
          <p:nvPr/>
        </p:nvGrpSpPr>
        <p:grpSpPr>
          <a:xfrm>
            <a:off x="632772" y="2092032"/>
            <a:ext cx="7607772" cy="7123875"/>
            <a:chOff x="0" y="-9525"/>
            <a:chExt cx="10143695" cy="9498500"/>
          </a:xfrm>
        </p:grpSpPr>
        <p:sp>
          <p:nvSpPr>
            <p:cNvPr id="189" name="Google Shape;189;p18"/>
            <p:cNvSpPr txBox="1"/>
            <p:nvPr/>
          </p:nvSpPr>
          <p:spPr>
            <a:xfrm>
              <a:off x="0" y="3642884"/>
              <a:ext cx="10143695" cy="5846091"/>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0" i="0" lang="en-US" sz="2500" u="none" cap="none" strike="noStrike">
                  <a:solidFill>
                    <a:srgbClr val="31145B"/>
                  </a:solidFill>
                  <a:latin typeface="Arial"/>
                  <a:ea typeface="Arial"/>
                  <a:cs typeface="Arial"/>
                  <a:sym typeface="Arial"/>
                </a:rPr>
                <a:t>Currently, there are  Data science and AI techniques available for the Drug repositioning but given the complexity of the situation and current status of the world, more efficient and reliable techniques are required i.e more study and research in this field is needed.With the advancement in Deep Learning technology, It has opened various ways for the development of AI solutions. The use of deep learning technology in the field of drug repurposing can produce a remarkable performance.</a:t>
              </a:r>
              <a:endParaRPr/>
            </a:p>
          </p:txBody>
        </p:sp>
        <p:sp>
          <p:nvSpPr>
            <p:cNvPr id="190" name="Google Shape;190;p18"/>
            <p:cNvSpPr txBox="1"/>
            <p:nvPr/>
          </p:nvSpPr>
          <p:spPr>
            <a:xfrm>
              <a:off x="0" y="-9525"/>
              <a:ext cx="10143695" cy="322262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0" i="0" lang="en-US" sz="8000" u="none" cap="none" strike="noStrike">
                  <a:solidFill>
                    <a:srgbClr val="31145B"/>
                  </a:solidFill>
                  <a:latin typeface="Arial"/>
                  <a:ea typeface="Arial"/>
                  <a:cs typeface="Arial"/>
                  <a:sym typeface="Arial"/>
                </a:rPr>
                <a:t>Significance of the study</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DFFD"/>
        </a:solidFill>
      </p:bgPr>
    </p:bg>
    <p:spTree>
      <p:nvGrpSpPr>
        <p:cNvPr id="194" name="Shape 194"/>
        <p:cNvGrpSpPr/>
        <p:nvPr/>
      </p:nvGrpSpPr>
      <p:grpSpPr>
        <a:xfrm>
          <a:off x="0" y="0"/>
          <a:ext cx="0" cy="0"/>
          <a:chOff x="0" y="0"/>
          <a:chExt cx="0" cy="0"/>
        </a:xfrm>
      </p:grpSpPr>
      <p:sp>
        <p:nvSpPr>
          <p:cNvPr id="195" name="Google Shape;195;p19"/>
          <p:cNvSpPr/>
          <p:nvPr/>
        </p:nvSpPr>
        <p:spPr>
          <a:xfrm>
            <a:off x="0" y="0"/>
            <a:ext cx="18288001" cy="1028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6" name="Google Shape;196;p19"/>
          <p:cNvGrpSpPr/>
          <p:nvPr/>
        </p:nvGrpSpPr>
        <p:grpSpPr>
          <a:xfrm>
            <a:off x="1674657" y="431931"/>
            <a:ext cx="1213732" cy="164839"/>
            <a:chOff x="0" y="0"/>
            <a:chExt cx="1618310" cy="219785"/>
          </a:xfrm>
        </p:grpSpPr>
        <p:sp>
          <p:nvSpPr>
            <p:cNvPr id="197" name="Google Shape;197;p19"/>
            <p:cNvSpPr/>
            <p:nvPr/>
          </p:nvSpPr>
          <p:spPr>
            <a:xfrm>
              <a:off x="0" y="0"/>
              <a:ext cx="236347" cy="219785"/>
            </a:xfrm>
            <a:prstGeom prst="rect">
              <a:avLst/>
            </a:prstGeom>
            <a:solidFill>
              <a:srgbClr val="CC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9"/>
            <p:cNvSpPr/>
            <p:nvPr/>
          </p:nvSpPr>
          <p:spPr>
            <a:xfrm>
              <a:off x="460654" y="0"/>
              <a:ext cx="236347" cy="219785"/>
            </a:xfrm>
            <a:prstGeom prst="rect">
              <a:avLst/>
            </a:prstGeom>
            <a:solidFill>
              <a:srgbClr val="CC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9"/>
            <p:cNvSpPr/>
            <p:nvPr/>
          </p:nvSpPr>
          <p:spPr>
            <a:xfrm>
              <a:off x="921309" y="0"/>
              <a:ext cx="236347" cy="219785"/>
            </a:xfrm>
            <a:prstGeom prst="rect">
              <a:avLst/>
            </a:prstGeom>
            <a:solidFill>
              <a:srgbClr val="311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9"/>
            <p:cNvSpPr/>
            <p:nvPr/>
          </p:nvSpPr>
          <p:spPr>
            <a:xfrm>
              <a:off x="1381963" y="0"/>
              <a:ext cx="236347" cy="219785"/>
            </a:xfrm>
            <a:prstGeom prst="rect">
              <a:avLst/>
            </a:prstGeom>
            <a:solidFill>
              <a:srgbClr val="CC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9"/>
            <p:cNvSpPr/>
            <p:nvPr/>
          </p:nvSpPr>
          <p:spPr>
            <a:xfrm>
              <a:off x="996268" y="69706"/>
              <a:ext cx="86430" cy="80373"/>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 name="Google Shape;202;p19"/>
          <p:cNvSpPr txBox="1"/>
          <p:nvPr/>
        </p:nvSpPr>
        <p:spPr>
          <a:xfrm>
            <a:off x="880223" y="358805"/>
            <a:ext cx="465302" cy="30156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0" i="0" lang="en-US" sz="2000" u="none" cap="none" strike="noStrike">
                <a:solidFill>
                  <a:srgbClr val="31145B"/>
                </a:solidFill>
                <a:latin typeface="Arial"/>
                <a:ea typeface="Arial"/>
                <a:cs typeface="Arial"/>
                <a:sym typeface="Arial"/>
              </a:rPr>
              <a:t>07</a:t>
            </a:r>
            <a:endParaRPr/>
          </a:p>
        </p:txBody>
      </p:sp>
      <p:sp>
        <p:nvSpPr>
          <p:cNvPr id="203" name="Google Shape;203;p19"/>
          <p:cNvSpPr txBox="1"/>
          <p:nvPr/>
        </p:nvSpPr>
        <p:spPr>
          <a:xfrm>
            <a:off x="8853252" y="252346"/>
            <a:ext cx="8420615" cy="533533"/>
          </a:xfrm>
          <a:prstGeom prst="rect">
            <a:avLst/>
          </a:prstGeom>
          <a:noFill/>
          <a:ln>
            <a:noFill/>
          </a:ln>
        </p:spPr>
        <p:txBody>
          <a:bodyPr anchorCtr="0" anchor="t" bIns="0" lIns="0" spcFirstLastPara="1" rIns="0" wrap="square" tIns="0">
            <a:noAutofit/>
          </a:bodyPr>
          <a:lstStyle/>
          <a:p>
            <a:pPr indent="0" lvl="0" marL="0" marR="0" rtl="0" algn="r">
              <a:lnSpc>
                <a:spcPct val="120011"/>
              </a:lnSpc>
              <a:spcBef>
                <a:spcPts val="0"/>
              </a:spcBef>
              <a:spcAft>
                <a:spcPts val="0"/>
              </a:spcAft>
              <a:buNone/>
            </a:pPr>
            <a:r>
              <a:rPr b="0" i="0" lang="en-US" sz="1799" u="none" cap="none" strike="noStrike">
                <a:solidFill>
                  <a:srgbClr val="31145B"/>
                </a:solidFill>
                <a:latin typeface="Arial"/>
                <a:ea typeface="Arial"/>
                <a:cs typeface="Arial"/>
                <a:sym typeface="Arial"/>
              </a:rPr>
              <a:t>VISHWAKARMA STUDENT RESEARCH PROJECT SCHEME (VSRPS)  2020</a:t>
            </a:r>
            <a:endParaRPr/>
          </a:p>
        </p:txBody>
      </p:sp>
      <p:sp>
        <p:nvSpPr>
          <p:cNvPr id="204" name="Google Shape;204;p19"/>
          <p:cNvSpPr txBox="1"/>
          <p:nvPr/>
        </p:nvSpPr>
        <p:spPr>
          <a:xfrm>
            <a:off x="-53420" y="1516621"/>
            <a:ext cx="17813344" cy="2419347"/>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b="0" i="0" lang="en-US" sz="8000" u="none" cap="none" strike="noStrike">
                <a:solidFill>
                  <a:srgbClr val="31145B"/>
                </a:solidFill>
                <a:latin typeface="Arial"/>
                <a:ea typeface="Arial"/>
                <a:cs typeface="Arial"/>
                <a:sym typeface="Arial"/>
              </a:rPr>
              <a:t>Review of research and development</a:t>
            </a:r>
            <a:endParaRPr/>
          </a:p>
        </p:txBody>
      </p:sp>
      <p:sp>
        <p:nvSpPr>
          <p:cNvPr id="205" name="Google Shape;205;p19"/>
          <p:cNvSpPr txBox="1"/>
          <p:nvPr/>
        </p:nvSpPr>
        <p:spPr>
          <a:xfrm>
            <a:off x="1028700" y="4229418"/>
            <a:ext cx="16230600" cy="86995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b="0" i="0" lang="en-US" sz="2500" u="none" cap="none" strike="noStrike">
                <a:solidFill>
                  <a:srgbClr val="31145B"/>
                </a:solidFill>
                <a:latin typeface="Open Sans Light"/>
                <a:ea typeface="Open Sans Light"/>
                <a:cs typeface="Open Sans Light"/>
                <a:sym typeface="Open Sans Light"/>
              </a:rPr>
              <a:t> Drug repurposing can be done using Neural collaborative filtering and thus we are trying to  make a Deep learning model using Neural Collaborative filtering technique.</a:t>
            </a:r>
            <a:endParaRPr/>
          </a:p>
        </p:txBody>
      </p:sp>
      <p:sp>
        <p:nvSpPr>
          <p:cNvPr id="206" name="Google Shape;206;p19"/>
          <p:cNvSpPr txBox="1"/>
          <p:nvPr/>
        </p:nvSpPr>
        <p:spPr>
          <a:xfrm>
            <a:off x="1028700" y="6201217"/>
            <a:ext cx="6867171" cy="349885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b="0" i="0" lang="en-US" sz="2500" u="none" cap="none" strike="noStrike">
                <a:solidFill>
                  <a:srgbClr val="31145B"/>
                </a:solidFill>
                <a:latin typeface="Open Sans Light"/>
                <a:ea typeface="Open Sans Light"/>
                <a:cs typeface="Open Sans Light"/>
                <a:sym typeface="Open Sans Light"/>
              </a:rPr>
              <a:t>  Drugs Based on Evolutionary Relationships Between Targets of Approved Drugs and Proteins of Interest, Improving cell-specific drug connectivity mapping with collaborative filtering. Neural Collaborative Filtering is mainly used for recommender systems. It utilizes the flexibility, complexity, and non-linearity of Neural Network to build a recommender system</a:t>
            </a:r>
            <a:endParaRPr/>
          </a:p>
        </p:txBody>
      </p:sp>
      <p:sp>
        <p:nvSpPr>
          <p:cNvPr id="207" name="Google Shape;207;p19"/>
          <p:cNvSpPr txBox="1"/>
          <p:nvPr/>
        </p:nvSpPr>
        <p:spPr>
          <a:xfrm>
            <a:off x="9747173" y="6256016"/>
            <a:ext cx="7297795" cy="3040459"/>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b="0" i="0" lang="en-US" sz="2500" u="none" cap="none" strike="noStrike">
                <a:solidFill>
                  <a:srgbClr val="31145B"/>
                </a:solidFill>
                <a:latin typeface="Open Sans Light"/>
                <a:ea typeface="Open Sans Light"/>
                <a:cs typeface="Open Sans Light"/>
                <a:sym typeface="Open Sans Light"/>
              </a:rPr>
              <a:t> Repurposing Drugs Based on Evolutionary Relationships Between Targets of Approved Drugs and Proteins of Interest, Implementation of a Pipeline Using Disease-Disease Associations for Computational Drug Repurposing And Neural Collaborative Filtering approach is implemented in DeepReco: Health Recommender System</a:t>
            </a:r>
            <a:endParaRPr/>
          </a:p>
        </p:txBody>
      </p:sp>
      <p:sp>
        <p:nvSpPr>
          <p:cNvPr id="208" name="Google Shape;208;p19"/>
          <p:cNvSpPr txBox="1"/>
          <p:nvPr/>
        </p:nvSpPr>
        <p:spPr>
          <a:xfrm>
            <a:off x="2389631" y="5251646"/>
            <a:ext cx="4145310" cy="887095"/>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b="0" i="0" lang="en-US" sz="5200" u="none" cap="none" strike="noStrike">
                <a:solidFill>
                  <a:srgbClr val="31145B"/>
                </a:solidFill>
                <a:latin typeface="Open Sans"/>
                <a:ea typeface="Open Sans"/>
                <a:cs typeface="Open Sans"/>
                <a:sym typeface="Open Sans"/>
              </a:rPr>
              <a:t> International</a:t>
            </a:r>
            <a:endParaRPr/>
          </a:p>
        </p:txBody>
      </p:sp>
      <p:sp>
        <p:nvSpPr>
          <p:cNvPr id="209" name="Google Shape;209;p19"/>
          <p:cNvSpPr txBox="1"/>
          <p:nvPr/>
        </p:nvSpPr>
        <p:spPr>
          <a:xfrm>
            <a:off x="12008397" y="5251646"/>
            <a:ext cx="2775347" cy="887095"/>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b="0" i="0" lang="en-US" sz="5200" u="none" cap="none" strike="noStrike">
                <a:solidFill>
                  <a:srgbClr val="31145B"/>
                </a:solidFill>
                <a:latin typeface="Open Sans"/>
                <a:ea typeface="Open Sans"/>
                <a:cs typeface="Open Sans"/>
                <a:sym typeface="Open Sans"/>
              </a:rPr>
              <a:t> National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0"/>
          <p:cNvSpPr/>
          <p:nvPr/>
        </p:nvSpPr>
        <p:spPr>
          <a:xfrm>
            <a:off x="0" y="0"/>
            <a:ext cx="18288001" cy="1028700"/>
          </a:xfrm>
          <a:prstGeom prst="rect">
            <a:avLst/>
          </a:prstGeom>
          <a:solidFill>
            <a:srgbClr val="EEDF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 name="Google Shape;215;p20"/>
          <p:cNvGrpSpPr/>
          <p:nvPr/>
        </p:nvGrpSpPr>
        <p:grpSpPr>
          <a:xfrm rot="-5400000">
            <a:off x="2199104" y="-92516"/>
            <a:ext cx="164839" cy="1213732"/>
            <a:chOff x="0" y="0"/>
            <a:chExt cx="219785" cy="1618310"/>
          </a:xfrm>
        </p:grpSpPr>
        <p:sp>
          <p:nvSpPr>
            <p:cNvPr id="216" name="Google Shape;216;p20"/>
            <p:cNvSpPr/>
            <p:nvPr/>
          </p:nvSpPr>
          <p:spPr>
            <a:xfrm rot="5400000">
              <a:off x="-8281" y="8281"/>
              <a:ext cx="236347" cy="219785"/>
            </a:xfrm>
            <a:prstGeom prst="rect">
              <a:avLst/>
            </a:prstGeom>
            <a:solidFill>
              <a:srgbClr val="CC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0"/>
            <p:cNvSpPr/>
            <p:nvPr/>
          </p:nvSpPr>
          <p:spPr>
            <a:xfrm rot="5400000">
              <a:off x="-8281" y="468936"/>
              <a:ext cx="236347" cy="219785"/>
            </a:xfrm>
            <a:prstGeom prst="rect">
              <a:avLst/>
            </a:prstGeom>
            <a:solidFill>
              <a:srgbClr val="CC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0"/>
            <p:cNvSpPr/>
            <p:nvPr/>
          </p:nvSpPr>
          <p:spPr>
            <a:xfrm rot="5400000">
              <a:off x="-8281" y="929590"/>
              <a:ext cx="236347" cy="219785"/>
            </a:xfrm>
            <a:prstGeom prst="rect">
              <a:avLst/>
            </a:prstGeom>
            <a:solidFill>
              <a:srgbClr val="CC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0"/>
            <p:cNvSpPr/>
            <p:nvPr/>
          </p:nvSpPr>
          <p:spPr>
            <a:xfrm rot="5400000">
              <a:off x="-8281" y="1390244"/>
              <a:ext cx="236347" cy="219785"/>
            </a:xfrm>
            <a:prstGeom prst="rect">
              <a:avLst/>
            </a:prstGeom>
            <a:solidFill>
              <a:srgbClr val="311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0"/>
            <p:cNvSpPr/>
            <p:nvPr/>
          </p:nvSpPr>
          <p:spPr>
            <a:xfrm rot="5400000">
              <a:off x="66678" y="1459950"/>
              <a:ext cx="86430" cy="80373"/>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21" name="Google Shape;221;p20"/>
          <p:cNvPicPr preferRelativeResize="0"/>
          <p:nvPr/>
        </p:nvPicPr>
        <p:blipFill rotWithShape="1">
          <a:blip r:embed="rId3">
            <a:alphaModFix/>
          </a:blip>
          <a:srcRect b="0" l="0" r="0" t="0"/>
          <a:stretch/>
        </p:blipFill>
        <p:spPr>
          <a:xfrm rot="5400000">
            <a:off x="16747846" y="8995290"/>
            <a:ext cx="526020" cy="526020"/>
          </a:xfrm>
          <a:prstGeom prst="rect">
            <a:avLst/>
          </a:prstGeom>
          <a:noFill/>
          <a:ln>
            <a:noFill/>
          </a:ln>
        </p:spPr>
      </p:pic>
      <p:pic>
        <p:nvPicPr>
          <p:cNvPr id="222" name="Google Shape;222;p20"/>
          <p:cNvPicPr preferRelativeResize="0"/>
          <p:nvPr/>
        </p:nvPicPr>
        <p:blipFill rotWithShape="1">
          <a:blip r:embed="rId4">
            <a:alphaModFix/>
          </a:blip>
          <a:srcRect b="0" l="0" r="0" t="0"/>
          <a:stretch/>
        </p:blipFill>
        <p:spPr>
          <a:xfrm>
            <a:off x="2888403" y="5347193"/>
            <a:ext cx="12447601" cy="4818426"/>
          </a:xfrm>
          <a:prstGeom prst="rect">
            <a:avLst/>
          </a:prstGeom>
          <a:noFill/>
          <a:ln>
            <a:noFill/>
          </a:ln>
        </p:spPr>
      </p:pic>
      <p:sp>
        <p:nvSpPr>
          <p:cNvPr id="223" name="Google Shape;223;p20"/>
          <p:cNvSpPr txBox="1"/>
          <p:nvPr/>
        </p:nvSpPr>
        <p:spPr>
          <a:xfrm>
            <a:off x="880223" y="358805"/>
            <a:ext cx="465302" cy="30156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0" i="0" lang="en-US" sz="2000" u="none" cap="none" strike="noStrike">
                <a:solidFill>
                  <a:srgbClr val="31145B"/>
                </a:solidFill>
                <a:latin typeface="Arial"/>
                <a:ea typeface="Arial"/>
                <a:cs typeface="Arial"/>
                <a:sym typeface="Arial"/>
              </a:rPr>
              <a:t>08</a:t>
            </a:r>
            <a:endParaRPr/>
          </a:p>
        </p:txBody>
      </p:sp>
      <p:sp>
        <p:nvSpPr>
          <p:cNvPr id="224" name="Google Shape;224;p20"/>
          <p:cNvSpPr txBox="1"/>
          <p:nvPr/>
        </p:nvSpPr>
        <p:spPr>
          <a:xfrm>
            <a:off x="8853252" y="252346"/>
            <a:ext cx="8420615" cy="533533"/>
          </a:xfrm>
          <a:prstGeom prst="rect">
            <a:avLst/>
          </a:prstGeom>
          <a:noFill/>
          <a:ln>
            <a:noFill/>
          </a:ln>
        </p:spPr>
        <p:txBody>
          <a:bodyPr anchorCtr="0" anchor="t" bIns="0" lIns="0" spcFirstLastPara="1" rIns="0" wrap="square" tIns="0">
            <a:noAutofit/>
          </a:bodyPr>
          <a:lstStyle/>
          <a:p>
            <a:pPr indent="0" lvl="0" marL="0" marR="0" rtl="0" algn="r">
              <a:lnSpc>
                <a:spcPct val="120011"/>
              </a:lnSpc>
              <a:spcBef>
                <a:spcPts val="0"/>
              </a:spcBef>
              <a:spcAft>
                <a:spcPts val="0"/>
              </a:spcAft>
              <a:buNone/>
            </a:pPr>
            <a:r>
              <a:rPr b="0" i="0" lang="en-US" sz="1799" u="none" cap="none" strike="noStrike">
                <a:solidFill>
                  <a:srgbClr val="31145B"/>
                </a:solidFill>
                <a:latin typeface="Arial"/>
                <a:ea typeface="Arial"/>
                <a:cs typeface="Arial"/>
                <a:sym typeface="Arial"/>
              </a:rPr>
              <a:t>VISHWAKARMA STUDENT RESEARCH PROJECT SCHEME (VSRPS)  2020</a:t>
            </a:r>
            <a:endParaRPr/>
          </a:p>
        </p:txBody>
      </p:sp>
      <p:sp>
        <p:nvSpPr>
          <p:cNvPr id="225" name="Google Shape;225;p20"/>
          <p:cNvSpPr txBox="1"/>
          <p:nvPr/>
        </p:nvSpPr>
        <p:spPr>
          <a:xfrm>
            <a:off x="1028700" y="1276421"/>
            <a:ext cx="6250781" cy="1533525"/>
          </a:xfrm>
          <a:prstGeom prst="rect">
            <a:avLst/>
          </a:prstGeom>
          <a:noFill/>
          <a:ln>
            <a:noFill/>
          </a:ln>
        </p:spPr>
        <p:txBody>
          <a:bodyPr anchorCtr="0" anchor="t" bIns="0" lIns="0" spcFirstLastPara="1" rIns="0" wrap="square" tIns="0">
            <a:noAutofit/>
          </a:bodyPr>
          <a:lstStyle/>
          <a:p>
            <a:pPr indent="0" lvl="0" marL="0" marR="0" rtl="0" algn="ctr">
              <a:lnSpc>
                <a:spcPct val="139988"/>
              </a:lnSpc>
              <a:spcBef>
                <a:spcPts val="0"/>
              </a:spcBef>
              <a:spcAft>
                <a:spcPts val="0"/>
              </a:spcAft>
              <a:buNone/>
            </a:pPr>
            <a:r>
              <a:rPr b="1" i="0" lang="en-US" sz="9000" u="none" cap="none" strike="noStrike">
                <a:solidFill>
                  <a:srgbClr val="31145B"/>
                </a:solidFill>
                <a:latin typeface="Open Sans ExtraBold"/>
                <a:ea typeface="Open Sans ExtraBold"/>
                <a:cs typeface="Open Sans ExtraBold"/>
                <a:sym typeface="Open Sans ExtraBold"/>
              </a:rPr>
              <a:t>Objective</a:t>
            </a:r>
            <a:endParaRPr/>
          </a:p>
        </p:txBody>
      </p:sp>
      <p:sp>
        <p:nvSpPr>
          <p:cNvPr id="226" name="Google Shape;226;p20"/>
          <p:cNvSpPr txBox="1"/>
          <p:nvPr/>
        </p:nvSpPr>
        <p:spPr>
          <a:xfrm>
            <a:off x="570010" y="3201818"/>
            <a:ext cx="17148000" cy="1753500"/>
          </a:xfrm>
          <a:prstGeom prst="rect">
            <a:avLst/>
          </a:prstGeom>
          <a:noFill/>
          <a:ln>
            <a:noFill/>
          </a:ln>
        </p:spPr>
        <p:txBody>
          <a:bodyPr anchorCtr="0" anchor="t" bIns="0" lIns="0" spcFirstLastPara="1" rIns="0" wrap="square" tIns="0">
            <a:noAutofit/>
          </a:bodyPr>
          <a:lstStyle/>
          <a:p>
            <a:pPr indent="-271014" lvl="1" marL="542029" marR="0" rtl="0" algn="l">
              <a:lnSpc>
                <a:spcPct val="140000"/>
              </a:lnSpc>
              <a:spcBef>
                <a:spcPts val="0"/>
              </a:spcBef>
              <a:spcAft>
                <a:spcPts val="0"/>
              </a:spcAft>
              <a:buClr>
                <a:srgbClr val="31145B"/>
              </a:buClr>
              <a:buSzPts val="2510"/>
              <a:buFont typeface="Arial"/>
              <a:buChar char="•"/>
            </a:pPr>
            <a:r>
              <a:rPr b="1" i="0" lang="en-US" sz="2510" u="none" cap="none" strike="noStrike">
                <a:solidFill>
                  <a:srgbClr val="31145B"/>
                </a:solidFill>
                <a:latin typeface="Open Sans"/>
                <a:ea typeface="Open Sans"/>
                <a:cs typeface="Open Sans"/>
                <a:sym typeface="Open Sans"/>
              </a:rPr>
              <a:t>To find out the correlation between  drugs and medical conditions( the results of this can be furthe</a:t>
            </a:r>
            <a:r>
              <a:rPr b="1" i="0" lang="en-US" sz="2510" u="none" cap="none" strike="noStrike">
                <a:solidFill>
                  <a:srgbClr val="31145B"/>
                </a:solidFill>
                <a:latin typeface="Open Sans"/>
                <a:ea typeface="Open Sans"/>
                <a:cs typeface="Open Sans"/>
                <a:sym typeface="Open Sans"/>
              </a:rPr>
              <a:t>r </a:t>
            </a:r>
            <a:r>
              <a:rPr b="1" i="0" lang="en-US" sz="2510" u="none" cap="none" strike="noStrike">
                <a:solidFill>
                  <a:srgbClr val="31145B"/>
                </a:solidFill>
                <a:latin typeface="Open Sans"/>
                <a:ea typeface="Open Sans"/>
                <a:cs typeface="Open Sans"/>
                <a:sym typeface="Open Sans"/>
              </a:rPr>
              <a:t>used for the development of medical research ) </a:t>
            </a:r>
            <a:endParaRPr/>
          </a:p>
          <a:p>
            <a:pPr indent="0" lvl="0" marL="0" marR="0" rtl="0" algn="l">
              <a:lnSpc>
                <a:spcPct val="140000"/>
              </a:lnSpc>
              <a:spcBef>
                <a:spcPts val="0"/>
              </a:spcBef>
              <a:spcAft>
                <a:spcPts val="0"/>
              </a:spcAft>
              <a:buNone/>
            </a:pPr>
            <a:r>
              <a:t/>
            </a:r>
            <a:endParaRPr b="1" i="0" sz="2510" u="none" cap="none" strike="noStrike">
              <a:solidFill>
                <a:srgbClr val="31145B"/>
              </a:solidFill>
              <a:latin typeface="Open Sans"/>
              <a:ea typeface="Open Sans"/>
              <a:cs typeface="Open Sans"/>
              <a:sym typeface="Open Sans"/>
            </a:endParaRPr>
          </a:p>
          <a:p>
            <a:pPr indent="-271014" lvl="1" marL="542029" marR="0" rtl="0" algn="l">
              <a:lnSpc>
                <a:spcPct val="140000"/>
              </a:lnSpc>
              <a:spcBef>
                <a:spcPts val="0"/>
              </a:spcBef>
              <a:spcAft>
                <a:spcPts val="0"/>
              </a:spcAft>
              <a:buClr>
                <a:srgbClr val="31145B"/>
              </a:buClr>
              <a:buSzPts val="2510"/>
              <a:buFont typeface="Arial"/>
              <a:buChar char="•"/>
            </a:pPr>
            <a:r>
              <a:rPr b="1" i="0" lang="en-US" sz="2510" u="none" cap="none" strike="noStrike">
                <a:solidFill>
                  <a:srgbClr val="31145B"/>
                </a:solidFill>
                <a:latin typeface="Open Sans"/>
                <a:ea typeface="Open Sans"/>
                <a:cs typeface="Open Sans"/>
                <a:sym typeface="Open Sans"/>
              </a:rPr>
              <a:t>To find the Effective way of drug repurposing using data science and AI ( specifically Deep learning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DFFD"/>
        </a:solidFill>
      </p:bgPr>
    </p:bg>
    <p:spTree>
      <p:nvGrpSpPr>
        <p:cNvPr id="230" name="Shape 230"/>
        <p:cNvGrpSpPr/>
        <p:nvPr/>
      </p:nvGrpSpPr>
      <p:grpSpPr>
        <a:xfrm>
          <a:off x="0" y="0"/>
          <a:ext cx="0" cy="0"/>
          <a:chOff x="0" y="0"/>
          <a:chExt cx="0" cy="0"/>
        </a:xfrm>
      </p:grpSpPr>
      <p:sp>
        <p:nvSpPr>
          <p:cNvPr id="231" name="Google Shape;231;p21"/>
          <p:cNvSpPr/>
          <p:nvPr/>
        </p:nvSpPr>
        <p:spPr>
          <a:xfrm>
            <a:off x="0" y="0"/>
            <a:ext cx="18288001" cy="1028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 name="Google Shape;232;p21"/>
          <p:cNvGrpSpPr/>
          <p:nvPr/>
        </p:nvGrpSpPr>
        <p:grpSpPr>
          <a:xfrm>
            <a:off x="1674657" y="431931"/>
            <a:ext cx="1213732" cy="164839"/>
            <a:chOff x="0" y="0"/>
            <a:chExt cx="1618310" cy="219785"/>
          </a:xfrm>
        </p:grpSpPr>
        <p:sp>
          <p:nvSpPr>
            <p:cNvPr id="233" name="Google Shape;233;p21"/>
            <p:cNvSpPr/>
            <p:nvPr/>
          </p:nvSpPr>
          <p:spPr>
            <a:xfrm>
              <a:off x="0" y="0"/>
              <a:ext cx="236347" cy="219785"/>
            </a:xfrm>
            <a:prstGeom prst="rect">
              <a:avLst/>
            </a:prstGeom>
            <a:solidFill>
              <a:srgbClr val="311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1"/>
            <p:cNvSpPr/>
            <p:nvPr/>
          </p:nvSpPr>
          <p:spPr>
            <a:xfrm>
              <a:off x="460654" y="0"/>
              <a:ext cx="236347" cy="219785"/>
            </a:xfrm>
            <a:prstGeom prst="rect">
              <a:avLst/>
            </a:prstGeom>
            <a:solidFill>
              <a:srgbClr val="CC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1"/>
            <p:cNvSpPr/>
            <p:nvPr/>
          </p:nvSpPr>
          <p:spPr>
            <a:xfrm>
              <a:off x="921309" y="0"/>
              <a:ext cx="236347" cy="219785"/>
            </a:xfrm>
            <a:prstGeom prst="rect">
              <a:avLst/>
            </a:prstGeom>
            <a:solidFill>
              <a:srgbClr val="CC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1"/>
            <p:cNvSpPr/>
            <p:nvPr/>
          </p:nvSpPr>
          <p:spPr>
            <a:xfrm>
              <a:off x="1381963" y="0"/>
              <a:ext cx="236347" cy="219785"/>
            </a:xfrm>
            <a:prstGeom prst="rect">
              <a:avLst/>
            </a:prstGeom>
            <a:solidFill>
              <a:srgbClr val="CC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1"/>
            <p:cNvSpPr/>
            <p:nvPr/>
          </p:nvSpPr>
          <p:spPr>
            <a:xfrm>
              <a:off x="74959" y="69706"/>
              <a:ext cx="86430" cy="80373"/>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 name="Google Shape;238;p21"/>
          <p:cNvSpPr txBox="1"/>
          <p:nvPr/>
        </p:nvSpPr>
        <p:spPr>
          <a:xfrm>
            <a:off x="0" y="1019175"/>
            <a:ext cx="6802472" cy="1214436"/>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b="0" i="0" lang="en-US" sz="8000" u="none" cap="none" strike="noStrike">
                <a:solidFill>
                  <a:srgbClr val="31145B"/>
                </a:solidFill>
                <a:latin typeface="Arial"/>
                <a:ea typeface="Arial"/>
                <a:cs typeface="Arial"/>
                <a:sym typeface="Arial"/>
              </a:rPr>
              <a:t>Methodology</a:t>
            </a:r>
            <a:endParaRPr/>
          </a:p>
        </p:txBody>
      </p:sp>
      <p:sp>
        <p:nvSpPr>
          <p:cNvPr id="239" name="Google Shape;239;p21"/>
          <p:cNvSpPr txBox="1"/>
          <p:nvPr/>
        </p:nvSpPr>
        <p:spPr>
          <a:xfrm>
            <a:off x="880223" y="358805"/>
            <a:ext cx="465302" cy="30156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0" i="0" lang="en-US" sz="2000" u="none" cap="none" strike="noStrike">
                <a:solidFill>
                  <a:srgbClr val="31145B"/>
                </a:solidFill>
                <a:latin typeface="Arial"/>
                <a:ea typeface="Arial"/>
                <a:cs typeface="Arial"/>
                <a:sym typeface="Arial"/>
              </a:rPr>
              <a:t>09</a:t>
            </a:r>
            <a:endParaRPr/>
          </a:p>
        </p:txBody>
      </p:sp>
      <p:sp>
        <p:nvSpPr>
          <p:cNvPr id="240" name="Google Shape;240;p21"/>
          <p:cNvSpPr txBox="1"/>
          <p:nvPr/>
        </p:nvSpPr>
        <p:spPr>
          <a:xfrm>
            <a:off x="8853252" y="252346"/>
            <a:ext cx="8420615" cy="533533"/>
          </a:xfrm>
          <a:prstGeom prst="rect">
            <a:avLst/>
          </a:prstGeom>
          <a:noFill/>
          <a:ln>
            <a:noFill/>
          </a:ln>
        </p:spPr>
        <p:txBody>
          <a:bodyPr anchorCtr="0" anchor="t" bIns="0" lIns="0" spcFirstLastPara="1" rIns="0" wrap="square" tIns="0">
            <a:noAutofit/>
          </a:bodyPr>
          <a:lstStyle/>
          <a:p>
            <a:pPr indent="0" lvl="0" marL="0" marR="0" rtl="0" algn="r">
              <a:lnSpc>
                <a:spcPct val="120011"/>
              </a:lnSpc>
              <a:spcBef>
                <a:spcPts val="0"/>
              </a:spcBef>
              <a:spcAft>
                <a:spcPts val="0"/>
              </a:spcAft>
              <a:buNone/>
            </a:pPr>
            <a:r>
              <a:rPr b="0" i="0" lang="en-US" sz="1799" u="none" cap="none" strike="noStrike">
                <a:solidFill>
                  <a:srgbClr val="31145B"/>
                </a:solidFill>
                <a:latin typeface="Arial"/>
                <a:ea typeface="Arial"/>
                <a:cs typeface="Arial"/>
                <a:sym typeface="Arial"/>
              </a:rPr>
              <a:t>VISHWAKARMA STUDENT RESEARCH PROJECT SCHEME (VSRPS)  2020</a:t>
            </a:r>
            <a:endParaRPr/>
          </a:p>
        </p:txBody>
      </p:sp>
      <p:sp>
        <p:nvSpPr>
          <p:cNvPr id="241" name="Google Shape;241;p21"/>
          <p:cNvSpPr txBox="1"/>
          <p:nvPr/>
        </p:nvSpPr>
        <p:spPr>
          <a:xfrm>
            <a:off x="1028700" y="2937820"/>
            <a:ext cx="6566383" cy="887095"/>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b="0" i="0" lang="en-US" sz="5200" u="none" cap="none" strike="noStrike">
                <a:solidFill>
                  <a:srgbClr val="31145B"/>
                </a:solidFill>
                <a:latin typeface="Open Sans"/>
                <a:ea typeface="Open Sans"/>
                <a:cs typeface="Open Sans"/>
                <a:sym typeface="Open Sans"/>
              </a:rPr>
              <a:t>Research Questions</a:t>
            </a:r>
            <a:endParaRPr/>
          </a:p>
        </p:txBody>
      </p:sp>
      <p:sp>
        <p:nvSpPr>
          <p:cNvPr id="242" name="Google Shape;242;p21"/>
          <p:cNvSpPr txBox="1"/>
          <p:nvPr/>
        </p:nvSpPr>
        <p:spPr>
          <a:xfrm>
            <a:off x="880223" y="4241800"/>
            <a:ext cx="16230600" cy="1746250"/>
          </a:xfrm>
          <a:prstGeom prst="rect">
            <a:avLst/>
          </a:prstGeom>
          <a:noFill/>
          <a:ln>
            <a:noFill/>
          </a:ln>
        </p:spPr>
        <p:txBody>
          <a:bodyPr anchorCtr="0" anchor="t" bIns="0" lIns="0" spcFirstLastPara="1" rIns="0" wrap="square" tIns="0">
            <a:noAutofit/>
          </a:bodyPr>
          <a:lstStyle/>
          <a:p>
            <a:pPr indent="-269875" lvl="1" marL="539750" marR="0" rtl="0" algn="l">
              <a:lnSpc>
                <a:spcPct val="140000"/>
              </a:lnSpc>
              <a:spcBef>
                <a:spcPts val="0"/>
              </a:spcBef>
              <a:spcAft>
                <a:spcPts val="0"/>
              </a:spcAft>
              <a:buClr>
                <a:srgbClr val="31145B"/>
              </a:buClr>
              <a:buSzPts val="2500"/>
              <a:buFont typeface="Arial"/>
              <a:buChar char="•"/>
            </a:pPr>
            <a:r>
              <a:rPr b="0" i="0" lang="en-US" sz="2500" u="none" cap="none" strike="noStrike">
                <a:solidFill>
                  <a:srgbClr val="31145B"/>
                </a:solidFill>
                <a:latin typeface="Open Sans Light"/>
                <a:ea typeface="Open Sans Light"/>
                <a:cs typeface="Open Sans Light"/>
                <a:sym typeface="Open Sans Light"/>
              </a:rPr>
              <a:t>Can we use Data Science and AI techniques for medical data gathering, processing, and finding the correlation between drugs and medical conditions?</a:t>
            </a:r>
            <a:endParaRPr/>
          </a:p>
          <a:p>
            <a:pPr indent="-269875" lvl="1" marL="539750" marR="0" rtl="0" algn="l">
              <a:lnSpc>
                <a:spcPct val="140000"/>
              </a:lnSpc>
              <a:spcBef>
                <a:spcPts val="0"/>
              </a:spcBef>
              <a:spcAft>
                <a:spcPts val="0"/>
              </a:spcAft>
              <a:buClr>
                <a:srgbClr val="31145B"/>
              </a:buClr>
              <a:buSzPts val="2500"/>
              <a:buFont typeface="Arial"/>
              <a:buChar char="•"/>
            </a:pPr>
            <a:r>
              <a:rPr b="0" i="0" lang="en-US" sz="2500" u="none" cap="none" strike="noStrike">
                <a:solidFill>
                  <a:srgbClr val="31145B"/>
                </a:solidFill>
                <a:latin typeface="Open Sans Light"/>
                <a:ea typeface="Open Sans Light"/>
                <a:cs typeface="Open Sans Light"/>
                <a:sym typeface="Open Sans Light"/>
              </a:rPr>
              <a:t>Can we create a novel drug prediction/recommendation technique using AI that can heal in the treatment of the COVID-19?</a:t>
            </a:r>
            <a:endParaRPr/>
          </a:p>
        </p:txBody>
      </p:sp>
      <p:sp>
        <p:nvSpPr>
          <p:cNvPr id="243" name="Google Shape;243;p21"/>
          <p:cNvSpPr txBox="1"/>
          <p:nvPr/>
        </p:nvSpPr>
        <p:spPr>
          <a:xfrm>
            <a:off x="1112874" y="6427525"/>
            <a:ext cx="6385620" cy="887095"/>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b="0" i="0" lang="en-US" sz="5200" u="none" cap="none" strike="noStrike">
                <a:solidFill>
                  <a:srgbClr val="31145B"/>
                </a:solidFill>
                <a:latin typeface="Open Sans"/>
                <a:ea typeface="Open Sans"/>
                <a:cs typeface="Open Sans"/>
                <a:sym typeface="Open Sans"/>
              </a:rPr>
              <a:t>Type of Data needed</a:t>
            </a:r>
            <a:endParaRPr/>
          </a:p>
        </p:txBody>
      </p:sp>
      <p:sp>
        <p:nvSpPr>
          <p:cNvPr id="244" name="Google Shape;244;p21"/>
          <p:cNvSpPr txBox="1"/>
          <p:nvPr/>
        </p:nvSpPr>
        <p:spPr>
          <a:xfrm>
            <a:off x="1028700" y="7788156"/>
            <a:ext cx="16230600" cy="86995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0" i="0" lang="en-US" sz="2500" u="none" cap="none" strike="noStrike">
                <a:solidFill>
                  <a:srgbClr val="31145B"/>
                </a:solidFill>
                <a:latin typeface="Open Sans Light"/>
                <a:ea typeface="Open Sans Light"/>
                <a:cs typeface="Open Sans Light"/>
                <a:sym typeface="Open Sans Light"/>
              </a:rPr>
              <a:t>As of now, We will be using secondary data ( i.e during the research we may not need to conduct any survey or any primary data collection process ). The research includes the use of both quantitative and qualitative data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