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72" r:id="rId6"/>
    <p:sldId id="267" r:id="rId7"/>
    <p:sldId id="263" r:id="rId8"/>
    <p:sldId id="262" r:id="rId9"/>
    <p:sldId id="273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63"/>
    <a:srgbClr val="9CCAE4"/>
    <a:srgbClr val="B30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395B0-7054-465C-87A9-878A2168C899}" v="1464" dt="2023-04-25T04:50:11.356"/>
    <p1510:client id="{3C14493C-BE25-4A21-A0C4-7A22F5B60A32}" v="529" dt="2023-04-25T03:49:06.190"/>
    <p1510:client id="{51678640-3CF1-4A85-82D2-04DBBB753074}" v="304" dt="2023-04-25T04:47:58.295"/>
    <p1510:client id="{7AFEFFF0-C586-4D4E-8976-9CF64D75E29D}" v="2466" dt="2023-04-25T04:55:18.512"/>
    <p1510:client id="{CCC819C5-E626-C9ED-2E41-6EB82A9163B7}" v="79" dt="2023-04-25T04:20:23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120" d="100"/>
          <a:sy n="120" d="100"/>
        </p:scale>
        <p:origin x="140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59A1-6B67-0A47-85B4-4E2F8AEF41A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9908A-176C-184E-9762-D2B07F65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heart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9908A-176C-184E-9762-D2B07F65B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</a:t>
            </a:r>
            <a:r>
              <a:rPr lang="en-US" err="1"/>
              <a:t>smartart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9908A-176C-184E-9762-D2B07F65B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FC0-C16A-F35C-48F4-6EA634B53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9886D-9067-419C-C660-ECB4AC664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8E17-1FF3-049C-4012-D20C6A8C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7403-8BE4-8C42-960B-6152F47F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05BE-CC70-6127-3D41-A486F02A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895E-731F-E15B-FF47-05BE5F66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7AD86-038D-A7EC-A4C2-5DCE653D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8633-2AE2-1A2C-BDDD-C8CDAD6B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38CF-EC02-577A-B880-9A8A2B85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6D0F-E9BC-9A59-0862-A6129C05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1F899-C013-7C13-4176-53D4D0135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F4C0-4CBE-C402-3551-D231DF4E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A78A-87BB-0A4C-B627-50EE6D6E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05D6-CEBD-330A-E2D6-919F573D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4100-04CE-6C1B-C949-DB755573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E26D-B650-9FAA-39D1-94E79479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1233-B9C5-DBE3-A7EE-90ED0CDA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1924-784B-790B-0BEC-7F094C80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C4E1-8940-E9E1-3726-5961AF7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6A9C-5958-E9DD-A747-FA7D47E5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E2A-B100-BA3D-8676-6CF6B6B9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79FA-FF2F-2B2F-612E-37E5840E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B152-6482-28B8-36C4-4E96DDDE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E1F2-15C6-9495-85BB-28ED6E8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828A-0BA2-3889-23D1-B182DDC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748-0CC1-0B48-A510-86DE8D61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B2C-4620-85F1-BADA-7AF21181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74AD-0B4D-D2CE-E83D-6BBC5BD5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F15F-68E1-DC9C-7AFA-4C7C9544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AF9-0449-32E9-C192-A97A7AEE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5EF2-5DFB-E9B7-D2C5-3607E2E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39F-772F-C6C2-9E06-077E0C48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7849-82CF-C009-4207-C8F45CF1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7E74-39C0-D056-6707-FAFE64B8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4083B-C66B-AB5F-2D41-4E35F014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00787-470A-9DAE-1D13-A92D53040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82920-E45C-44A6-00B2-71493B65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84061-639C-42B9-86F9-0CDF28A2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0CC00-FC0D-98F5-A61F-7C495070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F8A1-479B-2796-F1EF-7FD0FB7D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583EF-D2B4-1A8F-9CE5-F42B218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51AF-7449-E02F-349B-A929BE99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9FFE4-7C8D-60F9-0E35-3A0318E8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0732C-C581-A455-F951-761076A3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61692-4DE8-4600-AA6B-F6ECFE88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82C84-0AF5-D9D0-C4DD-54C66807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3100-2C43-7ED7-F4ED-27500E79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CB57-F8CF-5793-0F77-53692145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266B9-FB3A-DA0C-841D-4FE48318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9CA12-7A9A-BDAE-8BFF-3CA3DAA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AF83-6080-91C5-A195-0F65DB06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A27A-1F34-1CCC-D436-28BF9E7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E1AA-91C4-4C43-3B8D-092775A9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F902E-56C2-0366-E7B9-200242AAA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067B7-8EC1-4296-C92D-97DB7FB7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BE45C-A78A-AEE2-2604-09404C81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CC711-E420-A535-65E3-B55F7F9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7905-7EAA-4CE4-060E-330F87E0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34256-9514-CE2A-5DFC-B6C18D0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AF5C-5B21-E2E8-47F6-3580DBFF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80E1-4163-BBA3-BCB5-1B435AFEB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910F-A2D5-1549-8583-1A5895878A49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CA89-AAFB-43ED-3356-CC9774D5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EA35-F256-A46C-2187-E3C3787BE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E5A2-F42F-4642-AF61-37D41840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code/tanmay111999/heart-failure-prediction-cv-score-90-5-models#Dataset-Inform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6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BCBC7C83-711B-E816-AD47-8700F263E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1" r="5482" b="758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56" name="Rectangle 58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B647D-D5EB-9C25-E033-EEE5923C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593337"/>
            <a:ext cx="4631838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/>
              <a:t>Prediction of Heart Disease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E7DC-03AD-8B33-84F5-52F1216F3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483" y="2718054"/>
            <a:ext cx="351322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Mankirat Singh Bhamra MXB220061 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Harikrishna Dev HXD220000 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Krishnan Venkatesan KXV220007 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Medha Priyanga Saravanan MXS220057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63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4903-BFA3-EF2A-B131-F6D6B0F8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Future project implementation scope: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48E14-F086-D396-F81A-6BBDADB86C02}"/>
              </a:ext>
            </a:extLst>
          </p:cNvPr>
          <p:cNvSpPr txBox="1"/>
          <p:nvPr/>
        </p:nvSpPr>
        <p:spPr>
          <a:xfrm>
            <a:off x="4961906" y="402177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cs typeface="Calibri"/>
            </a:endParaRPr>
          </a:p>
        </p:txBody>
      </p:sp>
      <p:sp>
        <p:nvSpPr>
          <p:cNvPr id="114" name="Content Placeholder 113">
            <a:extLst>
              <a:ext uri="{FF2B5EF4-FFF2-40B4-BE49-F238E27FC236}">
                <a16:creationId xmlns:a16="http://schemas.microsoft.com/office/drawing/2014/main" id="{44CEDFEE-7A29-6201-8757-2F1E2B80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Incorporating time component of features can monitor patient improvement and identify seasonal effects.</a:t>
            </a:r>
          </a:p>
          <a:p>
            <a:r>
              <a:rPr lang="en-US" sz="1800">
                <a:ea typeface="+mn-lt"/>
                <a:cs typeface="+mn-lt"/>
              </a:rPr>
              <a:t>Evaluation of treatment effectiveness and lifestyle changes.</a:t>
            </a:r>
            <a:endParaRPr lang="en-US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Applying AI </a:t>
            </a:r>
            <a:r>
              <a:rPr lang="en-US" sz="1800" b="0" i="0">
                <a:effectLst/>
                <a:ea typeface="+mn-lt"/>
                <a:cs typeface="+mn-lt"/>
              </a:rPr>
              <a:t>to analyze large </a:t>
            </a:r>
            <a:r>
              <a:rPr lang="en-US" sz="1800">
                <a:ea typeface="+mn-lt"/>
                <a:cs typeface="+mn-lt"/>
              </a:rPr>
              <a:t>health </a:t>
            </a:r>
            <a:r>
              <a:rPr lang="en-US" sz="1800" b="0" i="0">
                <a:effectLst/>
                <a:ea typeface="+mn-lt"/>
                <a:cs typeface="+mn-lt"/>
              </a:rPr>
              <a:t>datasets </a:t>
            </a:r>
            <a:r>
              <a:rPr lang="en-US" sz="1800">
                <a:ea typeface="+mn-lt"/>
                <a:cs typeface="+mn-lt"/>
              </a:rPr>
              <a:t>to </a:t>
            </a:r>
            <a:r>
              <a:rPr lang="en-US" sz="1800" b="0" i="0">
                <a:effectLst/>
                <a:ea typeface="+mn-lt"/>
                <a:cs typeface="+mn-lt"/>
              </a:rPr>
              <a:t>identify correlations between health factors.</a:t>
            </a:r>
            <a:endParaRPr lang="en-US">
              <a:ea typeface="+mn-lt"/>
              <a:cs typeface="+mn-lt"/>
            </a:endParaRPr>
          </a:p>
          <a:p>
            <a:r>
              <a:rPr lang="en-US" sz="1800" b="0" i="0">
                <a:effectLst/>
                <a:ea typeface="+mn-lt"/>
                <a:cs typeface="+mn-lt"/>
              </a:rPr>
              <a:t>Developing personalized treatment plans based on </a:t>
            </a:r>
            <a:r>
              <a:rPr lang="en-US" sz="1800">
                <a:ea typeface="+mn-lt"/>
                <a:cs typeface="+mn-lt"/>
              </a:rPr>
              <a:t>individual patient </a:t>
            </a:r>
            <a:r>
              <a:rPr lang="en-US" sz="1800" b="0" i="0">
                <a:effectLst/>
                <a:ea typeface="+mn-lt"/>
                <a:cs typeface="+mn-lt"/>
              </a:rPr>
              <a:t>health data and medical history.</a:t>
            </a:r>
          </a:p>
          <a:p>
            <a:r>
              <a:rPr lang="en-US" sz="1800" b="0" i="0">
                <a:effectLst/>
                <a:ea typeface="+mn-lt"/>
                <a:cs typeface="+mn-lt"/>
              </a:rPr>
              <a:t>Implementing telemedicine platforms that enable doctors to remotely monitor patient progress and communicate with patients in real-time, improving access to care and reducing costs.</a:t>
            </a:r>
          </a:p>
        </p:txBody>
      </p:sp>
    </p:spTree>
    <p:extLst>
      <p:ext uri="{BB962C8B-B14F-4D97-AF65-F5344CB8AC3E}">
        <p14:creationId xmlns:p14="http://schemas.microsoft.com/office/powerpoint/2010/main" val="24970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F11F-FF3C-5B7C-FE4A-868D5361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Introduction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3C2A0-BF0B-AC47-88CF-AF40CE46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US" sz="1900" dirty="0"/>
              <a:t>According to WHO, Cardiovascular diseases are the leading cause of death globally.</a:t>
            </a:r>
            <a:r>
              <a:rPr lang="en-US" sz="1900" dirty="0">
                <a:latin typeface="Calibri Light" panose="020F0302020204030204"/>
              </a:rPr>
              <a:t> </a:t>
            </a:r>
            <a:endParaRPr lang="en-US" sz="1900" dirty="0"/>
          </a:p>
          <a:p>
            <a:pPr lvl="0"/>
            <a:r>
              <a:rPr lang="en-US" sz="1900" dirty="0"/>
              <a:t>It is estimated that 17.9 million people (32%) deaths were caused by CVDs. Of these deaths, 85% were heart attacks and strokes.</a:t>
            </a:r>
            <a:endParaRPr lang="en-US" sz="1900" dirty="0">
              <a:cs typeface="Calibri"/>
            </a:endParaRPr>
          </a:p>
          <a:p>
            <a:r>
              <a:rPr lang="en-US" sz="1900" dirty="0">
                <a:ea typeface="+mn-lt"/>
                <a:cs typeface="+mn-lt"/>
              </a:rPr>
              <a:t>Detecting cardiovascular disease early is important to begin management with counseling and medication.</a:t>
            </a:r>
          </a:p>
          <a:p>
            <a:r>
              <a:rPr lang="en-US" sz="1900" dirty="0">
                <a:ea typeface="+mn-lt"/>
                <a:cs typeface="+mn-lt"/>
              </a:rPr>
              <a:t>Our objective is to identify high-risk patients for CVD based on their current health-related information obtained from yearly checkups.</a:t>
            </a:r>
            <a:endParaRPr lang="en-US" dirty="0">
              <a:ea typeface="+mn-lt"/>
              <a:cs typeface="+mn-lt"/>
            </a:endParaRPr>
          </a:p>
          <a:p>
            <a:pPr lvl="0"/>
            <a:r>
              <a:rPr lang="en-US" sz="1900" dirty="0">
                <a:ea typeface="+mn-lt"/>
                <a:cs typeface="+mn-lt"/>
              </a:rPr>
              <a:t>The prediction will assist medical professionals and self-assessment tools to evaluate patients' course of medication and health plan choices.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3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3EBC1-8318-D129-6F2D-4BFB22F9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65760"/>
            <a:ext cx="7891272" cy="1325880"/>
          </a:xfrm>
        </p:spPr>
        <p:txBody>
          <a:bodyPr anchor="ctr">
            <a:normAutofit/>
          </a:bodyPr>
          <a:lstStyle/>
          <a:p>
            <a:r>
              <a:rPr lang="en-US" sz="4700"/>
              <a:t>Data introduction</a:t>
            </a:r>
          </a:p>
        </p:txBody>
      </p:sp>
      <p:sp>
        <p:nvSpPr>
          <p:cNvPr id="5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E30-721D-3438-22EE-7B2050A3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91108"/>
            <a:ext cx="5193501" cy="4089484"/>
          </a:xfrm>
        </p:spPr>
        <p:txBody>
          <a:bodyPr anchor="t">
            <a:normAutofit/>
          </a:bodyPr>
          <a:lstStyle/>
          <a:p>
            <a:r>
              <a:rPr lang="en-US" sz="1900" dirty="0"/>
              <a:t>UCI machine learning repository is the original source, and we are using the cleaned-up dataset from Kaggle.</a:t>
            </a:r>
          </a:p>
          <a:p>
            <a:r>
              <a:rPr lang="en-US" sz="1900" dirty="0"/>
              <a:t>The data consists of a random set of patients from 30 May 1989 to 2 Dec 1996 and it has their medical information. </a:t>
            </a:r>
          </a:p>
          <a:p>
            <a:r>
              <a:rPr lang="en-US" sz="1900" dirty="0"/>
              <a:t>The data can be accessed from the Kaggle link </a:t>
            </a:r>
            <a:r>
              <a:rPr lang="en-US" sz="1900" dirty="0">
                <a:hlinkClick r:id="rId2"/>
              </a:rPr>
              <a:t>here</a:t>
            </a:r>
            <a:r>
              <a:rPr lang="en-US" sz="1900" dirty="0"/>
              <a:t>.</a:t>
            </a:r>
          </a:p>
        </p:txBody>
      </p:sp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89D47A67-99BF-C66D-28CE-79736F79C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7" r="18451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6" name="Rectangle 1075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8" name="Rectangle 1077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9A039-FB64-21F8-BC94-9BC730C2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3200"/>
              <a:t>Model variables</a:t>
            </a:r>
            <a:r>
              <a:rPr lang="en-US" sz="2400"/>
              <a:t>	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6F54-F1BD-A16F-F91A-207210E7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23" y="2230503"/>
            <a:ext cx="4960926" cy="3429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i="0" u="none" strike="noStrike" baseline="0" dirty="0">
                <a:latin typeface="Calibri"/>
                <a:cs typeface="Calibri"/>
              </a:rPr>
              <a:t>Age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age of the patient [years]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>
                <a:latin typeface="Calibri"/>
                <a:cs typeface="Calibri"/>
              </a:rPr>
              <a:t>Sex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sex of the patient [M: Male, F: Female]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ChestPainType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chest pain type [TA: Typical Angina, ATA: Atypical Angina, NAP: Non-Anginal Pain, ASY: Asymptomatic]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RestingBP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resting blood pressure [mm Hg]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nl-NL" sz="1200" b="1" dirty="0">
                <a:latin typeface="Calibri"/>
                <a:cs typeface="Calibri"/>
              </a:rPr>
              <a:t>Cholesterol</a:t>
            </a:r>
            <a:r>
              <a:rPr lang="nl-NL" sz="1200" b="0" i="0" u="none" strike="noStrike" baseline="0" dirty="0">
                <a:latin typeface="Calibri"/>
                <a:cs typeface="Calibri"/>
              </a:rPr>
              <a:t>: serum cholesterol [mm/dl]</a:t>
            </a:r>
            <a:r>
              <a:rPr lang="nl-NL" sz="1200" dirty="0">
                <a:latin typeface="Calibri"/>
                <a:cs typeface="Calibri"/>
              </a:rPr>
              <a:t> </a:t>
            </a:r>
            <a:endParaRPr lang="nl-NL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dirty="0" err="1">
                <a:latin typeface="Calibri"/>
                <a:cs typeface="Calibri"/>
              </a:rPr>
              <a:t>FastingBS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fasting blood sugar [1: if </a:t>
            </a:r>
            <a:r>
              <a:rPr lang="en-US" sz="1200" b="0" i="0" u="none" strike="noStrike" baseline="0" dirty="0" err="1">
                <a:latin typeface="Calibri"/>
                <a:cs typeface="Calibri"/>
              </a:rPr>
              <a:t>FastingBS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 &gt; 120 mg/dl, 0: otherwise]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RestingECG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relaxing electrocardiogram results [Normal: Normal, ST: having ST-T wave abnormality (T wave inversions and/or ST elevation or depression of &gt; 0.05 mV), LVH: showing probable or definite left ventricular hypertrophy by Estes' criteria]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MaxHR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maximum heart rate achieved [Numeric value between 60 and 202]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ExerciseAngina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exercise-induced angina [Y: Yes, N: No]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i="0" u="none" strike="noStrike" baseline="0" dirty="0" err="1">
                <a:latin typeface="Calibri"/>
                <a:cs typeface="Calibri"/>
              </a:rPr>
              <a:t>Oldpeak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</a:t>
            </a:r>
            <a:r>
              <a:rPr lang="en-US" sz="1200" b="0" i="0" u="none" strike="noStrike" baseline="0" dirty="0" err="1">
                <a:latin typeface="Calibri"/>
                <a:cs typeface="Calibri"/>
              </a:rPr>
              <a:t>oldpeak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 = ST [Numeric value measured in depression]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r>
              <a:rPr lang="en-US" sz="1200" b="1" dirty="0" err="1">
                <a:latin typeface="Calibri"/>
                <a:cs typeface="Calibri"/>
              </a:rPr>
              <a:t>ST</a:t>
            </a:r>
            <a:r>
              <a:rPr lang="en-US" sz="1200" b="1" i="0" u="none" strike="noStrike" baseline="0" dirty="0" err="1">
                <a:latin typeface="Calibri"/>
                <a:cs typeface="Calibri"/>
              </a:rPr>
              <a:t>_Slope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: the slope of the peak exercise ST segment [Up: upsloping, Flat: flat, Down: </a:t>
            </a:r>
            <a:r>
              <a:rPr lang="en-US" sz="1200" b="0" i="0" u="none" strike="noStrike" baseline="0" dirty="0" err="1">
                <a:latin typeface="Calibri"/>
                <a:cs typeface="Calibri"/>
              </a:rPr>
              <a:t>downsloping</a:t>
            </a:r>
            <a:r>
              <a:rPr lang="en-US" sz="1200" b="0" i="0" u="none" strike="noStrike" baseline="0" dirty="0">
                <a:latin typeface="Calibri"/>
                <a:cs typeface="Calibri"/>
              </a:rPr>
              <a:t>]</a:t>
            </a:r>
            <a:r>
              <a:rPr lang="en-US" sz="1200" dirty="0">
                <a:latin typeface="Calibri"/>
                <a:cs typeface="Calibri"/>
              </a:rPr>
              <a:t> </a:t>
            </a:r>
            <a:endParaRPr lang="en-US" sz="1200" b="0" i="0" u="none" strike="noStrike" baseline="0" dirty="0">
              <a:latin typeface="Calibri" panose="020F0502020204030204" pitchFamily="34" charset="0"/>
              <a:cs typeface="Calibri"/>
            </a:endParaRPr>
          </a:p>
          <a:p>
            <a:pPr marL="0" indent="0">
              <a:buNone/>
            </a:pPr>
            <a:endParaRPr lang="en-US" sz="900" b="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C970CFB-19A1-9FD6-D8B8-AD76831A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720" y="1161716"/>
            <a:ext cx="3175254" cy="15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 depression - Wikipedia">
            <a:extLst>
              <a:ext uri="{FF2B5EF4-FFF2-40B4-BE49-F238E27FC236}">
                <a16:creationId xmlns:a16="http://schemas.microsoft.com/office/drawing/2014/main" id="{15C52408-EFAD-7BDA-3411-E2B3609E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1133" y="3472468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6469D-A725-8B8D-B57E-EAE183F6DA49}"/>
              </a:ext>
            </a:extLst>
          </p:cNvPr>
          <p:cNvSpPr txBox="1"/>
          <p:nvPr/>
        </p:nvSpPr>
        <p:spPr>
          <a:xfrm>
            <a:off x="6869061" y="3196915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OldPeak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0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5941-3C25-5CC7-8D2A-4067068D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90" y="-131518"/>
            <a:ext cx="7886700" cy="1325563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3600" dirty="0">
                <a:cs typeface="Calibri Light"/>
              </a:rPr>
              <a:t>Exploratory 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047ED-E7C0-1A64-C361-8D0FB6617CD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6730" y="1361184"/>
            <a:ext cx="3433763" cy="1828800"/>
          </a:xfrm>
          <a:ln>
            <a:solidFill>
              <a:schemeClr val="accent2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Sex</a:t>
            </a:r>
            <a:r>
              <a:rPr lang="en-US">
                <a:cs typeface="Calibri"/>
              </a:rPr>
              <a:t>: Male patients &gt; Female patients</a:t>
            </a:r>
            <a:endParaRPr lang="en-US"/>
          </a:p>
          <a:p>
            <a:pPr marL="285750" indent="-228600"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ChestPainType</a:t>
            </a:r>
            <a:r>
              <a:rPr lang="en-US">
                <a:cs typeface="Calibri"/>
              </a:rPr>
              <a:t>: ASY &gt; NAP &gt; ATA &gt; TA</a:t>
            </a:r>
          </a:p>
          <a:p>
            <a:pPr marL="285750" indent="-228600"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FastingBS</a:t>
            </a:r>
            <a:r>
              <a:rPr lang="en-US">
                <a:cs typeface="Calibri"/>
              </a:rPr>
              <a:t>: ( FBS &lt; 120 mg/dl ) &gt; ( FBS &gt; 120 mg/dl)</a:t>
            </a:r>
          </a:p>
          <a:p>
            <a:pPr marL="285750" indent="-228600"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RestingECG</a:t>
            </a:r>
            <a:r>
              <a:rPr lang="en-US">
                <a:cs typeface="Calibri"/>
              </a:rPr>
              <a:t>: Normal &gt; ST &gt; LVH</a:t>
            </a:r>
          </a:p>
          <a:p>
            <a:pPr marL="285750" indent="-228600"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ExerciseAngina</a:t>
            </a:r>
            <a:r>
              <a:rPr lang="en-US">
                <a:cs typeface="Calibri"/>
              </a:rPr>
              <a:t>: Angina &gt; No Angina</a:t>
            </a:r>
          </a:p>
          <a:p>
            <a:pPr marL="285750" indent="-228600"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cs typeface="Calibri"/>
              </a:rPr>
              <a:t>ST_Slope</a:t>
            </a:r>
            <a:r>
              <a:rPr lang="en-US">
                <a:cs typeface="Calibri"/>
              </a:rPr>
              <a:t>: Flat &gt; Up &gt; Down</a:t>
            </a:r>
            <a:endParaRPr lang="en-US" dirty="0">
              <a:cs typeface="Calibri"/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8D56103-1E0B-FBF1-1EEE-8905603E0D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17" y="924878"/>
            <a:ext cx="2331074" cy="18288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FED285B-C872-CFCB-FA40-CAB9A6D4971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/>
          <a:srcRect t="5454" b="-606"/>
          <a:stretch/>
        </p:blipFill>
        <p:spPr>
          <a:xfrm>
            <a:off x="6441991" y="924878"/>
            <a:ext cx="2334119" cy="18288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7EBCE22-8A15-EF50-E560-E92E00BC7E9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/>
          <a:srcRect t="5988" r="2410" b="599"/>
          <a:stretch/>
        </p:blipFill>
        <p:spPr>
          <a:xfrm>
            <a:off x="3885222" y="2753678"/>
            <a:ext cx="2329769" cy="18288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44D6EE21-E157-681A-CC34-ED06AE35A7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8" t="6667" r="3109" b="-167"/>
          <a:stretch/>
        </p:blipFill>
        <p:spPr>
          <a:xfrm>
            <a:off x="3881189" y="4582478"/>
            <a:ext cx="2333802" cy="1828800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48796414-CBEE-6D11-ACF4-7B1AABEABF0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/>
          <a:srcRect t="4790" r="2811" b="599"/>
          <a:stretch/>
        </p:blipFill>
        <p:spPr>
          <a:xfrm>
            <a:off x="6433250" y="4582478"/>
            <a:ext cx="2329876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2E112-F753-2528-7149-F8BF959BC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464" y="2753678"/>
            <a:ext cx="2330662" cy="182880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6DFC876-03ED-70BD-116D-03EAA0C8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97254"/>
              </p:ext>
            </p:extLst>
          </p:nvPr>
        </p:nvGraphicFramePr>
        <p:xfrm>
          <a:off x="176730" y="3668016"/>
          <a:ext cx="3460537" cy="20991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61453">
                  <a:extLst>
                    <a:ext uri="{9D8B030D-6E8A-4147-A177-3AD203B41FA5}">
                      <a16:colId xmlns:a16="http://schemas.microsoft.com/office/drawing/2014/main" val="2253011210"/>
                    </a:ext>
                  </a:extLst>
                </a:gridCol>
                <a:gridCol w="1899084">
                  <a:extLst>
                    <a:ext uri="{9D8B030D-6E8A-4147-A177-3AD203B41FA5}">
                      <a16:colId xmlns:a16="http://schemas.microsoft.com/office/drawing/2014/main" val="1907519285"/>
                    </a:ext>
                  </a:extLst>
                </a:gridCol>
              </a:tblGrid>
              <a:tr h="453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​​Variable​​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Chi-Squared Score​​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236710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 err="1">
                          <a:effectLst/>
                        </a:rPr>
                        <a:t>ExerciseAngina</a:t>
                      </a:r>
                      <a:r>
                        <a:rPr lang="en-US" sz="1200" dirty="0">
                          <a:effectLst/>
                        </a:rPr>
                        <a:t>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139.775283​​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0201475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 err="1">
                          <a:effectLst/>
                        </a:rPr>
                        <a:t>ChestPainType</a:t>
                      </a:r>
                      <a:r>
                        <a:rPr lang="en-US" sz="1200" dirty="0">
                          <a:effectLst/>
                        </a:rPr>
                        <a:t>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127.478652​​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069660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ST_Slope​​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67.425731​​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56594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FastingBS​​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16.015879​​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1447562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Sex​​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15.600925​​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3315176"/>
                  </a:ext>
                </a:extLst>
              </a:tr>
              <a:tr h="25898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RestingECG​​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</a:rPr>
                        <a:t>0.031521​​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29344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7CB1264-B69F-8BEC-64D5-8EB2D486C3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58" y="710688"/>
            <a:ext cx="5435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0C20-4027-75BB-6D94-9EEF5FD8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02" y="-96983"/>
            <a:ext cx="8777983" cy="79861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3600" dirty="0">
                <a:cs typeface="Calibri Light"/>
              </a:rPr>
              <a:t>Feature Engineering</a:t>
            </a:r>
            <a:endParaRPr lang="en-US" sz="3600" kern="1200" dirty="0">
              <a:latin typeface="+mj-lt"/>
              <a:cs typeface="Calibri Ligh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6C3FF5-D424-F2C3-A273-613E25A6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3708" y="321994"/>
            <a:ext cx="1621137" cy="1403981"/>
          </a:xfrm>
          <a:ln>
            <a:solidFill>
              <a:srgbClr val="ED7D3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cs typeface="Calibri"/>
              </a:rPr>
              <a:t>Age</a:t>
            </a:r>
            <a:r>
              <a:rPr lang="en-US" dirty="0">
                <a:cs typeface="Calibri"/>
              </a:rPr>
              <a:t>: 50+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/>
                </a:solidFill>
                <a:cs typeface="Calibri"/>
              </a:rPr>
              <a:t>RestingBP</a:t>
            </a:r>
            <a:r>
              <a:rPr lang="en-US" dirty="0">
                <a:cs typeface="Calibri"/>
              </a:rPr>
              <a:t>: 95 - 170</a:t>
            </a:r>
            <a:endParaRPr lang="en-US" dirty="0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  <a:cs typeface="Calibri"/>
              </a:rPr>
              <a:t>Cholesterol</a:t>
            </a:r>
            <a:r>
              <a:rPr lang="en-US" dirty="0">
                <a:cs typeface="Calibri"/>
              </a:rPr>
              <a:t>: 160 - 340</a:t>
            </a:r>
            <a:endParaRPr lang="en-US" dirty="0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/>
                </a:solidFill>
                <a:cs typeface="Calibri"/>
              </a:rPr>
              <a:t>MaxHR</a:t>
            </a:r>
            <a:r>
              <a:rPr lang="en-US" dirty="0">
                <a:cs typeface="Calibri"/>
              </a:rPr>
              <a:t>: 70 - 180</a:t>
            </a:r>
            <a:endParaRPr lang="en-US" dirty="0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/>
                </a:solidFill>
                <a:cs typeface="Calibri"/>
              </a:rPr>
              <a:t>Oldpeak</a:t>
            </a:r>
            <a:r>
              <a:rPr lang="en-US" b="1" dirty="0">
                <a:solidFill>
                  <a:schemeClr val="accent2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: 0 - 4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9F67A-5D37-3FBA-4D5A-8D5A45D6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" y="767248"/>
            <a:ext cx="2065956" cy="1706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CC847-D532-C79A-9511-98979513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8" y="4701326"/>
            <a:ext cx="2324793" cy="184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21030-DA78-803A-D7AA-0FC8273D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165" y="2570732"/>
            <a:ext cx="2146666" cy="2002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F8FEF-CD80-E269-6B0D-1950D6ECC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544" y="761930"/>
            <a:ext cx="2089513" cy="170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0745-80E3-235E-DC6B-6F7BDC89C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58" y="2640458"/>
            <a:ext cx="2354484" cy="184611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76E201-45EF-C88B-5FD8-CCCFD726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22674"/>
              </p:ext>
            </p:extLst>
          </p:nvPr>
        </p:nvGraphicFramePr>
        <p:xfrm>
          <a:off x="5511677" y="2047969"/>
          <a:ext cx="3045199" cy="203992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02394">
                  <a:extLst>
                    <a:ext uri="{9D8B030D-6E8A-4147-A177-3AD203B41FA5}">
                      <a16:colId xmlns:a16="http://schemas.microsoft.com/office/drawing/2014/main" val="1520008283"/>
                    </a:ext>
                  </a:extLst>
                </a:gridCol>
                <a:gridCol w="1642805">
                  <a:extLst>
                    <a:ext uri="{9D8B030D-6E8A-4147-A177-3AD203B41FA5}">
                      <a16:colId xmlns:a16="http://schemas.microsoft.com/office/drawing/2014/main" val="1303851261"/>
                    </a:ext>
                  </a:extLst>
                </a:gridCol>
              </a:tblGrid>
              <a:tr h="353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Variables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ANOVA Score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83262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</a:rPr>
                        <a:t>Oldpeak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242.364279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79080089"/>
                  </a:ext>
                </a:extLst>
              </a:tr>
              <a:tr h="30738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</a:rPr>
                        <a:t>MaxHR</a:t>
                      </a:r>
                      <a:endParaRPr lang="en-US" b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123.425078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05147156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</a:rPr>
                        <a:t>Age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72.839116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13902435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</a:rPr>
                        <a:t>RestingBP</a:t>
                      </a:r>
                      <a:endParaRPr lang="en-US" b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23.020309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176135372"/>
                  </a:ext>
                </a:extLst>
              </a:tr>
              <a:tr h="34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</a:rPr>
                        <a:t>Cholesterol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8.113851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5142833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8B59D35-4BEC-303C-101D-A14AF2E3F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714" y="4694110"/>
            <a:ext cx="2324793" cy="1841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51971-A2D4-F69C-3FC8-6B7804341F18}"/>
              </a:ext>
            </a:extLst>
          </p:cNvPr>
          <p:cNvSpPr txBox="1"/>
          <p:nvPr/>
        </p:nvSpPr>
        <p:spPr>
          <a:xfrm>
            <a:off x="5408922" y="4520979"/>
            <a:ext cx="3399009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Based on the distribution plots, we used these scalers: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DFAF6F-6D12-0239-85EE-A8ADB2D5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09987"/>
              </p:ext>
            </p:extLst>
          </p:nvPr>
        </p:nvGraphicFramePr>
        <p:xfrm>
          <a:off x="5999701" y="4892561"/>
          <a:ext cx="2149360" cy="14131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2215">
                  <a:extLst>
                    <a:ext uri="{9D8B030D-6E8A-4147-A177-3AD203B41FA5}">
                      <a16:colId xmlns:a16="http://schemas.microsoft.com/office/drawing/2014/main" val="1520008283"/>
                    </a:ext>
                  </a:extLst>
                </a:gridCol>
                <a:gridCol w="1057145">
                  <a:extLst>
                    <a:ext uri="{9D8B030D-6E8A-4147-A177-3AD203B41FA5}">
                      <a16:colId xmlns:a16="http://schemas.microsoft.com/office/drawing/2014/main" val="1303851261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Variables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Scaler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83262"/>
                  </a:ext>
                </a:extLst>
              </a:tr>
              <a:tr h="28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Oldpeak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Minmax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79080089"/>
                  </a:ext>
                </a:extLst>
              </a:tr>
              <a:tr h="286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dirty="0">
                          <a:effectLst/>
                        </a:rPr>
                        <a:t>Cholesterol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Robust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05147156"/>
                  </a:ext>
                </a:extLst>
              </a:tr>
              <a:tr h="482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>
                          <a:effectLst/>
                        </a:rPr>
                        <a:t>Other Variables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Standard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13902435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E5372E4-0879-F7D8-372F-F074495F3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82229" y="574271"/>
            <a:ext cx="5435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BCF13-F263-22AC-3B5A-99405DE0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700"/>
              <a:t>Modeling approach	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6398-BA6E-B759-26A4-25874314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65" y="2308822"/>
            <a:ext cx="5035164" cy="4119172"/>
          </a:xfrm>
        </p:spPr>
        <p:txBody>
          <a:bodyPr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Utilized the h2o ML platform to run multiple models concurrently and hyperparameterize them simultaneously, and integrated AutoML functionality with the Python environment.</a:t>
            </a:r>
            <a:endParaRPr lang="en-US">
              <a:ea typeface="+mn-lt"/>
              <a:cs typeface="+mn-lt"/>
            </a:endParaRPr>
          </a:p>
          <a:p>
            <a:r>
              <a:rPr lang="en-US" sz="1900">
                <a:ea typeface="+mn-lt"/>
                <a:cs typeface="+mn-lt"/>
              </a:rPr>
              <a:t>Facilitated the selection of the best model and enhanced ease of use.</a:t>
            </a:r>
            <a:endParaRPr lang="en-US"/>
          </a:p>
          <a:p>
            <a:r>
              <a:rPr lang="en-US" sz="1900">
                <a:ea typeface="+mn-lt"/>
                <a:cs typeface="+mn-lt"/>
              </a:rPr>
              <a:t>Identified the XGBoost classifier as the best model.</a:t>
            </a:r>
            <a:endParaRPr lang="en-US"/>
          </a:p>
        </p:txBody>
      </p:sp>
      <p:pic>
        <p:nvPicPr>
          <p:cNvPr id="1026" name="Picture 2" descr="AutoML: Automatic Machine Learning — H2O 3.40.0.3 documentation">
            <a:extLst>
              <a:ext uri="{FF2B5EF4-FFF2-40B4-BE49-F238E27FC236}">
                <a16:creationId xmlns:a16="http://schemas.microsoft.com/office/drawing/2014/main" id="{9CBEC577-650F-82E8-F7DA-B6A7B87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4" y="1878816"/>
            <a:ext cx="33934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2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BCC5D-256B-11F3-2673-67346047AE37}"/>
              </a:ext>
            </a:extLst>
          </p:cNvPr>
          <p:cNvSpPr txBox="1">
            <a:spLocks/>
          </p:cNvSpPr>
          <p:nvPr/>
        </p:nvSpPr>
        <p:spPr>
          <a:xfrm>
            <a:off x="608858" y="1336390"/>
            <a:ext cx="8021250" cy="688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used: XGBoost Classifier model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B0AA9B6-E08F-CC9B-9922-F8F702C1D7CC}"/>
              </a:ext>
            </a:extLst>
          </p:cNvPr>
          <p:cNvSpPr txBox="1">
            <a:spLocks/>
          </p:cNvSpPr>
          <p:nvPr/>
        </p:nvSpPr>
        <p:spPr>
          <a:xfrm>
            <a:off x="484079" y="2492862"/>
            <a:ext cx="4326134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After running multiple binomial classification models (such as Decision Trees, etc.), we were able to conclude that the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Classifier is the best model.</a:t>
            </a:r>
          </a:p>
          <a:p>
            <a:pPr indent="-228600" defTabSz="914400"/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defTabSz="914400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Model has 46 trees which were determined by 5-fold cross-validation.</a:t>
            </a:r>
            <a:endParaRPr lang="en-US" sz="1700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indent="-228600" defTabSz="914400"/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defTabSz="914400"/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8BFBC-5667-D9F6-9824-E84269D0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83" y="2030771"/>
            <a:ext cx="4086340" cy="3023100"/>
          </a:xfrm>
          <a:prstGeom prst="rect">
            <a:avLst/>
          </a:prstGeom>
        </p:spPr>
      </p:pic>
      <p:sp>
        <p:nvSpPr>
          <p:cNvPr id="7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BCC5D-256B-11F3-2673-67346047AE37}"/>
              </a:ext>
            </a:extLst>
          </p:cNvPr>
          <p:cNvSpPr txBox="1">
            <a:spLocks/>
          </p:cNvSpPr>
          <p:nvPr/>
        </p:nvSpPr>
        <p:spPr>
          <a:xfrm>
            <a:off x="222910" y="1019715"/>
            <a:ext cx="8021250" cy="6881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200"/>
              <a:t>Results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B0AA9B6-E08F-CC9B-9922-F8F702C1D7CC}"/>
              </a:ext>
            </a:extLst>
          </p:cNvPr>
          <p:cNvSpPr txBox="1">
            <a:spLocks/>
          </p:cNvSpPr>
          <p:nvPr/>
        </p:nvSpPr>
        <p:spPr>
          <a:xfrm>
            <a:off x="393410" y="1758312"/>
            <a:ext cx="4047084" cy="2113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1900" dirty="0">
              <a:ea typeface="+mn-lt"/>
              <a:cs typeface="+mn-lt"/>
            </a:endParaRPr>
          </a:p>
          <a:p>
            <a:pPr defTabSz="914400"/>
            <a:r>
              <a:rPr lang="en-US" sz="1900" dirty="0">
                <a:ea typeface="+mn-lt"/>
                <a:cs typeface="+mn-lt"/>
              </a:rPr>
              <a:t>ST Slope is the most influential variable based on the variable importance graph.</a:t>
            </a:r>
            <a:endParaRPr lang="en-US" dirty="0">
              <a:ea typeface="+mn-lt"/>
              <a:cs typeface="+mn-lt"/>
            </a:endParaRPr>
          </a:p>
          <a:p>
            <a:pPr defTabSz="914400"/>
            <a:r>
              <a:rPr lang="en-US" sz="1900" dirty="0">
                <a:ea typeface="+mn-lt"/>
                <a:cs typeface="+mn-lt"/>
              </a:rPr>
              <a:t>ST Slope has a wide range of SHAP values, indicating its significance in the model.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547293-BB70-3C7D-F7E6-F680E71E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78" y="402498"/>
            <a:ext cx="4101084" cy="313732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D1708AB-C76D-1F92-4386-AFF8981C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45" y="3579746"/>
            <a:ext cx="4101084" cy="2952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9EE1C-A6EC-E70C-70F3-92D671467701}"/>
              </a:ext>
            </a:extLst>
          </p:cNvPr>
          <p:cNvSpPr txBox="1"/>
          <p:nvPr/>
        </p:nvSpPr>
        <p:spPr>
          <a:xfrm>
            <a:off x="397158" y="4040472"/>
            <a:ext cx="4039589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63"/>
            </a:solidFill>
            <a:prstDash val="dash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MSE: 0.1438 ​</a:t>
            </a:r>
          </a:p>
          <a:p>
            <a:r>
              <a:rPr lang="en-US" dirty="0">
                <a:cs typeface="Segoe UI"/>
              </a:rPr>
              <a:t>RMSE: 0.379​</a:t>
            </a:r>
          </a:p>
          <a:p>
            <a:r>
              <a:rPr lang="en-US" dirty="0">
                <a:cs typeface="Segoe UI"/>
              </a:rPr>
              <a:t>MAE: 0.2686​</a:t>
            </a:r>
          </a:p>
          <a:p>
            <a:r>
              <a:rPr lang="en-US" dirty="0">
                <a:cs typeface="Segoe UI"/>
              </a:rPr>
              <a:t>RMSLE: 0.2642 ​</a:t>
            </a:r>
          </a:p>
          <a:p>
            <a:r>
              <a:rPr lang="en-US" dirty="0">
                <a:cs typeface="Segoe UI"/>
              </a:rPr>
              <a:t>Mean Residual Deviance: 0.14380​</a:t>
            </a:r>
          </a:p>
          <a:p>
            <a:r>
              <a:rPr lang="en-US" dirty="0">
                <a:cs typeface="Segoe UI"/>
              </a:rPr>
              <a:t>Accuracy: 89.61%​</a:t>
            </a:r>
          </a:p>
          <a:p>
            <a:r>
              <a:rPr lang="en-US" dirty="0">
                <a:cs typeface="Segoe UI"/>
              </a:rPr>
              <a:t>Cross-validation Score: 92.20%</a:t>
            </a:r>
          </a:p>
        </p:txBody>
      </p:sp>
    </p:spTree>
    <p:extLst>
      <p:ext uri="{BB962C8B-B14F-4D97-AF65-F5344CB8AC3E}">
        <p14:creationId xmlns:p14="http://schemas.microsoft.com/office/powerpoint/2010/main" val="133097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752</Words>
  <Application>Microsoft Macintosh PowerPoint</Application>
  <PresentationFormat>On-screen Show (4:3)</PresentationFormat>
  <Paragraphs>106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Prediction of Heart Disease</vt:lpstr>
      <vt:lpstr>Introduction</vt:lpstr>
      <vt:lpstr>Data introduction</vt:lpstr>
      <vt:lpstr>Model variables </vt:lpstr>
      <vt:lpstr>Exploratory Data analysis</vt:lpstr>
      <vt:lpstr>Feature Engineering</vt:lpstr>
      <vt:lpstr>Modeling approach </vt:lpstr>
      <vt:lpstr>PowerPoint Presentation</vt:lpstr>
      <vt:lpstr>PowerPoint Presentation</vt:lpstr>
      <vt:lpstr>Future project implementation scope: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Heart Disease </dc:title>
  <dc:creator>Harikrishna Dev</dc:creator>
  <cp:lastModifiedBy>Harikrishna Dev</cp:lastModifiedBy>
  <cp:revision>1</cp:revision>
  <dcterms:created xsi:type="dcterms:W3CDTF">2023-04-22T00:20:18Z</dcterms:created>
  <dcterms:modified xsi:type="dcterms:W3CDTF">2023-04-25T04:55:18Z</dcterms:modified>
</cp:coreProperties>
</file>