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4F257B-8D1E-4660-B4CC-0A0EDFC68C8E}">
  <a:tblStyle styleId="{A84F257B-8D1E-4660-B4CC-0A0EDFC68C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verage-regular.fntdata"/><Relationship Id="rId14" Type="http://schemas.openxmlformats.org/officeDocument/2006/relationships/slide" Target="slides/slide8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d208e0845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d208e0845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d208e0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d208e0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d208e0845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d208e0845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d208e0845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d208e0845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d208e0845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d208e0845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d208e0845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d208e0845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d208e08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d208e08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37225" y="562125"/>
            <a:ext cx="33885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E599"/>
                </a:solidFill>
              </a:rPr>
              <a:t>DATOS </a:t>
            </a:r>
            <a:r>
              <a:rPr lang="es" sz="2500">
                <a:solidFill>
                  <a:srgbClr val="FFE599"/>
                </a:solidFill>
              </a:rPr>
              <a:t>HISTÓRICOS</a:t>
            </a:r>
            <a:r>
              <a:rPr lang="es" sz="2500">
                <a:solidFill>
                  <a:srgbClr val="FFE599"/>
                </a:solidFill>
              </a:rPr>
              <a:t> </a:t>
            </a:r>
            <a:endParaRPr sz="2500"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E599"/>
                </a:solidFill>
              </a:rPr>
              <a:t>DEL BITCOIN</a:t>
            </a:r>
            <a:endParaRPr sz="25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criptodivisas han sido uno de los mercados emergentes más atractivos en los últimos años.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Bitcoin ha ganado una popularidad indiscutible como activo financiero en cualquier cartera diversificada y su crecimiento ha sido enorme.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Vamos a sumergirnos en su evolución a lo largo de los años, analizando los datos históricos de su cotización.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1 - Análisis de diferentes temporalidades.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2 - Halving y su evolución posterior.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3 - Rentabilidades evitando meses EV- y EV+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4 - Cruce de medias y su rentabilidad.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0" y="1070100"/>
            <a:ext cx="34479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28518"/>
              <a:buNone/>
            </a:pPr>
            <a:r>
              <a:rPr lang="es" sz="1542">
                <a:solidFill>
                  <a:srgbClr val="ABB2B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672% - Media de retorno anual desde 2012</a:t>
            </a:r>
            <a:endParaRPr sz="1542">
              <a:solidFill>
                <a:srgbClr val="ABB2B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28518"/>
              <a:buNone/>
            </a:pPr>
            <a:r>
              <a:rPr lang="es" sz="1542">
                <a:solidFill>
                  <a:srgbClr val="ABB2B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203 % - Media de retorno anual sin 2015</a:t>
            </a:r>
            <a:endParaRPr sz="1542">
              <a:solidFill>
                <a:srgbClr val="ABB2B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28518"/>
              <a:buNone/>
            </a:pPr>
            <a:r>
              <a:rPr lang="es" sz="1542">
                <a:solidFill>
                  <a:srgbClr val="ABB2B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76 % Media de retorno anual desde 2018</a:t>
            </a:r>
            <a:endParaRPr sz="1542">
              <a:solidFill>
                <a:srgbClr val="ABB2B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ct val="36666"/>
              <a:buNone/>
            </a:pPr>
            <a:r>
              <a:t/>
            </a:r>
            <a:endParaRPr sz="12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17500" y="223425"/>
            <a:ext cx="1223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TF Anual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00" y="1070100"/>
            <a:ext cx="4350925" cy="31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844825" y="2571750"/>
            <a:ext cx="33513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Reducción de los retornos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Reducción de la volatilidad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Ciclos de tendencia alcista clara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16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TF Mensual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50" y="1217650"/>
            <a:ext cx="4072406" cy="34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675" y="2230250"/>
            <a:ext cx="3360301" cy="25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056475" y="964250"/>
            <a:ext cx="34221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Meses claramente perdedores.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Uptober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Rentabilidad evitando meses EV-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135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TF Diario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1110571"/>
            <a:ext cx="3160625" cy="17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50" y="3039100"/>
            <a:ext cx="3098525" cy="17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7700" y="3039100"/>
            <a:ext cx="3098525" cy="17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468975" y="1166775"/>
            <a:ext cx="30984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Escogiendo las rentabilidades realizadas por días podemos ver como el jueves es un claro dia EV -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2750" y="2104450"/>
            <a:ext cx="2271824" cy="1795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13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HALVING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 el mes del segundo halving el bitcoin tuvo un movimiento del -9.05 % y en los siguientes dos años fue de 298.1 %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 el mes del segundo halving el bitcoin tuvo un movimiento del 18.84 % y en los siguientes dos años fue de 199.38 %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RENTABILIDAD EVITANDO MEJORES/PEORES MESES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9950"/>
            <a:ext cx="3835775" cy="24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575" y="2739950"/>
            <a:ext cx="2424275" cy="18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480275" y="1281750"/>
            <a:ext cx="42216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L</a:t>
            </a:r>
            <a:r>
              <a:rPr lang="es" sz="1800">
                <a:solidFill>
                  <a:schemeClr val="dk2"/>
                </a:solidFill>
              </a:rPr>
              <a:t>a muestra tiene un total de 123 entradas y quitamos los 5 mej y 5 peor dias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 Cruce de Medias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2925"/>
            <a:ext cx="4075425" cy="29867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20"/>
          <p:cNvGraphicFramePr/>
          <p:nvPr/>
        </p:nvGraphicFramePr>
        <p:xfrm>
          <a:off x="5144700" y="15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{A84F257B-8D1E-4660-B4CC-0A0EDFC68C8E}</a:tableStyleId>
              </a:tblPr>
              <a:tblGrid>
                <a:gridCol w="1317625"/>
                <a:gridCol w="13176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</a:rPr>
                        <a:t>10-04-2016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</a:rPr>
                        <a:t>419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</a:rPr>
                        <a:t>15-09-2023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</a:rPr>
                        <a:t>10309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</a:rPr>
                        <a:t>12-11-2023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</a:rPr>
                        <a:t>35042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" name="Google Shape;114;p20"/>
          <p:cNvGraphicFramePr/>
          <p:nvPr/>
        </p:nvGraphicFramePr>
        <p:xfrm>
          <a:off x="5197600" y="304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{A84F257B-8D1E-4660-B4CC-0A0EDFC68C8E}</a:tableStyleId>
              </a:tblPr>
              <a:tblGrid>
                <a:gridCol w="1291175"/>
                <a:gridCol w="129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0000"/>
                          </a:solidFill>
                        </a:rPr>
                        <a:t>13-01-2019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0000"/>
                          </a:solidFill>
                        </a:rPr>
                        <a:t>3985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0000"/>
                          </a:solidFill>
                        </a:rPr>
                        <a:t>10-07-2022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0000"/>
                          </a:solidFill>
                        </a:rPr>
                        <a:t>20215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