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57" r:id="rId5"/>
    <p:sldId id="262" r:id="rId6"/>
    <p:sldId id="258" r:id="rId7"/>
    <p:sldId id="259" r:id="rId8"/>
    <p:sldId id="265" r:id="rId9"/>
    <p:sldId id="260"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7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0" y="2667000"/>
            <a:ext cx="2514600" cy="369332"/>
          </a:xfrm>
          <a:prstGeom prst="rect">
            <a:avLst/>
          </a:prstGeom>
          <a:noFill/>
        </p:spPr>
        <p:txBody>
          <a:bodyPr wrap="square" rtlCol="0">
            <a:spAutoFit/>
          </a:bodyPr>
          <a:lstStyle/>
          <a:p>
            <a:r>
              <a:rPr lang="en-CA" dirty="0" smtClean="0"/>
              <a:t>NAME</a:t>
            </a:r>
          </a:p>
        </p:txBody>
      </p:sp>
      <p:sp>
        <p:nvSpPr>
          <p:cNvPr id="3" name="TextBox 2"/>
          <p:cNvSpPr txBox="1"/>
          <p:nvPr/>
        </p:nvSpPr>
        <p:spPr>
          <a:xfrm>
            <a:off x="2057400" y="4267200"/>
            <a:ext cx="4343400" cy="646331"/>
          </a:xfrm>
          <a:prstGeom prst="rect">
            <a:avLst/>
          </a:prstGeom>
          <a:noFill/>
        </p:spPr>
        <p:txBody>
          <a:bodyPr wrap="square" rtlCol="0">
            <a:spAutoFit/>
          </a:bodyPr>
          <a:lstStyle/>
          <a:p>
            <a:r>
              <a:rPr lang="en-CA" dirty="0" smtClean="0"/>
              <a:t>A freelancing platform helps people ask simple questions and get instant answers</a:t>
            </a:r>
            <a:endParaRPr lang="en-CA" dirty="0" smtClean="0"/>
          </a:p>
        </p:txBody>
      </p:sp>
    </p:spTree>
    <p:extLst>
      <p:ext uri="{BB962C8B-B14F-4D97-AF65-F5344CB8AC3E}">
        <p14:creationId xmlns:p14="http://schemas.microsoft.com/office/powerpoint/2010/main" val="354296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457200"/>
            <a:ext cx="2514600" cy="646331"/>
          </a:xfrm>
          <a:prstGeom prst="rect">
            <a:avLst/>
          </a:prstGeom>
          <a:noFill/>
        </p:spPr>
        <p:txBody>
          <a:bodyPr wrap="square" rtlCol="0">
            <a:spAutoFit/>
          </a:bodyPr>
          <a:lstStyle/>
          <a:p>
            <a:r>
              <a:rPr lang="en-CA" dirty="0" smtClean="0"/>
              <a:t>Future Strategy &amp; Vision - Ian</a:t>
            </a:r>
          </a:p>
        </p:txBody>
      </p:sp>
      <p:sp>
        <p:nvSpPr>
          <p:cNvPr id="6" name="TextBox 5"/>
          <p:cNvSpPr txBox="1"/>
          <p:nvPr/>
        </p:nvSpPr>
        <p:spPr>
          <a:xfrm>
            <a:off x="1125070" y="1219200"/>
            <a:ext cx="4742329" cy="923330"/>
          </a:xfrm>
          <a:prstGeom prst="rect">
            <a:avLst/>
          </a:prstGeom>
          <a:noFill/>
        </p:spPr>
        <p:txBody>
          <a:bodyPr wrap="square" rtlCol="0">
            <a:spAutoFit/>
          </a:bodyPr>
          <a:lstStyle/>
          <a:p>
            <a:pPr marL="285750" indent="-285750">
              <a:buFont typeface="Arial" pitchFamily="34" charset="0"/>
              <a:buChar char="•"/>
            </a:pPr>
            <a:r>
              <a:rPr lang="en-CA" dirty="0" smtClean="0"/>
              <a:t>Database of questions</a:t>
            </a:r>
          </a:p>
          <a:p>
            <a:pPr marL="285750" indent="-285750">
              <a:buFont typeface="Arial" pitchFamily="34" charset="0"/>
              <a:buChar char="•"/>
            </a:pPr>
            <a:r>
              <a:rPr lang="en-CA" dirty="0" smtClean="0"/>
              <a:t>Using Ai to answer questions atomically</a:t>
            </a:r>
          </a:p>
          <a:p>
            <a:pPr marL="285750" indent="-285750">
              <a:buFont typeface="Arial" pitchFamily="34" charset="0"/>
              <a:buChar char="•"/>
            </a:pPr>
            <a:endParaRPr lang="en-CA" dirty="0" smtClean="0"/>
          </a:p>
        </p:txBody>
      </p:sp>
    </p:spTree>
    <p:extLst>
      <p:ext uri="{BB962C8B-B14F-4D97-AF65-F5344CB8AC3E}">
        <p14:creationId xmlns:p14="http://schemas.microsoft.com/office/powerpoint/2010/main" val="383297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2514600" cy="523220"/>
          </a:xfrm>
          <a:prstGeom prst="rect">
            <a:avLst/>
          </a:prstGeom>
          <a:noFill/>
        </p:spPr>
        <p:txBody>
          <a:bodyPr wrap="square" rtlCol="0">
            <a:spAutoFit/>
          </a:bodyPr>
          <a:lstStyle/>
          <a:p>
            <a:r>
              <a:rPr lang="en-CA" sz="2800" b="1" dirty="0" smtClean="0"/>
              <a:t>Problems</a:t>
            </a:r>
          </a:p>
        </p:txBody>
      </p:sp>
      <p:pic>
        <p:nvPicPr>
          <p:cNvPr id="1026" name="Picture 2" descr="C:\Users\yang\Desktop\CSSA\Resourc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12" y="2667000"/>
            <a:ext cx="2657896"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yang\Desktop\CSSA\Resourc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057400" y="918495"/>
            <a:ext cx="2330044" cy="18426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61169" y="1237129"/>
            <a:ext cx="2057400" cy="923330"/>
          </a:xfrm>
          <a:prstGeom prst="rect">
            <a:avLst/>
          </a:prstGeom>
          <a:noFill/>
        </p:spPr>
        <p:txBody>
          <a:bodyPr wrap="square" rtlCol="0">
            <a:spAutoFit/>
          </a:bodyPr>
          <a:lstStyle/>
          <a:p>
            <a:r>
              <a:rPr lang="en-CA" dirty="0" smtClean="0"/>
              <a:t>Can you help me translate a </a:t>
            </a:r>
            <a:r>
              <a:rPr lang="en-CA" dirty="0" smtClean="0"/>
              <a:t>simple paragraph</a:t>
            </a:r>
            <a:r>
              <a:rPr lang="en-CA" dirty="0" smtClean="0"/>
              <a:t>?</a:t>
            </a:r>
            <a:endParaRPr lang="en-CA" dirty="0"/>
          </a:p>
        </p:txBody>
      </p:sp>
      <p:sp>
        <p:nvSpPr>
          <p:cNvPr id="10" name="TextBox 9"/>
          <p:cNvSpPr txBox="1"/>
          <p:nvPr/>
        </p:nvSpPr>
        <p:spPr>
          <a:xfrm>
            <a:off x="627460" y="2971800"/>
            <a:ext cx="1905000" cy="1200329"/>
          </a:xfrm>
          <a:prstGeom prst="rect">
            <a:avLst/>
          </a:prstGeom>
          <a:noFill/>
        </p:spPr>
        <p:txBody>
          <a:bodyPr wrap="square" rtlCol="0">
            <a:spAutoFit/>
          </a:bodyPr>
          <a:lstStyle/>
          <a:p>
            <a:r>
              <a:rPr lang="en-CA" dirty="0" smtClean="0"/>
              <a:t>I need five days, there are people lining up, I charge $XX per hour…</a:t>
            </a:r>
            <a:endParaRPr lang="en-CA" dirty="0"/>
          </a:p>
        </p:txBody>
      </p:sp>
      <p:sp>
        <p:nvSpPr>
          <p:cNvPr id="13" name="TextBox 12"/>
          <p:cNvSpPr txBox="1"/>
          <p:nvPr/>
        </p:nvSpPr>
        <p:spPr>
          <a:xfrm>
            <a:off x="591601" y="4953000"/>
            <a:ext cx="3751799" cy="1477328"/>
          </a:xfrm>
          <a:prstGeom prst="rect">
            <a:avLst/>
          </a:prstGeom>
          <a:noFill/>
        </p:spPr>
        <p:txBody>
          <a:bodyPr wrap="square" rtlCol="0">
            <a:spAutoFit/>
          </a:bodyPr>
          <a:lstStyle/>
          <a:p>
            <a:pPr algn="ctr"/>
            <a:r>
              <a:rPr lang="en-CA" dirty="0" smtClean="0"/>
              <a:t>Problem 1</a:t>
            </a:r>
          </a:p>
          <a:p>
            <a:pPr marL="285750" indent="-285750">
              <a:buFont typeface="Arial" pitchFamily="34" charset="0"/>
              <a:buChar char="•"/>
            </a:pPr>
            <a:r>
              <a:rPr lang="en-CA" dirty="0" smtClean="0"/>
              <a:t>Long turnover of each transaction</a:t>
            </a:r>
          </a:p>
          <a:p>
            <a:pPr marL="285750" indent="-285750">
              <a:buFont typeface="Arial" pitchFamily="34" charset="0"/>
              <a:buChar char="•"/>
            </a:pPr>
            <a:r>
              <a:rPr lang="en-CA" dirty="0" smtClean="0"/>
              <a:t>Take days to complete simple tasks</a:t>
            </a:r>
          </a:p>
          <a:p>
            <a:pPr marL="285750" indent="-285750">
              <a:buFont typeface="Arial" pitchFamily="34" charset="0"/>
              <a:buChar char="•"/>
            </a:pPr>
            <a:r>
              <a:rPr lang="en-CA" dirty="0" smtClean="0"/>
              <a:t>Requesters only want simple answers </a:t>
            </a:r>
            <a:r>
              <a:rPr lang="en-CA" dirty="0" smtClean="0"/>
              <a:t>NOW</a:t>
            </a:r>
            <a:endParaRPr lang="en-CA" dirty="0" smtClean="0"/>
          </a:p>
        </p:txBody>
      </p:sp>
      <p:pic>
        <p:nvPicPr>
          <p:cNvPr id="1027" name="Picture 3" descr="C:\Users\yang\Desktop\CSSA\Resource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059" y="1592262"/>
            <a:ext cx="3551237" cy="22177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792779" y="4953000"/>
            <a:ext cx="3894021" cy="1200329"/>
          </a:xfrm>
          <a:prstGeom prst="rect">
            <a:avLst/>
          </a:prstGeom>
          <a:noFill/>
        </p:spPr>
        <p:txBody>
          <a:bodyPr wrap="square" rtlCol="0">
            <a:spAutoFit/>
          </a:bodyPr>
          <a:lstStyle/>
          <a:p>
            <a:pPr algn="ctr"/>
            <a:r>
              <a:rPr lang="en-CA" dirty="0" smtClean="0"/>
              <a:t>Problem 2</a:t>
            </a:r>
          </a:p>
          <a:p>
            <a:pPr marL="285750" indent="-285750">
              <a:buFont typeface="Arial" pitchFamily="34" charset="0"/>
              <a:buChar char="•"/>
            </a:pPr>
            <a:r>
              <a:rPr lang="en-CA" dirty="0" smtClean="0"/>
              <a:t>Too many experts, too many options</a:t>
            </a:r>
          </a:p>
          <a:p>
            <a:pPr marL="285750" indent="-285750">
              <a:buFont typeface="Arial" pitchFamily="34" charset="0"/>
              <a:buChar char="•"/>
            </a:pPr>
            <a:r>
              <a:rPr lang="en-CA" dirty="0" smtClean="0"/>
              <a:t>Cause confusion and lose customers</a:t>
            </a:r>
          </a:p>
          <a:p>
            <a:pPr marL="285750" indent="-285750">
              <a:buFont typeface="Arial" pitchFamily="34" charset="0"/>
              <a:buChar char="•"/>
            </a:pPr>
            <a:endParaRPr lang="en-CA" dirty="0" smtClean="0"/>
          </a:p>
        </p:txBody>
      </p:sp>
      <p:pic>
        <p:nvPicPr>
          <p:cNvPr id="1029" name="Picture 5" descr="C:\Users\yang\Desktop\CSSA\Resource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1227" y="3886200"/>
            <a:ext cx="1327973" cy="122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8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2514600" cy="523220"/>
          </a:xfrm>
          <a:prstGeom prst="rect">
            <a:avLst/>
          </a:prstGeom>
          <a:noFill/>
        </p:spPr>
        <p:txBody>
          <a:bodyPr wrap="square" rtlCol="0">
            <a:spAutoFit/>
          </a:bodyPr>
          <a:lstStyle/>
          <a:p>
            <a:r>
              <a:rPr lang="en-CA" sz="2800" b="1" dirty="0" smtClean="0"/>
              <a:t>Problems</a:t>
            </a:r>
          </a:p>
        </p:txBody>
      </p:sp>
      <p:sp>
        <p:nvSpPr>
          <p:cNvPr id="13" name="TextBox 12"/>
          <p:cNvSpPr txBox="1"/>
          <p:nvPr/>
        </p:nvSpPr>
        <p:spPr>
          <a:xfrm>
            <a:off x="591601" y="4953000"/>
            <a:ext cx="3751799" cy="1477328"/>
          </a:xfrm>
          <a:prstGeom prst="rect">
            <a:avLst/>
          </a:prstGeom>
          <a:noFill/>
        </p:spPr>
        <p:txBody>
          <a:bodyPr wrap="square" rtlCol="0">
            <a:spAutoFit/>
          </a:bodyPr>
          <a:lstStyle/>
          <a:p>
            <a:pPr algn="ctr"/>
            <a:r>
              <a:rPr lang="en-CA" dirty="0" smtClean="0"/>
              <a:t>Problem 3</a:t>
            </a:r>
          </a:p>
          <a:p>
            <a:pPr marL="285750" indent="-285750">
              <a:buFont typeface="Arial" pitchFamily="34" charset="0"/>
              <a:buChar char="•"/>
            </a:pPr>
            <a:r>
              <a:rPr lang="en-CA" dirty="0" smtClean="0"/>
              <a:t>Pricing system is complicated</a:t>
            </a:r>
          </a:p>
          <a:p>
            <a:pPr marL="285750" indent="-285750">
              <a:buFont typeface="Arial" pitchFamily="34" charset="0"/>
              <a:buChar char="•"/>
            </a:pPr>
            <a:r>
              <a:rPr lang="en-CA" dirty="0" smtClean="0"/>
              <a:t>Hard to define</a:t>
            </a:r>
          </a:p>
          <a:p>
            <a:pPr marL="285750" indent="-285750">
              <a:buFont typeface="Arial" pitchFamily="34" charset="0"/>
              <a:buChar char="•"/>
            </a:pPr>
            <a:r>
              <a:rPr lang="en-CA" dirty="0" smtClean="0"/>
              <a:t>Hard to value each work</a:t>
            </a:r>
          </a:p>
          <a:p>
            <a:pPr marL="285750" indent="-285750">
              <a:buFont typeface="Arial" pitchFamily="34" charset="0"/>
              <a:buChar char="•"/>
            </a:pPr>
            <a:r>
              <a:rPr lang="en-CA" dirty="0" smtClean="0"/>
              <a:t>Work </a:t>
            </a:r>
            <a:r>
              <a:rPr lang="en-CA" dirty="0" smtClean="0"/>
              <a:t>does not </a:t>
            </a:r>
            <a:r>
              <a:rPr lang="en-CA" dirty="0" smtClean="0"/>
              <a:t>worth that price</a:t>
            </a:r>
          </a:p>
        </p:txBody>
      </p:sp>
      <p:sp>
        <p:nvSpPr>
          <p:cNvPr id="15" name="TextBox 14"/>
          <p:cNvSpPr txBox="1"/>
          <p:nvPr/>
        </p:nvSpPr>
        <p:spPr>
          <a:xfrm>
            <a:off x="4792779" y="4953000"/>
            <a:ext cx="4046421" cy="923330"/>
          </a:xfrm>
          <a:prstGeom prst="rect">
            <a:avLst/>
          </a:prstGeom>
          <a:noFill/>
        </p:spPr>
        <p:txBody>
          <a:bodyPr wrap="square" rtlCol="0">
            <a:spAutoFit/>
          </a:bodyPr>
          <a:lstStyle/>
          <a:p>
            <a:pPr algn="ctr"/>
            <a:r>
              <a:rPr lang="en-CA" dirty="0" smtClean="0"/>
              <a:t>Problem 4</a:t>
            </a:r>
          </a:p>
          <a:p>
            <a:pPr marL="285750" indent="-285750">
              <a:buFont typeface="Arial" pitchFamily="34" charset="0"/>
              <a:buChar char="•"/>
            </a:pPr>
            <a:r>
              <a:rPr lang="en-CA" dirty="0" smtClean="0"/>
              <a:t>Rating system is not helpful</a:t>
            </a:r>
          </a:p>
          <a:p>
            <a:pPr marL="285750" indent="-285750">
              <a:buFont typeface="Arial" pitchFamily="34" charset="0"/>
              <a:buChar char="•"/>
            </a:pPr>
            <a:r>
              <a:rPr lang="en-CA" dirty="0" smtClean="0"/>
              <a:t>All 5 stars for hundreds of freelancers</a:t>
            </a:r>
          </a:p>
        </p:txBody>
      </p:sp>
      <p:pic>
        <p:nvPicPr>
          <p:cNvPr id="2050" name="Picture 2" descr="C:\Users\yang\Desktop\CSSA\Resource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60" y="1676400"/>
            <a:ext cx="3488244" cy="2895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yang\Deskto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70" y="2057400"/>
            <a:ext cx="3763962" cy="60862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yang\Deskto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770" y="3402147"/>
            <a:ext cx="3708400" cy="6102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yang\Desktop\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563" y="2743200"/>
            <a:ext cx="1823814" cy="57280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yang\Desktop\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2970" y="2796947"/>
            <a:ext cx="1828800" cy="58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0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457200"/>
            <a:ext cx="2514600" cy="369332"/>
          </a:xfrm>
          <a:prstGeom prst="rect">
            <a:avLst/>
          </a:prstGeom>
          <a:noFill/>
        </p:spPr>
        <p:txBody>
          <a:bodyPr wrap="square" rtlCol="0">
            <a:spAutoFit/>
          </a:bodyPr>
          <a:lstStyle/>
          <a:p>
            <a:r>
              <a:rPr lang="en-CA" dirty="0" smtClean="0"/>
              <a:t>Solutions - Ian</a:t>
            </a:r>
          </a:p>
        </p:txBody>
      </p:sp>
      <p:sp>
        <p:nvSpPr>
          <p:cNvPr id="5" name="TextBox 4"/>
          <p:cNvSpPr txBox="1"/>
          <p:nvPr/>
        </p:nvSpPr>
        <p:spPr>
          <a:xfrm>
            <a:off x="838200" y="1524000"/>
            <a:ext cx="6248400" cy="3693319"/>
          </a:xfrm>
          <a:prstGeom prst="rect">
            <a:avLst/>
          </a:prstGeom>
          <a:noFill/>
        </p:spPr>
        <p:txBody>
          <a:bodyPr wrap="square" rtlCol="0">
            <a:spAutoFit/>
          </a:bodyPr>
          <a:lstStyle/>
          <a:p>
            <a:pPr marL="285750" indent="-285750">
              <a:buFont typeface="Arial" pitchFamily="34" charset="0"/>
              <a:buChar char="•"/>
            </a:pPr>
            <a:r>
              <a:rPr lang="en-CA" dirty="0" smtClean="0"/>
              <a:t>Instant communication tools, showing online freelancers who can answer questions immediately </a:t>
            </a:r>
          </a:p>
          <a:p>
            <a:pPr marL="285750" indent="-285750">
              <a:buFont typeface="Arial" pitchFamily="34" charset="0"/>
              <a:buChar char="•"/>
            </a:pPr>
            <a:r>
              <a:rPr lang="en-CA" dirty="0" smtClean="0"/>
              <a:t>Our background and evaluation system will filter and choose registered freelancers who are qualified and capable of answering questions in different fields. They do not have to be experts, but they are knowledgeable and are able to answer simple questions in their fields</a:t>
            </a:r>
          </a:p>
          <a:p>
            <a:pPr marL="285750" indent="-285750">
              <a:buFont typeface="Arial" pitchFamily="34" charset="0"/>
              <a:buChar char="•"/>
            </a:pPr>
            <a:r>
              <a:rPr lang="en-CA" dirty="0" smtClean="0"/>
              <a:t>Price per question is low, it gives requesters to ask simple questions and test if they are satisfied with the answers of the freelancers, so they can decide if they will continue asking further questions </a:t>
            </a:r>
          </a:p>
          <a:p>
            <a:pPr marL="285750" indent="-285750">
              <a:buFont typeface="Arial" pitchFamily="34" charset="0"/>
              <a:buChar char="•"/>
            </a:pPr>
            <a:r>
              <a:rPr lang="en-CA" dirty="0" smtClean="0"/>
              <a:t>No 5 star rating rule, only question/project is passed or rejected</a:t>
            </a:r>
          </a:p>
        </p:txBody>
      </p:sp>
    </p:spTree>
    <p:extLst>
      <p:ext uri="{BB962C8B-B14F-4D97-AF65-F5344CB8AC3E}">
        <p14:creationId xmlns:p14="http://schemas.microsoft.com/office/powerpoint/2010/main" val="58697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457200"/>
            <a:ext cx="2514600" cy="369332"/>
          </a:xfrm>
          <a:prstGeom prst="rect">
            <a:avLst/>
          </a:prstGeom>
          <a:noFill/>
        </p:spPr>
        <p:txBody>
          <a:bodyPr wrap="square" rtlCol="0">
            <a:spAutoFit/>
          </a:bodyPr>
          <a:lstStyle/>
          <a:p>
            <a:r>
              <a:rPr lang="en-CA" dirty="0" smtClean="0"/>
              <a:t>Solutions - Ian</a:t>
            </a:r>
          </a:p>
        </p:txBody>
      </p:sp>
      <p:sp>
        <p:nvSpPr>
          <p:cNvPr id="5" name="TextBox 4"/>
          <p:cNvSpPr txBox="1"/>
          <p:nvPr/>
        </p:nvSpPr>
        <p:spPr>
          <a:xfrm>
            <a:off x="838200" y="1524000"/>
            <a:ext cx="6248400" cy="2031325"/>
          </a:xfrm>
          <a:prstGeom prst="rect">
            <a:avLst/>
          </a:prstGeom>
          <a:noFill/>
        </p:spPr>
        <p:txBody>
          <a:bodyPr wrap="square" rtlCol="0">
            <a:spAutoFit/>
          </a:bodyPr>
          <a:lstStyle/>
          <a:p>
            <a:pPr marL="285750" indent="-285750">
              <a:buFont typeface="Arial" pitchFamily="34" charset="0"/>
              <a:buChar char="•"/>
            </a:pPr>
            <a:r>
              <a:rPr lang="en-CA" dirty="0" smtClean="0"/>
              <a:t>Two pictures</a:t>
            </a:r>
          </a:p>
          <a:p>
            <a:pPr marL="285750" indent="-285750">
              <a:buFont typeface="Arial" pitchFamily="34" charset="0"/>
              <a:buChar char="•"/>
            </a:pPr>
            <a:r>
              <a:rPr lang="en-CA" dirty="0" smtClean="0"/>
              <a:t>We only cover four service areas for now</a:t>
            </a:r>
          </a:p>
          <a:p>
            <a:pPr marL="285750" indent="-285750">
              <a:buFont typeface="Arial" pitchFamily="34" charset="0"/>
              <a:buChar char="•"/>
            </a:pPr>
            <a:r>
              <a:rPr lang="en-CA" dirty="0" smtClean="0"/>
              <a:t>Translation &amp; language polishing</a:t>
            </a:r>
          </a:p>
          <a:p>
            <a:pPr marL="285750" indent="-285750">
              <a:buFont typeface="Arial" pitchFamily="34" charset="0"/>
              <a:buChar char="•"/>
            </a:pPr>
            <a:r>
              <a:rPr lang="en-CA" dirty="0" smtClean="0"/>
              <a:t>Business tips, entrepreneurship tips</a:t>
            </a:r>
          </a:p>
          <a:p>
            <a:pPr marL="285750" indent="-285750">
              <a:buFont typeface="Arial" pitchFamily="34" charset="0"/>
              <a:buChar char="•"/>
            </a:pPr>
            <a:r>
              <a:rPr lang="en-CA" dirty="0" smtClean="0"/>
              <a:t>Fun and lifestyle</a:t>
            </a:r>
          </a:p>
          <a:p>
            <a:pPr marL="285750" indent="-285750">
              <a:buFont typeface="Arial" pitchFamily="34" charset="0"/>
              <a:buChar char="•"/>
            </a:pPr>
            <a:r>
              <a:rPr lang="en-CA" dirty="0" smtClean="0"/>
              <a:t>Consulting (how to do </a:t>
            </a:r>
            <a:r>
              <a:rPr lang="en-CA" dirty="0" err="1" smtClean="0"/>
              <a:t>sth</a:t>
            </a:r>
            <a:r>
              <a:rPr lang="en-CA" dirty="0" smtClean="0"/>
              <a:t>?)</a:t>
            </a:r>
          </a:p>
          <a:p>
            <a:pPr marL="285750" indent="-285750">
              <a:buFont typeface="Arial" pitchFamily="34" charset="0"/>
              <a:buChar char="•"/>
            </a:pPr>
            <a:endParaRPr lang="en-CA" dirty="0" smtClean="0"/>
          </a:p>
        </p:txBody>
      </p:sp>
    </p:spTree>
    <p:extLst>
      <p:ext uri="{BB962C8B-B14F-4D97-AF65-F5344CB8AC3E}">
        <p14:creationId xmlns:p14="http://schemas.microsoft.com/office/powerpoint/2010/main" val="427245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381000"/>
            <a:ext cx="3581400" cy="523220"/>
          </a:xfrm>
          <a:prstGeom prst="rect">
            <a:avLst/>
          </a:prstGeom>
          <a:noFill/>
        </p:spPr>
        <p:txBody>
          <a:bodyPr wrap="square" rtlCol="0">
            <a:spAutoFit/>
          </a:bodyPr>
          <a:lstStyle/>
          <a:p>
            <a:r>
              <a:rPr lang="en-CA" sz="2800" b="1" dirty="0" smtClean="0"/>
              <a:t>Competitors</a:t>
            </a:r>
          </a:p>
        </p:txBody>
      </p:sp>
      <p:cxnSp>
        <p:nvCxnSpPr>
          <p:cNvPr id="3" name="Straight Arrow Connector 2"/>
          <p:cNvCxnSpPr/>
          <p:nvPr/>
        </p:nvCxnSpPr>
        <p:spPr>
          <a:xfrm>
            <a:off x="1586753" y="3535687"/>
            <a:ext cx="60198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7553" y="3351021"/>
            <a:ext cx="1143000" cy="369332"/>
          </a:xfrm>
          <a:prstGeom prst="rect">
            <a:avLst/>
          </a:prstGeom>
          <a:noFill/>
        </p:spPr>
        <p:txBody>
          <a:bodyPr wrap="square" rtlCol="0">
            <a:spAutoFit/>
          </a:bodyPr>
          <a:lstStyle/>
          <a:p>
            <a:r>
              <a:rPr lang="en-CA" dirty="0" smtClean="0"/>
              <a:t>High cost</a:t>
            </a:r>
          </a:p>
        </p:txBody>
      </p:sp>
      <p:sp>
        <p:nvSpPr>
          <p:cNvPr id="8" name="TextBox 7"/>
          <p:cNvSpPr txBox="1"/>
          <p:nvPr/>
        </p:nvSpPr>
        <p:spPr>
          <a:xfrm>
            <a:off x="7606553" y="3372081"/>
            <a:ext cx="1143000" cy="369332"/>
          </a:xfrm>
          <a:prstGeom prst="rect">
            <a:avLst/>
          </a:prstGeom>
          <a:noFill/>
        </p:spPr>
        <p:txBody>
          <a:bodyPr wrap="square" rtlCol="0">
            <a:spAutoFit/>
          </a:bodyPr>
          <a:lstStyle/>
          <a:p>
            <a:r>
              <a:rPr lang="en-CA" dirty="0" smtClean="0"/>
              <a:t>Low cost</a:t>
            </a:r>
          </a:p>
        </p:txBody>
      </p:sp>
      <p:cxnSp>
        <p:nvCxnSpPr>
          <p:cNvPr id="9" name="Straight Arrow Connector 8"/>
          <p:cNvCxnSpPr/>
          <p:nvPr/>
        </p:nvCxnSpPr>
        <p:spPr>
          <a:xfrm flipV="1">
            <a:off x="4343400" y="1295400"/>
            <a:ext cx="0" cy="4876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42129" y="6248400"/>
            <a:ext cx="2514600" cy="369332"/>
          </a:xfrm>
          <a:prstGeom prst="rect">
            <a:avLst/>
          </a:prstGeom>
          <a:noFill/>
        </p:spPr>
        <p:txBody>
          <a:bodyPr wrap="square" rtlCol="0">
            <a:spAutoFit/>
          </a:bodyPr>
          <a:lstStyle/>
          <a:p>
            <a:r>
              <a:rPr lang="en-CA" dirty="0" smtClean="0"/>
              <a:t>Longer time, big project</a:t>
            </a:r>
          </a:p>
        </p:txBody>
      </p:sp>
      <p:sp>
        <p:nvSpPr>
          <p:cNvPr id="13" name="TextBox 12"/>
          <p:cNvSpPr txBox="1"/>
          <p:nvPr/>
        </p:nvSpPr>
        <p:spPr>
          <a:xfrm>
            <a:off x="3086100" y="904220"/>
            <a:ext cx="2781300" cy="369332"/>
          </a:xfrm>
          <a:prstGeom prst="rect">
            <a:avLst/>
          </a:prstGeom>
          <a:noFill/>
        </p:spPr>
        <p:txBody>
          <a:bodyPr wrap="square" rtlCol="0">
            <a:spAutoFit/>
          </a:bodyPr>
          <a:lstStyle/>
          <a:p>
            <a:r>
              <a:rPr lang="en-CA" dirty="0" smtClean="0"/>
              <a:t>Short time, simple task</a:t>
            </a:r>
          </a:p>
        </p:txBody>
      </p:sp>
      <p:pic>
        <p:nvPicPr>
          <p:cNvPr id="3074" name="Picture 2" descr="C:\Users\yang\Desktop\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611" y="5500968"/>
            <a:ext cx="1006475" cy="35083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yang\Desktop\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1" y="4849943"/>
            <a:ext cx="892175" cy="403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yang\Desktop\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0" y="3886200"/>
            <a:ext cx="1120775" cy="33496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yang\Desktop\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454523"/>
            <a:ext cx="1203325" cy="3655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yang\Desktop\1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087213"/>
            <a:ext cx="769938" cy="31273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yang\Desktop\1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3911" y="2096508"/>
            <a:ext cx="982663" cy="4278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400800" y="1600200"/>
            <a:ext cx="609600" cy="369332"/>
          </a:xfrm>
          <a:prstGeom prst="rect">
            <a:avLst/>
          </a:prstGeom>
          <a:noFill/>
        </p:spPr>
        <p:txBody>
          <a:bodyPr wrap="square" rtlCol="0">
            <a:spAutoFit/>
          </a:bodyPr>
          <a:lstStyle/>
          <a:p>
            <a:r>
              <a:rPr lang="en-CA" dirty="0" smtClean="0"/>
              <a:t>XXX</a:t>
            </a:r>
          </a:p>
        </p:txBody>
      </p:sp>
    </p:spTree>
    <p:extLst>
      <p:ext uri="{BB962C8B-B14F-4D97-AF65-F5344CB8AC3E}">
        <p14:creationId xmlns:p14="http://schemas.microsoft.com/office/powerpoint/2010/main" val="58697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381000"/>
            <a:ext cx="5562600" cy="523220"/>
          </a:xfrm>
          <a:prstGeom prst="rect">
            <a:avLst/>
          </a:prstGeom>
          <a:noFill/>
        </p:spPr>
        <p:txBody>
          <a:bodyPr wrap="square" rtlCol="0">
            <a:spAutoFit/>
          </a:bodyPr>
          <a:lstStyle/>
          <a:p>
            <a:r>
              <a:rPr lang="en-CA" sz="2800" b="1" dirty="0" smtClean="0"/>
              <a:t>Market Size - User (Freelancers)</a:t>
            </a:r>
          </a:p>
        </p:txBody>
      </p:sp>
      <p:sp>
        <p:nvSpPr>
          <p:cNvPr id="10" name="Freeform 5"/>
          <p:cNvSpPr>
            <a:spLocks noChangeArrowheads="1"/>
          </p:cNvSpPr>
          <p:nvPr/>
        </p:nvSpPr>
        <p:spPr bwMode="auto">
          <a:xfrm>
            <a:off x="5105400" y="1828800"/>
            <a:ext cx="3048000" cy="3000740"/>
          </a:xfrm>
          <a:custGeom>
            <a:avLst/>
            <a:gdLst>
              <a:gd name="T0" fmla="*/ 92 w 550"/>
              <a:gd name="T1" fmla="*/ 110 h 561"/>
              <a:gd name="T2" fmla="*/ 110 w 550"/>
              <a:gd name="T3" fmla="*/ 459 h 561"/>
              <a:gd name="T4" fmla="*/ 541 w 550"/>
              <a:gd name="T5" fmla="*/ 514 h 561"/>
              <a:gd name="T6" fmla="*/ 441 w 550"/>
              <a:gd name="T7" fmla="*/ 91 h 561"/>
              <a:gd name="T8" fmla="*/ 92 w 550"/>
              <a:gd name="T9" fmla="*/ 110 h 561"/>
              <a:gd name="T10" fmla="*/ 0 60000 65536"/>
              <a:gd name="T11" fmla="*/ 0 60000 65536"/>
              <a:gd name="T12" fmla="*/ 0 60000 65536"/>
              <a:gd name="T13" fmla="*/ 0 60000 65536"/>
              <a:gd name="T14" fmla="*/ 0 60000 65536"/>
              <a:gd name="T15" fmla="*/ 0 w 550"/>
              <a:gd name="T16" fmla="*/ 0 h 561"/>
              <a:gd name="T17" fmla="*/ 550 w 550"/>
              <a:gd name="T18" fmla="*/ 561 h 561"/>
            </a:gdLst>
            <a:ahLst/>
            <a:cxnLst>
              <a:cxn ang="T10">
                <a:pos x="T0" y="T1"/>
              </a:cxn>
              <a:cxn ang="T11">
                <a:pos x="T2" y="T3"/>
              </a:cxn>
              <a:cxn ang="T12">
                <a:pos x="T4" y="T5"/>
              </a:cxn>
              <a:cxn ang="T13">
                <a:pos x="T6" y="T7"/>
              </a:cxn>
              <a:cxn ang="T14">
                <a:pos x="T8" y="T9"/>
              </a:cxn>
            </a:cxnLst>
            <a:rect l="T15" t="T16" r="T17" b="T18"/>
            <a:pathLst>
              <a:path w="550" h="561">
                <a:moveTo>
                  <a:pt x="92" y="110"/>
                </a:moveTo>
                <a:cubicBezTo>
                  <a:pt x="0" y="211"/>
                  <a:pt x="8" y="367"/>
                  <a:pt x="110" y="459"/>
                </a:cubicBezTo>
                <a:cubicBezTo>
                  <a:pt x="224" y="561"/>
                  <a:pt x="416" y="510"/>
                  <a:pt x="541" y="514"/>
                </a:cubicBezTo>
                <a:cubicBezTo>
                  <a:pt x="522" y="387"/>
                  <a:pt x="550" y="189"/>
                  <a:pt x="441" y="91"/>
                </a:cubicBezTo>
                <a:cubicBezTo>
                  <a:pt x="339" y="0"/>
                  <a:pt x="183" y="8"/>
                  <a:pt x="92" y="110"/>
                </a:cubicBezTo>
                <a:close/>
              </a:path>
            </a:pathLst>
          </a:custGeom>
          <a:solidFill>
            <a:srgbClr val="4C6062"/>
          </a:solidFill>
          <a:ln w="9525" cmpd="sng">
            <a:solidFill>
              <a:schemeClr val="bg1"/>
            </a:solidFill>
            <a:bevel/>
          </a:ln>
        </p:spPr>
        <p:txBody>
          <a:bodyPr/>
          <a:lstStyle/>
          <a:p>
            <a:endParaRPr lang="zh-CN" altLang="zh-CN" sz="1600">
              <a:solidFill>
                <a:srgbClr val="000000"/>
              </a:solidFill>
              <a:latin typeface="+mj-lt"/>
              <a:sym typeface="宋体" pitchFamily="2" charset="-122"/>
            </a:endParaRPr>
          </a:p>
        </p:txBody>
      </p:sp>
      <p:sp>
        <p:nvSpPr>
          <p:cNvPr id="11" name="TextBox 10"/>
          <p:cNvSpPr txBox="1"/>
          <p:nvPr/>
        </p:nvSpPr>
        <p:spPr>
          <a:xfrm>
            <a:off x="6019800" y="3006004"/>
            <a:ext cx="1458305" cy="646331"/>
          </a:xfrm>
          <a:prstGeom prst="rect">
            <a:avLst/>
          </a:prstGeom>
          <a:noFill/>
        </p:spPr>
        <p:txBody>
          <a:bodyPr wrap="square" rtlCol="0">
            <a:spAutoFit/>
          </a:bodyPr>
          <a:lstStyle/>
          <a:p>
            <a:r>
              <a:rPr lang="en-CA" sz="3600" b="1" dirty="0" smtClean="0">
                <a:solidFill>
                  <a:schemeClr val="bg1"/>
                </a:solidFill>
                <a:latin typeface="+mj-lt"/>
              </a:rPr>
              <a:t>&gt;50%</a:t>
            </a:r>
            <a:endParaRPr lang="en-CA" sz="3600" b="1" dirty="0">
              <a:solidFill>
                <a:schemeClr val="bg1"/>
              </a:solidFill>
              <a:latin typeface="+mj-lt"/>
            </a:endParaRPr>
          </a:p>
        </p:txBody>
      </p:sp>
      <p:sp>
        <p:nvSpPr>
          <p:cNvPr id="12" name="TextBox 11"/>
          <p:cNvSpPr txBox="1"/>
          <p:nvPr/>
        </p:nvSpPr>
        <p:spPr>
          <a:xfrm>
            <a:off x="5263052" y="4827299"/>
            <a:ext cx="3271348" cy="923330"/>
          </a:xfrm>
          <a:prstGeom prst="rect">
            <a:avLst/>
          </a:prstGeom>
          <a:noFill/>
        </p:spPr>
        <p:txBody>
          <a:bodyPr wrap="square" rtlCol="0">
            <a:spAutoFit/>
          </a:bodyPr>
          <a:lstStyle/>
          <a:p>
            <a:r>
              <a:rPr lang="en-CA" dirty="0" smtClean="0"/>
              <a:t>Over 50% of the </a:t>
            </a:r>
            <a:r>
              <a:rPr lang="en-CA" dirty="0" smtClean="0"/>
              <a:t>workforce in North America will </a:t>
            </a:r>
            <a:r>
              <a:rPr lang="en-CA" dirty="0" smtClean="0"/>
              <a:t>be freelancers by 2020</a:t>
            </a:r>
          </a:p>
        </p:txBody>
      </p:sp>
      <p:sp>
        <p:nvSpPr>
          <p:cNvPr id="13" name="Freeform 5"/>
          <p:cNvSpPr>
            <a:spLocks noChangeArrowheads="1"/>
          </p:cNvSpPr>
          <p:nvPr/>
        </p:nvSpPr>
        <p:spPr bwMode="auto">
          <a:xfrm>
            <a:off x="1071282" y="1857935"/>
            <a:ext cx="3048000" cy="3000740"/>
          </a:xfrm>
          <a:custGeom>
            <a:avLst/>
            <a:gdLst>
              <a:gd name="T0" fmla="*/ 92 w 550"/>
              <a:gd name="T1" fmla="*/ 110 h 561"/>
              <a:gd name="T2" fmla="*/ 110 w 550"/>
              <a:gd name="T3" fmla="*/ 459 h 561"/>
              <a:gd name="T4" fmla="*/ 541 w 550"/>
              <a:gd name="T5" fmla="*/ 514 h 561"/>
              <a:gd name="T6" fmla="*/ 441 w 550"/>
              <a:gd name="T7" fmla="*/ 91 h 561"/>
              <a:gd name="T8" fmla="*/ 92 w 550"/>
              <a:gd name="T9" fmla="*/ 110 h 561"/>
              <a:gd name="T10" fmla="*/ 0 60000 65536"/>
              <a:gd name="T11" fmla="*/ 0 60000 65536"/>
              <a:gd name="T12" fmla="*/ 0 60000 65536"/>
              <a:gd name="T13" fmla="*/ 0 60000 65536"/>
              <a:gd name="T14" fmla="*/ 0 60000 65536"/>
              <a:gd name="T15" fmla="*/ 0 w 550"/>
              <a:gd name="T16" fmla="*/ 0 h 561"/>
              <a:gd name="T17" fmla="*/ 550 w 550"/>
              <a:gd name="T18" fmla="*/ 561 h 561"/>
            </a:gdLst>
            <a:ahLst/>
            <a:cxnLst>
              <a:cxn ang="T10">
                <a:pos x="T0" y="T1"/>
              </a:cxn>
              <a:cxn ang="T11">
                <a:pos x="T2" y="T3"/>
              </a:cxn>
              <a:cxn ang="T12">
                <a:pos x="T4" y="T5"/>
              </a:cxn>
              <a:cxn ang="T13">
                <a:pos x="T6" y="T7"/>
              </a:cxn>
              <a:cxn ang="T14">
                <a:pos x="T8" y="T9"/>
              </a:cxn>
            </a:cxnLst>
            <a:rect l="T15" t="T16" r="T17" b="T18"/>
            <a:pathLst>
              <a:path w="550" h="561">
                <a:moveTo>
                  <a:pt x="92" y="110"/>
                </a:moveTo>
                <a:cubicBezTo>
                  <a:pt x="0" y="211"/>
                  <a:pt x="8" y="367"/>
                  <a:pt x="110" y="459"/>
                </a:cubicBezTo>
                <a:cubicBezTo>
                  <a:pt x="224" y="561"/>
                  <a:pt x="416" y="510"/>
                  <a:pt x="541" y="514"/>
                </a:cubicBezTo>
                <a:cubicBezTo>
                  <a:pt x="522" y="387"/>
                  <a:pt x="550" y="189"/>
                  <a:pt x="441" y="91"/>
                </a:cubicBezTo>
                <a:cubicBezTo>
                  <a:pt x="339" y="0"/>
                  <a:pt x="183" y="8"/>
                  <a:pt x="92" y="110"/>
                </a:cubicBezTo>
                <a:close/>
              </a:path>
            </a:pathLst>
          </a:custGeom>
          <a:solidFill>
            <a:srgbClr val="4C6062"/>
          </a:solidFill>
          <a:ln w="9525" cmpd="sng">
            <a:solidFill>
              <a:schemeClr val="bg1"/>
            </a:solidFill>
            <a:bevel/>
          </a:ln>
        </p:spPr>
        <p:txBody>
          <a:bodyPr/>
          <a:lstStyle/>
          <a:p>
            <a:endParaRPr lang="zh-CN" altLang="zh-CN" sz="1600">
              <a:solidFill>
                <a:srgbClr val="000000"/>
              </a:solidFill>
              <a:latin typeface="+mj-lt"/>
              <a:sym typeface="宋体" pitchFamily="2" charset="-122"/>
            </a:endParaRPr>
          </a:p>
        </p:txBody>
      </p:sp>
      <p:sp>
        <p:nvSpPr>
          <p:cNvPr id="14" name="TextBox 13"/>
          <p:cNvSpPr txBox="1"/>
          <p:nvPr/>
        </p:nvSpPr>
        <p:spPr>
          <a:xfrm>
            <a:off x="1985682" y="3035139"/>
            <a:ext cx="1458305" cy="646331"/>
          </a:xfrm>
          <a:prstGeom prst="rect">
            <a:avLst/>
          </a:prstGeom>
          <a:noFill/>
        </p:spPr>
        <p:txBody>
          <a:bodyPr wrap="square" rtlCol="0">
            <a:spAutoFit/>
          </a:bodyPr>
          <a:lstStyle/>
          <a:p>
            <a:r>
              <a:rPr lang="en-CA" sz="3600" b="1" dirty="0" smtClean="0">
                <a:solidFill>
                  <a:schemeClr val="bg1"/>
                </a:solidFill>
                <a:latin typeface="+mj-lt"/>
              </a:rPr>
              <a:t>53 M</a:t>
            </a:r>
            <a:endParaRPr lang="en-CA" sz="3600" b="1" dirty="0">
              <a:solidFill>
                <a:schemeClr val="bg1"/>
              </a:solidFill>
              <a:latin typeface="+mj-lt"/>
            </a:endParaRPr>
          </a:p>
        </p:txBody>
      </p:sp>
      <p:sp>
        <p:nvSpPr>
          <p:cNvPr id="15" name="TextBox 14"/>
          <p:cNvSpPr txBox="1"/>
          <p:nvPr/>
        </p:nvSpPr>
        <p:spPr>
          <a:xfrm>
            <a:off x="1228934" y="4856434"/>
            <a:ext cx="3190666" cy="646331"/>
          </a:xfrm>
          <a:prstGeom prst="rect">
            <a:avLst/>
          </a:prstGeom>
          <a:noFill/>
        </p:spPr>
        <p:txBody>
          <a:bodyPr wrap="square" rtlCol="0">
            <a:spAutoFit/>
          </a:bodyPr>
          <a:lstStyle/>
          <a:p>
            <a:r>
              <a:rPr lang="en-CA" dirty="0" smtClean="0"/>
              <a:t>There are 53 million freelancers in </a:t>
            </a:r>
            <a:r>
              <a:rPr lang="en-CA" dirty="0" smtClean="0"/>
              <a:t>North America </a:t>
            </a:r>
            <a:r>
              <a:rPr lang="en-CA" dirty="0" smtClean="0"/>
              <a:t>today</a:t>
            </a:r>
          </a:p>
        </p:txBody>
      </p:sp>
    </p:spTree>
    <p:extLst>
      <p:ext uri="{BB962C8B-B14F-4D97-AF65-F5344CB8AC3E}">
        <p14:creationId xmlns:p14="http://schemas.microsoft.com/office/powerpoint/2010/main" val="58697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381000"/>
            <a:ext cx="5562600" cy="523220"/>
          </a:xfrm>
          <a:prstGeom prst="rect">
            <a:avLst/>
          </a:prstGeom>
          <a:noFill/>
        </p:spPr>
        <p:txBody>
          <a:bodyPr wrap="square" rtlCol="0">
            <a:spAutoFit/>
          </a:bodyPr>
          <a:lstStyle/>
          <a:p>
            <a:r>
              <a:rPr lang="en-CA" sz="2800" b="1" dirty="0" smtClean="0"/>
              <a:t>Market Size - Customer (Requesters)</a:t>
            </a:r>
          </a:p>
        </p:txBody>
      </p:sp>
      <p:sp>
        <p:nvSpPr>
          <p:cNvPr id="12" name="TextBox 11"/>
          <p:cNvSpPr txBox="1"/>
          <p:nvPr/>
        </p:nvSpPr>
        <p:spPr>
          <a:xfrm>
            <a:off x="6122894" y="4643326"/>
            <a:ext cx="2514600" cy="646331"/>
          </a:xfrm>
          <a:prstGeom prst="rect">
            <a:avLst/>
          </a:prstGeom>
          <a:noFill/>
        </p:spPr>
        <p:txBody>
          <a:bodyPr wrap="square" rtlCol="0">
            <a:spAutoFit/>
          </a:bodyPr>
          <a:lstStyle/>
          <a:p>
            <a:r>
              <a:rPr lang="en-CA" dirty="0" smtClean="0"/>
              <a:t>Total estimated </a:t>
            </a:r>
            <a:r>
              <a:rPr lang="en-CA" dirty="0" smtClean="0"/>
              <a:t>questions of a year </a:t>
            </a:r>
            <a:endParaRPr lang="en-CA" dirty="0" smtClean="0"/>
          </a:p>
        </p:txBody>
      </p:sp>
      <p:sp>
        <p:nvSpPr>
          <p:cNvPr id="13" name="Freeform 5"/>
          <p:cNvSpPr>
            <a:spLocks noChangeArrowheads="1"/>
          </p:cNvSpPr>
          <p:nvPr/>
        </p:nvSpPr>
        <p:spPr bwMode="auto">
          <a:xfrm>
            <a:off x="434788" y="2233332"/>
            <a:ext cx="2324100" cy="2285804"/>
          </a:xfrm>
          <a:custGeom>
            <a:avLst/>
            <a:gdLst>
              <a:gd name="T0" fmla="*/ 92 w 550"/>
              <a:gd name="T1" fmla="*/ 110 h 561"/>
              <a:gd name="T2" fmla="*/ 110 w 550"/>
              <a:gd name="T3" fmla="*/ 459 h 561"/>
              <a:gd name="T4" fmla="*/ 541 w 550"/>
              <a:gd name="T5" fmla="*/ 514 h 561"/>
              <a:gd name="T6" fmla="*/ 441 w 550"/>
              <a:gd name="T7" fmla="*/ 91 h 561"/>
              <a:gd name="T8" fmla="*/ 92 w 550"/>
              <a:gd name="T9" fmla="*/ 110 h 561"/>
              <a:gd name="T10" fmla="*/ 0 60000 65536"/>
              <a:gd name="T11" fmla="*/ 0 60000 65536"/>
              <a:gd name="T12" fmla="*/ 0 60000 65536"/>
              <a:gd name="T13" fmla="*/ 0 60000 65536"/>
              <a:gd name="T14" fmla="*/ 0 60000 65536"/>
              <a:gd name="T15" fmla="*/ 0 w 550"/>
              <a:gd name="T16" fmla="*/ 0 h 561"/>
              <a:gd name="T17" fmla="*/ 550 w 550"/>
              <a:gd name="T18" fmla="*/ 561 h 561"/>
            </a:gdLst>
            <a:ahLst/>
            <a:cxnLst>
              <a:cxn ang="T10">
                <a:pos x="T0" y="T1"/>
              </a:cxn>
              <a:cxn ang="T11">
                <a:pos x="T2" y="T3"/>
              </a:cxn>
              <a:cxn ang="T12">
                <a:pos x="T4" y="T5"/>
              </a:cxn>
              <a:cxn ang="T13">
                <a:pos x="T6" y="T7"/>
              </a:cxn>
              <a:cxn ang="T14">
                <a:pos x="T8" y="T9"/>
              </a:cxn>
            </a:cxnLst>
            <a:rect l="T15" t="T16" r="T17" b="T18"/>
            <a:pathLst>
              <a:path w="550" h="561">
                <a:moveTo>
                  <a:pt x="92" y="110"/>
                </a:moveTo>
                <a:cubicBezTo>
                  <a:pt x="0" y="211"/>
                  <a:pt x="8" y="367"/>
                  <a:pt x="110" y="459"/>
                </a:cubicBezTo>
                <a:cubicBezTo>
                  <a:pt x="224" y="561"/>
                  <a:pt x="416" y="510"/>
                  <a:pt x="541" y="514"/>
                </a:cubicBezTo>
                <a:cubicBezTo>
                  <a:pt x="522" y="387"/>
                  <a:pt x="550" y="189"/>
                  <a:pt x="441" y="91"/>
                </a:cubicBezTo>
                <a:cubicBezTo>
                  <a:pt x="339" y="0"/>
                  <a:pt x="183" y="8"/>
                  <a:pt x="92" y="110"/>
                </a:cubicBezTo>
                <a:close/>
              </a:path>
            </a:pathLst>
          </a:custGeom>
          <a:solidFill>
            <a:srgbClr val="4C6062"/>
          </a:solidFill>
          <a:ln w="9525" cmpd="sng">
            <a:solidFill>
              <a:schemeClr val="bg1"/>
            </a:solidFill>
            <a:bevel/>
          </a:ln>
        </p:spPr>
        <p:txBody>
          <a:bodyPr/>
          <a:lstStyle/>
          <a:p>
            <a:endParaRPr lang="zh-CN" altLang="zh-CN" sz="1600">
              <a:solidFill>
                <a:srgbClr val="000000"/>
              </a:solidFill>
              <a:latin typeface="+mj-lt"/>
              <a:sym typeface="宋体" pitchFamily="2" charset="-122"/>
            </a:endParaRPr>
          </a:p>
        </p:txBody>
      </p:sp>
      <p:sp>
        <p:nvSpPr>
          <p:cNvPr id="14" name="TextBox 13"/>
          <p:cNvSpPr txBox="1"/>
          <p:nvPr/>
        </p:nvSpPr>
        <p:spPr>
          <a:xfrm>
            <a:off x="613137" y="3114624"/>
            <a:ext cx="1949122" cy="523220"/>
          </a:xfrm>
          <a:prstGeom prst="rect">
            <a:avLst/>
          </a:prstGeom>
          <a:noFill/>
        </p:spPr>
        <p:txBody>
          <a:bodyPr wrap="square" rtlCol="0">
            <a:spAutoFit/>
          </a:bodyPr>
          <a:lstStyle/>
          <a:p>
            <a:r>
              <a:rPr lang="en-CA" sz="2800" b="1" dirty="0" smtClean="0">
                <a:solidFill>
                  <a:schemeClr val="bg1"/>
                </a:solidFill>
                <a:latin typeface="+mj-lt"/>
              </a:rPr>
              <a:t>6 Questions</a:t>
            </a:r>
            <a:endParaRPr lang="en-CA" sz="2800" b="1" dirty="0">
              <a:solidFill>
                <a:schemeClr val="bg1"/>
              </a:solidFill>
              <a:latin typeface="+mj-lt"/>
            </a:endParaRPr>
          </a:p>
        </p:txBody>
      </p:sp>
      <p:sp>
        <p:nvSpPr>
          <p:cNvPr id="15" name="TextBox 14"/>
          <p:cNvSpPr txBox="1"/>
          <p:nvPr/>
        </p:nvSpPr>
        <p:spPr>
          <a:xfrm>
            <a:off x="470647" y="4643326"/>
            <a:ext cx="2971800" cy="923330"/>
          </a:xfrm>
          <a:prstGeom prst="rect">
            <a:avLst/>
          </a:prstGeom>
          <a:noFill/>
        </p:spPr>
        <p:txBody>
          <a:bodyPr wrap="square" rtlCol="0">
            <a:spAutoFit/>
          </a:bodyPr>
          <a:lstStyle/>
          <a:p>
            <a:r>
              <a:rPr lang="en-CA" dirty="0" smtClean="0"/>
              <a:t>On average, people have six questions per day cannot be answered or found easily</a:t>
            </a:r>
          </a:p>
        </p:txBody>
      </p:sp>
      <p:sp>
        <p:nvSpPr>
          <p:cNvPr id="9" name="Freeform 5"/>
          <p:cNvSpPr>
            <a:spLocks noChangeArrowheads="1"/>
          </p:cNvSpPr>
          <p:nvPr/>
        </p:nvSpPr>
        <p:spPr bwMode="auto">
          <a:xfrm>
            <a:off x="3200400" y="2233332"/>
            <a:ext cx="2324100" cy="2285804"/>
          </a:xfrm>
          <a:custGeom>
            <a:avLst/>
            <a:gdLst>
              <a:gd name="T0" fmla="*/ 92 w 550"/>
              <a:gd name="T1" fmla="*/ 110 h 561"/>
              <a:gd name="T2" fmla="*/ 110 w 550"/>
              <a:gd name="T3" fmla="*/ 459 h 561"/>
              <a:gd name="T4" fmla="*/ 541 w 550"/>
              <a:gd name="T5" fmla="*/ 514 h 561"/>
              <a:gd name="T6" fmla="*/ 441 w 550"/>
              <a:gd name="T7" fmla="*/ 91 h 561"/>
              <a:gd name="T8" fmla="*/ 92 w 550"/>
              <a:gd name="T9" fmla="*/ 110 h 561"/>
              <a:gd name="T10" fmla="*/ 0 60000 65536"/>
              <a:gd name="T11" fmla="*/ 0 60000 65536"/>
              <a:gd name="T12" fmla="*/ 0 60000 65536"/>
              <a:gd name="T13" fmla="*/ 0 60000 65536"/>
              <a:gd name="T14" fmla="*/ 0 60000 65536"/>
              <a:gd name="T15" fmla="*/ 0 w 550"/>
              <a:gd name="T16" fmla="*/ 0 h 561"/>
              <a:gd name="T17" fmla="*/ 550 w 550"/>
              <a:gd name="T18" fmla="*/ 561 h 561"/>
            </a:gdLst>
            <a:ahLst/>
            <a:cxnLst>
              <a:cxn ang="T10">
                <a:pos x="T0" y="T1"/>
              </a:cxn>
              <a:cxn ang="T11">
                <a:pos x="T2" y="T3"/>
              </a:cxn>
              <a:cxn ang="T12">
                <a:pos x="T4" y="T5"/>
              </a:cxn>
              <a:cxn ang="T13">
                <a:pos x="T6" y="T7"/>
              </a:cxn>
              <a:cxn ang="T14">
                <a:pos x="T8" y="T9"/>
              </a:cxn>
            </a:cxnLst>
            <a:rect l="T15" t="T16" r="T17" b="T18"/>
            <a:pathLst>
              <a:path w="550" h="561">
                <a:moveTo>
                  <a:pt x="92" y="110"/>
                </a:moveTo>
                <a:cubicBezTo>
                  <a:pt x="0" y="211"/>
                  <a:pt x="8" y="367"/>
                  <a:pt x="110" y="459"/>
                </a:cubicBezTo>
                <a:cubicBezTo>
                  <a:pt x="224" y="561"/>
                  <a:pt x="416" y="510"/>
                  <a:pt x="541" y="514"/>
                </a:cubicBezTo>
                <a:cubicBezTo>
                  <a:pt x="522" y="387"/>
                  <a:pt x="550" y="189"/>
                  <a:pt x="441" y="91"/>
                </a:cubicBezTo>
                <a:cubicBezTo>
                  <a:pt x="339" y="0"/>
                  <a:pt x="183" y="8"/>
                  <a:pt x="92" y="110"/>
                </a:cubicBezTo>
                <a:close/>
              </a:path>
            </a:pathLst>
          </a:custGeom>
          <a:solidFill>
            <a:srgbClr val="4C6062"/>
          </a:solidFill>
          <a:ln w="9525" cmpd="sng">
            <a:solidFill>
              <a:schemeClr val="bg1"/>
            </a:solidFill>
            <a:bevel/>
          </a:ln>
        </p:spPr>
        <p:txBody>
          <a:bodyPr/>
          <a:lstStyle/>
          <a:p>
            <a:endParaRPr lang="zh-CN" altLang="zh-CN" sz="1600">
              <a:solidFill>
                <a:srgbClr val="000000"/>
              </a:solidFill>
              <a:latin typeface="+mj-lt"/>
              <a:sym typeface="宋体" pitchFamily="2" charset="-122"/>
            </a:endParaRPr>
          </a:p>
        </p:txBody>
      </p:sp>
      <p:sp>
        <p:nvSpPr>
          <p:cNvPr id="16" name="TextBox 15"/>
          <p:cNvSpPr txBox="1"/>
          <p:nvPr/>
        </p:nvSpPr>
        <p:spPr>
          <a:xfrm>
            <a:off x="3651524" y="3114624"/>
            <a:ext cx="1421851" cy="523220"/>
          </a:xfrm>
          <a:prstGeom prst="rect">
            <a:avLst/>
          </a:prstGeom>
          <a:noFill/>
        </p:spPr>
        <p:txBody>
          <a:bodyPr wrap="square" rtlCol="0">
            <a:spAutoFit/>
          </a:bodyPr>
          <a:lstStyle/>
          <a:p>
            <a:r>
              <a:rPr lang="en-CA" sz="2800" b="1" dirty="0" smtClean="0">
                <a:solidFill>
                  <a:schemeClr val="bg1"/>
                </a:solidFill>
                <a:latin typeface="+mj-lt"/>
              </a:rPr>
              <a:t>2 Billion</a:t>
            </a:r>
            <a:endParaRPr lang="en-CA" sz="2800" b="1" dirty="0">
              <a:solidFill>
                <a:schemeClr val="bg1"/>
              </a:solidFill>
              <a:latin typeface="+mj-lt"/>
            </a:endParaRPr>
          </a:p>
        </p:txBody>
      </p:sp>
      <p:sp>
        <p:nvSpPr>
          <p:cNvPr id="17" name="TextBox 16"/>
          <p:cNvSpPr txBox="1"/>
          <p:nvPr/>
        </p:nvSpPr>
        <p:spPr>
          <a:xfrm>
            <a:off x="3581400" y="4643326"/>
            <a:ext cx="2209800" cy="646331"/>
          </a:xfrm>
          <a:prstGeom prst="rect">
            <a:avLst/>
          </a:prstGeom>
          <a:noFill/>
        </p:spPr>
        <p:txBody>
          <a:bodyPr wrap="square" rtlCol="0">
            <a:spAutoFit/>
          </a:bodyPr>
          <a:lstStyle/>
          <a:p>
            <a:r>
              <a:rPr lang="en-CA" dirty="0" smtClean="0"/>
              <a:t>Active smartphone users </a:t>
            </a:r>
            <a:r>
              <a:rPr lang="en-CA" dirty="0" smtClean="0"/>
              <a:t>globally </a:t>
            </a:r>
            <a:r>
              <a:rPr lang="en-CA" dirty="0" smtClean="0"/>
              <a:t>in 2017</a:t>
            </a:r>
          </a:p>
        </p:txBody>
      </p:sp>
      <p:sp>
        <p:nvSpPr>
          <p:cNvPr id="18" name="Freeform 5"/>
          <p:cNvSpPr>
            <a:spLocks noChangeArrowheads="1"/>
          </p:cNvSpPr>
          <p:nvPr/>
        </p:nvSpPr>
        <p:spPr bwMode="auto">
          <a:xfrm>
            <a:off x="5867400" y="2233332"/>
            <a:ext cx="2324100" cy="2285804"/>
          </a:xfrm>
          <a:custGeom>
            <a:avLst/>
            <a:gdLst>
              <a:gd name="T0" fmla="*/ 92 w 550"/>
              <a:gd name="T1" fmla="*/ 110 h 561"/>
              <a:gd name="T2" fmla="*/ 110 w 550"/>
              <a:gd name="T3" fmla="*/ 459 h 561"/>
              <a:gd name="T4" fmla="*/ 541 w 550"/>
              <a:gd name="T5" fmla="*/ 514 h 561"/>
              <a:gd name="T6" fmla="*/ 441 w 550"/>
              <a:gd name="T7" fmla="*/ 91 h 561"/>
              <a:gd name="T8" fmla="*/ 92 w 550"/>
              <a:gd name="T9" fmla="*/ 110 h 561"/>
              <a:gd name="T10" fmla="*/ 0 60000 65536"/>
              <a:gd name="T11" fmla="*/ 0 60000 65536"/>
              <a:gd name="T12" fmla="*/ 0 60000 65536"/>
              <a:gd name="T13" fmla="*/ 0 60000 65536"/>
              <a:gd name="T14" fmla="*/ 0 60000 65536"/>
              <a:gd name="T15" fmla="*/ 0 w 550"/>
              <a:gd name="T16" fmla="*/ 0 h 561"/>
              <a:gd name="T17" fmla="*/ 550 w 550"/>
              <a:gd name="T18" fmla="*/ 561 h 561"/>
            </a:gdLst>
            <a:ahLst/>
            <a:cxnLst>
              <a:cxn ang="T10">
                <a:pos x="T0" y="T1"/>
              </a:cxn>
              <a:cxn ang="T11">
                <a:pos x="T2" y="T3"/>
              </a:cxn>
              <a:cxn ang="T12">
                <a:pos x="T4" y="T5"/>
              </a:cxn>
              <a:cxn ang="T13">
                <a:pos x="T6" y="T7"/>
              </a:cxn>
              <a:cxn ang="T14">
                <a:pos x="T8" y="T9"/>
              </a:cxn>
            </a:cxnLst>
            <a:rect l="T15" t="T16" r="T17" b="T18"/>
            <a:pathLst>
              <a:path w="550" h="561">
                <a:moveTo>
                  <a:pt x="92" y="110"/>
                </a:moveTo>
                <a:cubicBezTo>
                  <a:pt x="0" y="211"/>
                  <a:pt x="8" y="367"/>
                  <a:pt x="110" y="459"/>
                </a:cubicBezTo>
                <a:cubicBezTo>
                  <a:pt x="224" y="561"/>
                  <a:pt x="416" y="510"/>
                  <a:pt x="541" y="514"/>
                </a:cubicBezTo>
                <a:cubicBezTo>
                  <a:pt x="522" y="387"/>
                  <a:pt x="550" y="189"/>
                  <a:pt x="441" y="91"/>
                </a:cubicBezTo>
                <a:cubicBezTo>
                  <a:pt x="339" y="0"/>
                  <a:pt x="183" y="8"/>
                  <a:pt x="92" y="110"/>
                </a:cubicBezTo>
                <a:close/>
              </a:path>
            </a:pathLst>
          </a:custGeom>
          <a:solidFill>
            <a:srgbClr val="4C6062"/>
          </a:solidFill>
          <a:ln w="9525" cmpd="sng">
            <a:solidFill>
              <a:schemeClr val="bg1"/>
            </a:solidFill>
            <a:bevel/>
          </a:ln>
        </p:spPr>
        <p:txBody>
          <a:bodyPr/>
          <a:lstStyle/>
          <a:p>
            <a:endParaRPr lang="zh-CN" altLang="zh-CN" sz="1600">
              <a:solidFill>
                <a:srgbClr val="000000"/>
              </a:solidFill>
              <a:latin typeface="+mj-lt"/>
              <a:sym typeface="宋体" pitchFamily="2" charset="-122"/>
            </a:endParaRPr>
          </a:p>
        </p:txBody>
      </p:sp>
      <p:sp>
        <p:nvSpPr>
          <p:cNvPr id="19" name="TextBox 18"/>
          <p:cNvSpPr txBox="1"/>
          <p:nvPr/>
        </p:nvSpPr>
        <p:spPr>
          <a:xfrm>
            <a:off x="6248400" y="3114624"/>
            <a:ext cx="1752600" cy="523220"/>
          </a:xfrm>
          <a:prstGeom prst="rect">
            <a:avLst/>
          </a:prstGeom>
          <a:noFill/>
        </p:spPr>
        <p:txBody>
          <a:bodyPr wrap="square" rtlCol="0">
            <a:spAutoFit/>
          </a:bodyPr>
          <a:lstStyle/>
          <a:p>
            <a:r>
              <a:rPr lang="en-CA" sz="2800" b="1" dirty="0" smtClean="0">
                <a:solidFill>
                  <a:schemeClr val="bg1"/>
                </a:solidFill>
                <a:latin typeface="+mj-lt"/>
              </a:rPr>
              <a:t>12 Billion</a:t>
            </a:r>
            <a:endParaRPr lang="en-CA" sz="2800" b="1" dirty="0">
              <a:solidFill>
                <a:schemeClr val="bg1"/>
              </a:solidFill>
              <a:latin typeface="+mj-lt"/>
            </a:endParaRPr>
          </a:p>
        </p:txBody>
      </p:sp>
    </p:spTree>
    <p:extLst>
      <p:ext uri="{BB962C8B-B14F-4D97-AF65-F5344CB8AC3E}">
        <p14:creationId xmlns:p14="http://schemas.microsoft.com/office/powerpoint/2010/main" val="3740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2203076"/>
            <a:ext cx="5181600" cy="1754326"/>
          </a:xfrm>
          <a:prstGeom prst="rect">
            <a:avLst/>
          </a:prstGeom>
          <a:noFill/>
        </p:spPr>
        <p:txBody>
          <a:bodyPr wrap="square" rtlCol="0">
            <a:spAutoFit/>
          </a:bodyPr>
          <a:lstStyle/>
          <a:p>
            <a:pPr marL="285750" indent="-285750">
              <a:buFont typeface="Arial" pitchFamily="34" charset="0"/>
              <a:buChar char="•"/>
            </a:pPr>
            <a:r>
              <a:rPr lang="en-CA" dirty="0" smtClean="0"/>
              <a:t>Freelancers charge </a:t>
            </a:r>
            <a:r>
              <a:rPr lang="en-CA" dirty="0" smtClean="0"/>
              <a:t>from 25 </a:t>
            </a:r>
            <a:r>
              <a:rPr lang="en-CA" dirty="0" smtClean="0"/>
              <a:t>cents per question</a:t>
            </a:r>
            <a:endParaRPr lang="en-CA" dirty="0" smtClean="0"/>
          </a:p>
          <a:p>
            <a:pPr marL="285750" indent="-285750">
              <a:buFont typeface="Arial" pitchFamily="34" charset="0"/>
              <a:buChar char="•"/>
            </a:pPr>
            <a:endParaRPr lang="en-CA" dirty="0"/>
          </a:p>
          <a:p>
            <a:pPr marL="285750" indent="-285750">
              <a:buFont typeface="Arial" pitchFamily="34" charset="0"/>
              <a:buChar char="•"/>
            </a:pPr>
            <a:r>
              <a:rPr lang="en-CA" dirty="0" smtClean="0"/>
              <a:t>We </a:t>
            </a:r>
            <a:r>
              <a:rPr lang="en-CA" dirty="0"/>
              <a:t>only charge </a:t>
            </a:r>
            <a:r>
              <a:rPr lang="en-CA" dirty="0" smtClean="0"/>
              <a:t>10% </a:t>
            </a:r>
            <a:r>
              <a:rPr lang="en-CA" dirty="0"/>
              <a:t>of the revenue paying to the </a:t>
            </a:r>
            <a:r>
              <a:rPr lang="en-CA" dirty="0" smtClean="0"/>
              <a:t>freelancers</a:t>
            </a:r>
          </a:p>
          <a:p>
            <a:pPr marL="285750" indent="-285750">
              <a:buFont typeface="Arial" pitchFamily="34" charset="0"/>
              <a:buChar char="•"/>
            </a:pPr>
            <a:endParaRPr lang="en-CA" dirty="0"/>
          </a:p>
          <a:p>
            <a:pPr marL="285750" indent="-285750">
              <a:buFont typeface="Arial" pitchFamily="34" charset="0"/>
              <a:buChar char="•"/>
            </a:pPr>
            <a:r>
              <a:rPr lang="en-CA" dirty="0" smtClean="0"/>
              <a:t>Market average is 15</a:t>
            </a:r>
            <a:r>
              <a:rPr lang="en-CA" dirty="0" smtClean="0"/>
              <a:t>% - 25% </a:t>
            </a:r>
            <a:r>
              <a:rPr lang="en-CA" dirty="0" smtClean="0"/>
              <a:t>per transaction</a:t>
            </a:r>
            <a:endParaRPr lang="en-CA" dirty="0" smtClean="0"/>
          </a:p>
        </p:txBody>
      </p:sp>
      <p:sp>
        <p:nvSpPr>
          <p:cNvPr id="5" name="TextBox 4"/>
          <p:cNvSpPr txBox="1"/>
          <p:nvPr/>
        </p:nvSpPr>
        <p:spPr>
          <a:xfrm>
            <a:off x="457200" y="381000"/>
            <a:ext cx="3581400" cy="523220"/>
          </a:xfrm>
          <a:prstGeom prst="rect">
            <a:avLst/>
          </a:prstGeom>
          <a:noFill/>
        </p:spPr>
        <p:txBody>
          <a:bodyPr wrap="square" rtlCol="0">
            <a:spAutoFit/>
          </a:bodyPr>
          <a:lstStyle/>
          <a:p>
            <a:r>
              <a:rPr lang="en-CA" sz="2800" b="1" dirty="0" smtClean="0"/>
              <a:t>Revenue Model</a:t>
            </a:r>
          </a:p>
        </p:txBody>
      </p:sp>
    </p:spTree>
    <p:extLst>
      <p:ext uri="{BB962C8B-B14F-4D97-AF65-F5344CB8AC3E}">
        <p14:creationId xmlns:p14="http://schemas.microsoft.com/office/powerpoint/2010/main" val="1639624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387</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shen</dc:creator>
  <cp:lastModifiedBy>yang shen</cp:lastModifiedBy>
  <cp:revision>63</cp:revision>
  <dcterms:created xsi:type="dcterms:W3CDTF">2006-08-16T00:00:00Z</dcterms:created>
  <dcterms:modified xsi:type="dcterms:W3CDTF">2017-06-24T06:19:44Z</dcterms:modified>
</cp:coreProperties>
</file>