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70" r:id="rId3"/>
    <p:sldId id="264" r:id="rId4"/>
    <p:sldId id="267" r:id="rId5"/>
    <p:sldId id="268" r:id="rId6"/>
    <p:sldId id="271" r:id="rId7"/>
    <p:sldId id="272" r:id="rId8"/>
    <p:sldId id="258" r:id="rId9"/>
    <p:sldId id="273" r:id="rId10"/>
    <p:sldId id="269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8"/>
  </p:normalViewPr>
  <p:slideViewPr>
    <p:cSldViewPr>
      <p:cViewPr>
        <p:scale>
          <a:sx n="80" d="100"/>
          <a:sy n="80" d="100"/>
        </p:scale>
        <p:origin x="-1512" y="-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F3F85-0D51-D442-A0A2-8B5CD6149FAE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035A3-3A44-F94E-9642-B9A39308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88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035A3-3A44-F94E-9642-B9A39308F9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98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stAnswer"/>
          <p:cNvSpPr txBox="1">
            <a:spLocks noGrp="1"/>
          </p:cNvSpPr>
          <p:nvPr>
            <p:ph type="ctrTitle"/>
          </p:nvPr>
        </p:nvSpPr>
        <p:spPr>
          <a:xfrm>
            <a:off x="685800" y="2209800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6000" b="1" dirty="0">
                <a:latin typeface="Helvetica Neue" charset="0"/>
                <a:ea typeface="Helvetica Neue" charset="0"/>
                <a:cs typeface="Helvetica Neue" charset="0"/>
              </a:rPr>
              <a:t>Inst</a:t>
            </a:r>
            <a:r>
              <a:rPr sz="6000" b="1" dirty="0">
                <a:solidFill>
                  <a:srgbClr val="0096FF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  <a:r>
              <a:rPr sz="6000" b="1" dirty="0">
                <a:latin typeface="Helvetica Neue" charset="0"/>
                <a:ea typeface="Helvetica Neue" charset="0"/>
                <a:cs typeface="Helvetica Neue" charset="0"/>
              </a:rPr>
              <a:t>nswer</a:t>
            </a:r>
          </a:p>
        </p:txBody>
      </p:sp>
      <p:sp>
        <p:nvSpPr>
          <p:cNvPr id="120" name="Give you answer instantly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CA" sz="2800" dirty="0" smtClean="0">
                <a:solidFill>
                  <a:schemeClr val="tx1"/>
                </a:solidFill>
              </a:rPr>
              <a:t>A freelancing platform that helps you get </a:t>
            </a:r>
            <a:r>
              <a:rPr sz="2800" dirty="0" smtClean="0">
                <a:solidFill>
                  <a:schemeClr val="tx1"/>
                </a:solidFill>
              </a:rPr>
              <a:t>answer</a:t>
            </a:r>
            <a:r>
              <a:rPr lang="en-CA" sz="2800" dirty="0" smtClean="0">
                <a:solidFill>
                  <a:schemeClr val="tx1"/>
                </a:solidFill>
              </a:rPr>
              <a:t>s</a:t>
            </a:r>
            <a:r>
              <a:rPr sz="2800" dirty="0" smtClean="0">
                <a:solidFill>
                  <a:schemeClr val="tx1"/>
                </a:solidFill>
              </a:rPr>
              <a:t> </a:t>
            </a:r>
            <a:r>
              <a:rPr sz="2800" dirty="0">
                <a:solidFill>
                  <a:schemeClr val="tx1"/>
                </a:solidFill>
              </a:rPr>
              <a:t>instantly</a:t>
            </a:r>
          </a:p>
        </p:txBody>
      </p:sp>
    </p:spTree>
    <p:extLst>
      <p:ext uri="{BB962C8B-B14F-4D97-AF65-F5344CB8AC3E}">
        <p14:creationId xmlns:p14="http://schemas.microsoft.com/office/powerpoint/2010/main" val="136581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28800" y="2203076"/>
            <a:ext cx="518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dirty="0" err="1"/>
              <a:t>InstAnswer</a:t>
            </a:r>
            <a:r>
              <a:rPr lang="en-CA" dirty="0"/>
              <a:t> connects you to someone have your </a:t>
            </a:r>
            <a:r>
              <a:rPr lang="en-CA" dirty="0" smtClean="0"/>
              <a:t>answer</a:t>
            </a:r>
            <a:endParaRPr lang="en-CA" dirty="0"/>
          </a:p>
          <a:p>
            <a:pPr marL="285750" indent="-285750">
              <a:buFont typeface="Arial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CA" dirty="0" err="1" smtClean="0"/>
              <a:t>InstAnswer</a:t>
            </a:r>
            <a:r>
              <a:rPr lang="en-CA" dirty="0" smtClean="0"/>
              <a:t> </a:t>
            </a:r>
            <a:r>
              <a:rPr lang="en-CA" dirty="0"/>
              <a:t>aims to be the Nerve to connect every Neurons in the </a:t>
            </a:r>
            <a:r>
              <a:rPr lang="en-CA" dirty="0" smtClean="0"/>
              <a:t>world</a:t>
            </a:r>
          </a:p>
          <a:p>
            <a:pPr marL="285750" indent="-285750">
              <a:buFont typeface="Arial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Build the big database, using AI </a:t>
            </a:r>
            <a:r>
              <a:rPr lang="en-CA" dirty="0"/>
              <a:t>to </a:t>
            </a:r>
            <a:r>
              <a:rPr lang="en-CA" dirty="0" smtClean="0"/>
              <a:t>fuelling personal productivity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Vision and </a:t>
            </a:r>
            <a:r>
              <a:rPr lang="en-CA" sz="2800" b="1" smtClean="0"/>
              <a:t>Future Strategy</a:t>
            </a:r>
            <a:endParaRPr lang="en-CA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49836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stAnswer"/>
          <p:cNvSpPr txBox="1">
            <a:spLocks noGrp="1"/>
          </p:cNvSpPr>
          <p:nvPr>
            <p:ph type="ctrTitle"/>
          </p:nvPr>
        </p:nvSpPr>
        <p:spPr>
          <a:xfrm>
            <a:off x="685800" y="2209800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6000" b="1" dirty="0">
                <a:latin typeface="Helvetica Neue" charset="0"/>
                <a:ea typeface="Helvetica Neue" charset="0"/>
                <a:cs typeface="Helvetica Neue" charset="0"/>
              </a:rPr>
              <a:t>Inst</a:t>
            </a:r>
            <a:r>
              <a:rPr sz="6000" b="1" dirty="0">
                <a:solidFill>
                  <a:srgbClr val="0096FF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  <a:r>
              <a:rPr sz="6000" b="1" dirty="0">
                <a:latin typeface="Helvetica Neue" charset="0"/>
                <a:ea typeface="Helvetica Neue" charset="0"/>
                <a:cs typeface="Helvetica Neue" charset="0"/>
              </a:rPr>
              <a:t>nswer</a:t>
            </a:r>
          </a:p>
        </p:txBody>
      </p:sp>
      <p:sp>
        <p:nvSpPr>
          <p:cNvPr id="120" name="Give you answer instantly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CA" sz="2800" dirty="0" smtClean="0">
                <a:solidFill>
                  <a:schemeClr val="tx1"/>
                </a:solidFill>
              </a:rPr>
              <a:t>A freelancing platform that helps you get </a:t>
            </a:r>
            <a:r>
              <a:rPr sz="2800" dirty="0" smtClean="0">
                <a:solidFill>
                  <a:schemeClr val="tx1"/>
                </a:solidFill>
              </a:rPr>
              <a:t>answer</a:t>
            </a:r>
            <a:r>
              <a:rPr lang="en-CA" sz="2800" dirty="0" smtClean="0">
                <a:solidFill>
                  <a:schemeClr val="tx1"/>
                </a:solidFill>
              </a:rPr>
              <a:t>s</a:t>
            </a:r>
            <a:r>
              <a:rPr sz="2800" dirty="0" smtClean="0">
                <a:solidFill>
                  <a:schemeClr val="tx1"/>
                </a:solidFill>
              </a:rPr>
              <a:t> </a:t>
            </a:r>
            <a:r>
              <a:rPr sz="2800" dirty="0">
                <a:solidFill>
                  <a:schemeClr val="tx1"/>
                </a:solidFill>
              </a:rPr>
              <a:t>instantly</a:t>
            </a:r>
          </a:p>
        </p:txBody>
      </p:sp>
    </p:spTree>
    <p:extLst>
      <p:ext uri="{BB962C8B-B14F-4D97-AF65-F5344CB8AC3E}">
        <p14:creationId xmlns:p14="http://schemas.microsoft.com/office/powerpoint/2010/main" val="210355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Problems</a:t>
            </a:r>
          </a:p>
        </p:txBody>
      </p:sp>
      <p:pic>
        <p:nvPicPr>
          <p:cNvPr id="1026" name="Picture 2" descr="C:\Users\yang\Desktop\CSSA\Resourc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12" y="2667000"/>
            <a:ext cx="265789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yang\Desktop\CSSA\Resourc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57400" y="918495"/>
            <a:ext cx="2330044" cy="184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61169" y="1237129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Can you help me translate a simple paragraph?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627460" y="2971800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 need five days, there are people lining up, I charge $XX per hour…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591601" y="4953000"/>
            <a:ext cx="3751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Problem 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Long turnover of each transaction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Take days to complete simple tasks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Requesters only want simple answers NOW</a:t>
            </a:r>
          </a:p>
        </p:txBody>
      </p:sp>
      <p:pic>
        <p:nvPicPr>
          <p:cNvPr id="1027" name="Picture 3" descr="C:\Users\yang\Desktop\CSSA\Resources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059" y="1592262"/>
            <a:ext cx="3551237" cy="221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792779" y="4953000"/>
            <a:ext cx="3894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Problem 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Too many experts, too many options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Cause confusion and lose customers</a:t>
            </a:r>
          </a:p>
          <a:p>
            <a:pPr marL="285750" indent="-285750">
              <a:buFont typeface="Arial" pitchFamily="34" charset="0"/>
              <a:buChar char="•"/>
            </a:pPr>
            <a:endParaRPr lang="en-CA" dirty="0" smtClean="0"/>
          </a:p>
        </p:txBody>
      </p:sp>
      <p:pic>
        <p:nvPicPr>
          <p:cNvPr id="1029" name="Picture 5" descr="C:\Users\yang\Desktop\CSSA\Resources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227" y="3886200"/>
            <a:ext cx="1327973" cy="122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55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Problems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1601" y="4953000"/>
            <a:ext cx="3751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Problem 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Pricing system is complicated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Hard to define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Hard to value each 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Work may not worth that price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92779" y="4953000"/>
            <a:ext cx="4046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Problem 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Rating system is not helpful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All 5 stars for hundreds of freelancers</a:t>
            </a:r>
          </a:p>
        </p:txBody>
      </p:sp>
      <p:pic>
        <p:nvPicPr>
          <p:cNvPr id="2050" name="Picture 2" descr="C:\Users\yang\Desktop\CSSA\Resources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60" y="1676400"/>
            <a:ext cx="3488244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yang\Desktop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770" y="2057400"/>
            <a:ext cx="3763962" cy="60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yang\Desktop\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770" y="3402147"/>
            <a:ext cx="3708400" cy="61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yang\Desktop\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563" y="2743200"/>
            <a:ext cx="1823814" cy="57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yang\Desktop\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70" y="2796947"/>
            <a:ext cx="1828800" cy="58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40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Solution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6250" y="1295400"/>
            <a:ext cx="40464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Only find you </a:t>
            </a:r>
            <a:r>
              <a:rPr lang="en-US" altLang="zh-CN" dirty="0" smtClean="0"/>
              <a:t>talents</a:t>
            </a:r>
            <a:r>
              <a:rPr lang="zh-CN" altLang="en-US" dirty="0" smtClean="0"/>
              <a:t> </a:t>
            </a:r>
            <a:r>
              <a:rPr lang="en-CA" dirty="0" smtClean="0"/>
              <a:t>online to answer your question </a:t>
            </a:r>
            <a:r>
              <a:rPr lang="en-US" altLang="zh-CN" dirty="0" smtClean="0"/>
              <a:t>right now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Skip your research, we connect you to limited but only </a:t>
            </a:r>
            <a:r>
              <a:rPr lang="en-CA" dirty="0" smtClean="0"/>
              <a:t>qualified talents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705753" cy="65913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61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Solution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2026414"/>
            <a:ext cx="40464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Instant messenger</a:t>
            </a:r>
          </a:p>
          <a:p>
            <a:pPr marL="285750" indent="-285750">
              <a:buFont typeface="Arial" pitchFamily="34" charset="0"/>
              <a:buChar char="•"/>
            </a:pPr>
            <a:endParaRPr lang="en-CA" dirty="0"/>
          </a:p>
          <a:p>
            <a:pPr marL="285750" indent="-285750">
              <a:buFont typeface="Arial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Simple 1 dollar price</a:t>
            </a:r>
          </a:p>
          <a:p>
            <a:pPr marL="285750" indent="-285750">
              <a:buFont typeface="Arial" pitchFamily="34" charset="0"/>
              <a:buChar char="•"/>
            </a:pPr>
            <a:endParaRPr lang="en-CA" dirty="0"/>
          </a:p>
          <a:p>
            <a:pPr marL="285750" indent="-285750">
              <a:buFont typeface="Arial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itchFamily="34" charset="0"/>
              <a:buChar char="•"/>
            </a:pPr>
            <a:endParaRPr lang="en-CA" dirty="0"/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Approve or Decline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94" y="228600"/>
            <a:ext cx="3630782" cy="645795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412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3810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Market Size - User (Freelancers)</a:t>
            </a:r>
          </a:p>
        </p:txBody>
      </p:sp>
      <p:sp>
        <p:nvSpPr>
          <p:cNvPr id="10" name="Freeform 5"/>
          <p:cNvSpPr>
            <a:spLocks noChangeArrowheads="1"/>
          </p:cNvSpPr>
          <p:nvPr/>
        </p:nvSpPr>
        <p:spPr bwMode="auto">
          <a:xfrm>
            <a:off x="5105400" y="1828800"/>
            <a:ext cx="3048000" cy="3000740"/>
          </a:xfrm>
          <a:custGeom>
            <a:avLst/>
            <a:gdLst>
              <a:gd name="T0" fmla="*/ 92 w 550"/>
              <a:gd name="T1" fmla="*/ 110 h 561"/>
              <a:gd name="T2" fmla="*/ 110 w 550"/>
              <a:gd name="T3" fmla="*/ 459 h 561"/>
              <a:gd name="T4" fmla="*/ 541 w 550"/>
              <a:gd name="T5" fmla="*/ 514 h 561"/>
              <a:gd name="T6" fmla="*/ 441 w 550"/>
              <a:gd name="T7" fmla="*/ 91 h 561"/>
              <a:gd name="T8" fmla="*/ 92 w 550"/>
              <a:gd name="T9" fmla="*/ 110 h 5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0"/>
              <a:gd name="T16" fmla="*/ 0 h 561"/>
              <a:gd name="T17" fmla="*/ 550 w 550"/>
              <a:gd name="T18" fmla="*/ 561 h 5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0" h="561">
                <a:moveTo>
                  <a:pt x="92" y="110"/>
                </a:moveTo>
                <a:cubicBezTo>
                  <a:pt x="0" y="211"/>
                  <a:pt x="8" y="367"/>
                  <a:pt x="110" y="459"/>
                </a:cubicBezTo>
                <a:cubicBezTo>
                  <a:pt x="224" y="561"/>
                  <a:pt x="416" y="510"/>
                  <a:pt x="541" y="514"/>
                </a:cubicBezTo>
                <a:cubicBezTo>
                  <a:pt x="522" y="387"/>
                  <a:pt x="550" y="189"/>
                  <a:pt x="441" y="91"/>
                </a:cubicBezTo>
                <a:cubicBezTo>
                  <a:pt x="339" y="0"/>
                  <a:pt x="183" y="8"/>
                  <a:pt x="92" y="110"/>
                </a:cubicBezTo>
                <a:close/>
              </a:path>
            </a:pathLst>
          </a:custGeom>
          <a:solidFill>
            <a:srgbClr val="4C6062"/>
          </a:solidFill>
          <a:ln w="952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latin typeface="+mj-lt"/>
              <a:sym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3006004"/>
            <a:ext cx="1458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solidFill>
                  <a:schemeClr val="bg1"/>
                </a:solidFill>
                <a:latin typeface="+mj-lt"/>
              </a:rPr>
              <a:t>&gt;50%</a:t>
            </a:r>
            <a:endParaRPr lang="en-CA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63052" y="4827299"/>
            <a:ext cx="3271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Over 50% of the workforce in North America will be freelancers by 2020</a:t>
            </a:r>
          </a:p>
        </p:txBody>
      </p:sp>
      <p:sp>
        <p:nvSpPr>
          <p:cNvPr id="13" name="Freeform 5"/>
          <p:cNvSpPr>
            <a:spLocks noChangeArrowheads="1"/>
          </p:cNvSpPr>
          <p:nvPr/>
        </p:nvSpPr>
        <p:spPr bwMode="auto">
          <a:xfrm>
            <a:off x="1071282" y="1857935"/>
            <a:ext cx="3048000" cy="3000740"/>
          </a:xfrm>
          <a:custGeom>
            <a:avLst/>
            <a:gdLst>
              <a:gd name="T0" fmla="*/ 92 w 550"/>
              <a:gd name="T1" fmla="*/ 110 h 561"/>
              <a:gd name="T2" fmla="*/ 110 w 550"/>
              <a:gd name="T3" fmla="*/ 459 h 561"/>
              <a:gd name="T4" fmla="*/ 541 w 550"/>
              <a:gd name="T5" fmla="*/ 514 h 561"/>
              <a:gd name="T6" fmla="*/ 441 w 550"/>
              <a:gd name="T7" fmla="*/ 91 h 561"/>
              <a:gd name="T8" fmla="*/ 92 w 550"/>
              <a:gd name="T9" fmla="*/ 110 h 5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0"/>
              <a:gd name="T16" fmla="*/ 0 h 561"/>
              <a:gd name="T17" fmla="*/ 550 w 550"/>
              <a:gd name="T18" fmla="*/ 561 h 5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0" h="561">
                <a:moveTo>
                  <a:pt x="92" y="110"/>
                </a:moveTo>
                <a:cubicBezTo>
                  <a:pt x="0" y="211"/>
                  <a:pt x="8" y="367"/>
                  <a:pt x="110" y="459"/>
                </a:cubicBezTo>
                <a:cubicBezTo>
                  <a:pt x="224" y="561"/>
                  <a:pt x="416" y="510"/>
                  <a:pt x="541" y="514"/>
                </a:cubicBezTo>
                <a:cubicBezTo>
                  <a:pt x="522" y="387"/>
                  <a:pt x="550" y="189"/>
                  <a:pt x="441" y="91"/>
                </a:cubicBezTo>
                <a:cubicBezTo>
                  <a:pt x="339" y="0"/>
                  <a:pt x="183" y="8"/>
                  <a:pt x="92" y="110"/>
                </a:cubicBezTo>
                <a:close/>
              </a:path>
            </a:pathLst>
          </a:custGeom>
          <a:solidFill>
            <a:srgbClr val="4C6062"/>
          </a:solidFill>
          <a:ln w="952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latin typeface="+mj-lt"/>
              <a:sym typeface="宋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5682" y="3035139"/>
            <a:ext cx="1458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solidFill>
                  <a:schemeClr val="bg1"/>
                </a:solidFill>
                <a:latin typeface="+mj-lt"/>
              </a:rPr>
              <a:t>53 M</a:t>
            </a:r>
            <a:endParaRPr lang="en-CA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28934" y="4856434"/>
            <a:ext cx="3190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There are 53 million freelancers in North America today</a:t>
            </a:r>
          </a:p>
        </p:txBody>
      </p:sp>
    </p:spTree>
    <p:extLst>
      <p:ext uri="{BB962C8B-B14F-4D97-AF65-F5344CB8AC3E}">
        <p14:creationId xmlns:p14="http://schemas.microsoft.com/office/powerpoint/2010/main" val="74535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3810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Market Size - Customer (Requesters)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2894" y="4643326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Total estimated questions of a year </a:t>
            </a:r>
          </a:p>
        </p:txBody>
      </p:sp>
      <p:sp>
        <p:nvSpPr>
          <p:cNvPr id="13" name="Freeform 5"/>
          <p:cNvSpPr>
            <a:spLocks noChangeArrowheads="1"/>
          </p:cNvSpPr>
          <p:nvPr/>
        </p:nvSpPr>
        <p:spPr bwMode="auto">
          <a:xfrm>
            <a:off x="434788" y="2233332"/>
            <a:ext cx="2324100" cy="2285804"/>
          </a:xfrm>
          <a:custGeom>
            <a:avLst/>
            <a:gdLst>
              <a:gd name="T0" fmla="*/ 92 w 550"/>
              <a:gd name="T1" fmla="*/ 110 h 561"/>
              <a:gd name="T2" fmla="*/ 110 w 550"/>
              <a:gd name="T3" fmla="*/ 459 h 561"/>
              <a:gd name="T4" fmla="*/ 541 w 550"/>
              <a:gd name="T5" fmla="*/ 514 h 561"/>
              <a:gd name="T6" fmla="*/ 441 w 550"/>
              <a:gd name="T7" fmla="*/ 91 h 561"/>
              <a:gd name="T8" fmla="*/ 92 w 550"/>
              <a:gd name="T9" fmla="*/ 110 h 5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0"/>
              <a:gd name="T16" fmla="*/ 0 h 561"/>
              <a:gd name="T17" fmla="*/ 550 w 550"/>
              <a:gd name="T18" fmla="*/ 561 h 5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0" h="561">
                <a:moveTo>
                  <a:pt x="92" y="110"/>
                </a:moveTo>
                <a:cubicBezTo>
                  <a:pt x="0" y="211"/>
                  <a:pt x="8" y="367"/>
                  <a:pt x="110" y="459"/>
                </a:cubicBezTo>
                <a:cubicBezTo>
                  <a:pt x="224" y="561"/>
                  <a:pt x="416" y="510"/>
                  <a:pt x="541" y="514"/>
                </a:cubicBezTo>
                <a:cubicBezTo>
                  <a:pt x="522" y="387"/>
                  <a:pt x="550" y="189"/>
                  <a:pt x="441" y="91"/>
                </a:cubicBezTo>
                <a:cubicBezTo>
                  <a:pt x="339" y="0"/>
                  <a:pt x="183" y="8"/>
                  <a:pt x="92" y="110"/>
                </a:cubicBezTo>
                <a:close/>
              </a:path>
            </a:pathLst>
          </a:custGeom>
          <a:solidFill>
            <a:srgbClr val="4C6062"/>
          </a:solidFill>
          <a:ln w="952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latin typeface="+mj-lt"/>
              <a:sym typeface="宋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3137" y="3114624"/>
            <a:ext cx="1949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chemeClr val="bg1"/>
                </a:solidFill>
                <a:latin typeface="+mj-lt"/>
              </a:rPr>
              <a:t>6 Questions</a:t>
            </a:r>
            <a:endParaRPr lang="en-CA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0647" y="4643326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On average, people have six questions per day cannot be answered or found easily</a:t>
            </a:r>
          </a:p>
        </p:txBody>
      </p:sp>
      <p:sp>
        <p:nvSpPr>
          <p:cNvPr id="9" name="Freeform 5"/>
          <p:cNvSpPr>
            <a:spLocks noChangeArrowheads="1"/>
          </p:cNvSpPr>
          <p:nvPr/>
        </p:nvSpPr>
        <p:spPr bwMode="auto">
          <a:xfrm>
            <a:off x="3200400" y="2233332"/>
            <a:ext cx="2324100" cy="2285804"/>
          </a:xfrm>
          <a:custGeom>
            <a:avLst/>
            <a:gdLst>
              <a:gd name="T0" fmla="*/ 92 w 550"/>
              <a:gd name="T1" fmla="*/ 110 h 561"/>
              <a:gd name="T2" fmla="*/ 110 w 550"/>
              <a:gd name="T3" fmla="*/ 459 h 561"/>
              <a:gd name="T4" fmla="*/ 541 w 550"/>
              <a:gd name="T5" fmla="*/ 514 h 561"/>
              <a:gd name="T6" fmla="*/ 441 w 550"/>
              <a:gd name="T7" fmla="*/ 91 h 561"/>
              <a:gd name="T8" fmla="*/ 92 w 550"/>
              <a:gd name="T9" fmla="*/ 110 h 5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0"/>
              <a:gd name="T16" fmla="*/ 0 h 561"/>
              <a:gd name="T17" fmla="*/ 550 w 550"/>
              <a:gd name="T18" fmla="*/ 561 h 5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0" h="561">
                <a:moveTo>
                  <a:pt x="92" y="110"/>
                </a:moveTo>
                <a:cubicBezTo>
                  <a:pt x="0" y="211"/>
                  <a:pt x="8" y="367"/>
                  <a:pt x="110" y="459"/>
                </a:cubicBezTo>
                <a:cubicBezTo>
                  <a:pt x="224" y="561"/>
                  <a:pt x="416" y="510"/>
                  <a:pt x="541" y="514"/>
                </a:cubicBezTo>
                <a:cubicBezTo>
                  <a:pt x="522" y="387"/>
                  <a:pt x="550" y="189"/>
                  <a:pt x="441" y="91"/>
                </a:cubicBezTo>
                <a:cubicBezTo>
                  <a:pt x="339" y="0"/>
                  <a:pt x="183" y="8"/>
                  <a:pt x="92" y="110"/>
                </a:cubicBezTo>
                <a:close/>
              </a:path>
            </a:pathLst>
          </a:custGeom>
          <a:solidFill>
            <a:srgbClr val="4C6062"/>
          </a:solidFill>
          <a:ln w="952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latin typeface="+mj-lt"/>
              <a:sym typeface="宋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51524" y="3114624"/>
            <a:ext cx="1421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chemeClr val="bg1"/>
                </a:solidFill>
                <a:latin typeface="+mj-lt"/>
              </a:rPr>
              <a:t>2 Billion</a:t>
            </a:r>
            <a:endParaRPr lang="en-CA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1400" y="4643326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Active smartphone users globally in 2017</a:t>
            </a:r>
          </a:p>
        </p:txBody>
      </p:sp>
      <p:sp>
        <p:nvSpPr>
          <p:cNvPr id="18" name="Freeform 5"/>
          <p:cNvSpPr>
            <a:spLocks noChangeArrowheads="1"/>
          </p:cNvSpPr>
          <p:nvPr/>
        </p:nvSpPr>
        <p:spPr bwMode="auto">
          <a:xfrm>
            <a:off x="5867400" y="2233332"/>
            <a:ext cx="2324100" cy="2285804"/>
          </a:xfrm>
          <a:custGeom>
            <a:avLst/>
            <a:gdLst>
              <a:gd name="T0" fmla="*/ 92 w 550"/>
              <a:gd name="T1" fmla="*/ 110 h 561"/>
              <a:gd name="T2" fmla="*/ 110 w 550"/>
              <a:gd name="T3" fmla="*/ 459 h 561"/>
              <a:gd name="T4" fmla="*/ 541 w 550"/>
              <a:gd name="T5" fmla="*/ 514 h 561"/>
              <a:gd name="T6" fmla="*/ 441 w 550"/>
              <a:gd name="T7" fmla="*/ 91 h 561"/>
              <a:gd name="T8" fmla="*/ 92 w 550"/>
              <a:gd name="T9" fmla="*/ 110 h 5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0"/>
              <a:gd name="T16" fmla="*/ 0 h 561"/>
              <a:gd name="T17" fmla="*/ 550 w 550"/>
              <a:gd name="T18" fmla="*/ 561 h 5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0" h="561">
                <a:moveTo>
                  <a:pt x="92" y="110"/>
                </a:moveTo>
                <a:cubicBezTo>
                  <a:pt x="0" y="211"/>
                  <a:pt x="8" y="367"/>
                  <a:pt x="110" y="459"/>
                </a:cubicBezTo>
                <a:cubicBezTo>
                  <a:pt x="224" y="561"/>
                  <a:pt x="416" y="510"/>
                  <a:pt x="541" y="514"/>
                </a:cubicBezTo>
                <a:cubicBezTo>
                  <a:pt x="522" y="387"/>
                  <a:pt x="550" y="189"/>
                  <a:pt x="441" y="91"/>
                </a:cubicBezTo>
                <a:cubicBezTo>
                  <a:pt x="339" y="0"/>
                  <a:pt x="183" y="8"/>
                  <a:pt x="92" y="110"/>
                </a:cubicBezTo>
                <a:close/>
              </a:path>
            </a:pathLst>
          </a:custGeom>
          <a:solidFill>
            <a:srgbClr val="4C6062"/>
          </a:solidFill>
          <a:ln w="9525" cmpd="sng">
            <a:solidFill>
              <a:schemeClr val="bg1"/>
            </a:solidFill>
            <a:bevel/>
          </a:ln>
        </p:spPr>
        <p:txBody>
          <a:bodyPr/>
          <a:lstStyle/>
          <a:p>
            <a:endParaRPr lang="zh-CN" altLang="zh-CN" sz="1600">
              <a:solidFill>
                <a:srgbClr val="000000"/>
              </a:solidFill>
              <a:latin typeface="+mj-lt"/>
              <a:sym typeface="宋体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48400" y="3114624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chemeClr val="bg1"/>
                </a:solidFill>
                <a:latin typeface="+mj-lt"/>
              </a:rPr>
              <a:t>12 Billion</a:t>
            </a:r>
            <a:endParaRPr lang="en-CA" sz="2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517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810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Competitors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586753" y="3535687"/>
            <a:ext cx="60198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7553" y="335102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High cost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6553" y="337208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cost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343400" y="1295400"/>
            <a:ext cx="0" cy="48768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2129" y="6248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Longer time, big project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86100" y="904220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Short time, simple task</a:t>
            </a:r>
          </a:p>
        </p:txBody>
      </p:sp>
      <p:pic>
        <p:nvPicPr>
          <p:cNvPr id="3074" name="Picture 2" descr="C:\Users\yang\Desktop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1" y="5500968"/>
            <a:ext cx="1006475" cy="35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yang\Desktop\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11" y="4849943"/>
            <a:ext cx="892175" cy="40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yang\Desktop\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3886200"/>
            <a:ext cx="1120775" cy="3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yang\Desktop\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454523"/>
            <a:ext cx="1203325" cy="36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yang\Desktop\1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087213"/>
            <a:ext cx="769938" cy="31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yang\Desktop\1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11" y="2096508"/>
            <a:ext cx="982663" cy="42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yang\Desktop\Captur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1327150" cy="27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97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28800" y="2203076"/>
            <a:ext cx="518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Freelancers charge from </a:t>
            </a:r>
            <a:r>
              <a:rPr lang="en-CA" dirty="0" smtClean="0"/>
              <a:t>$1 </a:t>
            </a:r>
            <a:r>
              <a:rPr lang="en-CA" dirty="0" smtClean="0"/>
              <a:t>per question</a:t>
            </a:r>
          </a:p>
          <a:p>
            <a:pPr marL="285750" indent="-285750">
              <a:buFont typeface="Arial" pitchFamily="34" charset="0"/>
              <a:buChar char="•"/>
            </a:pPr>
            <a:endParaRPr lang="en-CA" dirty="0"/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We charge 10% </a:t>
            </a:r>
            <a:r>
              <a:rPr lang="en-CA" dirty="0"/>
              <a:t>of the revenue paying to the </a:t>
            </a:r>
            <a:r>
              <a:rPr lang="en-CA" dirty="0" smtClean="0"/>
              <a:t>freelancers</a:t>
            </a:r>
          </a:p>
          <a:p>
            <a:pPr marL="285750" indent="-285750">
              <a:buFont typeface="Arial" pitchFamily="34" charset="0"/>
              <a:buChar char="•"/>
            </a:pPr>
            <a:endParaRPr lang="en-CA" dirty="0"/>
          </a:p>
          <a:p>
            <a:pPr marL="285750" indent="-285750">
              <a:buFont typeface="Arial" pitchFamily="34" charset="0"/>
              <a:buChar char="•"/>
            </a:pPr>
            <a:r>
              <a:rPr lang="en-CA" dirty="0" smtClean="0"/>
              <a:t>Market average is 15% - 25% per transaction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/>
              <a:t>Revenue Model</a:t>
            </a:r>
          </a:p>
        </p:txBody>
      </p:sp>
    </p:spTree>
    <p:extLst>
      <p:ext uri="{BB962C8B-B14F-4D97-AF65-F5344CB8AC3E}">
        <p14:creationId xmlns:p14="http://schemas.microsoft.com/office/powerpoint/2010/main" val="102449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310</Words>
  <Application>Microsoft Office PowerPoint</Application>
  <PresentationFormat>On-screen Show (4:3)</PresentationFormat>
  <Paragraphs>69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InstAnswer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InstAnswer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shen</dc:creator>
  <cp:lastModifiedBy>yang shen</cp:lastModifiedBy>
  <cp:revision>69</cp:revision>
  <dcterms:created xsi:type="dcterms:W3CDTF">2006-08-16T00:00:00Z</dcterms:created>
  <dcterms:modified xsi:type="dcterms:W3CDTF">2017-06-24T22:01:31Z</dcterms:modified>
</cp:coreProperties>
</file>