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9" r:id="rId15"/>
    <p:sldId id="268" r:id="rId16"/>
    <p:sldId id="275" r:id="rId17"/>
    <p:sldId id="276" r:id="rId18"/>
    <p:sldId id="277" r:id="rId19"/>
    <p:sldId id="278" r:id="rId20"/>
    <p:sldId id="279" r:id="rId21"/>
    <p:sldId id="280" r:id="rId22"/>
    <p:sldId id="272" r:id="rId23"/>
    <p:sldId id="270" r:id="rId24"/>
    <p:sldId id="271" r:id="rId25"/>
    <p:sldId id="273" r:id="rId26"/>
    <p:sldId id="274" r:id="rId2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1" name="Google Shape;20;p21"/>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9"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26"/>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26"/>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norm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ieeexplore.ieee.org/document/9160184" TargetMode="External"/><Relationship Id="rId7" Type="http://schemas.openxmlformats.org/officeDocument/2006/relationships/hyperlink" Target="https://en.wikipedia.org/wiki/Facial_recognition_system" TargetMode="External"/><Relationship Id="rId2" Type="http://schemas.openxmlformats.org/officeDocument/2006/relationships/hyperlink" Target="https://www.ijedr.org/papers/IJEDR1903093.pdf" TargetMode="External"/><Relationship Id="rId1" Type="http://schemas.openxmlformats.org/officeDocument/2006/relationships/slideLayout" Target="../slideLayouts/slideLayout2.xml"/><Relationship Id="rId6" Type="http://schemas.openxmlformats.org/officeDocument/2006/relationships/hyperlink" Target="https://www.geeksforgeeks.org/opencv-python-program-face-detection/" TargetMode="External"/><Relationship Id="rId5" Type="http://schemas.openxmlformats.org/officeDocument/2006/relationships/hyperlink" Target="https://www.geeksforgeeks.org/python-face-recognition-using-gui/" TargetMode="External"/><Relationship Id="rId4" Type="http://schemas.openxmlformats.org/officeDocument/2006/relationships/hyperlink" Target="https://ieeexplore.ieee.org/document/9215441"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
          <p:cNvSpPr txBox="1">
            <a:spLocks noGrp="1"/>
          </p:cNvSpPr>
          <p:nvPr>
            <p:ph type="ctrTitle"/>
          </p:nvPr>
        </p:nvSpPr>
        <p:spPr>
          <a:xfrm>
            <a:off x="377824" y="119024"/>
            <a:ext cx="8520602" cy="1936502"/>
          </a:xfrm>
          <a:prstGeom prst="rect">
            <a:avLst/>
          </a:prstGeom>
        </p:spPr>
        <p:txBody>
          <a:bodyPr/>
          <a:lstStyle/>
          <a:p>
            <a:pPr algn="l">
              <a:defRPr sz="3400">
                <a:latin typeface="Trebuchet MS"/>
                <a:ea typeface="Trebuchet MS"/>
                <a:cs typeface="Trebuchet MS"/>
                <a:sym typeface="Trebuchet MS"/>
              </a:defRPr>
            </a:pPr>
            <a:r>
              <a:rPr dirty="0"/>
              <a:t>      </a:t>
            </a:r>
            <a:r>
              <a:rPr dirty="0">
                <a:latin typeface="Georgia"/>
                <a:ea typeface="Georgia"/>
                <a:cs typeface="Georgia"/>
                <a:sym typeface="Georgia"/>
              </a:rPr>
              <a:t>Vishwakarma Institute of Technology</a:t>
            </a:r>
            <a:endParaRPr sz="3800" dirty="0">
              <a:latin typeface="Georgia"/>
              <a:ea typeface="Georgia"/>
              <a:cs typeface="Georgia"/>
              <a:sym typeface="Georgia"/>
            </a:endParaRPr>
          </a:p>
          <a:p>
            <a:pPr>
              <a:defRPr sz="1900">
                <a:latin typeface="Georgia"/>
                <a:ea typeface="Georgia"/>
                <a:cs typeface="Georgia"/>
                <a:sym typeface="Georgia"/>
              </a:defRPr>
            </a:pPr>
            <a:r>
              <a:rPr dirty="0"/>
              <a:t>     Topic – Face Recognition Based Student Attendance System</a:t>
            </a:r>
            <a:r>
              <a:rPr sz="4500" dirty="0"/>
              <a:t> </a:t>
            </a:r>
          </a:p>
        </p:txBody>
      </p:sp>
      <p:sp>
        <p:nvSpPr>
          <p:cNvPr id="110" name="Google Shape;55;p1"/>
          <p:cNvSpPr txBox="1">
            <a:spLocks noGrp="1"/>
          </p:cNvSpPr>
          <p:nvPr>
            <p:ph type="subTitle" idx="1"/>
          </p:nvPr>
        </p:nvSpPr>
        <p:spPr>
          <a:xfrm>
            <a:off x="311699" y="2149974"/>
            <a:ext cx="8520602" cy="2993401"/>
          </a:xfrm>
          <a:prstGeom prst="rect">
            <a:avLst/>
          </a:prstGeom>
        </p:spPr>
        <p:txBody>
          <a:bodyPr/>
          <a:lstStyle/>
          <a:p>
            <a:pPr marL="0" indent="0" algn="l">
              <a:lnSpc>
                <a:spcPct val="115000"/>
              </a:lnSpc>
              <a:defRPr sz="1500">
                <a:solidFill>
                  <a:srgbClr val="000000"/>
                </a:solidFill>
                <a:latin typeface="Georgia"/>
                <a:ea typeface="Georgia"/>
                <a:cs typeface="Georgia"/>
                <a:sym typeface="Georgia"/>
              </a:defRPr>
            </a:pPr>
            <a:r>
              <a:rPr dirty="0"/>
              <a:t>                                                               Division - SY-IT-A</a:t>
            </a:r>
          </a:p>
          <a:p>
            <a:pPr marL="0" indent="0" algn="l">
              <a:lnSpc>
                <a:spcPct val="115000"/>
              </a:lnSpc>
              <a:defRPr sz="1500">
                <a:solidFill>
                  <a:srgbClr val="000000"/>
                </a:solidFill>
                <a:latin typeface="Georgia"/>
                <a:ea typeface="Georgia"/>
                <a:cs typeface="Georgia"/>
                <a:sym typeface="Georgia"/>
              </a:defRPr>
            </a:pPr>
            <a:r>
              <a:rPr dirty="0"/>
              <a:t>                                                                    Group no. 4</a:t>
            </a:r>
          </a:p>
          <a:p>
            <a:pPr marL="0" indent="0" algn="l">
              <a:lnSpc>
                <a:spcPct val="115000"/>
              </a:lnSpc>
              <a:defRPr sz="1500">
                <a:solidFill>
                  <a:srgbClr val="000000"/>
                </a:solidFill>
                <a:latin typeface="Georgia"/>
                <a:ea typeface="Georgia"/>
                <a:cs typeface="Georgia"/>
                <a:sym typeface="Georgia"/>
              </a:defRPr>
            </a:pPr>
            <a:r>
              <a:rPr dirty="0"/>
              <a:t>                                                         Guide - Prof. Deepali Joshi</a:t>
            </a:r>
          </a:p>
          <a:p>
            <a:pPr marL="0" indent="0" algn="l">
              <a:lnSpc>
                <a:spcPct val="115000"/>
              </a:lnSpc>
              <a:defRPr sz="1500">
                <a:solidFill>
                  <a:srgbClr val="000000"/>
                </a:solidFill>
                <a:latin typeface="Georgia"/>
                <a:ea typeface="Georgia"/>
                <a:cs typeface="Georgia"/>
                <a:sym typeface="Georgia"/>
              </a:defRPr>
            </a:pPr>
            <a:r>
              <a:rPr dirty="0"/>
              <a:t>Members:</a:t>
            </a:r>
          </a:p>
          <a:p>
            <a:pPr marL="0" indent="0" algn="l">
              <a:lnSpc>
                <a:spcPct val="115000"/>
              </a:lnSpc>
              <a:defRPr sz="1500">
                <a:solidFill>
                  <a:srgbClr val="000000"/>
                </a:solidFill>
                <a:latin typeface="Georgia"/>
                <a:ea typeface="Georgia"/>
                <a:cs typeface="Georgia"/>
                <a:sym typeface="Georgia"/>
              </a:defRPr>
            </a:pPr>
            <a:r>
              <a:rPr dirty="0"/>
              <a:t>1.Shinde Tejas-61</a:t>
            </a:r>
          </a:p>
          <a:p>
            <a:pPr marL="0" indent="0" algn="l">
              <a:lnSpc>
                <a:spcPct val="115000"/>
              </a:lnSpc>
              <a:defRPr sz="1500">
                <a:solidFill>
                  <a:srgbClr val="000000"/>
                </a:solidFill>
                <a:latin typeface="Georgia"/>
                <a:ea typeface="Georgia"/>
                <a:cs typeface="Georgia"/>
                <a:sym typeface="Georgia"/>
              </a:defRPr>
            </a:pPr>
            <a:r>
              <a:rPr dirty="0"/>
              <a:t>2.Vanjari Atharv-63</a:t>
            </a:r>
          </a:p>
          <a:p>
            <a:pPr marL="0" indent="0" algn="l">
              <a:lnSpc>
                <a:spcPct val="115000"/>
              </a:lnSpc>
              <a:defRPr sz="1500">
                <a:solidFill>
                  <a:srgbClr val="000000"/>
                </a:solidFill>
                <a:latin typeface="Georgia"/>
                <a:ea typeface="Georgia"/>
                <a:cs typeface="Georgia"/>
                <a:sym typeface="Georgia"/>
              </a:defRPr>
            </a:pPr>
            <a:r>
              <a:rPr dirty="0"/>
              <a:t>3.Vishal Singh-65</a:t>
            </a:r>
          </a:p>
          <a:p>
            <a:pPr marL="0" indent="0" algn="l">
              <a:lnSpc>
                <a:spcPct val="115000"/>
              </a:lnSpc>
              <a:defRPr sz="1500">
                <a:solidFill>
                  <a:srgbClr val="000000"/>
                </a:solidFill>
                <a:latin typeface="Georgia"/>
                <a:ea typeface="Georgia"/>
                <a:cs typeface="Georgia"/>
                <a:sym typeface="Georgia"/>
              </a:defRPr>
            </a:pPr>
            <a:r>
              <a:rPr dirty="0"/>
              <a:t>4.Harshada Giri-75</a:t>
            </a:r>
          </a:p>
          <a:p>
            <a:pPr marL="0" indent="0" algn="l">
              <a:lnSpc>
                <a:spcPct val="115000"/>
              </a:lnSpc>
              <a:defRPr sz="1500">
                <a:solidFill>
                  <a:srgbClr val="000000"/>
                </a:solidFill>
                <a:latin typeface="Georgia"/>
                <a:ea typeface="Georgia"/>
                <a:cs typeface="Georgia"/>
                <a:sym typeface="Georgia"/>
              </a:defRPr>
            </a:pPr>
            <a:r>
              <a:rPr dirty="0"/>
              <a:t>5.Priti Patil-82</a:t>
            </a:r>
          </a:p>
        </p:txBody>
      </p:sp>
      <p:pic>
        <p:nvPicPr>
          <p:cNvPr id="111" name="Google Shape;56;p1" descr="Google Shape;56;p1"/>
          <p:cNvPicPr>
            <a:picLocks noChangeAspect="1"/>
          </p:cNvPicPr>
          <p:nvPr/>
        </p:nvPicPr>
        <p:blipFill>
          <a:blip r:embed="rId2"/>
          <a:stretch>
            <a:fillRect/>
          </a:stretch>
        </p:blipFill>
        <p:spPr>
          <a:xfrm>
            <a:off x="118800" y="189475"/>
            <a:ext cx="1020651" cy="108632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18;p10"/>
          <p:cNvSpPr txBox="1">
            <a:spLocks noGrp="1"/>
          </p:cNvSpPr>
          <p:nvPr>
            <p:ph type="title"/>
          </p:nvPr>
        </p:nvSpPr>
        <p:spPr>
          <a:xfrm>
            <a:off x="311699" y="445025"/>
            <a:ext cx="8520602" cy="572701"/>
          </a:xfrm>
          <a:prstGeom prst="rect">
            <a:avLst/>
          </a:prstGeom>
        </p:spPr>
        <p:txBody>
          <a:bodyPr/>
          <a:lstStyle/>
          <a:p>
            <a:pPr>
              <a:defRPr sz="2500"/>
            </a:pPr>
            <a:r>
              <a:t>                                   </a:t>
            </a:r>
            <a:r>
              <a:rPr b="1" u="sng"/>
              <a:t>METHODOLOGY</a:t>
            </a:r>
          </a:p>
        </p:txBody>
      </p:sp>
      <p:sp>
        <p:nvSpPr>
          <p:cNvPr id="147" name="Google Shape;119;p10"/>
          <p:cNvSpPr txBox="1">
            <a:spLocks noGrp="1"/>
          </p:cNvSpPr>
          <p:nvPr>
            <p:ph type="body" idx="1"/>
          </p:nvPr>
        </p:nvSpPr>
        <p:spPr>
          <a:xfrm>
            <a:off x="311699" y="1152475"/>
            <a:ext cx="8520602" cy="3416400"/>
          </a:xfrm>
          <a:prstGeom prst="rect">
            <a:avLst/>
          </a:prstGeom>
        </p:spPr>
        <p:txBody>
          <a:bodyPr/>
          <a:lstStyle/>
          <a:p>
            <a:pPr marL="0" indent="0">
              <a:lnSpc>
                <a:spcPct val="90000"/>
              </a:lnSpc>
              <a:spcBef>
                <a:spcPts val="4200"/>
              </a:spcBef>
              <a:buSzTx/>
              <a:buNone/>
              <a:defRPr b="1">
                <a:solidFill>
                  <a:srgbClr val="000000"/>
                </a:solidFill>
              </a:defRPr>
            </a:pPr>
            <a:r>
              <a:t>Algorithm steps involved are:</a:t>
            </a:r>
          </a:p>
          <a:p>
            <a:pPr marL="0" indent="0">
              <a:lnSpc>
                <a:spcPct val="90000"/>
              </a:lnSpc>
              <a:buSzTx/>
              <a:buNone/>
            </a:pPr>
            <a:endParaRPr>
              <a:solidFill>
                <a:srgbClr val="000000"/>
              </a:solidFill>
            </a:endParaRPr>
          </a:p>
          <a:p>
            <a:pPr marL="0" indent="0">
              <a:lnSpc>
                <a:spcPct val="90000"/>
              </a:lnSpc>
              <a:buSzTx/>
              <a:buNone/>
              <a:defRPr>
                <a:solidFill>
                  <a:srgbClr val="000000"/>
                </a:solidFill>
              </a:defRPr>
            </a:pPr>
            <a:r>
              <a:t>1.Face Detection</a:t>
            </a:r>
          </a:p>
          <a:p>
            <a:pPr marL="0" indent="0">
              <a:lnSpc>
                <a:spcPct val="90000"/>
              </a:lnSpc>
              <a:buSzTx/>
              <a:buNone/>
            </a:pPr>
            <a:endParaRPr>
              <a:solidFill>
                <a:srgbClr val="000000"/>
              </a:solidFill>
            </a:endParaRPr>
          </a:p>
          <a:p>
            <a:pPr marL="0" indent="0">
              <a:lnSpc>
                <a:spcPct val="90000"/>
              </a:lnSpc>
              <a:buSzTx/>
              <a:buNone/>
              <a:defRPr>
                <a:solidFill>
                  <a:srgbClr val="000000"/>
                </a:solidFill>
              </a:defRPr>
            </a:pPr>
            <a:r>
              <a:t>2.Training file</a:t>
            </a:r>
          </a:p>
          <a:p>
            <a:pPr marL="0" indent="0">
              <a:lnSpc>
                <a:spcPct val="90000"/>
              </a:lnSpc>
              <a:buSzTx/>
              <a:buNone/>
            </a:pPr>
            <a:endParaRPr>
              <a:solidFill>
                <a:srgbClr val="000000"/>
              </a:solidFill>
            </a:endParaRPr>
          </a:p>
          <a:p>
            <a:pPr marL="0" indent="0">
              <a:lnSpc>
                <a:spcPct val="90000"/>
              </a:lnSpc>
              <a:buSzTx/>
              <a:buNone/>
              <a:defRPr>
                <a:solidFill>
                  <a:srgbClr val="000000"/>
                </a:solidFill>
              </a:defRPr>
            </a:pPr>
            <a:r>
              <a:t>3.Face Recognition </a:t>
            </a:r>
          </a:p>
          <a:p>
            <a:pPr marL="0" indent="0">
              <a:lnSpc>
                <a:spcPct val="90000"/>
              </a:lnSpc>
              <a:buSzTx/>
              <a:buNone/>
            </a:pPr>
            <a:endParaRPr>
              <a:solidFill>
                <a:srgbClr val="000000"/>
              </a:solidFill>
            </a:endParaRPr>
          </a:p>
          <a:p>
            <a:pPr marL="0" indent="0">
              <a:lnSpc>
                <a:spcPct val="90000"/>
              </a:lnSpc>
              <a:buSzTx/>
              <a:buNone/>
              <a:defRPr>
                <a:solidFill>
                  <a:srgbClr val="000000"/>
                </a:solidFill>
              </a:defRPr>
            </a:pPr>
            <a:r>
              <a:t>4.Mark Attendance</a:t>
            </a:r>
          </a:p>
        </p:txBody>
      </p:sp>
      <p:pic>
        <p:nvPicPr>
          <p:cNvPr id="148" name="Google Shape;120;p10" descr="Google Shape;120;p10"/>
          <p:cNvPicPr>
            <a:picLocks noChangeAspect="1"/>
          </p:cNvPicPr>
          <p:nvPr/>
        </p:nvPicPr>
        <p:blipFill>
          <a:blip r:embed="rId2"/>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125;p11"/>
          <p:cNvSpPr txBox="1">
            <a:spLocks noGrp="1"/>
          </p:cNvSpPr>
          <p:nvPr>
            <p:ph type="title"/>
          </p:nvPr>
        </p:nvSpPr>
        <p:spPr>
          <a:xfrm>
            <a:off x="311699" y="445025"/>
            <a:ext cx="8520602" cy="572701"/>
          </a:xfrm>
          <a:prstGeom prst="rect">
            <a:avLst/>
          </a:prstGeom>
        </p:spPr>
        <p:txBody>
          <a:bodyPr/>
          <a:lstStyle>
            <a:lvl1pPr algn="ctr" defTabSz="365760">
              <a:defRPr sz="2440" b="1" u="sng"/>
            </a:lvl1pPr>
          </a:lstStyle>
          <a:p>
            <a:r>
              <a:t>METHODOLOGY</a:t>
            </a:r>
          </a:p>
        </p:txBody>
      </p:sp>
      <p:sp>
        <p:nvSpPr>
          <p:cNvPr id="151" name="Google Shape;126;p11"/>
          <p:cNvSpPr txBox="1">
            <a:spLocks noGrp="1"/>
          </p:cNvSpPr>
          <p:nvPr>
            <p:ph type="body" idx="1"/>
          </p:nvPr>
        </p:nvSpPr>
        <p:spPr>
          <a:xfrm>
            <a:off x="311699" y="1152475"/>
            <a:ext cx="8520602" cy="3416400"/>
          </a:xfrm>
          <a:prstGeom prst="rect">
            <a:avLst/>
          </a:prstGeom>
        </p:spPr>
        <p:txBody>
          <a:bodyPr>
            <a:normAutofit lnSpcReduction="10000"/>
          </a:bodyPr>
          <a:lstStyle/>
          <a:p>
            <a:pPr marL="0" indent="0">
              <a:lnSpc>
                <a:spcPct val="90000"/>
              </a:lnSpc>
              <a:buSzTx/>
              <a:buNone/>
              <a:defRPr sz="1400" b="1">
                <a:solidFill>
                  <a:srgbClr val="000000"/>
                </a:solidFill>
              </a:defRPr>
            </a:pPr>
            <a:r>
              <a:t>The LPBH algorithm is a part of OpenCV.</a:t>
            </a:r>
          </a:p>
          <a:p>
            <a:pPr marL="0" indent="0">
              <a:lnSpc>
                <a:spcPct val="90000"/>
              </a:lnSpc>
              <a:spcBef>
                <a:spcPts val="800"/>
              </a:spcBef>
              <a:buSzTx/>
              <a:buNone/>
              <a:defRPr sz="1400" b="1" i="1">
                <a:solidFill>
                  <a:srgbClr val="000000"/>
                </a:solidFill>
              </a:defRPr>
            </a:pPr>
            <a:r>
              <a:t>1.Start Camera</a:t>
            </a:r>
          </a:p>
          <a:p>
            <a:pPr indent="-317500">
              <a:lnSpc>
                <a:spcPct val="90000"/>
              </a:lnSpc>
              <a:buClr>
                <a:srgbClr val="000000"/>
              </a:buClr>
              <a:buSzPts val="1400"/>
              <a:defRPr sz="1400">
                <a:solidFill>
                  <a:srgbClr val="000000"/>
                </a:solidFill>
              </a:defRPr>
            </a:pPr>
            <a:r>
              <a:t>The first step is to start the webcam and get the video stream as the input for the system. After starting the video, the main task is to detect the human face in it so that the image of the face can be taken, stored, and then used for face recognition task.</a:t>
            </a:r>
          </a:p>
          <a:p>
            <a:pPr marL="0" indent="0">
              <a:spcBef>
                <a:spcPts val="1200"/>
              </a:spcBef>
              <a:buSzTx/>
              <a:buNone/>
              <a:defRPr sz="1400" b="1" i="1">
                <a:solidFill>
                  <a:srgbClr val="000000"/>
                </a:solidFill>
              </a:defRPr>
            </a:pPr>
            <a:r>
              <a:t>2.Face Detection</a:t>
            </a:r>
          </a:p>
          <a:p>
            <a:pPr indent="-317500">
              <a:buClr>
                <a:srgbClr val="000000"/>
              </a:buClr>
              <a:buSzPts val="1400"/>
              <a:defRPr sz="1400">
                <a:solidFill>
                  <a:srgbClr val="000000"/>
                </a:solidFill>
              </a:defRPr>
            </a:pPr>
            <a:r>
              <a:t> The face detection is performed using Haar Cascade algorithm.</a:t>
            </a:r>
          </a:p>
          <a:p>
            <a:pPr indent="-317500">
              <a:buClr>
                <a:srgbClr val="000000"/>
              </a:buClr>
              <a:buSzPts val="1400"/>
              <a:defRPr sz="1400">
                <a:solidFill>
                  <a:srgbClr val="000000"/>
                </a:solidFill>
              </a:defRPr>
            </a:pPr>
            <a:r>
              <a:t> This algorithm for object detection is capable of running in the real-time.</a:t>
            </a:r>
          </a:p>
          <a:p>
            <a:pPr marL="0" indent="0">
              <a:spcBef>
                <a:spcPts val="1200"/>
              </a:spcBef>
              <a:buSzTx/>
              <a:buNone/>
              <a:defRPr sz="1400" b="1" i="1">
                <a:solidFill>
                  <a:srgbClr val="000000"/>
                </a:solidFill>
              </a:defRPr>
            </a:pPr>
            <a:r>
              <a:t>3.Training the File</a:t>
            </a:r>
          </a:p>
          <a:p>
            <a:pPr indent="-317500">
              <a:buClr>
                <a:srgbClr val="000000"/>
              </a:buClr>
              <a:buSzPts val="1400"/>
              <a:defRPr sz="1400">
                <a:solidFill>
                  <a:srgbClr val="000000"/>
                </a:solidFill>
              </a:defRPr>
            </a:pPr>
            <a:r>
              <a:t>The next step performed by the system is to store the images into the dataset folder</a:t>
            </a:r>
          </a:p>
          <a:p>
            <a:pPr indent="-317500">
              <a:buClr>
                <a:srgbClr val="000000"/>
              </a:buClr>
              <a:buSzPts val="1400"/>
              <a:defRPr sz="1400">
                <a:solidFill>
                  <a:srgbClr val="000000"/>
                </a:solidFill>
              </a:defRPr>
            </a:pPr>
            <a:r>
              <a:t>Now the system needs to generate a histogram out of those images which are taken.</a:t>
            </a:r>
          </a:p>
          <a:p>
            <a:pPr indent="-317500">
              <a:buClr>
                <a:srgbClr val="000000"/>
              </a:buClr>
              <a:buSzPts val="1400"/>
              <a:defRPr sz="1400">
                <a:solidFill>
                  <a:srgbClr val="000000"/>
                </a:solidFill>
              </a:defRPr>
            </a:pPr>
            <a:r>
              <a:t>System also needs to train the model by using those images. The model will be trained using LBPH algorithm. </a:t>
            </a:r>
          </a:p>
        </p:txBody>
      </p:sp>
      <p:pic>
        <p:nvPicPr>
          <p:cNvPr id="152" name="Google Shape;127;p11" descr="Google Shape;127;p11"/>
          <p:cNvPicPr>
            <a:picLocks noChangeAspect="1"/>
          </p:cNvPicPr>
          <p:nvPr/>
        </p:nvPicPr>
        <p:blipFill>
          <a:blip r:embed="rId2"/>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132;p12"/>
          <p:cNvSpPr txBox="1">
            <a:spLocks noGrp="1"/>
          </p:cNvSpPr>
          <p:nvPr>
            <p:ph type="title"/>
          </p:nvPr>
        </p:nvSpPr>
        <p:spPr>
          <a:xfrm>
            <a:off x="311699" y="445025"/>
            <a:ext cx="8520602" cy="572701"/>
          </a:xfrm>
          <a:prstGeom prst="rect">
            <a:avLst/>
          </a:prstGeom>
        </p:spPr>
        <p:txBody>
          <a:bodyPr/>
          <a:lstStyle/>
          <a:p>
            <a:pPr algn="ctr" defTabSz="365760">
              <a:defRPr sz="1000"/>
            </a:pPr>
            <a:r>
              <a:t>    </a:t>
            </a:r>
            <a:r>
              <a:rPr sz="2480" b="1" u="sng"/>
              <a:t>METHODOLOGY</a:t>
            </a:r>
          </a:p>
        </p:txBody>
      </p:sp>
      <p:sp>
        <p:nvSpPr>
          <p:cNvPr id="155" name="Google Shape;133;p12"/>
          <p:cNvSpPr txBox="1">
            <a:spLocks noGrp="1"/>
          </p:cNvSpPr>
          <p:nvPr>
            <p:ph type="body" idx="1"/>
          </p:nvPr>
        </p:nvSpPr>
        <p:spPr>
          <a:xfrm>
            <a:off x="311699" y="1152475"/>
            <a:ext cx="8520602" cy="3416400"/>
          </a:xfrm>
          <a:prstGeom prst="rect">
            <a:avLst/>
          </a:prstGeom>
        </p:spPr>
        <p:txBody>
          <a:bodyPr/>
          <a:lstStyle/>
          <a:p>
            <a:pPr marL="0" indent="0">
              <a:spcBef>
                <a:spcPts val="4300"/>
              </a:spcBef>
              <a:buSzTx/>
              <a:buNone/>
              <a:defRPr sz="1400" b="1" i="1">
                <a:solidFill>
                  <a:srgbClr val="000000"/>
                </a:solidFill>
              </a:defRPr>
            </a:pPr>
            <a:r>
              <a:t>4.Face Recognition</a:t>
            </a:r>
          </a:p>
          <a:p>
            <a:pPr indent="-317500">
              <a:buClr>
                <a:srgbClr val="000000"/>
              </a:buClr>
              <a:buSzPts val="1400"/>
              <a:defRPr sz="1400">
                <a:solidFill>
                  <a:srgbClr val="000000"/>
                </a:solidFill>
              </a:defRPr>
            </a:pPr>
            <a:r>
              <a:t>Along with the face detection, Face recognition is very necessary. Face recognition in this system is performed using the LBPH algorithm.</a:t>
            </a:r>
          </a:p>
          <a:p>
            <a:pPr indent="-317500">
              <a:buClr>
                <a:srgbClr val="000000"/>
              </a:buClr>
              <a:buSzPts val="1400"/>
              <a:defRPr sz="1400">
                <a:solidFill>
                  <a:srgbClr val="000000"/>
                </a:solidFill>
              </a:defRPr>
            </a:pPr>
            <a:r>
              <a:t>Local Binary Pattern (LBP) is a basic yet effective texture operator that labels pixels in an image by thresholding each pixel's neighbourhood and treating the result as a binary number.</a:t>
            </a:r>
          </a:p>
          <a:p>
            <a:pPr marL="0" indent="0">
              <a:buSzTx/>
              <a:buNone/>
            </a:pPr>
            <a:endParaRPr sz="1400" b="1">
              <a:solidFill>
                <a:srgbClr val="000000"/>
              </a:solidFill>
            </a:endParaRPr>
          </a:p>
          <a:p>
            <a:pPr marL="0" indent="0">
              <a:buSzTx/>
              <a:buNone/>
              <a:defRPr sz="1400" b="1">
                <a:solidFill>
                  <a:srgbClr val="000000"/>
                </a:solidFill>
              </a:defRPr>
            </a:pPr>
            <a:r>
              <a:t>Steps:</a:t>
            </a:r>
          </a:p>
          <a:p>
            <a:pPr indent="-317500">
              <a:buClr>
                <a:srgbClr val="000000"/>
              </a:buClr>
              <a:buSzPts val="1400"/>
              <a:defRPr sz="1400">
                <a:solidFill>
                  <a:srgbClr val="000000"/>
                </a:solidFill>
              </a:defRPr>
            </a:pPr>
            <a:r>
              <a:t>Suppose we have an image having dimensions M x M.</a:t>
            </a:r>
          </a:p>
          <a:p>
            <a:pPr indent="-317500">
              <a:buClr>
                <a:srgbClr val="000000"/>
              </a:buClr>
              <a:buSzPts val="1400"/>
              <a:defRPr sz="1400">
                <a:solidFill>
                  <a:srgbClr val="000000"/>
                </a:solidFill>
              </a:defRPr>
            </a:pPr>
            <a:r>
              <a:t>We can get part of this image as a window of 3x3 pixels.</a:t>
            </a:r>
          </a:p>
          <a:p>
            <a:pPr indent="-317500">
              <a:buClr>
                <a:srgbClr val="000000"/>
              </a:buClr>
              <a:buSzPts val="1400"/>
              <a:defRPr sz="1400">
                <a:solidFill>
                  <a:srgbClr val="000000"/>
                </a:solidFill>
              </a:defRPr>
            </a:pPr>
            <a:r>
              <a:t>oIt can also be represented as a 3x3 matrix containing the intensity of each pixel (0~255).</a:t>
            </a:r>
          </a:p>
        </p:txBody>
      </p:sp>
      <p:pic>
        <p:nvPicPr>
          <p:cNvPr id="156" name="Google Shape;134;p12" descr="Google Shape;134;p12"/>
          <p:cNvPicPr>
            <a:picLocks noChangeAspect="1"/>
          </p:cNvPicPr>
          <p:nvPr/>
        </p:nvPicPr>
        <p:blipFill>
          <a:blip r:embed="rId2"/>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132;p12"/>
          <p:cNvSpPr txBox="1">
            <a:spLocks noGrp="1"/>
          </p:cNvSpPr>
          <p:nvPr>
            <p:ph type="title"/>
          </p:nvPr>
        </p:nvSpPr>
        <p:spPr>
          <a:xfrm>
            <a:off x="311699" y="188274"/>
            <a:ext cx="8520602" cy="572701"/>
          </a:xfrm>
          <a:prstGeom prst="rect">
            <a:avLst/>
          </a:prstGeom>
        </p:spPr>
        <p:txBody>
          <a:bodyPr/>
          <a:lstStyle/>
          <a:p>
            <a:pPr algn="ctr" defTabSz="365760">
              <a:defRPr sz="1000"/>
            </a:pPr>
            <a:r>
              <a:rPr dirty="0"/>
              <a:t>    </a:t>
            </a:r>
            <a:r>
              <a:rPr sz="2480" b="1" u="sng" dirty="0"/>
              <a:t>METHODOLOGY</a:t>
            </a:r>
          </a:p>
        </p:txBody>
      </p:sp>
      <p:sp>
        <p:nvSpPr>
          <p:cNvPr id="155" name="Google Shape;133;p12"/>
          <p:cNvSpPr txBox="1">
            <a:spLocks noGrp="1"/>
          </p:cNvSpPr>
          <p:nvPr>
            <p:ph type="body" idx="1"/>
          </p:nvPr>
        </p:nvSpPr>
        <p:spPr>
          <a:xfrm>
            <a:off x="311699" y="1152475"/>
            <a:ext cx="8520602" cy="3416400"/>
          </a:xfrm>
          <a:prstGeom prst="rect">
            <a:avLst/>
          </a:prstGeom>
        </p:spPr>
        <p:txBody>
          <a:bodyPr/>
          <a:lstStyle/>
          <a:p>
            <a:pPr marL="0" indent="0">
              <a:spcBef>
                <a:spcPts val="4300"/>
              </a:spcBef>
              <a:buSzTx/>
              <a:buNone/>
              <a:defRPr sz="1400" b="1" i="1">
                <a:solidFill>
                  <a:srgbClr val="000000"/>
                </a:solidFill>
              </a:defRPr>
            </a:pPr>
            <a:r>
              <a:t>4.Face Recognition</a:t>
            </a:r>
          </a:p>
          <a:p>
            <a:pPr indent="-317500">
              <a:buClr>
                <a:srgbClr val="000000"/>
              </a:buClr>
              <a:buSzPts val="1400"/>
              <a:defRPr sz="1400">
                <a:solidFill>
                  <a:srgbClr val="000000"/>
                </a:solidFill>
              </a:defRPr>
            </a:pPr>
            <a:r>
              <a:t>Along with the face detection, Face recognition is very necessary. Face recognition in this system is performed using the LBPH algorithm.</a:t>
            </a:r>
          </a:p>
          <a:p>
            <a:pPr indent="-317500">
              <a:buClr>
                <a:srgbClr val="000000"/>
              </a:buClr>
              <a:buSzPts val="1400"/>
              <a:defRPr sz="1400">
                <a:solidFill>
                  <a:srgbClr val="000000"/>
                </a:solidFill>
              </a:defRPr>
            </a:pPr>
            <a:r>
              <a:t>Local Binary Pattern (LBP) is a basic yet effective texture operator that labels pixels in an image by thresholding each pixel's neighbourhood and treating the result as a binary number.</a:t>
            </a:r>
          </a:p>
          <a:p>
            <a:pPr marL="0" indent="0">
              <a:buSzTx/>
              <a:buNone/>
            </a:pPr>
            <a:endParaRPr sz="1400" b="1">
              <a:solidFill>
                <a:srgbClr val="000000"/>
              </a:solidFill>
            </a:endParaRPr>
          </a:p>
          <a:p>
            <a:pPr marL="0" indent="0">
              <a:buSzTx/>
              <a:buNone/>
              <a:defRPr sz="1400" b="1">
                <a:solidFill>
                  <a:srgbClr val="000000"/>
                </a:solidFill>
              </a:defRPr>
            </a:pPr>
            <a:r>
              <a:t>Steps:</a:t>
            </a:r>
          </a:p>
          <a:p>
            <a:pPr indent="-317500">
              <a:buClr>
                <a:srgbClr val="000000"/>
              </a:buClr>
              <a:buSzPts val="1400"/>
              <a:defRPr sz="1400">
                <a:solidFill>
                  <a:srgbClr val="000000"/>
                </a:solidFill>
              </a:defRPr>
            </a:pPr>
            <a:r>
              <a:t>Suppose we have an image having dimensions M x M.</a:t>
            </a:r>
          </a:p>
          <a:p>
            <a:pPr indent="-317500">
              <a:buClr>
                <a:srgbClr val="000000"/>
              </a:buClr>
              <a:buSzPts val="1400"/>
              <a:defRPr sz="1400">
                <a:solidFill>
                  <a:srgbClr val="000000"/>
                </a:solidFill>
              </a:defRPr>
            </a:pPr>
            <a:r>
              <a:t>We can get part of this image as a window of 3x3 pixels.</a:t>
            </a:r>
          </a:p>
          <a:p>
            <a:pPr indent="-317500">
              <a:buClr>
                <a:srgbClr val="000000"/>
              </a:buClr>
              <a:buSzPts val="1400"/>
              <a:defRPr sz="1400">
                <a:solidFill>
                  <a:srgbClr val="000000"/>
                </a:solidFill>
              </a:defRPr>
            </a:pPr>
            <a:r>
              <a:t>oIt can also be represented as a 3x3 matrix containing the intensity of each pixel (0~255).</a:t>
            </a:r>
          </a:p>
        </p:txBody>
      </p:sp>
      <p:pic>
        <p:nvPicPr>
          <p:cNvPr id="156" name="Google Shape;134;p12" descr="Google Shape;134;p12"/>
          <p:cNvPicPr>
            <a:picLocks noChangeAspect="1"/>
          </p:cNvPicPr>
          <p:nvPr/>
        </p:nvPicPr>
        <p:blipFill>
          <a:blip r:embed="rId2"/>
          <a:stretch>
            <a:fillRect/>
          </a:stretch>
        </p:blipFill>
        <p:spPr>
          <a:xfrm>
            <a:off x="79299" y="66150"/>
            <a:ext cx="823076" cy="876026"/>
          </a:xfrm>
          <a:prstGeom prst="rect">
            <a:avLst/>
          </a:prstGeom>
          <a:ln w="12700">
            <a:miter lim="400000"/>
          </a:ln>
        </p:spPr>
      </p:pic>
    </p:spTree>
    <p:extLst>
      <p:ext uri="{BB962C8B-B14F-4D97-AF65-F5344CB8AC3E}">
        <p14:creationId xmlns:p14="http://schemas.microsoft.com/office/powerpoint/2010/main" val="31708952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47;p14"/>
          <p:cNvSpPr txBox="1">
            <a:spLocks noGrp="1"/>
          </p:cNvSpPr>
          <p:nvPr>
            <p:ph type="title"/>
          </p:nvPr>
        </p:nvSpPr>
        <p:spPr>
          <a:xfrm>
            <a:off x="311699" y="445025"/>
            <a:ext cx="8520602" cy="572701"/>
          </a:xfrm>
          <a:prstGeom prst="rect">
            <a:avLst/>
          </a:prstGeom>
        </p:spPr>
        <p:txBody>
          <a:bodyPr/>
          <a:lstStyle/>
          <a:p>
            <a:pPr algn="ctr" defTabSz="365760">
              <a:defRPr sz="1120"/>
            </a:pPr>
            <a:r>
              <a:t>   </a:t>
            </a:r>
            <a:r>
              <a:rPr sz="2520" b="1" u="sng"/>
              <a:t>ALGORITHM</a:t>
            </a:r>
          </a:p>
        </p:txBody>
      </p:sp>
      <p:sp>
        <p:nvSpPr>
          <p:cNvPr id="164" name="Google Shape;148;p14"/>
          <p:cNvSpPr txBox="1">
            <a:spLocks noGrp="1"/>
          </p:cNvSpPr>
          <p:nvPr>
            <p:ph type="body" idx="1"/>
          </p:nvPr>
        </p:nvSpPr>
        <p:spPr>
          <a:xfrm>
            <a:off x="311699" y="1196906"/>
            <a:ext cx="8520602" cy="3416401"/>
          </a:xfrm>
          <a:prstGeom prst="rect">
            <a:avLst/>
          </a:prstGeom>
        </p:spPr>
        <p:txBody>
          <a:bodyPr/>
          <a:lstStyle/>
          <a:p>
            <a:pPr marL="0" indent="0">
              <a:buSzTx/>
              <a:buNone/>
              <a:defRPr b="1">
                <a:solidFill>
                  <a:srgbClr val="202124"/>
                </a:solidFill>
              </a:defRPr>
            </a:pPr>
            <a:r>
              <a:t>Haar Cascade</a:t>
            </a:r>
            <a:r>
              <a:rPr b="0"/>
              <a:t> -</a:t>
            </a:r>
          </a:p>
          <a:p>
            <a:pPr marL="0" indent="0">
              <a:buSzTx/>
              <a:buNone/>
            </a:pPr>
            <a:endParaRPr>
              <a:solidFill>
                <a:srgbClr val="202124"/>
              </a:solidFill>
            </a:endParaRPr>
          </a:p>
          <a:p>
            <a:pPr marL="0" indent="0">
              <a:buSzTx/>
              <a:buNone/>
              <a:defRPr>
                <a:solidFill>
                  <a:srgbClr val="202124"/>
                </a:solidFill>
              </a:defRPr>
            </a:pPr>
            <a:r>
              <a:t>It is an Object Detection Algorithm used to identify faces in an image or a real time video. The algorithm uses edge or line detection features proposed by Viola and Jones in their research paper “Rapid Object Detection using a Boosted Cascade of Simple Features” published in 2001. The algorithm is given a lot of positive images consisting of faces, and a lot of negative images not consisting of any face to train on them.</a:t>
            </a:r>
          </a:p>
        </p:txBody>
      </p:sp>
      <p:pic>
        <p:nvPicPr>
          <p:cNvPr id="165" name="Google Shape;149;p14" descr="Google Shape;149;p14"/>
          <p:cNvPicPr>
            <a:picLocks noChangeAspect="1"/>
          </p:cNvPicPr>
          <p:nvPr/>
        </p:nvPicPr>
        <p:blipFill>
          <a:blip r:embed="rId2"/>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Google Shape;139;p13"/>
          <p:cNvSpPr txBox="1">
            <a:spLocks noGrp="1"/>
          </p:cNvSpPr>
          <p:nvPr>
            <p:ph type="title"/>
          </p:nvPr>
        </p:nvSpPr>
        <p:spPr>
          <a:xfrm>
            <a:off x="311699" y="445025"/>
            <a:ext cx="8520602" cy="572701"/>
          </a:xfrm>
          <a:prstGeom prst="rect">
            <a:avLst/>
          </a:prstGeom>
        </p:spPr>
        <p:txBody>
          <a:bodyPr/>
          <a:lstStyle>
            <a:lvl1pPr algn="ctr">
              <a:defRPr sz="2500" b="1" u="sng"/>
            </a:lvl1pPr>
          </a:lstStyle>
          <a:p>
            <a:pPr>
              <a:defRPr b="0" u="none"/>
            </a:pPr>
            <a:r>
              <a:rPr b="1" u="sng"/>
              <a:t>ALGORITHM</a:t>
            </a:r>
          </a:p>
        </p:txBody>
      </p:sp>
      <p:sp>
        <p:nvSpPr>
          <p:cNvPr id="159" name="Google Shape;140;p13"/>
          <p:cNvSpPr txBox="1">
            <a:spLocks noGrp="1"/>
          </p:cNvSpPr>
          <p:nvPr>
            <p:ph type="body" idx="1"/>
          </p:nvPr>
        </p:nvSpPr>
        <p:spPr>
          <a:xfrm>
            <a:off x="311699" y="1152475"/>
            <a:ext cx="8520602" cy="3416400"/>
          </a:xfrm>
          <a:prstGeom prst="rect">
            <a:avLst/>
          </a:prstGeom>
        </p:spPr>
        <p:txBody>
          <a:bodyPr/>
          <a:lstStyle/>
          <a:p>
            <a:pPr marL="0" indent="0">
              <a:buSzTx/>
              <a:buNone/>
              <a:defRPr sz="1400" b="1">
                <a:solidFill>
                  <a:srgbClr val="000000"/>
                </a:solidFill>
              </a:defRPr>
            </a:pPr>
            <a:r>
              <a:t>Local Binary Pattern (LBP) </a:t>
            </a:r>
            <a:r>
              <a:rPr b="0"/>
              <a:t>-</a:t>
            </a:r>
          </a:p>
          <a:p>
            <a:pPr marL="0" indent="0">
              <a:buSzTx/>
              <a:buNone/>
            </a:pPr>
            <a:endParaRPr sz="1400">
              <a:solidFill>
                <a:srgbClr val="000000"/>
              </a:solidFill>
            </a:endParaRPr>
          </a:p>
          <a:p>
            <a:pPr marL="0" indent="0">
              <a:buSzTx/>
              <a:buNone/>
              <a:defRPr sz="1400">
                <a:solidFill>
                  <a:srgbClr val="000000"/>
                </a:solidFill>
              </a:defRPr>
            </a:pPr>
            <a:r>
              <a:t>It is a simple yet very efficient texture operator which labels the pixels of an image by thresholding the neighbourhood of each pixel and considers the result as a binary number. Using the LBP combined with histograms we can represent the face images with a simple data vector. As LBP is a visual descriptor it can also be used for face recognition tasks, as can be seen in the following step-by-step explanation.</a:t>
            </a:r>
          </a:p>
        </p:txBody>
      </p:sp>
      <p:pic>
        <p:nvPicPr>
          <p:cNvPr id="160" name="Google Shape;141;p13" descr="Google Shape;141;p13"/>
          <p:cNvPicPr>
            <a:picLocks noChangeAspect="1"/>
          </p:cNvPicPr>
          <p:nvPr/>
        </p:nvPicPr>
        <p:blipFill>
          <a:blip r:embed="rId2"/>
          <a:stretch>
            <a:fillRect/>
          </a:stretch>
        </p:blipFill>
        <p:spPr>
          <a:xfrm>
            <a:off x="79299" y="66150"/>
            <a:ext cx="823076" cy="876026"/>
          </a:xfrm>
          <a:prstGeom prst="rect">
            <a:avLst/>
          </a:prstGeom>
          <a:ln w="12700">
            <a:miter lim="400000"/>
          </a:ln>
        </p:spPr>
      </p:pic>
      <p:pic>
        <p:nvPicPr>
          <p:cNvPr id="161" name="Google Shape;142;p13" descr="Google Shape;142;p13"/>
          <p:cNvPicPr>
            <a:picLocks noChangeAspect="1"/>
          </p:cNvPicPr>
          <p:nvPr/>
        </p:nvPicPr>
        <p:blipFill>
          <a:blip r:embed="rId3"/>
          <a:stretch>
            <a:fillRect/>
          </a:stretch>
        </p:blipFill>
        <p:spPr>
          <a:xfrm>
            <a:off x="1433774" y="2721824"/>
            <a:ext cx="6386750" cy="1666076"/>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62;g123d6fd8091_0_0"/>
          <p:cNvSpPr txBox="1">
            <a:spLocks noGrp="1"/>
          </p:cNvSpPr>
          <p:nvPr>
            <p:ph type="body" idx="1"/>
          </p:nvPr>
        </p:nvSpPr>
        <p:spPr>
          <a:xfrm>
            <a:off x="152949" y="123775"/>
            <a:ext cx="8520602" cy="3416400"/>
          </a:xfrm>
          <a:prstGeom prst="rect">
            <a:avLst/>
          </a:prstGeom>
        </p:spPr>
        <p:txBody>
          <a:bodyPr/>
          <a:lstStyle/>
          <a:p>
            <a:pPr marL="3291114" lvl="7" indent="0" defTabSz="457200">
              <a:lnSpc>
                <a:spcPct val="100000"/>
              </a:lnSpc>
              <a:spcBef>
                <a:spcPts val="1000"/>
              </a:spcBef>
              <a:buClrTx/>
              <a:buSzPct val="100000"/>
              <a:buNone/>
              <a:defRPr>
                <a:solidFill>
                  <a:srgbClr val="000000"/>
                </a:solidFill>
              </a:defRPr>
            </a:pPr>
            <a:br>
              <a:rPr lang="en-US" b="0" u="none" dirty="0">
                <a:solidFill>
                  <a:schemeClr val="tx1"/>
                </a:solidFill>
              </a:rPr>
            </a:br>
            <a:endParaRPr lang="en-US" b="0" u="none" dirty="0">
              <a:solidFill>
                <a:schemeClr val="tx1"/>
              </a:solidFill>
            </a:endParaRPr>
          </a:p>
          <a:p>
            <a:pPr>
              <a:buNone/>
            </a:pPr>
            <a:endParaRPr lang="en-US" dirty="0">
              <a:solidFill>
                <a:schemeClr val="tx1"/>
              </a:solidFill>
            </a:endParaRPr>
          </a:p>
          <a:p>
            <a:pPr>
              <a:buNone/>
            </a:pPr>
            <a:r>
              <a:rPr lang="en-US" dirty="0">
                <a:solidFill>
                  <a:schemeClr val="tx1"/>
                </a:solidFill>
              </a:rPr>
              <a:t> </a:t>
            </a:r>
            <a:r>
              <a:rPr lang="en-US" sz="1600" b="1" dirty="0">
                <a:solidFill>
                  <a:schemeClr val="tx1"/>
                </a:solidFill>
              </a:rPr>
              <a:t>Example:</a:t>
            </a:r>
          </a:p>
          <a:p>
            <a:pPr>
              <a:buNone/>
            </a:pPr>
            <a:r>
              <a:rPr lang="en-US" sz="1600" b="1" dirty="0">
                <a:solidFill>
                  <a:schemeClr val="tx1"/>
                </a:solidFill>
              </a:rPr>
              <a:t>          INPUT:                                                            OUTPUT:</a:t>
            </a:r>
          </a:p>
          <a:p>
            <a:pPr>
              <a:buNone/>
            </a:pPr>
            <a:endParaRPr lang="en-US" sz="1600" b="1" dirty="0">
              <a:solidFill>
                <a:schemeClr val="tx1"/>
              </a:solidFill>
            </a:endParaRPr>
          </a:p>
          <a:p>
            <a:pPr>
              <a:buNone/>
            </a:pPr>
            <a:endParaRPr lang="en-US" sz="1600" b="1" dirty="0">
              <a:solidFill>
                <a:schemeClr val="tx1"/>
              </a:solidFill>
            </a:endParaRPr>
          </a:p>
          <a:p>
            <a:pPr>
              <a:buNone/>
            </a:pPr>
            <a:r>
              <a:rPr lang="en-US" sz="1600" b="1" dirty="0">
                <a:solidFill>
                  <a:schemeClr val="tx1"/>
                </a:solidFill>
              </a:rPr>
              <a:t>															</a:t>
            </a:r>
          </a:p>
          <a:p>
            <a:pPr>
              <a:buNone/>
            </a:pPr>
            <a:endParaRPr lang="en-US" dirty="0">
              <a:solidFill>
                <a:schemeClr val="tx1"/>
              </a:solidFill>
            </a:endParaRPr>
          </a:p>
          <a:p>
            <a:pPr marL="0" indent="0" defTabSz="457200">
              <a:lnSpc>
                <a:spcPct val="100000"/>
              </a:lnSpc>
              <a:spcBef>
                <a:spcPts val="1000"/>
              </a:spcBef>
              <a:buClrTx/>
              <a:buSzPct val="100000"/>
              <a:buNone/>
              <a:defRPr>
                <a:solidFill>
                  <a:srgbClr val="000000"/>
                </a:solidFill>
              </a:defRPr>
            </a:pPr>
            <a:endParaRPr dirty="0"/>
          </a:p>
        </p:txBody>
      </p:sp>
      <p:pic>
        <p:nvPicPr>
          <p:cNvPr id="6" name="Picture 5">
            <a:extLst>
              <a:ext uri="{FF2B5EF4-FFF2-40B4-BE49-F238E27FC236}">
                <a16:creationId xmlns:a16="http://schemas.microsoft.com/office/drawing/2014/main" id="{6F905D21-68EE-79B7-87BB-F17820985B02}"/>
              </a:ext>
            </a:extLst>
          </p:cNvPr>
          <p:cNvPicPr/>
          <p:nvPr/>
        </p:nvPicPr>
        <p:blipFill>
          <a:blip r:embed="rId2"/>
          <a:srcRect/>
          <a:stretch>
            <a:fillRect/>
          </a:stretch>
        </p:blipFill>
        <p:spPr>
          <a:xfrm>
            <a:off x="4572000" y="1638299"/>
            <a:ext cx="1145423" cy="2183523"/>
          </a:xfrm>
          <a:prstGeom prst="rect">
            <a:avLst/>
          </a:prstGeom>
          <a:noFill/>
          <a:ln>
            <a:noFill/>
          </a:ln>
        </p:spPr>
      </p:pic>
      <p:pic>
        <p:nvPicPr>
          <p:cNvPr id="7" name="Picture 6">
            <a:extLst>
              <a:ext uri="{FF2B5EF4-FFF2-40B4-BE49-F238E27FC236}">
                <a16:creationId xmlns:a16="http://schemas.microsoft.com/office/drawing/2014/main" id="{35436498-4648-B75E-7C9B-8A653DA48CD9}"/>
              </a:ext>
            </a:extLst>
          </p:cNvPr>
          <p:cNvPicPr/>
          <p:nvPr/>
        </p:nvPicPr>
        <p:blipFill>
          <a:blip r:embed="rId3"/>
          <a:srcRect/>
          <a:stretch>
            <a:fillRect/>
          </a:stretch>
        </p:blipFill>
        <p:spPr>
          <a:xfrm>
            <a:off x="5717423" y="1638299"/>
            <a:ext cx="1226470" cy="2183523"/>
          </a:xfrm>
          <a:prstGeom prst="rect">
            <a:avLst/>
          </a:prstGeom>
          <a:noFill/>
          <a:ln>
            <a:noFill/>
          </a:ln>
        </p:spPr>
      </p:pic>
      <p:sp>
        <p:nvSpPr>
          <p:cNvPr id="8" name="TextBox 7">
            <a:extLst>
              <a:ext uri="{FF2B5EF4-FFF2-40B4-BE49-F238E27FC236}">
                <a16:creationId xmlns:a16="http://schemas.microsoft.com/office/drawing/2014/main" id="{09AEAF2D-2C11-D872-33EB-5BA35CD12525}"/>
              </a:ext>
            </a:extLst>
          </p:cNvPr>
          <p:cNvSpPr txBox="1"/>
          <p:nvPr/>
        </p:nvSpPr>
        <p:spPr>
          <a:xfrm>
            <a:off x="503348" y="4373394"/>
            <a:ext cx="6916847"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t>The system will extract the pixel values in the form of matrix from the input image.</a:t>
            </a:r>
          </a:p>
        </p:txBody>
      </p:sp>
      <p:pic>
        <p:nvPicPr>
          <p:cNvPr id="5" name="Picture 4" descr="A picture containing text, person&#10;&#10;Description automatically generated">
            <a:extLst>
              <a:ext uri="{FF2B5EF4-FFF2-40B4-BE49-F238E27FC236}">
                <a16:creationId xmlns:a16="http://schemas.microsoft.com/office/drawing/2014/main" id="{BAF42D9C-E4E1-A06B-11DB-232622265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36" y="1767098"/>
            <a:ext cx="1427037" cy="2003924"/>
          </a:xfrm>
          <a:prstGeom prst="rect">
            <a:avLst/>
          </a:prstGeom>
        </p:spPr>
      </p:pic>
      <p:pic>
        <p:nvPicPr>
          <p:cNvPr id="11" name="Google Shape;134;p12" descr="Google Shape;134;p12">
            <a:extLst>
              <a:ext uri="{FF2B5EF4-FFF2-40B4-BE49-F238E27FC236}">
                <a16:creationId xmlns:a16="http://schemas.microsoft.com/office/drawing/2014/main" id="{522AADA1-3111-C781-06D1-267CF39E288E}"/>
              </a:ext>
            </a:extLst>
          </p:cNvPr>
          <p:cNvPicPr>
            <a:picLocks noChangeAspect="1"/>
          </p:cNvPicPr>
          <p:nvPr/>
        </p:nvPicPr>
        <p:blipFill>
          <a:blip r:embed="rId5"/>
          <a:stretch>
            <a:fillRect/>
          </a:stretch>
        </p:blipFill>
        <p:spPr>
          <a:xfrm>
            <a:off x="269799" y="36450"/>
            <a:ext cx="823076" cy="876026"/>
          </a:xfrm>
          <a:prstGeom prst="rect">
            <a:avLst/>
          </a:prstGeom>
          <a:ln w="12700">
            <a:miter lim="400000"/>
          </a:ln>
        </p:spPr>
      </p:pic>
      <p:sp>
        <p:nvSpPr>
          <p:cNvPr id="10" name="TextBox 9">
            <a:extLst>
              <a:ext uri="{FF2B5EF4-FFF2-40B4-BE49-F238E27FC236}">
                <a16:creationId xmlns:a16="http://schemas.microsoft.com/office/drawing/2014/main" id="{9E1CCB75-801F-E3D8-4940-643C4423D1C2}"/>
              </a:ext>
            </a:extLst>
          </p:cNvPr>
          <p:cNvSpPr txBox="1"/>
          <p:nvPr/>
        </p:nvSpPr>
        <p:spPr>
          <a:xfrm flipH="1">
            <a:off x="3806138" y="166686"/>
            <a:ext cx="191128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u="sng" dirty="0">
                <a:solidFill>
                  <a:schemeClr val="tx1"/>
                </a:solidFill>
              </a:rPr>
              <a:t>ALGORITHM</a:t>
            </a:r>
            <a:endParaRPr kumimoji="0" lang="en-IN" sz="2000" b="0" i="0" u="sng"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2214007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4A57E7-8C17-4B6A-5928-2D9F58C54D87}"/>
              </a:ext>
            </a:extLst>
          </p:cNvPr>
          <p:cNvSpPr txBox="1"/>
          <p:nvPr/>
        </p:nvSpPr>
        <p:spPr>
          <a:xfrm flipH="1">
            <a:off x="3554445" y="149420"/>
            <a:ext cx="2806635" cy="1154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500" b="1" u="sng" dirty="0"/>
              <a:t>ALGORITHM</a:t>
            </a:r>
            <a:br>
              <a:rPr lang="en-US" sz="2500" u="sng" dirty="0"/>
            </a:br>
            <a:br>
              <a:rPr lang="en-US" sz="2500" u="sng" dirty="0"/>
            </a:br>
            <a:endParaRPr kumimoji="0" lang="en-IN" sz="2500" b="0" i="0" u="sng" strike="noStrike" cap="none" spc="0" normalizeH="0" baseline="0" dirty="0">
              <a:ln>
                <a:noFill/>
              </a:ln>
              <a:solidFill>
                <a:srgbClr val="000000"/>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B4B34B6E-F53A-4549-D92C-A4D70A5B516D}"/>
              </a:ext>
            </a:extLst>
          </p:cNvPr>
          <p:cNvSpPr txBox="1"/>
          <p:nvPr/>
        </p:nvSpPr>
        <p:spPr>
          <a:xfrm flipH="1">
            <a:off x="396874" y="654506"/>
            <a:ext cx="8537575"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endParaRPr lang="en-US" b="1" dirty="0">
              <a:solidFill>
                <a:schemeClr val="tx1"/>
              </a:solidFill>
            </a:endParaRPr>
          </a:p>
          <a:p>
            <a:r>
              <a:rPr lang="en-US" b="1" dirty="0">
                <a:solidFill>
                  <a:schemeClr val="tx1"/>
                </a:solidFill>
              </a:rPr>
              <a:t>The rule for finding LBP of an image is as follows</a:t>
            </a:r>
            <a:r>
              <a:rPr lang="en-US" b="1" dirty="0">
                <a:solidFill>
                  <a:schemeClr val="tx1">
                    <a:lumMod val="75000"/>
                    <a:lumOff val="25000"/>
                  </a:schemeClr>
                </a:solidFill>
              </a:rPr>
              <a:t>:</a:t>
            </a:r>
          </a:p>
          <a:p>
            <a:endParaRPr lang="en-US" dirty="0">
              <a:solidFill>
                <a:schemeClr val="tx1">
                  <a:lumMod val="75000"/>
                  <a:lumOff val="25000"/>
                </a:schemeClr>
              </a:solidFill>
            </a:endParaRPr>
          </a:p>
          <a:p>
            <a:pPr>
              <a:buFont typeface="Arial" pitchFamily="34" charset="0"/>
              <a:buChar char="•"/>
            </a:pPr>
            <a:r>
              <a:rPr lang="en-US" sz="1400" dirty="0">
                <a:solidFill>
                  <a:schemeClr val="tx1"/>
                </a:solidFill>
              </a:rPr>
              <a:t>  Set a pixel value as center pixel.</a:t>
            </a:r>
          </a:p>
          <a:p>
            <a:pPr>
              <a:buFont typeface="Arial" pitchFamily="34" charset="0"/>
              <a:buChar char="•"/>
            </a:pPr>
            <a:r>
              <a:rPr lang="en-US" sz="1400" dirty="0">
                <a:solidFill>
                  <a:schemeClr val="tx1"/>
                </a:solidFill>
              </a:rPr>
              <a:t> Collect its neighborhood pixels (total number of neighborhood pixel is 8)</a:t>
            </a:r>
          </a:p>
          <a:p>
            <a:pPr>
              <a:buFont typeface="Arial" pitchFamily="34" charset="0"/>
              <a:buChar char="•"/>
            </a:pPr>
            <a:r>
              <a:rPr lang="en-US" sz="1400" dirty="0">
                <a:solidFill>
                  <a:schemeClr val="tx1"/>
                </a:solidFill>
              </a:rPr>
              <a:t>  Threshold it’s neighborhood pixel value to 1 if its value is greater than or equal to center pixel      value otherwise threshold it to 0.</a:t>
            </a:r>
          </a:p>
          <a:p>
            <a:pPr>
              <a:buFont typeface="Arial" pitchFamily="34" charset="0"/>
              <a:buChar char="•"/>
            </a:pPr>
            <a:r>
              <a:rPr lang="en-US" sz="1400" dirty="0">
                <a:solidFill>
                  <a:schemeClr val="tx1"/>
                </a:solidFill>
              </a:rPr>
              <a:t>  After thresholding, collect all threshold values from neighborhood </a:t>
            </a:r>
            <a:r>
              <a:rPr lang="en-US" sz="1400" dirty="0" err="1">
                <a:solidFill>
                  <a:schemeClr val="tx1"/>
                </a:solidFill>
              </a:rPr>
              <a:t>clockwise.The</a:t>
            </a:r>
            <a:r>
              <a:rPr lang="en-US" sz="1400" dirty="0">
                <a:solidFill>
                  <a:schemeClr val="tx1"/>
                </a:solidFill>
              </a:rPr>
              <a:t> collection will give you an 8-digit binary code. Convert the binary code into decimal.</a:t>
            </a:r>
          </a:p>
          <a:p>
            <a:pPr>
              <a:buFont typeface="Arial" pitchFamily="34" charset="0"/>
              <a:buChar char="•"/>
            </a:pPr>
            <a:r>
              <a:rPr lang="en-US" sz="1400" dirty="0">
                <a:solidFill>
                  <a:schemeClr val="tx1"/>
                </a:solidFill>
              </a:rPr>
              <a:t>  Replace the center pixel value with resulted decimal and do the same process for all pixel values present in image.</a:t>
            </a:r>
          </a:p>
          <a:p>
            <a:pPr>
              <a:buFont typeface="Arial" pitchFamily="34" charset="0"/>
              <a:buChar char="•"/>
            </a:pPr>
            <a:r>
              <a:rPr lang="en-US" sz="1400" dirty="0">
                <a:solidFill>
                  <a:schemeClr val="tx1"/>
                </a:solidFill>
              </a:rPr>
              <a:t>  At the end of this procedure (LBP procedure), we have a new image which represents better characteristics of the original image.</a:t>
            </a:r>
          </a:p>
          <a:p>
            <a:pPr>
              <a:buFont typeface="Arial" pitchFamily="34" charset="0"/>
              <a:buChar char="•"/>
            </a:pPr>
            <a:endParaRPr lang="en-US" dirty="0">
              <a:solidFill>
                <a:schemeClr val="tx1"/>
              </a:solidFill>
            </a:endParaRPr>
          </a:p>
          <a:p>
            <a:pPr>
              <a:buFont typeface="Arial" pitchFamily="34" charset="0"/>
              <a:buChar char="•"/>
            </a:pPr>
            <a:endParaRPr lang="en-US" sz="1600" dirty="0">
              <a:solidFill>
                <a:schemeClr val="tx1"/>
              </a:solidFill>
            </a:endParaRPr>
          </a:p>
          <a:p>
            <a:pPr>
              <a:buFont typeface="Arial" pitchFamily="34" charset="0"/>
              <a:buChar char="•"/>
            </a:pPr>
            <a:endParaRPr lang="en-US" sz="1600" dirty="0">
              <a:solidFill>
                <a:schemeClr val="tx1"/>
              </a:solidFill>
            </a:endParaRPr>
          </a:p>
          <a:p>
            <a:pPr>
              <a:buFont typeface="Arial" pitchFamily="34" charset="0"/>
              <a:buChar char="•"/>
            </a:pPr>
            <a:endParaRPr lang="en-US" sz="1600" dirty="0">
              <a:solidFill>
                <a:schemeClr val="tx1"/>
              </a:solidFill>
            </a:endParaRPr>
          </a:p>
          <a:p>
            <a:pPr>
              <a:buFont typeface="Arial" pitchFamily="34" charset="0"/>
              <a:buChar char="•"/>
            </a:pPr>
            <a:endParaRPr lang="en-US" sz="1600" dirty="0">
              <a:solidFill>
                <a:schemeClr val="tx1"/>
              </a:solidFill>
            </a:endParaRPr>
          </a:p>
          <a:p>
            <a:pPr>
              <a:buFont typeface="Arial" pitchFamily="34" charset="0"/>
              <a:buChar char="•"/>
            </a:pPr>
            <a:endParaRPr lang="en-US" sz="1600" dirty="0">
              <a:solidFill>
                <a:schemeClr val="tx1"/>
              </a:solidFill>
            </a:endParaRPr>
          </a:p>
        </p:txBody>
      </p:sp>
      <p:graphicFrame>
        <p:nvGraphicFramePr>
          <p:cNvPr id="9" name="Table 9">
            <a:extLst>
              <a:ext uri="{FF2B5EF4-FFF2-40B4-BE49-F238E27FC236}">
                <a16:creationId xmlns:a16="http://schemas.microsoft.com/office/drawing/2014/main" id="{B02164D3-BD72-42AC-A3D3-4530AF3B9CAA}"/>
              </a:ext>
            </a:extLst>
          </p:cNvPr>
          <p:cNvGraphicFramePr>
            <a:graphicFrameLocks noGrp="1"/>
          </p:cNvGraphicFramePr>
          <p:nvPr>
            <p:extLst>
              <p:ext uri="{D42A27DB-BD31-4B8C-83A1-F6EECF244321}">
                <p14:modId xmlns:p14="http://schemas.microsoft.com/office/powerpoint/2010/main" val="3369472983"/>
              </p:ext>
            </p:extLst>
          </p:nvPr>
        </p:nvGraphicFramePr>
        <p:xfrm>
          <a:off x="679451" y="3789303"/>
          <a:ext cx="2012949" cy="1112520"/>
        </p:xfrm>
        <a:graphic>
          <a:graphicData uri="http://schemas.openxmlformats.org/drawingml/2006/table">
            <a:tbl>
              <a:tblPr firstRow="1" bandRow="1">
                <a:tableStyleId>{5940675A-B579-460E-94D1-54222C63F5DA}</a:tableStyleId>
              </a:tblPr>
              <a:tblGrid>
                <a:gridCol w="670983">
                  <a:extLst>
                    <a:ext uri="{9D8B030D-6E8A-4147-A177-3AD203B41FA5}">
                      <a16:colId xmlns:a16="http://schemas.microsoft.com/office/drawing/2014/main" val="1863759544"/>
                    </a:ext>
                  </a:extLst>
                </a:gridCol>
                <a:gridCol w="670983">
                  <a:extLst>
                    <a:ext uri="{9D8B030D-6E8A-4147-A177-3AD203B41FA5}">
                      <a16:colId xmlns:a16="http://schemas.microsoft.com/office/drawing/2014/main" val="4032978151"/>
                    </a:ext>
                  </a:extLst>
                </a:gridCol>
                <a:gridCol w="670983">
                  <a:extLst>
                    <a:ext uri="{9D8B030D-6E8A-4147-A177-3AD203B41FA5}">
                      <a16:colId xmlns:a16="http://schemas.microsoft.com/office/drawing/2014/main" val="271609105"/>
                    </a:ext>
                  </a:extLst>
                </a:gridCol>
              </a:tblGrid>
              <a:tr h="370840">
                <a:tc>
                  <a:txBody>
                    <a:bodyPr/>
                    <a:lstStyle/>
                    <a:p>
                      <a:r>
                        <a:rPr lang="en-IN" sz="1600" dirty="0"/>
                        <a:t>127</a:t>
                      </a:r>
                    </a:p>
                  </a:txBody>
                  <a:tcPr>
                    <a:solidFill>
                      <a:schemeClr val="accent2">
                        <a:lumMod val="10000"/>
                        <a:lumOff val="90000"/>
                      </a:schemeClr>
                    </a:solidFill>
                  </a:tcPr>
                </a:tc>
                <a:tc>
                  <a:txBody>
                    <a:bodyPr/>
                    <a:lstStyle/>
                    <a:p>
                      <a:r>
                        <a:rPr lang="en-US" sz="1400" dirty="0"/>
                        <a:t>141</a:t>
                      </a:r>
                    </a:p>
                  </a:txBody>
                  <a:tcPr>
                    <a:solidFill>
                      <a:schemeClr val="accent2">
                        <a:lumMod val="10000"/>
                        <a:lumOff val="90000"/>
                      </a:schemeClr>
                    </a:solidFill>
                  </a:tcPr>
                </a:tc>
                <a:tc>
                  <a:txBody>
                    <a:bodyPr/>
                    <a:lstStyle/>
                    <a:p>
                      <a:r>
                        <a:rPr lang="en-US" sz="1400" dirty="0"/>
                        <a:t>147</a:t>
                      </a:r>
                    </a:p>
                  </a:txBody>
                  <a:tcPr>
                    <a:solidFill>
                      <a:schemeClr val="accent2">
                        <a:lumMod val="10000"/>
                        <a:lumOff val="90000"/>
                      </a:schemeClr>
                    </a:solidFill>
                  </a:tcPr>
                </a:tc>
                <a:extLst>
                  <a:ext uri="{0D108BD9-81ED-4DB2-BD59-A6C34878D82A}">
                    <a16:rowId xmlns:a16="http://schemas.microsoft.com/office/drawing/2014/main" val="2280227780"/>
                  </a:ext>
                </a:extLst>
              </a:tr>
              <a:tr h="370840">
                <a:tc>
                  <a:txBody>
                    <a:bodyPr/>
                    <a:lstStyle/>
                    <a:p>
                      <a:r>
                        <a:rPr lang="en-IN" sz="1600" dirty="0"/>
                        <a:t>125</a:t>
                      </a:r>
                    </a:p>
                  </a:txBody>
                  <a:tcPr>
                    <a:solidFill>
                      <a:schemeClr val="accent2">
                        <a:lumMod val="10000"/>
                        <a:lumOff val="90000"/>
                      </a:schemeClr>
                    </a:solidFill>
                  </a:tcPr>
                </a:tc>
                <a:tc>
                  <a:txBody>
                    <a:bodyPr/>
                    <a:lstStyle/>
                    <a:p>
                      <a:r>
                        <a:rPr lang="en-US" sz="1400" dirty="0"/>
                        <a:t>139</a:t>
                      </a:r>
                    </a:p>
                  </a:txBody>
                  <a:tcPr>
                    <a:solidFill>
                      <a:schemeClr val="accent2">
                        <a:lumMod val="10000"/>
                        <a:lumOff val="90000"/>
                      </a:schemeClr>
                    </a:solidFill>
                  </a:tcPr>
                </a:tc>
                <a:tc>
                  <a:txBody>
                    <a:bodyPr/>
                    <a:lstStyle/>
                    <a:p>
                      <a:r>
                        <a:rPr lang="en-US" sz="1400" dirty="0"/>
                        <a:t>145</a:t>
                      </a:r>
                    </a:p>
                  </a:txBody>
                  <a:tcPr>
                    <a:solidFill>
                      <a:schemeClr val="accent2">
                        <a:lumMod val="10000"/>
                        <a:lumOff val="90000"/>
                      </a:schemeClr>
                    </a:solidFill>
                  </a:tcPr>
                </a:tc>
                <a:extLst>
                  <a:ext uri="{0D108BD9-81ED-4DB2-BD59-A6C34878D82A}">
                    <a16:rowId xmlns:a16="http://schemas.microsoft.com/office/drawing/2014/main" val="3217819762"/>
                  </a:ext>
                </a:extLst>
              </a:tr>
              <a:tr h="370840">
                <a:tc>
                  <a:txBody>
                    <a:bodyPr/>
                    <a:lstStyle/>
                    <a:p>
                      <a:r>
                        <a:rPr lang="en-IN" sz="1600" dirty="0"/>
                        <a:t>123</a:t>
                      </a:r>
                    </a:p>
                  </a:txBody>
                  <a:tcPr>
                    <a:solidFill>
                      <a:schemeClr val="accent2">
                        <a:lumMod val="10000"/>
                        <a:lumOff val="90000"/>
                      </a:schemeClr>
                    </a:solidFill>
                  </a:tcPr>
                </a:tc>
                <a:tc>
                  <a:txBody>
                    <a:bodyPr/>
                    <a:lstStyle/>
                    <a:p>
                      <a:r>
                        <a:rPr lang="en-US" sz="1400" dirty="0"/>
                        <a:t>136</a:t>
                      </a:r>
                    </a:p>
                  </a:txBody>
                  <a:tcPr>
                    <a:solidFill>
                      <a:schemeClr val="accent2">
                        <a:lumMod val="10000"/>
                        <a:lumOff val="90000"/>
                      </a:schemeClr>
                    </a:solidFill>
                  </a:tcPr>
                </a:tc>
                <a:tc>
                  <a:txBody>
                    <a:bodyPr/>
                    <a:lstStyle/>
                    <a:p>
                      <a:r>
                        <a:rPr lang="en-US" sz="1400" dirty="0"/>
                        <a:t>144</a:t>
                      </a:r>
                    </a:p>
                  </a:txBody>
                  <a:tcPr>
                    <a:solidFill>
                      <a:schemeClr val="accent2">
                        <a:lumMod val="10000"/>
                        <a:lumOff val="90000"/>
                      </a:schemeClr>
                    </a:solidFill>
                  </a:tcPr>
                </a:tc>
                <a:extLst>
                  <a:ext uri="{0D108BD9-81ED-4DB2-BD59-A6C34878D82A}">
                    <a16:rowId xmlns:a16="http://schemas.microsoft.com/office/drawing/2014/main" val="2311908318"/>
                  </a:ext>
                </a:extLst>
              </a:tr>
            </a:tbl>
          </a:graphicData>
        </a:graphic>
      </p:graphicFrame>
      <p:sp>
        <p:nvSpPr>
          <p:cNvPr id="11" name="Right Arrow 9">
            <a:extLst>
              <a:ext uri="{FF2B5EF4-FFF2-40B4-BE49-F238E27FC236}">
                <a16:creationId xmlns:a16="http://schemas.microsoft.com/office/drawing/2014/main" id="{855B90C1-93FC-BD62-8911-818C7FF1B0E3}"/>
              </a:ext>
            </a:extLst>
          </p:cNvPr>
          <p:cNvSpPr/>
          <p:nvPr/>
        </p:nvSpPr>
        <p:spPr>
          <a:xfrm>
            <a:off x="3314700" y="3924299"/>
            <a:ext cx="1885950" cy="794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THRESHOLDING</a:t>
            </a:r>
          </a:p>
        </p:txBody>
      </p:sp>
      <p:graphicFrame>
        <p:nvGraphicFramePr>
          <p:cNvPr id="10" name="Table 11">
            <a:extLst>
              <a:ext uri="{FF2B5EF4-FFF2-40B4-BE49-F238E27FC236}">
                <a16:creationId xmlns:a16="http://schemas.microsoft.com/office/drawing/2014/main" id="{A6F83EF4-7EA5-4250-17A2-3E7E33C039C2}"/>
              </a:ext>
            </a:extLst>
          </p:cNvPr>
          <p:cNvGraphicFramePr>
            <a:graphicFrameLocks noGrp="1"/>
          </p:cNvGraphicFramePr>
          <p:nvPr>
            <p:extLst>
              <p:ext uri="{D42A27DB-BD31-4B8C-83A1-F6EECF244321}">
                <p14:modId xmlns:p14="http://schemas.microsoft.com/office/powerpoint/2010/main" val="1159675048"/>
              </p:ext>
            </p:extLst>
          </p:nvPr>
        </p:nvGraphicFramePr>
        <p:xfrm>
          <a:off x="6184899" y="3717290"/>
          <a:ext cx="2368548" cy="1112520"/>
        </p:xfrm>
        <a:graphic>
          <a:graphicData uri="http://schemas.openxmlformats.org/drawingml/2006/table">
            <a:tbl>
              <a:tblPr firstRow="1" bandRow="1">
                <a:tableStyleId>{5940675A-B579-460E-94D1-54222C63F5DA}</a:tableStyleId>
              </a:tblPr>
              <a:tblGrid>
                <a:gridCol w="789516">
                  <a:extLst>
                    <a:ext uri="{9D8B030D-6E8A-4147-A177-3AD203B41FA5}">
                      <a16:colId xmlns:a16="http://schemas.microsoft.com/office/drawing/2014/main" val="1919271864"/>
                    </a:ext>
                  </a:extLst>
                </a:gridCol>
                <a:gridCol w="789516">
                  <a:extLst>
                    <a:ext uri="{9D8B030D-6E8A-4147-A177-3AD203B41FA5}">
                      <a16:colId xmlns:a16="http://schemas.microsoft.com/office/drawing/2014/main" val="3405184811"/>
                    </a:ext>
                  </a:extLst>
                </a:gridCol>
                <a:gridCol w="789516">
                  <a:extLst>
                    <a:ext uri="{9D8B030D-6E8A-4147-A177-3AD203B41FA5}">
                      <a16:colId xmlns:a16="http://schemas.microsoft.com/office/drawing/2014/main" val="1219500586"/>
                    </a:ext>
                  </a:extLst>
                </a:gridCol>
              </a:tblGrid>
              <a:tr h="344968">
                <a:tc>
                  <a:txBody>
                    <a:bodyPr/>
                    <a:lstStyle/>
                    <a:p>
                      <a:r>
                        <a:rPr lang="en-US" sz="1400" dirty="0"/>
                        <a:t>0</a:t>
                      </a:r>
                    </a:p>
                  </a:txBody>
                  <a:tcPr>
                    <a:solidFill>
                      <a:schemeClr val="tx2">
                        <a:lumMod val="40000"/>
                        <a:lumOff val="60000"/>
                      </a:schemeClr>
                    </a:solidFill>
                  </a:tcPr>
                </a:tc>
                <a:tc>
                  <a:txBody>
                    <a:bodyPr/>
                    <a:lstStyle/>
                    <a:p>
                      <a:r>
                        <a:rPr lang="en-US" sz="1400" dirty="0"/>
                        <a:t>1</a:t>
                      </a:r>
                    </a:p>
                  </a:txBody>
                  <a:tcPr>
                    <a:solidFill>
                      <a:schemeClr val="tx2">
                        <a:lumMod val="40000"/>
                        <a:lumOff val="60000"/>
                      </a:schemeClr>
                    </a:solidFill>
                  </a:tcPr>
                </a:tc>
                <a:tc>
                  <a:txBody>
                    <a:bodyPr/>
                    <a:lstStyle/>
                    <a:p>
                      <a:r>
                        <a:rPr lang="en-US" sz="1400" dirty="0"/>
                        <a:t>1</a:t>
                      </a:r>
                    </a:p>
                  </a:txBody>
                  <a:tcPr>
                    <a:solidFill>
                      <a:schemeClr val="tx2">
                        <a:lumMod val="40000"/>
                        <a:lumOff val="60000"/>
                      </a:schemeClr>
                    </a:solidFill>
                  </a:tcPr>
                </a:tc>
                <a:extLst>
                  <a:ext uri="{0D108BD9-81ED-4DB2-BD59-A6C34878D82A}">
                    <a16:rowId xmlns:a16="http://schemas.microsoft.com/office/drawing/2014/main" val="2924907867"/>
                  </a:ext>
                </a:extLst>
              </a:tr>
              <a:tr h="383776">
                <a:tc>
                  <a:txBody>
                    <a:bodyPr/>
                    <a:lstStyle/>
                    <a:p>
                      <a:r>
                        <a:rPr lang="en-US" sz="1400" dirty="0"/>
                        <a:t>0</a:t>
                      </a:r>
                    </a:p>
                  </a:txBody>
                  <a:tcPr>
                    <a:solidFill>
                      <a:schemeClr val="tx2">
                        <a:lumMod val="40000"/>
                        <a:lumOff val="60000"/>
                      </a:schemeClr>
                    </a:solidFill>
                  </a:tcPr>
                </a:tc>
                <a:tc>
                  <a:txBody>
                    <a:bodyPr/>
                    <a:lstStyle/>
                    <a:p>
                      <a:r>
                        <a:rPr lang="en-US" sz="1400" dirty="0"/>
                        <a:t>139</a:t>
                      </a:r>
                    </a:p>
                  </a:txBody>
                  <a:tcPr>
                    <a:solidFill>
                      <a:schemeClr val="tx2">
                        <a:lumMod val="40000"/>
                        <a:lumOff val="60000"/>
                      </a:schemeClr>
                    </a:solidFill>
                  </a:tcPr>
                </a:tc>
                <a:tc>
                  <a:txBody>
                    <a:bodyPr/>
                    <a:lstStyle/>
                    <a:p>
                      <a:r>
                        <a:rPr lang="en-US" sz="1400" dirty="0"/>
                        <a:t>1</a:t>
                      </a:r>
                    </a:p>
                  </a:txBody>
                  <a:tcPr>
                    <a:solidFill>
                      <a:schemeClr val="tx2">
                        <a:lumMod val="40000"/>
                        <a:lumOff val="60000"/>
                      </a:schemeClr>
                    </a:solidFill>
                  </a:tcPr>
                </a:tc>
                <a:extLst>
                  <a:ext uri="{0D108BD9-81ED-4DB2-BD59-A6C34878D82A}">
                    <a16:rowId xmlns:a16="http://schemas.microsoft.com/office/drawing/2014/main" val="196325907"/>
                  </a:ext>
                </a:extLst>
              </a:tr>
              <a:tr h="383776">
                <a:tc>
                  <a:txBody>
                    <a:bodyPr/>
                    <a:lstStyle/>
                    <a:p>
                      <a:r>
                        <a:rPr lang="en-US" sz="1400" dirty="0"/>
                        <a:t>0</a:t>
                      </a:r>
                    </a:p>
                  </a:txBody>
                  <a:tcPr>
                    <a:solidFill>
                      <a:schemeClr val="tx2">
                        <a:lumMod val="40000"/>
                        <a:lumOff val="60000"/>
                      </a:schemeClr>
                    </a:solidFill>
                  </a:tcPr>
                </a:tc>
                <a:tc>
                  <a:txBody>
                    <a:bodyPr/>
                    <a:lstStyle/>
                    <a:p>
                      <a:r>
                        <a:rPr lang="en-US" sz="1400" dirty="0"/>
                        <a:t>0</a:t>
                      </a:r>
                    </a:p>
                  </a:txBody>
                  <a:tcPr>
                    <a:solidFill>
                      <a:schemeClr val="tx2">
                        <a:lumMod val="40000"/>
                        <a:lumOff val="60000"/>
                      </a:schemeClr>
                    </a:solidFill>
                  </a:tcPr>
                </a:tc>
                <a:tc>
                  <a:txBody>
                    <a:bodyPr/>
                    <a:lstStyle/>
                    <a:p>
                      <a:r>
                        <a:rPr lang="en-US" sz="1400" dirty="0"/>
                        <a:t>1</a:t>
                      </a:r>
                    </a:p>
                  </a:txBody>
                  <a:tcPr>
                    <a:solidFill>
                      <a:schemeClr val="tx2">
                        <a:lumMod val="40000"/>
                        <a:lumOff val="60000"/>
                      </a:schemeClr>
                    </a:solidFill>
                  </a:tcPr>
                </a:tc>
                <a:extLst>
                  <a:ext uri="{0D108BD9-81ED-4DB2-BD59-A6C34878D82A}">
                    <a16:rowId xmlns:a16="http://schemas.microsoft.com/office/drawing/2014/main" val="692353073"/>
                  </a:ext>
                </a:extLst>
              </a:tr>
            </a:tbl>
          </a:graphicData>
        </a:graphic>
      </p:graphicFrame>
      <p:pic>
        <p:nvPicPr>
          <p:cNvPr id="15" name="Google Shape;134;p12" descr="Google Shape;134;p12">
            <a:extLst>
              <a:ext uri="{FF2B5EF4-FFF2-40B4-BE49-F238E27FC236}">
                <a16:creationId xmlns:a16="http://schemas.microsoft.com/office/drawing/2014/main" id="{6EE2B341-0EAF-63BE-EC5E-B3F4D4B20883}"/>
              </a:ext>
            </a:extLst>
          </p:cNvPr>
          <p:cNvPicPr>
            <a:picLocks noChangeAspect="1"/>
          </p:cNvPicPr>
          <p:nvPr/>
        </p:nvPicPr>
        <p:blipFill>
          <a:blip r:embed="rId2"/>
          <a:stretch>
            <a:fillRect/>
          </a:stretch>
        </p:blipFill>
        <p:spPr>
          <a:xfrm>
            <a:off x="158001" y="0"/>
            <a:ext cx="823076" cy="876026"/>
          </a:xfrm>
          <a:prstGeom prst="rect">
            <a:avLst/>
          </a:prstGeom>
          <a:ln w="12700">
            <a:miter lim="400000"/>
          </a:ln>
        </p:spPr>
      </p:pic>
    </p:spTree>
    <p:extLst>
      <p:ext uri="{BB962C8B-B14F-4D97-AF65-F5344CB8AC3E}">
        <p14:creationId xmlns:p14="http://schemas.microsoft.com/office/powerpoint/2010/main" val="184594417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EB040-8C07-6CD0-83C8-578E784530CF}"/>
              </a:ext>
            </a:extLst>
          </p:cNvPr>
          <p:cNvSpPr txBox="1"/>
          <p:nvPr/>
        </p:nvSpPr>
        <p:spPr>
          <a:xfrm>
            <a:off x="3460750" y="235177"/>
            <a:ext cx="4572000" cy="477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500" b="1" u="sng" dirty="0"/>
              <a:t>ALGORITHM</a:t>
            </a:r>
            <a:endParaRPr lang="en-IN" sz="2500" u="sng" dirty="0"/>
          </a:p>
        </p:txBody>
      </p:sp>
      <p:sp>
        <p:nvSpPr>
          <p:cNvPr id="5" name="TextBox 4">
            <a:extLst>
              <a:ext uri="{FF2B5EF4-FFF2-40B4-BE49-F238E27FC236}">
                <a16:creationId xmlns:a16="http://schemas.microsoft.com/office/drawing/2014/main" id="{D193C95B-7ABA-3DD3-6E8B-E805C7DCC287}"/>
              </a:ext>
            </a:extLst>
          </p:cNvPr>
          <p:cNvSpPr txBox="1"/>
          <p:nvPr/>
        </p:nvSpPr>
        <p:spPr>
          <a:xfrm>
            <a:off x="495300" y="910957"/>
            <a:ext cx="71437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400" dirty="0">
                <a:solidFill>
                  <a:schemeClr val="tx1"/>
                </a:solidFill>
              </a:rPr>
              <a:t>The binary value we got is:</a:t>
            </a:r>
          </a:p>
          <a:p>
            <a:endParaRPr lang="en-IN" sz="1400" dirty="0">
              <a:solidFill>
                <a:schemeClr val="tx1"/>
              </a:solidFill>
            </a:endParaRPr>
          </a:p>
          <a:p>
            <a:endParaRPr lang="en-IN" sz="1400" dirty="0">
              <a:solidFill>
                <a:schemeClr val="tx1"/>
              </a:solidFill>
            </a:endParaRPr>
          </a:p>
          <a:p>
            <a:r>
              <a:rPr lang="en-IN" sz="1400" dirty="0">
                <a:solidFill>
                  <a:schemeClr val="tx1"/>
                </a:solidFill>
              </a:rPr>
              <a:t>Converting the binary value into decimal value:</a:t>
            </a:r>
          </a:p>
          <a:p>
            <a:r>
              <a:rPr lang="en-IN" sz="1400" dirty="0">
                <a:solidFill>
                  <a:schemeClr val="tx1"/>
                </a:solidFill>
              </a:rPr>
              <a:t>0 × 2</a:t>
            </a:r>
            <a:r>
              <a:rPr lang="en-IN" sz="1400" baseline="30000" dirty="0">
                <a:solidFill>
                  <a:schemeClr val="tx1"/>
                </a:solidFill>
              </a:rPr>
              <a:t>7 </a:t>
            </a:r>
            <a:r>
              <a:rPr lang="en-IN" sz="1400" dirty="0">
                <a:solidFill>
                  <a:schemeClr val="tx1"/>
                </a:solidFill>
              </a:rPr>
              <a:t>+ 1 × 2</a:t>
            </a:r>
            <a:r>
              <a:rPr lang="en-IN" sz="1400" baseline="30000" dirty="0">
                <a:solidFill>
                  <a:schemeClr val="tx1"/>
                </a:solidFill>
              </a:rPr>
              <a:t>6 </a:t>
            </a:r>
            <a:r>
              <a:rPr lang="en-IN" sz="1400" dirty="0">
                <a:solidFill>
                  <a:schemeClr val="tx1"/>
                </a:solidFill>
              </a:rPr>
              <a:t>+ 1 × 2</a:t>
            </a:r>
            <a:r>
              <a:rPr lang="en-IN" sz="1400" baseline="30000" dirty="0">
                <a:solidFill>
                  <a:schemeClr val="tx1"/>
                </a:solidFill>
              </a:rPr>
              <a:t>5 </a:t>
            </a:r>
            <a:r>
              <a:rPr lang="en-IN" sz="1400" dirty="0">
                <a:solidFill>
                  <a:schemeClr val="tx1"/>
                </a:solidFill>
              </a:rPr>
              <a:t>+ 1 × 2</a:t>
            </a:r>
            <a:r>
              <a:rPr lang="en-IN" sz="1400" baseline="30000" dirty="0">
                <a:solidFill>
                  <a:schemeClr val="tx1"/>
                </a:solidFill>
              </a:rPr>
              <a:t>4 </a:t>
            </a:r>
            <a:r>
              <a:rPr lang="en-IN" sz="1400" dirty="0">
                <a:solidFill>
                  <a:schemeClr val="tx1"/>
                </a:solidFill>
              </a:rPr>
              <a:t>+ 0 × 2</a:t>
            </a:r>
            <a:r>
              <a:rPr lang="en-IN" sz="1400" baseline="30000" dirty="0">
                <a:solidFill>
                  <a:schemeClr val="tx1"/>
                </a:solidFill>
              </a:rPr>
              <a:t>3 </a:t>
            </a:r>
            <a:r>
              <a:rPr lang="en-IN" sz="1400" dirty="0">
                <a:solidFill>
                  <a:schemeClr val="tx1"/>
                </a:solidFill>
              </a:rPr>
              <a:t>+ 0 × 2</a:t>
            </a:r>
            <a:r>
              <a:rPr lang="en-IN" sz="1400" baseline="30000" dirty="0">
                <a:solidFill>
                  <a:schemeClr val="tx1"/>
                </a:solidFill>
              </a:rPr>
              <a:t>2 </a:t>
            </a:r>
            <a:r>
              <a:rPr lang="en-IN" sz="1400" dirty="0">
                <a:solidFill>
                  <a:schemeClr val="tx1"/>
                </a:solidFill>
              </a:rPr>
              <a:t>+ 0 × 2</a:t>
            </a:r>
            <a:r>
              <a:rPr lang="en-IN" sz="1400" baseline="30000" dirty="0">
                <a:solidFill>
                  <a:schemeClr val="tx1"/>
                </a:solidFill>
              </a:rPr>
              <a:t>1 </a:t>
            </a:r>
            <a:r>
              <a:rPr lang="en-IN" sz="1400" dirty="0">
                <a:solidFill>
                  <a:schemeClr val="tx1"/>
                </a:solidFill>
              </a:rPr>
              <a:t>+ 0 × 2</a:t>
            </a:r>
            <a:r>
              <a:rPr lang="en-IN" sz="1400" baseline="30000" dirty="0">
                <a:solidFill>
                  <a:schemeClr val="tx1"/>
                </a:solidFill>
              </a:rPr>
              <a:t>0</a:t>
            </a:r>
            <a:r>
              <a:rPr lang="en-US" sz="1400" dirty="0">
                <a:solidFill>
                  <a:schemeClr val="tx1"/>
                </a:solidFill>
              </a:rPr>
              <a:t> = 112</a:t>
            </a:r>
          </a:p>
          <a:p>
            <a:pPr>
              <a:buFont typeface="Wingdings" pitchFamily="2" charset="2"/>
              <a:buChar char="Ø"/>
            </a:pPr>
            <a:r>
              <a:rPr lang="en-IN" sz="1600" dirty="0">
                <a:solidFill>
                  <a:schemeClr val="tx1"/>
                </a:solidFill>
              </a:rPr>
              <a:t>Replacing the centre pixel value with the decimal value i.e., 112:</a:t>
            </a:r>
          </a:p>
          <a:p>
            <a:pPr>
              <a:buFont typeface="Wingdings" pitchFamily="2" charset="2"/>
              <a:buChar char="Ø"/>
            </a:pPr>
            <a:endParaRPr lang="en-IN" sz="1600" dirty="0">
              <a:solidFill>
                <a:schemeClr val="tx1"/>
              </a:solidFill>
            </a:endParaRPr>
          </a:p>
          <a:p>
            <a:pPr>
              <a:buFont typeface="Wingdings" pitchFamily="2" charset="2"/>
              <a:buChar char="Ø"/>
            </a:pPr>
            <a:endParaRPr lang="en-IN" sz="1600" dirty="0">
              <a:solidFill>
                <a:schemeClr val="tx1"/>
              </a:solidFill>
            </a:endParaRPr>
          </a:p>
          <a:p>
            <a:pPr>
              <a:buFont typeface="Wingdings" pitchFamily="2" charset="2"/>
              <a:buChar char="Ø"/>
            </a:pPr>
            <a:endParaRPr lang="en-IN" sz="1600" dirty="0">
              <a:solidFill>
                <a:schemeClr val="tx1"/>
              </a:solidFill>
            </a:endParaRPr>
          </a:p>
          <a:p>
            <a:endParaRPr lang="en-IN" sz="1600" dirty="0">
              <a:solidFill>
                <a:schemeClr val="tx1"/>
              </a:solidFill>
            </a:endParaRPr>
          </a:p>
          <a:p>
            <a:pPr marL="285750" indent="-285750">
              <a:buFont typeface="Wingdings" panose="05000000000000000000" pitchFamily="2" charset="2"/>
              <a:buChar char="Ø"/>
            </a:pPr>
            <a:endParaRPr lang="en-IN" sz="1600" dirty="0">
              <a:solidFill>
                <a:schemeClr val="tx1"/>
              </a:solidFill>
            </a:endParaRPr>
          </a:p>
          <a:p>
            <a:pPr marL="285750" indent="-285750">
              <a:buFont typeface="Wingdings" panose="05000000000000000000" pitchFamily="2" charset="2"/>
              <a:buChar char="Ø"/>
            </a:pPr>
            <a:r>
              <a:rPr lang="en-IN" sz="1600" dirty="0">
                <a:solidFill>
                  <a:schemeClr val="tx1"/>
                </a:solidFill>
              </a:rPr>
              <a:t>Now, System will do this same process for all the pixel values present </a:t>
            </a:r>
          </a:p>
          <a:p>
            <a:r>
              <a:rPr lang="en-IN" sz="1600" dirty="0">
                <a:solidFill>
                  <a:schemeClr val="tx1"/>
                </a:solidFill>
              </a:rPr>
              <a:t>in the image.</a:t>
            </a:r>
            <a:endParaRPr lang="en-US" sz="1600" dirty="0">
              <a:solidFill>
                <a:schemeClr val="tx1"/>
              </a:solidFill>
            </a:endParaRPr>
          </a:p>
        </p:txBody>
      </p:sp>
      <p:pic>
        <p:nvPicPr>
          <p:cNvPr id="6" name="Picture 5">
            <a:extLst>
              <a:ext uri="{FF2B5EF4-FFF2-40B4-BE49-F238E27FC236}">
                <a16:creationId xmlns:a16="http://schemas.microsoft.com/office/drawing/2014/main" id="{0CEB4075-9277-41E0-9D0D-7371902F4EA8}"/>
              </a:ext>
            </a:extLst>
          </p:cNvPr>
          <p:cNvPicPr/>
          <p:nvPr/>
        </p:nvPicPr>
        <p:blipFill>
          <a:blip r:embed="rId2"/>
          <a:srcRect/>
          <a:stretch>
            <a:fillRect/>
          </a:stretch>
        </p:blipFill>
        <p:spPr>
          <a:xfrm>
            <a:off x="7639050" y="2770643"/>
            <a:ext cx="1240977" cy="1557676"/>
          </a:xfrm>
          <a:prstGeom prst="rect">
            <a:avLst/>
          </a:prstGeom>
        </p:spPr>
      </p:pic>
      <p:sp>
        <p:nvSpPr>
          <p:cNvPr id="8" name="TextBox 7">
            <a:extLst>
              <a:ext uri="{FF2B5EF4-FFF2-40B4-BE49-F238E27FC236}">
                <a16:creationId xmlns:a16="http://schemas.microsoft.com/office/drawing/2014/main" id="{35D9F2FD-AD94-9C68-4D7E-D13F6D8D1400}"/>
              </a:ext>
            </a:extLst>
          </p:cNvPr>
          <p:cNvSpPr txBox="1"/>
          <p:nvPr/>
        </p:nvSpPr>
        <p:spPr>
          <a:xfrm>
            <a:off x="7289799" y="4382560"/>
            <a:ext cx="197485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b="1" dirty="0">
                <a:solidFill>
                  <a:schemeClr val="tx1"/>
                </a:solidFill>
              </a:rPr>
              <a:t>Output (LBP image)</a:t>
            </a:r>
            <a:endParaRPr lang="en-US" dirty="0">
              <a:solidFill>
                <a:schemeClr val="tx1"/>
              </a:solidFill>
            </a:endParaRPr>
          </a:p>
        </p:txBody>
      </p:sp>
      <p:pic>
        <p:nvPicPr>
          <p:cNvPr id="9" name="Picture 8" descr="A picture containing text, person&#10;&#10;Description automatically generated">
            <a:extLst>
              <a:ext uri="{FF2B5EF4-FFF2-40B4-BE49-F238E27FC236}">
                <a16:creationId xmlns:a16="http://schemas.microsoft.com/office/drawing/2014/main" id="{FF1831EE-D698-9BE2-F94D-3BA3BEF29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827" y="729964"/>
            <a:ext cx="1079873" cy="1516417"/>
          </a:xfrm>
          <a:prstGeom prst="rect">
            <a:avLst/>
          </a:prstGeom>
        </p:spPr>
      </p:pic>
      <p:sp>
        <p:nvSpPr>
          <p:cNvPr id="11" name="TextBox 10">
            <a:extLst>
              <a:ext uri="{FF2B5EF4-FFF2-40B4-BE49-F238E27FC236}">
                <a16:creationId xmlns:a16="http://schemas.microsoft.com/office/drawing/2014/main" id="{7665874B-7845-2D6E-B2BF-D5A799012930}"/>
              </a:ext>
            </a:extLst>
          </p:cNvPr>
          <p:cNvSpPr txBox="1"/>
          <p:nvPr/>
        </p:nvSpPr>
        <p:spPr>
          <a:xfrm>
            <a:off x="7215980" y="2281857"/>
            <a:ext cx="2122487"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algn="l" rtl="0" eaLnBrk="1" latinLnBrk="0" hangingPunct="1">
              <a:spcBef>
                <a:spcPts val="0"/>
              </a:spcBef>
              <a:spcAft>
                <a:spcPts val="0"/>
              </a:spcAft>
            </a:pPr>
            <a:r>
              <a:rPr lang="en-IN" sz="1400" b="1" kern="1200" dirty="0">
                <a:solidFill>
                  <a:srgbClr val="000000"/>
                </a:solidFill>
                <a:effectLst/>
                <a:latin typeface="Trebuchet MS" panose="020B0603020202020204" pitchFamily="34" charset="0"/>
                <a:ea typeface="+mn-ea"/>
                <a:cs typeface="+mn-cs"/>
              </a:rPr>
              <a:t>Input (Original Image)</a:t>
            </a:r>
            <a:endParaRPr lang="en-IN" dirty="0">
              <a:effectLst/>
            </a:endParaRPr>
          </a:p>
        </p:txBody>
      </p:sp>
      <p:pic>
        <p:nvPicPr>
          <p:cNvPr id="12" name="Google Shape;134;p12" descr="Google Shape;134;p12">
            <a:extLst>
              <a:ext uri="{FF2B5EF4-FFF2-40B4-BE49-F238E27FC236}">
                <a16:creationId xmlns:a16="http://schemas.microsoft.com/office/drawing/2014/main" id="{0DE37307-FD8C-DC76-2952-889483D4ECD3}"/>
              </a:ext>
            </a:extLst>
          </p:cNvPr>
          <p:cNvPicPr>
            <a:picLocks noChangeAspect="1"/>
          </p:cNvPicPr>
          <p:nvPr/>
        </p:nvPicPr>
        <p:blipFill>
          <a:blip r:embed="rId4"/>
          <a:stretch>
            <a:fillRect/>
          </a:stretch>
        </p:blipFill>
        <p:spPr>
          <a:xfrm>
            <a:off x="212649" y="35691"/>
            <a:ext cx="823076" cy="876026"/>
          </a:xfrm>
          <a:prstGeom prst="rect">
            <a:avLst/>
          </a:prstGeom>
          <a:ln w="12700">
            <a:miter lim="400000"/>
          </a:ln>
        </p:spPr>
      </p:pic>
      <p:graphicFrame>
        <p:nvGraphicFramePr>
          <p:cNvPr id="14" name="Table 13">
            <a:extLst>
              <a:ext uri="{FF2B5EF4-FFF2-40B4-BE49-F238E27FC236}">
                <a16:creationId xmlns:a16="http://schemas.microsoft.com/office/drawing/2014/main" id="{B24CD68C-72BD-05C7-37D8-C98E54E5FCE2}"/>
              </a:ext>
            </a:extLst>
          </p:cNvPr>
          <p:cNvGraphicFramePr>
            <a:graphicFrameLocks noGrp="1"/>
          </p:cNvGraphicFramePr>
          <p:nvPr>
            <p:extLst>
              <p:ext uri="{D42A27DB-BD31-4B8C-83A1-F6EECF244321}">
                <p14:modId xmlns:p14="http://schemas.microsoft.com/office/powerpoint/2010/main" val="1017600787"/>
              </p:ext>
            </p:extLst>
          </p:nvPr>
        </p:nvGraphicFramePr>
        <p:xfrm>
          <a:off x="742950" y="1239397"/>
          <a:ext cx="6328745" cy="260347"/>
        </p:xfrm>
        <a:graphic>
          <a:graphicData uri="http://schemas.openxmlformats.org/drawingml/2006/table">
            <a:tbl>
              <a:tblPr>
                <a:tableStyleId>{073A0DAA-6AF3-43AB-8588-CEC1D06C72B9}</a:tableStyleId>
              </a:tblPr>
              <a:tblGrid>
                <a:gridCol w="791093">
                  <a:extLst>
                    <a:ext uri="{9D8B030D-6E8A-4147-A177-3AD203B41FA5}">
                      <a16:colId xmlns:a16="http://schemas.microsoft.com/office/drawing/2014/main" val="4211494704"/>
                    </a:ext>
                  </a:extLst>
                </a:gridCol>
                <a:gridCol w="791093">
                  <a:extLst>
                    <a:ext uri="{9D8B030D-6E8A-4147-A177-3AD203B41FA5}">
                      <a16:colId xmlns:a16="http://schemas.microsoft.com/office/drawing/2014/main" val="1336305501"/>
                    </a:ext>
                  </a:extLst>
                </a:gridCol>
                <a:gridCol w="791093">
                  <a:extLst>
                    <a:ext uri="{9D8B030D-6E8A-4147-A177-3AD203B41FA5}">
                      <a16:colId xmlns:a16="http://schemas.microsoft.com/office/drawing/2014/main" val="866028120"/>
                    </a:ext>
                  </a:extLst>
                </a:gridCol>
                <a:gridCol w="815889">
                  <a:extLst>
                    <a:ext uri="{9D8B030D-6E8A-4147-A177-3AD203B41FA5}">
                      <a16:colId xmlns:a16="http://schemas.microsoft.com/office/drawing/2014/main" val="2297133732"/>
                    </a:ext>
                  </a:extLst>
                </a:gridCol>
                <a:gridCol w="766298">
                  <a:extLst>
                    <a:ext uri="{9D8B030D-6E8A-4147-A177-3AD203B41FA5}">
                      <a16:colId xmlns:a16="http://schemas.microsoft.com/office/drawing/2014/main" val="3775605822"/>
                    </a:ext>
                  </a:extLst>
                </a:gridCol>
                <a:gridCol w="791093">
                  <a:extLst>
                    <a:ext uri="{9D8B030D-6E8A-4147-A177-3AD203B41FA5}">
                      <a16:colId xmlns:a16="http://schemas.microsoft.com/office/drawing/2014/main" val="1891169218"/>
                    </a:ext>
                  </a:extLst>
                </a:gridCol>
                <a:gridCol w="791093">
                  <a:extLst>
                    <a:ext uri="{9D8B030D-6E8A-4147-A177-3AD203B41FA5}">
                      <a16:colId xmlns:a16="http://schemas.microsoft.com/office/drawing/2014/main" val="3811933400"/>
                    </a:ext>
                  </a:extLst>
                </a:gridCol>
                <a:gridCol w="791093">
                  <a:extLst>
                    <a:ext uri="{9D8B030D-6E8A-4147-A177-3AD203B41FA5}">
                      <a16:colId xmlns:a16="http://schemas.microsoft.com/office/drawing/2014/main" val="2947421603"/>
                    </a:ext>
                  </a:extLst>
                </a:gridCol>
              </a:tblGrid>
              <a:tr h="260347">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741886523"/>
                  </a:ext>
                </a:extLst>
              </a:tr>
            </a:tbl>
          </a:graphicData>
        </a:graphic>
      </p:graphicFrame>
      <p:graphicFrame>
        <p:nvGraphicFramePr>
          <p:cNvPr id="15" name="Table 14">
            <a:extLst>
              <a:ext uri="{FF2B5EF4-FFF2-40B4-BE49-F238E27FC236}">
                <a16:creationId xmlns:a16="http://schemas.microsoft.com/office/drawing/2014/main" id="{00BE6590-A5D6-4370-1894-D2AC87CA0737}"/>
              </a:ext>
            </a:extLst>
          </p:cNvPr>
          <p:cNvGraphicFramePr>
            <a:graphicFrameLocks noGrp="1"/>
          </p:cNvGraphicFramePr>
          <p:nvPr>
            <p:extLst>
              <p:ext uri="{D42A27DB-BD31-4B8C-83A1-F6EECF244321}">
                <p14:modId xmlns:p14="http://schemas.microsoft.com/office/powerpoint/2010/main" val="2494873314"/>
              </p:ext>
            </p:extLst>
          </p:nvPr>
        </p:nvGraphicFramePr>
        <p:xfrm>
          <a:off x="1885950" y="2482273"/>
          <a:ext cx="2343294" cy="835010"/>
        </p:xfrm>
        <a:graphic>
          <a:graphicData uri="http://schemas.openxmlformats.org/drawingml/2006/table">
            <a:tbl>
              <a:tblPr>
                <a:tableStyleId>{5C22544A-7EE6-4342-B048-85BDC9FD1C3A}</a:tableStyleId>
              </a:tblPr>
              <a:tblGrid>
                <a:gridCol w="781098">
                  <a:extLst>
                    <a:ext uri="{9D8B030D-6E8A-4147-A177-3AD203B41FA5}">
                      <a16:colId xmlns:a16="http://schemas.microsoft.com/office/drawing/2014/main" val="1958935128"/>
                    </a:ext>
                  </a:extLst>
                </a:gridCol>
                <a:gridCol w="781098">
                  <a:extLst>
                    <a:ext uri="{9D8B030D-6E8A-4147-A177-3AD203B41FA5}">
                      <a16:colId xmlns:a16="http://schemas.microsoft.com/office/drawing/2014/main" val="2527466551"/>
                    </a:ext>
                  </a:extLst>
                </a:gridCol>
                <a:gridCol w="781098">
                  <a:extLst>
                    <a:ext uri="{9D8B030D-6E8A-4147-A177-3AD203B41FA5}">
                      <a16:colId xmlns:a16="http://schemas.microsoft.com/office/drawing/2014/main" val="1760334640"/>
                    </a:ext>
                  </a:extLst>
                </a:gridCol>
              </a:tblGrid>
              <a:tr h="165598">
                <a:tc>
                  <a:txBody>
                    <a:bodyPr/>
                    <a:lstStyle/>
                    <a:p>
                      <a:r>
                        <a:rPr lang="en-US" dirty="0"/>
                        <a:t>127</a:t>
                      </a:r>
                    </a:p>
                  </a:txBody>
                  <a:tcPr/>
                </a:tc>
                <a:tc>
                  <a:txBody>
                    <a:bodyPr/>
                    <a:lstStyle/>
                    <a:p>
                      <a:pPr algn="just"/>
                      <a:r>
                        <a:rPr lang="en-US" dirty="0"/>
                        <a:t>           141</a:t>
                      </a:r>
                    </a:p>
                  </a:txBody>
                  <a:tcPr/>
                </a:tc>
                <a:tc>
                  <a:txBody>
                    <a:bodyPr/>
                    <a:lstStyle/>
                    <a:p>
                      <a:r>
                        <a:rPr lang="en-US" dirty="0"/>
                        <a:t>147</a:t>
                      </a:r>
                    </a:p>
                  </a:txBody>
                  <a:tcPr/>
                </a:tc>
                <a:extLst>
                  <a:ext uri="{0D108BD9-81ED-4DB2-BD59-A6C34878D82A}">
                    <a16:rowId xmlns:a16="http://schemas.microsoft.com/office/drawing/2014/main" val="4123660175"/>
                  </a:ext>
                </a:extLst>
              </a:tr>
              <a:tr h="295585">
                <a:tc>
                  <a:txBody>
                    <a:bodyPr/>
                    <a:lstStyle/>
                    <a:p>
                      <a:r>
                        <a:rPr lang="en-US" dirty="0"/>
                        <a:t>125</a:t>
                      </a:r>
                    </a:p>
                  </a:txBody>
                  <a:tcPr/>
                </a:tc>
                <a:tc>
                  <a:txBody>
                    <a:bodyPr/>
                    <a:lstStyle/>
                    <a:p>
                      <a:r>
                        <a:rPr lang="en-US" dirty="0"/>
                        <a:t>112</a:t>
                      </a:r>
                    </a:p>
                  </a:txBody>
                  <a:tcPr/>
                </a:tc>
                <a:tc>
                  <a:txBody>
                    <a:bodyPr/>
                    <a:lstStyle/>
                    <a:p>
                      <a:r>
                        <a:rPr lang="en-US" dirty="0"/>
                        <a:t>145</a:t>
                      </a:r>
                    </a:p>
                  </a:txBody>
                  <a:tcPr/>
                </a:tc>
                <a:extLst>
                  <a:ext uri="{0D108BD9-81ED-4DB2-BD59-A6C34878D82A}">
                    <a16:rowId xmlns:a16="http://schemas.microsoft.com/office/drawing/2014/main" val="2432869863"/>
                  </a:ext>
                </a:extLst>
              </a:tr>
              <a:tr h="295585">
                <a:tc>
                  <a:txBody>
                    <a:bodyPr/>
                    <a:lstStyle/>
                    <a:p>
                      <a:r>
                        <a:rPr lang="en-US" dirty="0"/>
                        <a:t>123</a:t>
                      </a:r>
                    </a:p>
                  </a:txBody>
                  <a:tcPr/>
                </a:tc>
                <a:tc>
                  <a:txBody>
                    <a:bodyPr/>
                    <a:lstStyle/>
                    <a:p>
                      <a:r>
                        <a:rPr lang="en-US" dirty="0"/>
                        <a:t>136</a:t>
                      </a:r>
                    </a:p>
                  </a:txBody>
                  <a:tcPr/>
                </a:tc>
                <a:tc>
                  <a:txBody>
                    <a:bodyPr/>
                    <a:lstStyle/>
                    <a:p>
                      <a:r>
                        <a:rPr lang="en-US" dirty="0"/>
                        <a:t>144</a:t>
                      </a:r>
                    </a:p>
                  </a:txBody>
                  <a:tcPr/>
                </a:tc>
                <a:extLst>
                  <a:ext uri="{0D108BD9-81ED-4DB2-BD59-A6C34878D82A}">
                    <a16:rowId xmlns:a16="http://schemas.microsoft.com/office/drawing/2014/main" val="3781616115"/>
                  </a:ext>
                </a:extLst>
              </a:tr>
            </a:tbl>
          </a:graphicData>
        </a:graphic>
      </p:graphicFrame>
    </p:spTree>
    <p:extLst>
      <p:ext uri="{BB962C8B-B14F-4D97-AF65-F5344CB8AC3E}">
        <p14:creationId xmlns:p14="http://schemas.microsoft.com/office/powerpoint/2010/main" val="12562608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93D655-2E5C-DE0B-4BD4-D77657747443}"/>
              </a:ext>
            </a:extLst>
          </p:cNvPr>
          <p:cNvSpPr txBox="1"/>
          <p:nvPr/>
        </p:nvSpPr>
        <p:spPr>
          <a:xfrm>
            <a:off x="3448050" y="235936"/>
            <a:ext cx="4572000" cy="477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500" b="1" u="sng" dirty="0"/>
              <a:t>ALGORITHM</a:t>
            </a:r>
            <a:endParaRPr lang="en-IN" sz="2500" u="sng" dirty="0"/>
          </a:p>
        </p:txBody>
      </p:sp>
      <p:sp>
        <p:nvSpPr>
          <p:cNvPr id="6" name="TextBox 5">
            <a:extLst>
              <a:ext uri="{FF2B5EF4-FFF2-40B4-BE49-F238E27FC236}">
                <a16:creationId xmlns:a16="http://schemas.microsoft.com/office/drawing/2014/main" id="{BBDF8193-239F-1CBE-B2DD-45870B93C61C}"/>
              </a:ext>
            </a:extLst>
          </p:cNvPr>
          <p:cNvSpPr txBox="1"/>
          <p:nvPr/>
        </p:nvSpPr>
        <p:spPr>
          <a:xfrm>
            <a:off x="368300" y="1149239"/>
            <a:ext cx="4457700" cy="35825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lnSpc>
                <a:spcPct val="90000"/>
              </a:lnSpc>
              <a:buFont typeface="Wingdings" panose="05000000000000000000" pitchFamily="2" charset="2"/>
              <a:buChar char="Ø"/>
            </a:pPr>
            <a:r>
              <a:rPr lang="en-US" dirty="0">
                <a:solidFill>
                  <a:schemeClr val="tx1"/>
                </a:solidFill>
                <a:ea typeface="Times New Roman" panose="02020603050405020304" pitchFamily="18" charset="0"/>
              </a:rPr>
              <a:t>The System</a:t>
            </a:r>
            <a:r>
              <a:rPr lang="en-US" dirty="0">
                <a:solidFill>
                  <a:schemeClr val="tx1"/>
                </a:solidFill>
                <a:effectLst/>
                <a:ea typeface="Times New Roman" panose="02020603050405020304" pitchFamily="18" charset="0"/>
              </a:rPr>
              <a:t> uses two parameters which are Grid X and Grid Y, to divide the image into large number of grids </a:t>
            </a:r>
            <a:r>
              <a:rPr lang="en-US" dirty="0">
                <a:solidFill>
                  <a:schemeClr val="tx1"/>
                </a:solidFill>
                <a:ea typeface="Times New Roman" panose="02020603050405020304" pitchFamily="18" charset="0"/>
              </a:rPr>
              <a:t>, So that it</a:t>
            </a:r>
            <a:r>
              <a:rPr lang="en-US" dirty="0">
                <a:solidFill>
                  <a:schemeClr val="tx1"/>
                </a:solidFill>
                <a:effectLst/>
                <a:ea typeface="Times New Roman" panose="02020603050405020304" pitchFamily="18" charset="0"/>
              </a:rPr>
              <a:t> can extract the histogram.</a:t>
            </a:r>
          </a:p>
          <a:p>
            <a:pPr algn="just">
              <a:lnSpc>
                <a:spcPct val="90000"/>
              </a:lnSpc>
            </a:pPr>
            <a:endParaRPr lang="en-US" dirty="0">
              <a:solidFill>
                <a:schemeClr val="tx1"/>
              </a:solidFill>
              <a:effectLst/>
              <a:ea typeface="Times New Roman" panose="02020603050405020304" pitchFamily="18" charset="0"/>
            </a:endParaRPr>
          </a:p>
          <a:p>
            <a:pPr marL="285750" indent="-285750" algn="just">
              <a:lnSpc>
                <a:spcPct val="90000"/>
              </a:lnSpc>
              <a:buFont typeface="Wingdings" panose="05000000000000000000" pitchFamily="2" charset="2"/>
              <a:buChar char="Ø"/>
            </a:pPr>
            <a:r>
              <a:rPr lang="en-US" dirty="0">
                <a:solidFill>
                  <a:schemeClr val="tx1"/>
                </a:solidFill>
                <a:effectLst/>
                <a:ea typeface="Times New Roman" panose="02020603050405020304" pitchFamily="18" charset="0"/>
              </a:rPr>
              <a:t>Each histogram which is created, will be used to represent image from the training dataset.</a:t>
            </a:r>
          </a:p>
          <a:p>
            <a:pPr algn="just">
              <a:lnSpc>
                <a:spcPct val="90000"/>
              </a:lnSpc>
            </a:pPr>
            <a:endParaRPr lang="en-US" dirty="0">
              <a:solidFill>
                <a:schemeClr val="tx1"/>
              </a:solidFill>
              <a:effectLst/>
              <a:ea typeface="Times New Roman" panose="02020603050405020304" pitchFamily="18" charset="0"/>
            </a:endParaRPr>
          </a:p>
          <a:p>
            <a:pPr marL="285750" indent="-285750" algn="just">
              <a:lnSpc>
                <a:spcPct val="90000"/>
              </a:lnSpc>
              <a:buFont typeface="Wingdings" panose="05000000000000000000" pitchFamily="2" charset="2"/>
              <a:buChar char="Ø"/>
            </a:pPr>
            <a:r>
              <a:rPr lang="en-US" dirty="0">
                <a:solidFill>
                  <a:schemeClr val="tx1"/>
                </a:solidFill>
                <a:effectLst/>
                <a:ea typeface="Times New Roman" panose="02020603050405020304" pitchFamily="18" charset="0"/>
              </a:rPr>
              <a:t>So, given an input image, </a:t>
            </a:r>
            <a:r>
              <a:rPr lang="en-US" dirty="0">
                <a:solidFill>
                  <a:schemeClr val="tx1"/>
                </a:solidFill>
                <a:ea typeface="Times New Roman" panose="02020603050405020304" pitchFamily="18" charset="0"/>
              </a:rPr>
              <a:t>The system</a:t>
            </a:r>
            <a:r>
              <a:rPr lang="en-US" dirty="0">
                <a:solidFill>
                  <a:schemeClr val="tx1"/>
                </a:solidFill>
                <a:effectLst/>
                <a:ea typeface="Times New Roman" panose="02020603050405020304" pitchFamily="18" charset="0"/>
              </a:rPr>
              <a:t> will perform the steps again for this latest image and create a histogram which represents the image</a:t>
            </a:r>
          </a:p>
          <a:p>
            <a:pPr algn="just">
              <a:lnSpc>
                <a:spcPct val="90000"/>
              </a:lnSpc>
            </a:pPr>
            <a:endParaRPr lang="en-US" dirty="0">
              <a:solidFill>
                <a:schemeClr val="tx1"/>
              </a:solidFill>
              <a:effectLst/>
              <a:ea typeface="Times New Roman" panose="02020603050405020304" pitchFamily="18" charset="0"/>
            </a:endParaRPr>
          </a:p>
          <a:p>
            <a:pPr marL="285750" indent="-285750" algn="just">
              <a:lnSpc>
                <a:spcPct val="90000"/>
              </a:lnSpc>
              <a:buFont typeface="Wingdings" panose="05000000000000000000" pitchFamily="2" charset="2"/>
              <a:buChar char="Ø"/>
            </a:pPr>
            <a:r>
              <a:rPr lang="en-US" dirty="0">
                <a:solidFill>
                  <a:schemeClr val="tx1"/>
                </a:solidFill>
                <a:effectLst/>
                <a:ea typeface="Times New Roman" panose="02020603050405020304" pitchFamily="18" charset="0"/>
              </a:rPr>
              <a:t>So, to find the image that perfectly matches the input image, S</a:t>
            </a:r>
            <a:r>
              <a:rPr lang="en-US" dirty="0">
                <a:solidFill>
                  <a:schemeClr val="tx1"/>
                </a:solidFill>
                <a:ea typeface="Times New Roman" panose="02020603050405020304" pitchFamily="18" charset="0"/>
              </a:rPr>
              <a:t>ystem will</a:t>
            </a:r>
            <a:r>
              <a:rPr lang="en-US" dirty="0">
                <a:solidFill>
                  <a:schemeClr val="tx1"/>
                </a:solidFill>
                <a:effectLst/>
                <a:ea typeface="Times New Roman" panose="02020603050405020304" pitchFamily="18" charset="0"/>
              </a:rPr>
              <a:t> only need to compare both the histograms and return the image with most matching histogram.</a:t>
            </a:r>
          </a:p>
          <a:p>
            <a:pPr>
              <a:lnSpc>
                <a:spcPct val="90000"/>
              </a:lnSpc>
            </a:pP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dirty="0"/>
          </a:p>
        </p:txBody>
      </p:sp>
      <p:pic>
        <p:nvPicPr>
          <p:cNvPr id="7" name="Picture 6">
            <a:extLst>
              <a:ext uri="{FF2B5EF4-FFF2-40B4-BE49-F238E27FC236}">
                <a16:creationId xmlns:a16="http://schemas.microsoft.com/office/drawing/2014/main" id="{AEA79063-1F34-A1C4-E996-C61514C52115}"/>
              </a:ext>
            </a:extLst>
          </p:cNvPr>
          <p:cNvPicPr>
            <a:picLocks noChangeAspect="1"/>
          </p:cNvPicPr>
          <p:nvPr/>
        </p:nvPicPr>
        <p:blipFill>
          <a:blip r:embed="rId2"/>
          <a:stretch>
            <a:fillRect/>
          </a:stretch>
        </p:blipFill>
        <p:spPr>
          <a:xfrm>
            <a:off x="5200650" y="1417055"/>
            <a:ext cx="3848810" cy="2501006"/>
          </a:xfrm>
          <a:prstGeom prst="rect">
            <a:avLst/>
          </a:prstGeom>
        </p:spPr>
      </p:pic>
      <p:pic>
        <p:nvPicPr>
          <p:cNvPr id="8" name="Google Shape;134;p12" descr="Google Shape;134;p12">
            <a:extLst>
              <a:ext uri="{FF2B5EF4-FFF2-40B4-BE49-F238E27FC236}">
                <a16:creationId xmlns:a16="http://schemas.microsoft.com/office/drawing/2014/main" id="{228BBCE1-FA2B-566E-F9E6-01F505F8B63D}"/>
              </a:ext>
            </a:extLst>
          </p:cNvPr>
          <p:cNvPicPr>
            <a:picLocks noChangeAspect="1"/>
          </p:cNvPicPr>
          <p:nvPr/>
        </p:nvPicPr>
        <p:blipFill>
          <a:blip r:embed="rId3"/>
          <a:stretch>
            <a:fillRect/>
          </a:stretch>
        </p:blipFill>
        <p:spPr>
          <a:xfrm>
            <a:off x="269799" y="36450"/>
            <a:ext cx="823076" cy="876026"/>
          </a:xfrm>
          <a:prstGeom prst="rect">
            <a:avLst/>
          </a:prstGeom>
          <a:ln w="12700">
            <a:miter lim="400000"/>
          </a:ln>
        </p:spPr>
      </p:pic>
    </p:spTree>
    <p:extLst>
      <p:ext uri="{BB962C8B-B14F-4D97-AF65-F5344CB8AC3E}">
        <p14:creationId xmlns:p14="http://schemas.microsoft.com/office/powerpoint/2010/main" val="6400817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61;p2"/>
          <p:cNvSpPr txBox="1">
            <a:spLocks noGrp="1"/>
          </p:cNvSpPr>
          <p:nvPr>
            <p:ph type="title"/>
          </p:nvPr>
        </p:nvSpPr>
        <p:spPr>
          <a:xfrm>
            <a:off x="311699" y="445025"/>
            <a:ext cx="8520602" cy="572701"/>
          </a:xfrm>
          <a:prstGeom prst="rect">
            <a:avLst/>
          </a:prstGeom>
        </p:spPr>
        <p:txBody>
          <a:bodyPr/>
          <a:lstStyle/>
          <a:p>
            <a:pPr>
              <a:defRPr sz="2500"/>
            </a:pPr>
            <a:r>
              <a:rPr dirty="0"/>
              <a:t>                                         </a:t>
            </a:r>
            <a:r>
              <a:rPr b="1" u="sng" dirty="0"/>
              <a:t>OUTLINE</a:t>
            </a:r>
          </a:p>
        </p:txBody>
      </p:sp>
      <p:sp>
        <p:nvSpPr>
          <p:cNvPr id="114" name="Google Shape;62;p2"/>
          <p:cNvSpPr txBox="1">
            <a:spLocks noGrp="1"/>
          </p:cNvSpPr>
          <p:nvPr>
            <p:ph type="body" idx="1"/>
          </p:nvPr>
        </p:nvSpPr>
        <p:spPr>
          <a:xfrm>
            <a:off x="1250149" y="1276949"/>
            <a:ext cx="6033001" cy="3291900"/>
          </a:xfrm>
          <a:prstGeom prst="rect">
            <a:avLst/>
          </a:prstGeom>
        </p:spPr>
        <p:txBody>
          <a:bodyPr>
            <a:normAutofit fontScale="92500" lnSpcReduction="10000"/>
          </a:bodyPr>
          <a:lstStyle/>
          <a:p>
            <a:pPr>
              <a:buClr>
                <a:srgbClr val="000000"/>
              </a:buClr>
              <a:buChar char="❖"/>
              <a:defRPr>
                <a:solidFill>
                  <a:srgbClr val="000000"/>
                </a:solidFill>
              </a:defRPr>
            </a:pPr>
            <a:r>
              <a:rPr dirty="0"/>
              <a:t>Introduction</a:t>
            </a:r>
          </a:p>
          <a:p>
            <a:pPr>
              <a:buClr>
                <a:srgbClr val="000000"/>
              </a:buClr>
              <a:buChar char="❖"/>
              <a:defRPr>
                <a:solidFill>
                  <a:srgbClr val="000000"/>
                </a:solidFill>
              </a:defRPr>
            </a:pPr>
            <a:r>
              <a:rPr dirty="0"/>
              <a:t>Objectives</a:t>
            </a:r>
          </a:p>
          <a:p>
            <a:pPr>
              <a:buClr>
                <a:srgbClr val="000000"/>
              </a:buClr>
              <a:buChar char="❖"/>
              <a:defRPr>
                <a:solidFill>
                  <a:srgbClr val="000000"/>
                </a:solidFill>
              </a:defRPr>
            </a:pPr>
            <a:r>
              <a:rPr dirty="0"/>
              <a:t>Literature review</a:t>
            </a:r>
          </a:p>
          <a:p>
            <a:pPr>
              <a:buClr>
                <a:srgbClr val="000000"/>
              </a:buClr>
              <a:buChar char="❖"/>
              <a:defRPr>
                <a:solidFill>
                  <a:srgbClr val="000000"/>
                </a:solidFill>
              </a:defRPr>
            </a:pPr>
            <a:r>
              <a:rPr dirty="0"/>
              <a:t>Tools used</a:t>
            </a:r>
          </a:p>
          <a:p>
            <a:pPr>
              <a:buClr>
                <a:srgbClr val="000000"/>
              </a:buClr>
              <a:buChar char="❖"/>
              <a:defRPr>
                <a:solidFill>
                  <a:srgbClr val="000000"/>
                </a:solidFill>
              </a:defRPr>
            </a:pPr>
            <a:r>
              <a:rPr dirty="0"/>
              <a:t>Methodology</a:t>
            </a:r>
          </a:p>
          <a:p>
            <a:pPr>
              <a:buClr>
                <a:srgbClr val="000000"/>
              </a:buClr>
              <a:buChar char="❖"/>
              <a:defRPr>
                <a:solidFill>
                  <a:srgbClr val="000000"/>
                </a:solidFill>
              </a:defRPr>
            </a:pPr>
            <a:r>
              <a:rPr dirty="0"/>
              <a:t>Algorithm</a:t>
            </a:r>
            <a:endParaRPr lang="en-IN" dirty="0"/>
          </a:p>
          <a:p>
            <a:pPr>
              <a:buClr>
                <a:srgbClr val="000000"/>
              </a:buClr>
              <a:buFont typeface="Arial"/>
              <a:buChar char="❖"/>
              <a:defRPr>
                <a:solidFill>
                  <a:srgbClr val="000000"/>
                </a:solidFill>
              </a:defRPr>
            </a:pPr>
            <a:r>
              <a:rPr lang="en-IN" dirty="0"/>
              <a:t>Result</a:t>
            </a:r>
          </a:p>
          <a:p>
            <a:pPr>
              <a:buClr>
                <a:srgbClr val="000000"/>
              </a:buClr>
              <a:buFont typeface="Arial"/>
              <a:buChar char="❖"/>
              <a:defRPr>
                <a:solidFill>
                  <a:srgbClr val="000000"/>
                </a:solidFill>
              </a:defRPr>
            </a:pPr>
            <a:r>
              <a:rPr lang="en-IN" dirty="0"/>
              <a:t>Merits And  Demerits</a:t>
            </a:r>
            <a:endParaRPr dirty="0"/>
          </a:p>
          <a:p>
            <a:pPr>
              <a:buClr>
                <a:srgbClr val="000000"/>
              </a:buClr>
              <a:buChar char="❖"/>
              <a:defRPr>
                <a:solidFill>
                  <a:srgbClr val="000000"/>
                </a:solidFill>
              </a:defRPr>
            </a:pPr>
            <a:r>
              <a:rPr dirty="0"/>
              <a:t>Conclusion</a:t>
            </a:r>
            <a:endParaRPr lang="en-IN" dirty="0"/>
          </a:p>
          <a:p>
            <a:pPr>
              <a:buClr>
                <a:srgbClr val="000000"/>
              </a:buClr>
              <a:buChar char="❖"/>
              <a:defRPr>
                <a:solidFill>
                  <a:srgbClr val="000000"/>
                </a:solidFill>
              </a:defRPr>
            </a:pPr>
            <a:r>
              <a:rPr lang="en-IN" dirty="0"/>
              <a:t>Future Scope</a:t>
            </a:r>
          </a:p>
          <a:p>
            <a:pPr>
              <a:buClr>
                <a:srgbClr val="000000"/>
              </a:buClr>
              <a:buChar char="❖"/>
              <a:defRPr>
                <a:solidFill>
                  <a:srgbClr val="000000"/>
                </a:solidFill>
              </a:defRPr>
            </a:pPr>
            <a:r>
              <a:rPr dirty="0"/>
              <a:t>References</a:t>
            </a:r>
          </a:p>
        </p:txBody>
      </p:sp>
      <p:pic>
        <p:nvPicPr>
          <p:cNvPr id="115" name="Google Shape;63;p2" descr="Google Shape;63;p2"/>
          <p:cNvPicPr>
            <a:picLocks noChangeAspect="1"/>
          </p:cNvPicPr>
          <p:nvPr/>
        </p:nvPicPr>
        <p:blipFill>
          <a:blip r:embed="rId2"/>
          <a:stretch>
            <a:fillRect/>
          </a:stretch>
        </p:blipFill>
        <p:spPr>
          <a:xfrm>
            <a:off x="88249" y="118225"/>
            <a:ext cx="1020652" cy="1086325"/>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93D655-2E5C-DE0B-4BD4-D77657747443}"/>
              </a:ext>
            </a:extLst>
          </p:cNvPr>
          <p:cNvSpPr txBox="1"/>
          <p:nvPr/>
        </p:nvSpPr>
        <p:spPr>
          <a:xfrm>
            <a:off x="3056181" y="243630"/>
            <a:ext cx="64833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u="sng" dirty="0"/>
              <a:t>SCREENSHOTS</a:t>
            </a:r>
            <a:endParaRPr lang="en-IN" sz="2400" u="sng" dirty="0"/>
          </a:p>
        </p:txBody>
      </p:sp>
      <p:pic>
        <p:nvPicPr>
          <p:cNvPr id="10" name="Picture 9" descr="A picture containing person, wall, indoor, person&#10;&#10;Description automatically generated">
            <a:extLst>
              <a:ext uri="{FF2B5EF4-FFF2-40B4-BE49-F238E27FC236}">
                <a16:creationId xmlns:a16="http://schemas.microsoft.com/office/drawing/2014/main" id="{AE236479-5688-94F4-5A3D-DB9958DD13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795" y="1841500"/>
            <a:ext cx="2675780" cy="2139949"/>
          </a:xfrm>
          <a:prstGeom prst="rect">
            <a:avLst/>
          </a:prstGeom>
        </p:spPr>
      </p:pic>
      <p:pic>
        <p:nvPicPr>
          <p:cNvPr id="12" name="Picture 11" descr="A picture containing text, person, wall, person&#10;&#10;Description automatically generated">
            <a:extLst>
              <a:ext uri="{FF2B5EF4-FFF2-40B4-BE49-F238E27FC236}">
                <a16:creationId xmlns:a16="http://schemas.microsoft.com/office/drawing/2014/main" id="{E7D62756-C4ED-82D2-BF99-7769DADDD9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7856" y="1824088"/>
            <a:ext cx="2725347" cy="2174772"/>
          </a:xfrm>
          <a:prstGeom prst="rect">
            <a:avLst/>
          </a:prstGeom>
        </p:spPr>
      </p:pic>
      <p:pic>
        <p:nvPicPr>
          <p:cNvPr id="16" name="Picture 15" descr="A picture containing application&#10;&#10;Description automatically generated">
            <a:extLst>
              <a:ext uri="{FF2B5EF4-FFF2-40B4-BE49-F238E27FC236}">
                <a16:creationId xmlns:a16="http://schemas.microsoft.com/office/drawing/2014/main" id="{23125C9C-8DA6-A799-CAA2-9FE5CCE1CE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7263" y="1841500"/>
            <a:ext cx="3175174" cy="2139949"/>
          </a:xfrm>
          <a:prstGeom prst="rect">
            <a:avLst/>
          </a:prstGeom>
        </p:spPr>
      </p:pic>
      <p:sp>
        <p:nvSpPr>
          <p:cNvPr id="18" name="TextBox 17">
            <a:extLst>
              <a:ext uri="{FF2B5EF4-FFF2-40B4-BE49-F238E27FC236}">
                <a16:creationId xmlns:a16="http://schemas.microsoft.com/office/drawing/2014/main" id="{1750BF2F-68A7-CC96-8D08-A3D49982AB99}"/>
              </a:ext>
            </a:extLst>
          </p:cNvPr>
          <p:cNvSpPr txBox="1"/>
          <p:nvPr/>
        </p:nvSpPr>
        <p:spPr>
          <a:xfrm>
            <a:off x="768350" y="4229328"/>
            <a:ext cx="161101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Fig:- Face Detection</a:t>
            </a:r>
          </a:p>
        </p:txBody>
      </p:sp>
      <p:sp>
        <p:nvSpPr>
          <p:cNvPr id="19" name="TextBox 18">
            <a:extLst>
              <a:ext uri="{FF2B5EF4-FFF2-40B4-BE49-F238E27FC236}">
                <a16:creationId xmlns:a16="http://schemas.microsoft.com/office/drawing/2014/main" id="{22C8AF25-FA8D-B06A-FEC9-7F0CD36041F8}"/>
              </a:ext>
            </a:extLst>
          </p:cNvPr>
          <p:cNvSpPr txBox="1"/>
          <p:nvPr/>
        </p:nvSpPr>
        <p:spPr>
          <a:xfrm>
            <a:off x="3569641" y="4229328"/>
            <a:ext cx="1670329"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Fig:- </a:t>
            </a:r>
            <a:r>
              <a:rPr lang="en-IN" dirty="0"/>
              <a:t>D</a:t>
            </a:r>
            <a:r>
              <a:rPr kumimoji="0" lang="en-IN" sz="1400" b="0" i="0" u="none" strike="noStrike" cap="none" spc="0" normalizeH="0" baseline="0" dirty="0">
                <a:ln>
                  <a:noFill/>
                </a:ln>
                <a:solidFill>
                  <a:srgbClr val="000000"/>
                </a:solidFill>
                <a:effectLst/>
                <a:uFillTx/>
                <a:latin typeface="+mn-lt"/>
                <a:ea typeface="+mn-ea"/>
                <a:cs typeface="+mn-cs"/>
                <a:sym typeface="Arial"/>
              </a:rPr>
              <a:t>ataset created</a:t>
            </a:r>
          </a:p>
        </p:txBody>
      </p:sp>
      <p:sp>
        <p:nvSpPr>
          <p:cNvPr id="20" name="TextBox 19">
            <a:extLst>
              <a:ext uri="{FF2B5EF4-FFF2-40B4-BE49-F238E27FC236}">
                <a16:creationId xmlns:a16="http://schemas.microsoft.com/office/drawing/2014/main" id="{F95E7D54-E514-41EA-2F3E-0A2C9BF0A29F}"/>
              </a:ext>
            </a:extLst>
          </p:cNvPr>
          <p:cNvSpPr txBox="1"/>
          <p:nvPr/>
        </p:nvSpPr>
        <p:spPr>
          <a:xfrm>
            <a:off x="6840489" y="4229328"/>
            <a:ext cx="1800173"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Fig:- Face Recognised</a:t>
            </a:r>
          </a:p>
        </p:txBody>
      </p:sp>
      <p:pic>
        <p:nvPicPr>
          <p:cNvPr id="21" name="Google Shape;134;p12" descr="Google Shape;134;p12">
            <a:extLst>
              <a:ext uri="{FF2B5EF4-FFF2-40B4-BE49-F238E27FC236}">
                <a16:creationId xmlns:a16="http://schemas.microsoft.com/office/drawing/2014/main" id="{74147F4C-6C18-E3FD-47BC-1577D83F32B2}"/>
              </a:ext>
            </a:extLst>
          </p:cNvPr>
          <p:cNvPicPr>
            <a:picLocks noChangeAspect="1"/>
          </p:cNvPicPr>
          <p:nvPr/>
        </p:nvPicPr>
        <p:blipFill>
          <a:blip r:embed="rId5"/>
          <a:stretch>
            <a:fillRect/>
          </a:stretch>
        </p:blipFill>
        <p:spPr>
          <a:xfrm>
            <a:off x="269799" y="36450"/>
            <a:ext cx="823076" cy="876026"/>
          </a:xfrm>
          <a:prstGeom prst="rect">
            <a:avLst/>
          </a:prstGeom>
          <a:ln w="12700">
            <a:miter lim="400000"/>
          </a:ln>
        </p:spPr>
      </p:pic>
    </p:spTree>
    <p:extLst>
      <p:ext uri="{BB962C8B-B14F-4D97-AF65-F5344CB8AC3E}">
        <p14:creationId xmlns:p14="http://schemas.microsoft.com/office/powerpoint/2010/main" val="10640275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B006-222F-BA5A-70C3-376F7166EDC0}"/>
              </a:ext>
            </a:extLst>
          </p:cNvPr>
          <p:cNvSpPr>
            <a:spLocks noGrp="1"/>
          </p:cNvSpPr>
          <p:nvPr>
            <p:ph type="title"/>
          </p:nvPr>
        </p:nvSpPr>
        <p:spPr>
          <a:xfrm>
            <a:off x="356149" y="140225"/>
            <a:ext cx="8520602" cy="572701"/>
          </a:xfrm>
        </p:spPr>
        <p:txBody>
          <a:bodyPr>
            <a:normAutofit fontScale="90000"/>
          </a:bodyPr>
          <a:lstStyle/>
          <a:p>
            <a:r>
              <a:rPr lang="en-US" b="1" dirty="0"/>
              <a:t> 		   </a:t>
            </a:r>
            <a:r>
              <a:rPr lang="en-US" b="1" u="sng" dirty="0"/>
              <a:t>MERITS AND DEMERITS</a:t>
            </a:r>
            <a:endParaRPr lang="en-IN" u="sng" dirty="0"/>
          </a:p>
        </p:txBody>
      </p:sp>
      <p:sp>
        <p:nvSpPr>
          <p:cNvPr id="3" name="Text Placeholder 2">
            <a:extLst>
              <a:ext uri="{FF2B5EF4-FFF2-40B4-BE49-F238E27FC236}">
                <a16:creationId xmlns:a16="http://schemas.microsoft.com/office/drawing/2014/main" id="{D0095E70-ECEB-86CA-F04C-0297A201D7A7}"/>
              </a:ext>
            </a:extLst>
          </p:cNvPr>
          <p:cNvSpPr>
            <a:spLocks noGrp="1"/>
          </p:cNvSpPr>
          <p:nvPr>
            <p:ph type="body" idx="1"/>
          </p:nvPr>
        </p:nvSpPr>
        <p:spPr/>
        <p:txBody>
          <a:bodyPr>
            <a:normAutofit fontScale="92500" lnSpcReduction="20000"/>
          </a:bodyPr>
          <a:lstStyle/>
          <a:p>
            <a:pPr>
              <a:buFont typeface="Wingdings" pitchFamily="2" charset="2"/>
              <a:buChar char="Ø"/>
            </a:pPr>
            <a:r>
              <a:rPr lang="en-US" b="1" dirty="0">
                <a:solidFill>
                  <a:schemeClr val="tx1"/>
                </a:solidFill>
              </a:rPr>
              <a:t>MERITS</a:t>
            </a:r>
          </a:p>
          <a:p>
            <a:pPr>
              <a:buFont typeface="Arial" pitchFamily="34" charset="0"/>
              <a:buChar char="•"/>
            </a:pPr>
            <a:r>
              <a:rPr lang="en-US" dirty="0">
                <a:solidFill>
                  <a:schemeClr val="tx1"/>
                </a:solidFill>
              </a:rPr>
              <a:t>The system stores the faces that are detected and automatically marks attendance.</a:t>
            </a:r>
          </a:p>
          <a:p>
            <a:pPr>
              <a:buFont typeface="Arial" pitchFamily="34" charset="0"/>
              <a:buChar char="•"/>
            </a:pPr>
            <a:r>
              <a:rPr lang="en-US" dirty="0">
                <a:solidFill>
                  <a:schemeClr val="tx1"/>
                </a:solidFill>
              </a:rPr>
              <a:t>Provide authorized access.</a:t>
            </a:r>
          </a:p>
          <a:p>
            <a:pPr>
              <a:buFont typeface="Arial" pitchFamily="34" charset="0"/>
              <a:buChar char="•"/>
            </a:pPr>
            <a:r>
              <a:rPr lang="en-US" dirty="0">
                <a:solidFill>
                  <a:schemeClr val="tx1"/>
                </a:solidFill>
              </a:rPr>
              <a:t>Ease of use.</a:t>
            </a:r>
          </a:p>
          <a:p>
            <a:pPr>
              <a:buFont typeface="Arial" pitchFamily="34" charset="0"/>
              <a:buChar char="•"/>
            </a:pPr>
            <a:r>
              <a:rPr lang="en-US" dirty="0">
                <a:solidFill>
                  <a:schemeClr val="tx1"/>
                </a:solidFill>
              </a:rPr>
              <a:t>Multiple face detection.</a:t>
            </a:r>
          </a:p>
          <a:p>
            <a:pPr>
              <a:buNone/>
            </a:pPr>
            <a:r>
              <a:rPr lang="en-US" dirty="0">
                <a:solidFill>
                  <a:schemeClr val="tx1"/>
                </a:solidFill>
              </a:rPr>
              <a:t> </a:t>
            </a:r>
          </a:p>
          <a:p>
            <a:pPr>
              <a:buFont typeface="Wingdings" pitchFamily="2" charset="2"/>
              <a:buChar char="Ø"/>
            </a:pPr>
            <a:r>
              <a:rPr lang="en-US" dirty="0">
                <a:solidFill>
                  <a:schemeClr val="tx1"/>
                </a:solidFill>
              </a:rPr>
              <a:t> </a:t>
            </a:r>
            <a:r>
              <a:rPr lang="en-US" b="1" dirty="0">
                <a:solidFill>
                  <a:schemeClr val="tx1"/>
                </a:solidFill>
              </a:rPr>
              <a:t>DEMERITS</a:t>
            </a:r>
          </a:p>
          <a:p>
            <a:pPr>
              <a:buFont typeface="Arial" pitchFamily="34" charset="0"/>
              <a:buChar char="•"/>
            </a:pPr>
            <a:r>
              <a:rPr lang="en-US" dirty="0">
                <a:solidFill>
                  <a:schemeClr val="tx1"/>
                </a:solidFill>
              </a:rPr>
              <a:t>The accuracy of the system is not 100%.</a:t>
            </a:r>
          </a:p>
          <a:p>
            <a:pPr>
              <a:buFont typeface="Arial" pitchFamily="34" charset="0"/>
              <a:buChar char="•"/>
            </a:pPr>
            <a:r>
              <a:rPr lang="en-US" dirty="0">
                <a:solidFill>
                  <a:schemeClr val="tx1"/>
                </a:solidFill>
              </a:rPr>
              <a:t>Face detection and loading training data process is a little bit slow.</a:t>
            </a:r>
          </a:p>
          <a:p>
            <a:pPr>
              <a:buFont typeface="Arial" pitchFamily="34" charset="0"/>
              <a:buChar char="•"/>
            </a:pPr>
            <a:r>
              <a:rPr lang="en-US" dirty="0">
                <a:solidFill>
                  <a:schemeClr val="tx1"/>
                </a:solidFill>
              </a:rPr>
              <a:t>Will not recognizes person in mask/veil.</a:t>
            </a:r>
          </a:p>
          <a:p>
            <a:pPr marL="0" indent="0">
              <a:buNone/>
            </a:pPr>
            <a:endParaRPr lang="en-US" dirty="0"/>
          </a:p>
          <a:p>
            <a:pPr>
              <a:buNone/>
            </a:pPr>
            <a:r>
              <a:rPr lang="en-US" dirty="0"/>
              <a:t>         </a:t>
            </a:r>
          </a:p>
          <a:p>
            <a:endParaRPr lang="en-IN" dirty="0"/>
          </a:p>
        </p:txBody>
      </p:sp>
      <p:pic>
        <p:nvPicPr>
          <p:cNvPr id="4" name="Google Shape;134;p12" descr="Google Shape;134;p12">
            <a:extLst>
              <a:ext uri="{FF2B5EF4-FFF2-40B4-BE49-F238E27FC236}">
                <a16:creationId xmlns:a16="http://schemas.microsoft.com/office/drawing/2014/main" id="{1766E5A6-48BC-411B-4751-7E73BC0934C7}"/>
              </a:ext>
            </a:extLst>
          </p:cNvPr>
          <p:cNvPicPr>
            <a:picLocks noChangeAspect="1"/>
          </p:cNvPicPr>
          <p:nvPr/>
        </p:nvPicPr>
        <p:blipFill>
          <a:blip r:embed="rId2"/>
          <a:stretch>
            <a:fillRect/>
          </a:stretch>
        </p:blipFill>
        <p:spPr>
          <a:xfrm>
            <a:off x="269799" y="36450"/>
            <a:ext cx="823076" cy="876026"/>
          </a:xfrm>
          <a:prstGeom prst="rect">
            <a:avLst/>
          </a:prstGeom>
          <a:ln w="12700">
            <a:miter lim="400000"/>
          </a:ln>
        </p:spPr>
      </p:pic>
    </p:spTree>
    <p:extLst>
      <p:ext uri="{BB962C8B-B14F-4D97-AF65-F5344CB8AC3E}">
        <p14:creationId xmlns:p14="http://schemas.microsoft.com/office/powerpoint/2010/main" val="268744286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E392CF-436A-22BC-8163-B116C56587E0}"/>
              </a:ext>
            </a:extLst>
          </p:cNvPr>
          <p:cNvSpPr txBox="1"/>
          <p:nvPr/>
        </p:nvSpPr>
        <p:spPr>
          <a:xfrm flipH="1">
            <a:off x="3898964" y="311150"/>
            <a:ext cx="2190685"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800" b="1" i="0" u="sng" strike="noStrike" cap="none" spc="0" normalizeH="0" baseline="0" dirty="0">
                <a:ln>
                  <a:noFill/>
                </a:ln>
                <a:solidFill>
                  <a:srgbClr val="000000"/>
                </a:solidFill>
                <a:effectLst/>
                <a:uFillTx/>
                <a:latin typeface="+mn-lt"/>
                <a:ea typeface="+mn-ea"/>
                <a:cs typeface="+mn-cs"/>
                <a:sym typeface="Arial"/>
              </a:rPr>
              <a:t>Result</a:t>
            </a:r>
          </a:p>
        </p:txBody>
      </p:sp>
      <p:sp>
        <p:nvSpPr>
          <p:cNvPr id="5" name="TextBox 4">
            <a:extLst>
              <a:ext uri="{FF2B5EF4-FFF2-40B4-BE49-F238E27FC236}">
                <a16:creationId xmlns:a16="http://schemas.microsoft.com/office/drawing/2014/main" id="{39C1CEA3-0784-3011-4E5D-3AEDFB5B11BF}"/>
              </a:ext>
            </a:extLst>
          </p:cNvPr>
          <p:cNvSpPr txBox="1"/>
          <p:nvPr/>
        </p:nvSpPr>
        <p:spPr>
          <a:xfrm flipH="1">
            <a:off x="501714" y="1587500"/>
            <a:ext cx="7607235"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285750" indent="-285750">
              <a:buFont typeface="Wingdings" panose="05000000000000000000" pitchFamily="2" charset="2"/>
              <a:buChar char="Ø"/>
            </a:pPr>
            <a:r>
              <a:rPr lang="en-US" dirty="0">
                <a:solidFill>
                  <a:schemeClr val="tx1"/>
                </a:solidFill>
              </a:rPr>
              <a:t>Teachers will not need to worry about the attendance anymore as the system will automatically take the attendance of the students present in the classroom and store it in an excel sheet.</a:t>
            </a:r>
          </a:p>
          <a:p>
            <a:pPr marL="0" indent="0">
              <a:buNone/>
            </a:pP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 The teacher can see the attendance in the csv file at any time.</a:t>
            </a:r>
          </a:p>
        </p:txBody>
      </p:sp>
      <p:pic>
        <p:nvPicPr>
          <p:cNvPr id="7" name="Picture 6" descr="Table&#10;&#10;Description automatically generated">
            <a:extLst>
              <a:ext uri="{FF2B5EF4-FFF2-40B4-BE49-F238E27FC236}">
                <a16:creationId xmlns:a16="http://schemas.microsoft.com/office/drawing/2014/main" id="{F471C4F5-A684-CE6C-C37E-52FB6C602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42" y="3057414"/>
            <a:ext cx="6649378" cy="1581371"/>
          </a:xfrm>
          <a:prstGeom prst="rect">
            <a:avLst/>
          </a:prstGeom>
        </p:spPr>
      </p:pic>
      <p:pic>
        <p:nvPicPr>
          <p:cNvPr id="10" name="Google Shape;134;p12" descr="Google Shape;134;p12">
            <a:extLst>
              <a:ext uri="{FF2B5EF4-FFF2-40B4-BE49-F238E27FC236}">
                <a16:creationId xmlns:a16="http://schemas.microsoft.com/office/drawing/2014/main" id="{04CFC5EE-7FC6-EC88-8357-AEA8C1E86787}"/>
              </a:ext>
            </a:extLst>
          </p:cNvPr>
          <p:cNvPicPr>
            <a:picLocks noChangeAspect="1"/>
          </p:cNvPicPr>
          <p:nvPr/>
        </p:nvPicPr>
        <p:blipFill>
          <a:blip r:embed="rId3"/>
          <a:stretch>
            <a:fillRect/>
          </a:stretch>
        </p:blipFill>
        <p:spPr>
          <a:xfrm>
            <a:off x="269799" y="36450"/>
            <a:ext cx="823076" cy="876026"/>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oogle Shape;154;p15"/>
          <p:cNvSpPr txBox="1">
            <a:spLocks noGrp="1"/>
          </p:cNvSpPr>
          <p:nvPr>
            <p:ph type="title"/>
          </p:nvPr>
        </p:nvSpPr>
        <p:spPr>
          <a:xfrm>
            <a:off x="311699" y="445025"/>
            <a:ext cx="8520602" cy="572701"/>
          </a:xfrm>
          <a:prstGeom prst="rect">
            <a:avLst/>
          </a:prstGeom>
        </p:spPr>
        <p:txBody>
          <a:bodyPr/>
          <a:lstStyle/>
          <a:p>
            <a:pPr>
              <a:defRPr sz="2500"/>
            </a:pPr>
            <a:r>
              <a:t>                                     </a:t>
            </a:r>
            <a:r>
              <a:rPr b="1" u="sng"/>
              <a:t>CONCLUSION</a:t>
            </a:r>
          </a:p>
        </p:txBody>
      </p:sp>
      <p:sp>
        <p:nvSpPr>
          <p:cNvPr id="168" name="Google Shape;155;p15"/>
          <p:cNvSpPr txBox="1">
            <a:spLocks noGrp="1"/>
          </p:cNvSpPr>
          <p:nvPr>
            <p:ph type="body" idx="1"/>
          </p:nvPr>
        </p:nvSpPr>
        <p:spPr>
          <a:xfrm>
            <a:off x="311699" y="1152475"/>
            <a:ext cx="8520602" cy="3416400"/>
          </a:xfrm>
          <a:prstGeom prst="rect">
            <a:avLst/>
          </a:prstGeom>
        </p:spPr>
        <p:txBody>
          <a:bodyPr/>
          <a:lstStyle/>
          <a:p>
            <a:pPr marL="178668" indent="-178668" defTabSz="452627">
              <a:lnSpc>
                <a:spcPct val="100000"/>
              </a:lnSpc>
              <a:spcBef>
                <a:spcPts val="900"/>
              </a:spcBef>
              <a:buClrTx/>
              <a:buSzPct val="100000"/>
              <a:buFontTx/>
              <a:buChar char="•"/>
              <a:defRPr sz="1782">
                <a:solidFill>
                  <a:srgbClr val="000000"/>
                </a:solidFill>
                <a:latin typeface="Trebuchet MS"/>
                <a:ea typeface="Trebuchet MS"/>
                <a:cs typeface="Trebuchet MS"/>
                <a:sym typeface="Trebuchet MS"/>
              </a:defRPr>
            </a:pPr>
            <a:r>
              <a:t>This system introduces the efficient method of attendance management system in the classroom environment that can replace the old manual methods.</a:t>
            </a:r>
          </a:p>
          <a:p>
            <a:pPr marL="178668" indent="-178668" defTabSz="452627">
              <a:lnSpc>
                <a:spcPct val="100000"/>
              </a:lnSpc>
              <a:spcBef>
                <a:spcPts val="900"/>
              </a:spcBef>
              <a:buClrTx/>
              <a:buSzPct val="100000"/>
              <a:buFontTx/>
              <a:buChar char="•"/>
              <a:defRPr sz="1782">
                <a:solidFill>
                  <a:srgbClr val="000000"/>
                </a:solidFill>
                <a:latin typeface="Trebuchet MS"/>
                <a:ea typeface="Trebuchet MS"/>
                <a:cs typeface="Trebuchet MS"/>
                <a:sym typeface="Trebuchet MS"/>
              </a:defRPr>
            </a:pPr>
            <a:r>
              <a:t>This method is secure enough, reliable, accurate and efficient. There is no need for specialized hardware for installing the system in the classroom.</a:t>
            </a:r>
          </a:p>
          <a:p>
            <a:pPr marL="178668" indent="-178668" defTabSz="452627">
              <a:lnSpc>
                <a:spcPct val="100000"/>
              </a:lnSpc>
              <a:spcBef>
                <a:spcPts val="900"/>
              </a:spcBef>
              <a:buClrTx/>
              <a:buSzPct val="100000"/>
              <a:buFontTx/>
              <a:buChar char="•"/>
              <a:defRPr sz="1782">
                <a:solidFill>
                  <a:srgbClr val="000000"/>
                </a:solidFill>
                <a:latin typeface="Trebuchet MS"/>
                <a:ea typeface="Trebuchet MS"/>
                <a:cs typeface="Trebuchet MS"/>
                <a:sym typeface="Trebuchet MS"/>
              </a:defRPr>
            </a:pPr>
            <a:r>
              <a:t>It can be constructed using a camera and computer. There is a need to use some algorithms that can recognize the faces in veil to improve the system performance.</a:t>
            </a:r>
          </a:p>
          <a:p>
            <a:pPr marL="178668" indent="-178668" defTabSz="452627">
              <a:lnSpc>
                <a:spcPct val="100000"/>
              </a:lnSpc>
              <a:spcBef>
                <a:spcPts val="900"/>
              </a:spcBef>
              <a:buClrTx/>
              <a:buSzPct val="100000"/>
              <a:buFontTx/>
              <a:buChar char="•"/>
              <a:defRPr sz="1782">
                <a:solidFill>
                  <a:srgbClr val="000000"/>
                </a:solidFill>
                <a:latin typeface="Trebuchet MS"/>
                <a:ea typeface="Trebuchet MS"/>
                <a:cs typeface="Trebuchet MS"/>
                <a:sym typeface="Trebuchet MS"/>
              </a:defRPr>
            </a:pPr>
            <a:r>
              <a:t>The system will save time, reduce the amount of work the administration had to do and will replace the stationery material with electronic apparatus and reduces the amount of human resource required for the purpose.</a:t>
            </a:r>
          </a:p>
        </p:txBody>
      </p:sp>
      <p:pic>
        <p:nvPicPr>
          <p:cNvPr id="169" name="Google Shape;156;p15" descr="Google Shape;156;p15"/>
          <p:cNvPicPr>
            <a:picLocks noChangeAspect="1"/>
          </p:cNvPicPr>
          <p:nvPr/>
        </p:nvPicPr>
        <p:blipFill>
          <a:blip r:embed="rId2"/>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oogle Shape;161;g123d6fd8091_0_0"/>
          <p:cNvSpPr txBox="1">
            <a:spLocks noGrp="1"/>
          </p:cNvSpPr>
          <p:nvPr>
            <p:ph type="title"/>
          </p:nvPr>
        </p:nvSpPr>
        <p:spPr>
          <a:xfrm>
            <a:off x="311699" y="445025"/>
            <a:ext cx="8520602" cy="572701"/>
          </a:xfrm>
          <a:prstGeom prst="rect">
            <a:avLst/>
          </a:prstGeom>
        </p:spPr>
        <p:txBody>
          <a:bodyPr/>
          <a:lstStyle>
            <a:lvl1pPr algn="ctr">
              <a:defRPr sz="2500" b="1" u="sng"/>
            </a:lvl1pPr>
          </a:lstStyle>
          <a:p>
            <a:r>
              <a:t>FUTURE SCOPE</a:t>
            </a:r>
          </a:p>
        </p:txBody>
      </p:sp>
      <p:sp>
        <p:nvSpPr>
          <p:cNvPr id="172" name="Google Shape;162;g123d6fd8091_0_0"/>
          <p:cNvSpPr txBox="1">
            <a:spLocks noGrp="1"/>
          </p:cNvSpPr>
          <p:nvPr>
            <p:ph type="body" idx="1"/>
          </p:nvPr>
        </p:nvSpPr>
        <p:spPr>
          <a:xfrm>
            <a:off x="311699" y="1152475"/>
            <a:ext cx="8520602" cy="3416400"/>
          </a:xfrm>
          <a:prstGeom prst="rect">
            <a:avLst/>
          </a:prstGeom>
        </p:spPr>
        <p:txBody>
          <a:bodyPr/>
          <a:lstStyle/>
          <a:p>
            <a:pPr marL="180473" indent="-180473" defTabSz="457200">
              <a:lnSpc>
                <a:spcPct val="100000"/>
              </a:lnSpc>
              <a:spcBef>
                <a:spcPts val="1000"/>
              </a:spcBef>
              <a:buClrTx/>
              <a:buSzPct val="100000"/>
              <a:buFontTx/>
              <a:buChar char="•"/>
              <a:defRPr>
                <a:solidFill>
                  <a:srgbClr val="000000"/>
                </a:solidFill>
              </a:defRPr>
            </a:pPr>
            <a:r>
              <a:t>Almost all academic institutions require attendance record of students and maintaining attendance manually can be hectic as well as time consuming task. Hence maintaining attendance automatically with the help of face recognition will be very helpful and less prone to errors as compared to manual process. </a:t>
            </a:r>
          </a:p>
          <a:p>
            <a:pPr marL="180473" indent="-180473" defTabSz="457200">
              <a:lnSpc>
                <a:spcPct val="100000"/>
              </a:lnSpc>
              <a:spcBef>
                <a:spcPts val="1000"/>
              </a:spcBef>
              <a:buClrTx/>
              <a:buSzPct val="100000"/>
              <a:buFontTx/>
              <a:buChar char="•"/>
              <a:defRPr>
                <a:solidFill>
                  <a:srgbClr val="000000"/>
                </a:solidFill>
              </a:defRPr>
            </a:pPr>
            <a:r>
              <a:t>This will also reduce manipulation of attendance record done by students and it will save time as well.</a:t>
            </a:r>
          </a:p>
          <a:p>
            <a:pPr marL="180473" indent="-180473" defTabSz="457200">
              <a:lnSpc>
                <a:spcPct val="100000"/>
              </a:lnSpc>
              <a:spcBef>
                <a:spcPts val="1000"/>
              </a:spcBef>
              <a:buClrTx/>
              <a:buSzPct val="100000"/>
              <a:buFontTx/>
              <a:buChar char="•"/>
              <a:defRPr>
                <a:solidFill>
                  <a:srgbClr val="000000"/>
                </a:solidFill>
              </a:defRPr>
            </a:pPr>
            <a:r>
              <a:t>The future scope of the proposed work can be, capturing detailed images of the students and using any cloud technology to store these images. The system can be configured and used in ATM machines to detect frauds.</a:t>
            </a:r>
          </a:p>
        </p:txBody>
      </p:sp>
      <p:pic>
        <p:nvPicPr>
          <p:cNvPr id="4" name="Google Shape;134;p12" descr="Google Shape;134;p12">
            <a:extLst>
              <a:ext uri="{FF2B5EF4-FFF2-40B4-BE49-F238E27FC236}">
                <a16:creationId xmlns:a16="http://schemas.microsoft.com/office/drawing/2014/main" id="{399BC642-329C-F9FE-1840-F20E185A8943}"/>
              </a:ext>
            </a:extLst>
          </p:cNvPr>
          <p:cNvPicPr>
            <a:picLocks noChangeAspect="1"/>
          </p:cNvPicPr>
          <p:nvPr/>
        </p:nvPicPr>
        <p:blipFill>
          <a:blip r:embed="rId2"/>
          <a:stretch>
            <a:fillRect/>
          </a:stretch>
        </p:blipFill>
        <p:spPr>
          <a:xfrm>
            <a:off x="269799" y="36450"/>
            <a:ext cx="823076" cy="876026"/>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67;p16"/>
          <p:cNvSpPr txBox="1">
            <a:spLocks noGrp="1"/>
          </p:cNvSpPr>
          <p:nvPr>
            <p:ph type="title"/>
          </p:nvPr>
        </p:nvSpPr>
        <p:spPr>
          <a:xfrm>
            <a:off x="311699" y="445025"/>
            <a:ext cx="8520602" cy="572701"/>
          </a:xfrm>
          <a:prstGeom prst="rect">
            <a:avLst/>
          </a:prstGeom>
        </p:spPr>
        <p:txBody>
          <a:bodyPr/>
          <a:lstStyle>
            <a:lvl1pPr>
              <a:defRPr sz="2500"/>
            </a:lvl1pPr>
          </a:lstStyle>
          <a:p>
            <a:r>
              <a:t>                                     References</a:t>
            </a:r>
          </a:p>
        </p:txBody>
      </p:sp>
      <p:sp>
        <p:nvSpPr>
          <p:cNvPr id="178" name="Google Shape;168;p16"/>
          <p:cNvSpPr txBox="1">
            <a:spLocks noGrp="1"/>
          </p:cNvSpPr>
          <p:nvPr>
            <p:ph type="body" idx="1"/>
          </p:nvPr>
        </p:nvSpPr>
        <p:spPr>
          <a:xfrm>
            <a:off x="311699" y="1152475"/>
            <a:ext cx="8520602" cy="3416400"/>
          </a:xfrm>
          <a:prstGeom prst="rect">
            <a:avLst/>
          </a:prstGeom>
        </p:spPr>
        <p:txBody>
          <a:bodyPr/>
          <a:lstStyle/>
          <a:p>
            <a:pPr marL="0" indent="0">
              <a:lnSpc>
                <a:spcPct val="92000"/>
              </a:lnSpc>
              <a:buSzTx/>
              <a:buNone/>
              <a:defRPr sz="1600">
                <a:solidFill>
                  <a:srgbClr val="000000"/>
                </a:solidFill>
              </a:defRPr>
            </a:pPr>
            <a:r>
              <a:t>Research papers:</a:t>
            </a:r>
          </a:p>
          <a:p>
            <a:pPr marL="0" indent="0">
              <a:lnSpc>
                <a:spcPct val="92000"/>
              </a:lnSpc>
              <a:buSzTx/>
              <a:buNone/>
              <a:defRPr sz="1600"/>
            </a:pPr>
            <a:endParaRPr/>
          </a:p>
          <a:p>
            <a:pPr indent="-334327">
              <a:lnSpc>
                <a:spcPct val="92000"/>
              </a:lnSpc>
              <a:buClr>
                <a:srgbClr val="3367D6"/>
              </a:buClr>
              <a:buSzPct val="100000"/>
              <a:defRPr sz="1600" u="sng">
                <a:solidFill>
                  <a:srgbClr val="3367D6"/>
                </a:solidFill>
              </a:defRPr>
            </a:pPr>
            <a:r>
              <a:rPr>
                <a:solidFill>
                  <a:schemeClr val="accent5"/>
                </a:solidFill>
                <a:uFill>
                  <a:solidFill>
                    <a:schemeClr val="accent5"/>
                  </a:solidFill>
                </a:uFill>
                <a:hlinkClick r:id="rId2"/>
              </a:rPr>
              <a:t>https://www.ijedr.org/papers/IJEDR1903093.pdf</a:t>
            </a:r>
          </a:p>
          <a:p>
            <a:pPr indent="-334327">
              <a:lnSpc>
                <a:spcPct val="92000"/>
              </a:lnSpc>
              <a:buClr>
                <a:srgbClr val="3367D6"/>
              </a:buClr>
              <a:buSzPct val="100000"/>
              <a:defRPr sz="1600" u="sng">
                <a:solidFill>
                  <a:srgbClr val="3367D6"/>
                </a:solidFill>
              </a:defRPr>
            </a:pPr>
            <a:r>
              <a:rPr>
                <a:solidFill>
                  <a:schemeClr val="accent5"/>
                </a:solidFill>
                <a:uFill>
                  <a:solidFill>
                    <a:schemeClr val="accent5"/>
                  </a:solidFill>
                </a:uFill>
                <a:hlinkClick r:id="rId3"/>
              </a:rPr>
              <a:t>https://ieeexplore.ieee.org/document/9160184</a:t>
            </a:r>
            <a:endParaRPr>
              <a:solidFill>
                <a:srgbClr val="6D9EEB"/>
              </a:solidFill>
            </a:endParaRPr>
          </a:p>
          <a:p>
            <a:pPr indent="-334327">
              <a:lnSpc>
                <a:spcPct val="92000"/>
              </a:lnSpc>
              <a:buClr>
                <a:srgbClr val="3367D6"/>
              </a:buClr>
              <a:buSzPct val="100000"/>
              <a:defRPr sz="1600" u="sng">
                <a:solidFill>
                  <a:srgbClr val="3367D6"/>
                </a:solidFill>
              </a:defRPr>
            </a:pPr>
            <a:r>
              <a:rPr>
                <a:solidFill>
                  <a:schemeClr val="accent5"/>
                </a:solidFill>
                <a:uFill>
                  <a:solidFill>
                    <a:schemeClr val="accent5"/>
                  </a:solidFill>
                </a:uFill>
                <a:hlinkClick r:id="rId4"/>
              </a:rPr>
              <a:t>https://ieeexplore.ieee.org/document/9215441</a:t>
            </a:r>
          </a:p>
          <a:p>
            <a:pPr indent="-334327">
              <a:lnSpc>
                <a:spcPct val="92000"/>
              </a:lnSpc>
              <a:buClr>
                <a:srgbClr val="3367D6"/>
              </a:buClr>
              <a:buSzPct val="100000"/>
              <a:defRPr sz="1600" u="sng">
                <a:solidFill>
                  <a:srgbClr val="3367D6"/>
                </a:solidFill>
              </a:defRPr>
            </a:pPr>
            <a:r>
              <a:t>https://ieeexplore.ieee.org/document/9332212</a:t>
            </a:r>
          </a:p>
          <a:p>
            <a:pPr marL="0" indent="0">
              <a:lnSpc>
                <a:spcPct val="92000"/>
              </a:lnSpc>
              <a:buSzTx/>
              <a:buNone/>
              <a:defRPr sz="1600"/>
            </a:pPr>
            <a:endParaRPr u="sng">
              <a:solidFill>
                <a:srgbClr val="3367D6"/>
              </a:solidFill>
            </a:endParaRPr>
          </a:p>
          <a:p>
            <a:pPr marL="0" indent="0">
              <a:lnSpc>
                <a:spcPct val="92000"/>
              </a:lnSpc>
              <a:buSzTx/>
              <a:buNone/>
              <a:defRPr sz="1600">
                <a:solidFill>
                  <a:srgbClr val="000000"/>
                </a:solidFill>
              </a:defRPr>
            </a:pPr>
            <a:r>
              <a:t>Other Links:</a:t>
            </a:r>
          </a:p>
          <a:p>
            <a:pPr indent="-334327">
              <a:lnSpc>
                <a:spcPct val="92000"/>
              </a:lnSpc>
              <a:spcBef>
                <a:spcPts val="1200"/>
              </a:spcBef>
              <a:buClr>
                <a:srgbClr val="3367D6"/>
              </a:buClr>
              <a:buSzPct val="100000"/>
              <a:defRPr sz="1600" u="sng">
                <a:solidFill>
                  <a:srgbClr val="3367D6"/>
                </a:solidFill>
                <a:latin typeface="Trebuchet MS"/>
                <a:ea typeface="Trebuchet MS"/>
                <a:cs typeface="Trebuchet MS"/>
                <a:sym typeface="Trebuchet MS"/>
              </a:defRPr>
            </a:pPr>
            <a:r>
              <a:rPr>
                <a:solidFill>
                  <a:schemeClr val="accent5"/>
                </a:solidFill>
                <a:uFill>
                  <a:solidFill>
                    <a:schemeClr val="accent5"/>
                  </a:solidFill>
                </a:uFill>
                <a:hlinkClick r:id="rId5"/>
              </a:rPr>
              <a:t>https://www.geeksforgeeks.org/python-face-recognition-using-gui/</a:t>
            </a:r>
          </a:p>
          <a:p>
            <a:pPr indent="-334327">
              <a:lnSpc>
                <a:spcPct val="92000"/>
              </a:lnSpc>
              <a:buClr>
                <a:srgbClr val="3367D6"/>
              </a:buClr>
              <a:buSzPct val="100000"/>
              <a:defRPr sz="1600" u="sng">
                <a:solidFill>
                  <a:srgbClr val="3367D6"/>
                </a:solidFill>
                <a:latin typeface="Trebuchet MS"/>
                <a:ea typeface="Trebuchet MS"/>
                <a:cs typeface="Trebuchet MS"/>
                <a:sym typeface="Trebuchet MS"/>
              </a:defRPr>
            </a:pPr>
            <a:r>
              <a:rPr>
                <a:solidFill>
                  <a:schemeClr val="accent5"/>
                </a:solidFill>
                <a:uFill>
                  <a:solidFill>
                    <a:schemeClr val="accent5"/>
                  </a:solidFill>
                </a:uFill>
                <a:hlinkClick r:id="rId6"/>
              </a:rPr>
              <a:t>https://www.geeksforgeeks.org/opencv-python-program-face-detection/</a:t>
            </a:r>
          </a:p>
          <a:p>
            <a:pPr indent="-334327">
              <a:lnSpc>
                <a:spcPct val="92000"/>
              </a:lnSpc>
              <a:buClr>
                <a:srgbClr val="3367D6"/>
              </a:buClr>
              <a:buSzPct val="100000"/>
              <a:defRPr sz="1600" u="sng">
                <a:solidFill>
                  <a:srgbClr val="3367D6"/>
                </a:solidFill>
                <a:latin typeface="Trebuchet MS"/>
                <a:ea typeface="Trebuchet MS"/>
                <a:cs typeface="Trebuchet MS"/>
                <a:sym typeface="Trebuchet MS"/>
              </a:defRPr>
            </a:pPr>
            <a:r>
              <a:rPr>
                <a:solidFill>
                  <a:schemeClr val="accent5"/>
                </a:solidFill>
                <a:uFill>
                  <a:solidFill>
                    <a:schemeClr val="accent5"/>
                  </a:solidFill>
                </a:uFill>
                <a:hlinkClick r:id="rId7"/>
              </a:rPr>
              <a:t>https://en.wikipedia.org/wiki/Facial_recognition_system</a:t>
            </a:r>
          </a:p>
        </p:txBody>
      </p:sp>
      <p:pic>
        <p:nvPicPr>
          <p:cNvPr id="179" name="Google Shape;169;p16" descr="Google Shape;169;p16"/>
          <p:cNvPicPr>
            <a:picLocks noChangeAspect="1"/>
          </p:cNvPicPr>
          <p:nvPr/>
        </p:nvPicPr>
        <p:blipFill>
          <a:blip r:embed="rId8"/>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174;p17"/>
          <p:cNvSpPr txBox="1">
            <a:spLocks noGrp="1"/>
          </p:cNvSpPr>
          <p:nvPr>
            <p:ph type="title"/>
          </p:nvPr>
        </p:nvSpPr>
        <p:spPr>
          <a:xfrm>
            <a:off x="311699" y="1960349"/>
            <a:ext cx="8520602" cy="841801"/>
          </a:xfrm>
          <a:prstGeom prst="rect">
            <a:avLst/>
          </a:prstGeom>
        </p:spPr>
        <p:txBody>
          <a:bodyPr/>
          <a:lstStyle>
            <a:lvl1pPr algn="l"/>
          </a:lstStyle>
          <a:p>
            <a:r>
              <a:rPr dirty="0"/>
              <a:t>                       Thank</a:t>
            </a:r>
            <a:r>
              <a:rPr lang="en-IN" dirty="0"/>
              <a:t> You ;)</a:t>
            </a:r>
            <a:endParaRPr dirty="0"/>
          </a:p>
        </p:txBody>
      </p:sp>
      <p:pic>
        <p:nvPicPr>
          <p:cNvPr id="182" name="Google Shape;175;p17" descr="Google Shape;175;p17"/>
          <p:cNvPicPr>
            <a:picLocks noChangeAspect="1"/>
          </p:cNvPicPr>
          <p:nvPr/>
        </p:nvPicPr>
        <p:blipFill>
          <a:blip r:embed="rId2"/>
          <a:stretch>
            <a:fillRect/>
          </a:stretch>
        </p:blipFill>
        <p:spPr>
          <a:xfrm>
            <a:off x="79299" y="66150"/>
            <a:ext cx="823076" cy="87602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68;p3"/>
          <p:cNvSpPr txBox="1">
            <a:spLocks noGrp="1"/>
          </p:cNvSpPr>
          <p:nvPr>
            <p:ph type="title"/>
          </p:nvPr>
        </p:nvSpPr>
        <p:spPr>
          <a:xfrm>
            <a:off x="311699" y="445025"/>
            <a:ext cx="8520602" cy="572701"/>
          </a:xfrm>
          <a:prstGeom prst="rect">
            <a:avLst/>
          </a:prstGeom>
        </p:spPr>
        <p:txBody>
          <a:bodyPr/>
          <a:lstStyle/>
          <a:p>
            <a:pPr>
              <a:defRPr sz="2500"/>
            </a:pPr>
            <a:r>
              <a:t>                                    </a:t>
            </a:r>
            <a:r>
              <a:rPr b="1" u="sng"/>
              <a:t>INTRODUCTION</a:t>
            </a:r>
          </a:p>
        </p:txBody>
      </p:sp>
      <p:sp>
        <p:nvSpPr>
          <p:cNvPr id="118" name="Google Shape;69;p3"/>
          <p:cNvSpPr txBox="1">
            <a:spLocks noGrp="1"/>
          </p:cNvSpPr>
          <p:nvPr>
            <p:ph type="body" idx="1"/>
          </p:nvPr>
        </p:nvSpPr>
        <p:spPr>
          <a:xfrm>
            <a:off x="311699" y="1152475"/>
            <a:ext cx="8520602" cy="3416400"/>
          </a:xfrm>
          <a:prstGeom prst="rect">
            <a:avLst/>
          </a:prstGeom>
        </p:spPr>
        <p:txBody>
          <a:bodyPr/>
          <a:lstStyle/>
          <a:p>
            <a:pPr>
              <a:buClr>
                <a:srgbClr val="000000"/>
              </a:buClr>
              <a:defRPr>
                <a:solidFill>
                  <a:srgbClr val="000000"/>
                </a:solidFill>
              </a:defRPr>
            </a:pPr>
            <a:r>
              <a:t>A facial recognition system is a technology capable of matching a human face from a digital image or a video frame against a database of faces, typically employed to authenticate users through ID verification services, works by pinpointing and measuring facial features from a given image. </a:t>
            </a:r>
          </a:p>
          <a:p>
            <a:pPr marL="0" indent="0">
              <a:buSzTx/>
              <a:buNone/>
            </a:pPr>
            <a:endParaRPr>
              <a:solidFill>
                <a:srgbClr val="000000"/>
              </a:solidFill>
            </a:endParaRPr>
          </a:p>
          <a:p>
            <a:pPr>
              <a:buClr>
                <a:srgbClr val="000000"/>
              </a:buClr>
              <a:defRPr>
                <a:solidFill>
                  <a:srgbClr val="000000"/>
                </a:solidFill>
              </a:defRPr>
            </a:pPr>
            <a:r>
              <a:t>Computerised facial recognition involves the measurement of a human's physiological characteristics.</a:t>
            </a:r>
          </a:p>
          <a:p>
            <a:pPr marL="0" indent="0">
              <a:buSzTx/>
              <a:buNone/>
            </a:pPr>
            <a:endParaRPr>
              <a:solidFill>
                <a:srgbClr val="000000"/>
              </a:solidFill>
            </a:endParaRPr>
          </a:p>
          <a:p>
            <a:pPr>
              <a:buClr>
                <a:srgbClr val="000000"/>
              </a:buClr>
              <a:defRPr>
                <a:solidFill>
                  <a:srgbClr val="000000"/>
                </a:solidFill>
              </a:defRPr>
            </a:pPr>
            <a:r>
              <a:t>Facial recognition systems are categorized as biometrics. </a:t>
            </a:r>
          </a:p>
        </p:txBody>
      </p:sp>
      <p:pic>
        <p:nvPicPr>
          <p:cNvPr id="119" name="Google Shape;70;p3" descr="Google Shape;70;p3"/>
          <p:cNvPicPr>
            <a:picLocks noChangeAspect="1"/>
          </p:cNvPicPr>
          <p:nvPr/>
        </p:nvPicPr>
        <p:blipFill>
          <a:blip r:embed="rId2"/>
          <a:stretch>
            <a:fillRect/>
          </a:stretch>
        </p:blipFill>
        <p:spPr>
          <a:xfrm>
            <a:off x="52524" y="66150"/>
            <a:ext cx="1020652" cy="108632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5;p4"/>
          <p:cNvSpPr txBox="1">
            <a:spLocks noGrp="1"/>
          </p:cNvSpPr>
          <p:nvPr>
            <p:ph type="title"/>
          </p:nvPr>
        </p:nvSpPr>
        <p:spPr>
          <a:xfrm>
            <a:off x="311699" y="445025"/>
            <a:ext cx="8520602" cy="572701"/>
          </a:xfrm>
          <a:prstGeom prst="rect">
            <a:avLst/>
          </a:prstGeom>
        </p:spPr>
        <p:txBody>
          <a:bodyPr/>
          <a:lstStyle>
            <a:lvl1pPr algn="ctr">
              <a:defRPr sz="2500" b="1" u="sng"/>
            </a:lvl1pPr>
          </a:lstStyle>
          <a:p>
            <a:r>
              <a:t>OBJECTIVES</a:t>
            </a:r>
          </a:p>
        </p:txBody>
      </p:sp>
      <p:sp>
        <p:nvSpPr>
          <p:cNvPr id="122" name="Google Shape;76;p4"/>
          <p:cNvSpPr txBox="1">
            <a:spLocks noGrp="1"/>
          </p:cNvSpPr>
          <p:nvPr>
            <p:ph type="body" idx="1"/>
          </p:nvPr>
        </p:nvSpPr>
        <p:spPr>
          <a:xfrm>
            <a:off x="311699" y="1152475"/>
            <a:ext cx="8520602" cy="3416400"/>
          </a:xfrm>
          <a:prstGeom prst="rect">
            <a:avLst/>
          </a:prstGeom>
        </p:spPr>
        <p:txBody>
          <a:bodyPr/>
          <a:lstStyle/>
          <a:p>
            <a:pPr marL="0" indent="0">
              <a:spcBef>
                <a:spcPts val="5900"/>
              </a:spcBef>
              <a:buSzTx/>
              <a:buNone/>
              <a:defRPr>
                <a:solidFill>
                  <a:srgbClr val="000000"/>
                </a:solidFill>
              </a:defRPr>
            </a:pPr>
            <a:r>
              <a:t>Our primary goal is to improve and organise the process of tracking and managing the student attendance. We seek to :</a:t>
            </a:r>
          </a:p>
          <a:p>
            <a:pPr>
              <a:buClr>
                <a:srgbClr val="000000"/>
              </a:buClr>
              <a:defRPr>
                <a:solidFill>
                  <a:srgbClr val="000000"/>
                </a:solidFill>
              </a:defRPr>
            </a:pPr>
            <a:r>
              <a:t>Provide a valuable attendance service for teachers.</a:t>
            </a:r>
          </a:p>
          <a:p>
            <a:pPr marL="0" indent="457200">
              <a:buSzTx/>
              <a:buNone/>
            </a:pPr>
            <a:endParaRPr>
              <a:solidFill>
                <a:srgbClr val="000000"/>
              </a:solidFill>
            </a:endParaRPr>
          </a:p>
          <a:p>
            <a:pPr>
              <a:buClr>
                <a:srgbClr val="000000"/>
              </a:buClr>
              <a:defRPr>
                <a:solidFill>
                  <a:srgbClr val="000000"/>
                </a:solidFill>
              </a:defRPr>
            </a:pPr>
            <a:r>
              <a:t>Reduce manual process errors by providing an automated and a reliable attendance system using face recognition technology.</a:t>
            </a:r>
          </a:p>
          <a:p>
            <a:pPr marL="0" indent="457200">
              <a:buSzTx/>
              <a:buNone/>
            </a:pPr>
            <a:endParaRPr>
              <a:solidFill>
                <a:srgbClr val="000000"/>
              </a:solidFill>
            </a:endParaRPr>
          </a:p>
          <a:p>
            <a:pPr>
              <a:buClr>
                <a:srgbClr val="000000"/>
              </a:buClr>
              <a:defRPr>
                <a:solidFill>
                  <a:srgbClr val="000000"/>
                </a:solidFill>
              </a:defRPr>
            </a:pPr>
            <a:r>
              <a:t>Able to recognise the face of an individual accurately based on the face database.</a:t>
            </a:r>
          </a:p>
        </p:txBody>
      </p:sp>
      <p:pic>
        <p:nvPicPr>
          <p:cNvPr id="123" name="Google Shape;77;p4" descr="Google Shape;77;p4"/>
          <p:cNvPicPr>
            <a:picLocks noChangeAspect="1"/>
          </p:cNvPicPr>
          <p:nvPr/>
        </p:nvPicPr>
        <p:blipFill>
          <a:blip r:embed="rId2"/>
          <a:stretch>
            <a:fillRect/>
          </a:stretch>
        </p:blipFill>
        <p:spPr>
          <a:xfrm>
            <a:off x="79299" y="66150"/>
            <a:ext cx="1020652" cy="1086325"/>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82;p5"/>
          <p:cNvSpPr txBox="1">
            <a:spLocks noGrp="1"/>
          </p:cNvSpPr>
          <p:nvPr>
            <p:ph type="title"/>
          </p:nvPr>
        </p:nvSpPr>
        <p:spPr>
          <a:xfrm>
            <a:off x="311699" y="174299"/>
            <a:ext cx="8520602" cy="572702"/>
          </a:xfrm>
          <a:prstGeom prst="rect">
            <a:avLst/>
          </a:prstGeom>
        </p:spPr>
        <p:txBody>
          <a:bodyPr/>
          <a:lstStyle>
            <a:lvl1pPr algn="ctr">
              <a:defRPr sz="2500" b="1" u="sng"/>
            </a:lvl1pPr>
          </a:lstStyle>
          <a:p>
            <a:r>
              <a:t>LITERATURE REVIEW</a:t>
            </a:r>
          </a:p>
        </p:txBody>
      </p:sp>
      <p:pic>
        <p:nvPicPr>
          <p:cNvPr id="126" name="Google Shape;83;p5" descr="Google Shape;83;p5"/>
          <p:cNvPicPr>
            <a:picLocks noChangeAspect="1"/>
          </p:cNvPicPr>
          <p:nvPr/>
        </p:nvPicPr>
        <p:blipFill>
          <a:blip r:embed="rId2"/>
          <a:stretch>
            <a:fillRect/>
          </a:stretch>
        </p:blipFill>
        <p:spPr>
          <a:xfrm>
            <a:off x="79299" y="66150"/>
            <a:ext cx="823076" cy="876026"/>
          </a:xfrm>
          <a:prstGeom prst="rect">
            <a:avLst/>
          </a:prstGeom>
          <a:ln w="12700">
            <a:miter lim="400000"/>
          </a:ln>
        </p:spPr>
      </p:pic>
      <p:graphicFrame>
        <p:nvGraphicFramePr>
          <p:cNvPr id="127" name="Google Shape;84;p5"/>
          <p:cNvGraphicFramePr/>
          <p:nvPr/>
        </p:nvGraphicFramePr>
        <p:xfrm>
          <a:off x="72687" y="690994"/>
          <a:ext cx="8998624" cy="3959677"/>
        </p:xfrm>
        <a:graphic>
          <a:graphicData uri="http://schemas.openxmlformats.org/drawingml/2006/table">
            <a:tbl>
              <a:tblPr>
                <a:tableStyleId>{4C3C2611-4C71-4FC5-86AE-919BDF0F9419}</a:tableStyleId>
              </a:tblPr>
              <a:tblGrid>
                <a:gridCol w="630425">
                  <a:extLst>
                    <a:ext uri="{9D8B030D-6E8A-4147-A177-3AD203B41FA5}">
                      <a16:colId xmlns:a16="http://schemas.microsoft.com/office/drawing/2014/main" val="20000"/>
                    </a:ext>
                  </a:extLst>
                </a:gridCol>
                <a:gridCol w="1809175">
                  <a:extLst>
                    <a:ext uri="{9D8B030D-6E8A-4147-A177-3AD203B41FA5}">
                      <a16:colId xmlns:a16="http://schemas.microsoft.com/office/drawing/2014/main" val="20001"/>
                    </a:ext>
                  </a:extLst>
                </a:gridCol>
                <a:gridCol w="997674">
                  <a:extLst>
                    <a:ext uri="{9D8B030D-6E8A-4147-A177-3AD203B41FA5}">
                      <a16:colId xmlns:a16="http://schemas.microsoft.com/office/drawing/2014/main" val="20002"/>
                    </a:ext>
                  </a:extLst>
                </a:gridCol>
                <a:gridCol w="1568550">
                  <a:extLst>
                    <a:ext uri="{9D8B030D-6E8A-4147-A177-3AD203B41FA5}">
                      <a16:colId xmlns:a16="http://schemas.microsoft.com/office/drawing/2014/main" val="20003"/>
                    </a:ext>
                  </a:extLst>
                </a:gridCol>
                <a:gridCol w="3992800">
                  <a:extLst>
                    <a:ext uri="{9D8B030D-6E8A-4147-A177-3AD203B41FA5}">
                      <a16:colId xmlns:a16="http://schemas.microsoft.com/office/drawing/2014/main" val="20004"/>
                    </a:ext>
                  </a:extLst>
                </a:gridCol>
              </a:tblGrid>
              <a:tr h="548600">
                <a:tc>
                  <a:txBody>
                    <a:bodyPr/>
                    <a:lstStyle/>
                    <a:p>
                      <a:pPr algn="l">
                        <a:defRPr sz="1800"/>
                      </a:pPr>
                      <a:r>
                        <a:rPr sz="1200"/>
                        <a:t>Sr No.</a:t>
                      </a:r>
                    </a:p>
                  </a:txBody>
                  <a:tcPr marL="91425" marR="91425" marT="91425" marB="91425" horzOverflow="overflow"/>
                </a:tc>
                <a:tc>
                  <a:txBody>
                    <a:bodyPr/>
                    <a:lstStyle/>
                    <a:p>
                      <a:pPr algn="l">
                        <a:lnSpc>
                          <a:spcPct val="115000"/>
                        </a:lnSpc>
                        <a:defRPr sz="1800"/>
                      </a:pPr>
                      <a:r>
                        <a:rPr sz="1200"/>
                        <a:t>Paper Name</a:t>
                      </a:r>
                    </a:p>
                  </a:txBody>
                  <a:tcPr marL="91425" marR="91425" marT="91425" marB="91425" horzOverflow="overflow"/>
                </a:tc>
                <a:tc>
                  <a:txBody>
                    <a:bodyPr/>
                    <a:lstStyle/>
                    <a:p>
                      <a:pPr algn="l">
                        <a:defRPr sz="1800"/>
                      </a:pPr>
                      <a:r>
                        <a:rPr sz="1200"/>
                        <a:t>Publication Year</a:t>
                      </a:r>
                    </a:p>
                  </a:txBody>
                  <a:tcPr marL="91425" marR="91425" marT="91425" marB="91425" horzOverflow="overflow"/>
                </a:tc>
                <a:tc>
                  <a:txBody>
                    <a:bodyPr/>
                    <a:lstStyle/>
                    <a:p>
                      <a:pPr algn="l">
                        <a:defRPr sz="1800"/>
                      </a:pPr>
                      <a:r>
                        <a:rPr sz="1200"/>
                        <a:t>Method used</a:t>
                      </a:r>
                    </a:p>
                  </a:txBody>
                  <a:tcPr marL="91425" marR="91425" marT="91425" marB="91425" horzOverflow="overflow"/>
                </a:tc>
                <a:tc>
                  <a:txBody>
                    <a:bodyPr/>
                    <a:lstStyle/>
                    <a:p>
                      <a:pPr algn="l">
                        <a:defRPr sz="1800"/>
                      </a:pPr>
                      <a:r>
                        <a:rPr sz="1200"/>
                        <a:t>Algorithm</a:t>
                      </a:r>
                    </a:p>
                  </a:txBody>
                  <a:tcPr marL="91425" marR="91425" marT="91425" marB="91425" horzOverflow="overflow"/>
                </a:tc>
                <a:extLst>
                  <a:ext uri="{0D108BD9-81ED-4DB2-BD59-A6C34878D82A}">
                    <a16:rowId xmlns:a16="http://schemas.microsoft.com/office/drawing/2014/main" val="10000"/>
                  </a:ext>
                </a:extLst>
              </a:tr>
              <a:tr h="1076625">
                <a:tc>
                  <a:txBody>
                    <a:bodyPr/>
                    <a:lstStyle/>
                    <a:p>
                      <a:pPr algn="l">
                        <a:defRPr sz="1800"/>
                      </a:pPr>
                      <a:r>
                        <a:rPr sz="1200"/>
                        <a:t>1</a:t>
                      </a:r>
                    </a:p>
                  </a:txBody>
                  <a:tcPr marL="91425" marR="91425" marT="91425" marB="91425" horzOverflow="overflow"/>
                </a:tc>
                <a:tc>
                  <a:txBody>
                    <a:bodyPr/>
                    <a:lstStyle/>
                    <a:p>
                      <a:pPr algn="l">
                        <a:lnSpc>
                          <a:spcPct val="115000"/>
                        </a:lnSpc>
                        <a:defRPr sz="1200"/>
                      </a:pPr>
                      <a:r>
                        <a:t>Face recognition based smart attendance system </a:t>
                      </a:r>
                    </a:p>
                  </a:txBody>
                  <a:tcPr marL="91425" marR="91425" marT="91425" marB="91425" horzOverflow="overflow"/>
                </a:tc>
                <a:tc>
                  <a:txBody>
                    <a:bodyPr/>
                    <a:lstStyle/>
                    <a:p>
                      <a:pPr algn="l">
                        <a:defRPr sz="1800"/>
                      </a:pPr>
                      <a:r>
                        <a:rPr sz="1200"/>
                        <a:t>2020</a:t>
                      </a:r>
                    </a:p>
                  </a:txBody>
                  <a:tcPr marL="91425" marR="91425" marT="91425" marB="91425" horzOverflow="overflow"/>
                </a:tc>
                <a:tc>
                  <a:txBody>
                    <a:bodyPr/>
                    <a:lstStyle/>
                    <a:p>
                      <a:pPr algn="l">
                        <a:lnSpc>
                          <a:spcPct val="115000"/>
                        </a:lnSpc>
                        <a:defRPr sz="1200"/>
                      </a:pPr>
                      <a:r>
                        <a:t>The Local Binary Pattern Histogram (LBPH) algorithm is used</a:t>
                      </a:r>
                    </a:p>
                  </a:txBody>
                  <a:tcPr marL="91425" marR="91425" marT="91425" marB="91425" horzOverflow="overflow"/>
                </a:tc>
                <a:tc>
                  <a:txBody>
                    <a:bodyPr/>
                    <a:lstStyle/>
                    <a:p>
                      <a:pPr algn="l">
                        <a:defRPr sz="1800"/>
                      </a:pPr>
                      <a:r>
                        <a:rPr sz="1200"/>
                        <a:t>Database can be created by taking images from the camera. Then converting the images into grayscale images and generate histogram and use LBPH algorithm to match the cropped face with the face database images</a:t>
                      </a:r>
                    </a:p>
                  </a:txBody>
                  <a:tcPr marL="91425" marR="91425" marT="91425" marB="91425" horzOverflow="overflow"/>
                </a:tc>
                <a:extLst>
                  <a:ext uri="{0D108BD9-81ED-4DB2-BD59-A6C34878D82A}">
                    <a16:rowId xmlns:a16="http://schemas.microsoft.com/office/drawing/2014/main" val="10001"/>
                  </a:ext>
                </a:extLst>
              </a:tr>
              <a:tr h="1096450">
                <a:tc>
                  <a:txBody>
                    <a:bodyPr/>
                    <a:lstStyle/>
                    <a:p>
                      <a:pPr algn="l">
                        <a:defRPr sz="1800"/>
                      </a:pPr>
                      <a:r>
                        <a:rPr sz="1200"/>
                        <a:t>2</a:t>
                      </a:r>
                    </a:p>
                  </a:txBody>
                  <a:tcPr marL="91425" marR="91425" marT="91425" marB="91425" horzOverflow="overflow"/>
                </a:tc>
                <a:tc>
                  <a:txBody>
                    <a:bodyPr/>
                    <a:lstStyle/>
                    <a:p>
                      <a:pPr algn="l">
                        <a:lnSpc>
                          <a:spcPct val="115000"/>
                        </a:lnSpc>
                        <a:defRPr sz="1200"/>
                      </a:pPr>
                      <a:r>
                        <a:t>Face recognition Based Attendance System Using Machine Learning Algorithms</a:t>
                      </a:r>
                    </a:p>
                  </a:txBody>
                  <a:tcPr marL="91425" marR="91425" marT="91425" marB="91425" horzOverflow="overflow"/>
                </a:tc>
                <a:tc>
                  <a:txBody>
                    <a:bodyPr/>
                    <a:lstStyle/>
                    <a:p>
                      <a:pPr algn="l">
                        <a:defRPr sz="1800"/>
                      </a:pPr>
                      <a:r>
                        <a:rPr sz="1200"/>
                        <a:t>2018</a:t>
                      </a:r>
                    </a:p>
                  </a:txBody>
                  <a:tcPr marL="91425" marR="91425" marT="91425" marB="91425" horzOverflow="overflow"/>
                </a:tc>
                <a:tc>
                  <a:txBody>
                    <a:bodyPr/>
                    <a:lstStyle/>
                    <a:p>
                      <a:pPr algn="l">
                        <a:lnSpc>
                          <a:spcPct val="115000"/>
                        </a:lnSpc>
                        <a:defRPr sz="1200"/>
                      </a:pPr>
                      <a:r>
                        <a:t>CA and LDA method for face recognition</a:t>
                      </a:r>
                    </a:p>
                  </a:txBody>
                  <a:tcPr marL="91425" marR="91425" marT="91425" marB="91425" horzOverflow="overflow"/>
                </a:tc>
                <a:tc>
                  <a:txBody>
                    <a:bodyPr/>
                    <a:lstStyle/>
                    <a:p>
                      <a:pPr algn="l">
                        <a:defRPr sz="1800"/>
                      </a:pPr>
                      <a:r>
                        <a:rPr sz="1200"/>
                        <a:t>The pre-trained module is trained with number of images. SVM, MLP and CNN are used as a classifier to evaluate the face recognition. The SVM, MLP and CNN achieves the testing accuracy of 87%, 86.5% and 98% respectively</a:t>
                      </a:r>
                    </a:p>
                  </a:txBody>
                  <a:tcPr marL="91425" marR="91425" marT="91425" marB="91425" horzOverflow="overflow"/>
                </a:tc>
                <a:extLst>
                  <a:ext uri="{0D108BD9-81ED-4DB2-BD59-A6C34878D82A}">
                    <a16:rowId xmlns:a16="http://schemas.microsoft.com/office/drawing/2014/main" val="10002"/>
                  </a:ext>
                </a:extLst>
              </a:tr>
              <a:tr h="799275">
                <a:tc>
                  <a:txBody>
                    <a:bodyPr/>
                    <a:lstStyle/>
                    <a:p>
                      <a:pPr algn="l">
                        <a:defRPr sz="1800"/>
                      </a:pPr>
                      <a:r>
                        <a:rPr sz="1400"/>
                        <a:t>3</a:t>
                      </a:r>
                    </a:p>
                  </a:txBody>
                  <a:tcPr marL="91425" marR="91425" marT="91425" marB="91425" horzOverflow="overflow"/>
                </a:tc>
                <a:tc>
                  <a:txBody>
                    <a:bodyPr/>
                    <a:lstStyle/>
                    <a:p>
                      <a:pPr algn="l">
                        <a:lnSpc>
                          <a:spcPct val="115000"/>
                        </a:lnSpc>
                        <a:defRPr sz="1800"/>
                      </a:pPr>
                      <a:r>
                        <a:rPr sz="1200"/>
                        <a:t>Student Attendance System Using Face Recognition</a:t>
                      </a:r>
                    </a:p>
                  </a:txBody>
                  <a:tcPr marL="91425" marR="91425" marT="91425" marB="91425" horzOverflow="overflow"/>
                </a:tc>
                <a:tc>
                  <a:txBody>
                    <a:bodyPr/>
                    <a:lstStyle/>
                    <a:p>
                      <a:pPr algn="l">
                        <a:defRPr sz="1800"/>
                      </a:pPr>
                      <a:r>
                        <a:rPr sz="1400"/>
                        <a:t>2020</a:t>
                      </a:r>
                    </a:p>
                  </a:txBody>
                  <a:tcPr marL="91425" marR="91425" marT="91425" marB="91425" horzOverflow="overflow"/>
                </a:tc>
                <a:tc>
                  <a:txBody>
                    <a:bodyPr/>
                    <a:lstStyle/>
                    <a:p>
                      <a:pPr algn="l">
                        <a:lnSpc>
                          <a:spcPct val="115000"/>
                        </a:lnSpc>
                        <a:defRPr sz="1200"/>
                      </a:pPr>
                      <a:r>
                        <a:t>Haar cascade for face detection and KNN, CNN and SVM are used for face recognition.</a:t>
                      </a:r>
                    </a:p>
                  </a:txBody>
                  <a:tcPr marL="91425" marR="91425" marT="91425" marB="91425" horzOverflow="overflow"/>
                </a:tc>
                <a:tc>
                  <a:txBody>
                    <a:bodyPr/>
                    <a:lstStyle/>
                    <a:p>
                      <a:pPr algn="l">
                        <a:lnSpc>
                          <a:spcPct val="115000"/>
                        </a:lnSpc>
                        <a:defRPr sz="1200"/>
                      </a:pPr>
                      <a:r>
                        <a:t>For face recognition, three algorithms  i.e KNN, CNN and support vector machines are used. KNN algorithm has proved to have the highest accuracy of 99.27%, CNN has low computational complexity and SVM algorithm proved to be less efficient.</a:t>
                      </a:r>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89;p6"/>
          <p:cNvSpPr txBox="1">
            <a:spLocks noGrp="1"/>
          </p:cNvSpPr>
          <p:nvPr>
            <p:ph type="title"/>
          </p:nvPr>
        </p:nvSpPr>
        <p:spPr>
          <a:xfrm>
            <a:off x="110299" y="144249"/>
            <a:ext cx="8721902" cy="572702"/>
          </a:xfrm>
          <a:prstGeom prst="rect">
            <a:avLst/>
          </a:prstGeom>
        </p:spPr>
        <p:txBody>
          <a:bodyPr/>
          <a:lstStyle>
            <a:lvl1pPr algn="ctr" defTabSz="365760">
              <a:defRPr sz="2440" b="1" u="sng"/>
            </a:lvl1pPr>
          </a:lstStyle>
          <a:p>
            <a:r>
              <a:t>LITERATURE REVIEW</a:t>
            </a:r>
          </a:p>
        </p:txBody>
      </p:sp>
      <p:graphicFrame>
        <p:nvGraphicFramePr>
          <p:cNvPr id="130" name="Google Shape;90;p6"/>
          <p:cNvGraphicFramePr/>
          <p:nvPr/>
        </p:nvGraphicFramePr>
        <p:xfrm>
          <a:off x="4500" y="623369"/>
          <a:ext cx="8933474" cy="4329006"/>
        </p:xfrm>
        <a:graphic>
          <a:graphicData uri="http://schemas.openxmlformats.org/drawingml/2006/table">
            <a:tbl>
              <a:tblPr>
                <a:tableStyleId>{4C3C2611-4C71-4FC5-86AE-919BDF0F9419}</a:tableStyleId>
              </a:tblPr>
              <a:tblGrid>
                <a:gridCol w="465424">
                  <a:extLst>
                    <a:ext uri="{9D8B030D-6E8A-4147-A177-3AD203B41FA5}">
                      <a16:colId xmlns:a16="http://schemas.microsoft.com/office/drawing/2014/main" val="20000"/>
                    </a:ext>
                  </a:extLst>
                </a:gridCol>
                <a:gridCol w="1565475">
                  <a:extLst>
                    <a:ext uri="{9D8B030D-6E8A-4147-A177-3AD203B41FA5}">
                      <a16:colId xmlns:a16="http://schemas.microsoft.com/office/drawing/2014/main" val="20001"/>
                    </a:ext>
                  </a:extLst>
                </a:gridCol>
                <a:gridCol w="799950">
                  <a:extLst>
                    <a:ext uri="{9D8B030D-6E8A-4147-A177-3AD203B41FA5}">
                      <a16:colId xmlns:a16="http://schemas.microsoft.com/office/drawing/2014/main" val="20002"/>
                    </a:ext>
                  </a:extLst>
                </a:gridCol>
                <a:gridCol w="2319200">
                  <a:extLst>
                    <a:ext uri="{9D8B030D-6E8A-4147-A177-3AD203B41FA5}">
                      <a16:colId xmlns:a16="http://schemas.microsoft.com/office/drawing/2014/main" val="20003"/>
                    </a:ext>
                  </a:extLst>
                </a:gridCol>
                <a:gridCol w="3783425">
                  <a:extLst>
                    <a:ext uri="{9D8B030D-6E8A-4147-A177-3AD203B41FA5}">
                      <a16:colId xmlns:a16="http://schemas.microsoft.com/office/drawing/2014/main" val="20004"/>
                    </a:ext>
                  </a:extLst>
                </a:gridCol>
              </a:tblGrid>
              <a:tr h="478425">
                <a:tc>
                  <a:txBody>
                    <a:bodyPr/>
                    <a:lstStyle/>
                    <a:p>
                      <a:pPr algn="l">
                        <a:defRPr sz="1800"/>
                      </a:pPr>
                      <a:r>
                        <a:rPr sz="1200"/>
                        <a:t>Sr No.</a:t>
                      </a:r>
                    </a:p>
                  </a:txBody>
                  <a:tcPr marL="91425" marR="91425" marT="91425" marB="91425" horzOverflow="overflow"/>
                </a:tc>
                <a:tc>
                  <a:txBody>
                    <a:bodyPr/>
                    <a:lstStyle/>
                    <a:p>
                      <a:pPr algn="l">
                        <a:lnSpc>
                          <a:spcPct val="115000"/>
                        </a:lnSpc>
                        <a:defRPr sz="1800"/>
                      </a:pPr>
                      <a:r>
                        <a:rPr sz="1200"/>
                        <a:t>Paper Name</a:t>
                      </a:r>
                    </a:p>
                  </a:txBody>
                  <a:tcPr marL="91425" marR="91425" marT="91425" marB="91425" horzOverflow="overflow"/>
                </a:tc>
                <a:tc>
                  <a:txBody>
                    <a:bodyPr/>
                    <a:lstStyle/>
                    <a:p>
                      <a:pPr algn="l">
                        <a:defRPr sz="1800"/>
                      </a:pPr>
                      <a:r>
                        <a:rPr sz="1200"/>
                        <a:t>Publication Year</a:t>
                      </a:r>
                    </a:p>
                  </a:txBody>
                  <a:tcPr marL="91425" marR="91425" marT="91425" marB="91425" horzOverflow="overflow"/>
                </a:tc>
                <a:tc>
                  <a:txBody>
                    <a:bodyPr/>
                    <a:lstStyle/>
                    <a:p>
                      <a:pPr algn="l">
                        <a:defRPr sz="1800"/>
                      </a:pPr>
                      <a:r>
                        <a:rPr sz="1200"/>
                        <a:t>Method used</a:t>
                      </a:r>
                    </a:p>
                  </a:txBody>
                  <a:tcPr marL="91425" marR="91425" marT="91425" marB="91425" horzOverflow="overflow"/>
                </a:tc>
                <a:tc>
                  <a:txBody>
                    <a:bodyPr/>
                    <a:lstStyle/>
                    <a:p>
                      <a:pPr algn="l">
                        <a:defRPr sz="1800"/>
                      </a:pPr>
                      <a:r>
                        <a:rPr sz="1200"/>
                        <a:t>Algorithm</a:t>
                      </a:r>
                    </a:p>
                  </a:txBody>
                  <a:tcPr marL="91425" marR="91425" marT="91425" marB="91425" horzOverflow="overflow"/>
                </a:tc>
                <a:extLst>
                  <a:ext uri="{0D108BD9-81ED-4DB2-BD59-A6C34878D82A}">
                    <a16:rowId xmlns:a16="http://schemas.microsoft.com/office/drawing/2014/main" val="10000"/>
                  </a:ext>
                </a:extLst>
              </a:tr>
              <a:tr h="1417050">
                <a:tc>
                  <a:txBody>
                    <a:bodyPr/>
                    <a:lstStyle/>
                    <a:p>
                      <a:pPr algn="l">
                        <a:defRPr sz="1800"/>
                      </a:pPr>
                      <a:r>
                        <a:rPr sz="1200"/>
                        <a:t>4</a:t>
                      </a:r>
                    </a:p>
                  </a:txBody>
                  <a:tcPr marL="91425" marR="91425" marT="91425" marB="91425" horzOverflow="overflow"/>
                </a:tc>
                <a:tc>
                  <a:txBody>
                    <a:bodyPr/>
                    <a:lstStyle/>
                    <a:p>
                      <a:pPr algn="l">
                        <a:lnSpc>
                          <a:spcPct val="115000"/>
                        </a:lnSpc>
                        <a:defRPr sz="1200"/>
                      </a:pPr>
                      <a:r>
                        <a:t>Face Recognition based Class Management and Attendance System</a:t>
                      </a:r>
                    </a:p>
                  </a:txBody>
                  <a:tcPr marL="91425" marR="91425" marT="91425" marB="91425" horzOverflow="overflow"/>
                </a:tc>
                <a:tc>
                  <a:txBody>
                    <a:bodyPr/>
                    <a:lstStyle/>
                    <a:p>
                      <a:pPr algn="l">
                        <a:defRPr sz="1800"/>
                      </a:pPr>
                      <a:r>
                        <a:rPr sz="1200"/>
                        <a:t>2020</a:t>
                      </a:r>
                    </a:p>
                  </a:txBody>
                  <a:tcPr marL="91425" marR="91425" marT="91425" marB="91425" horzOverflow="overflow"/>
                </a:tc>
                <a:tc>
                  <a:txBody>
                    <a:bodyPr/>
                    <a:lstStyle/>
                    <a:p>
                      <a:pPr algn="l">
                        <a:lnSpc>
                          <a:spcPct val="115000"/>
                        </a:lnSpc>
                        <a:defRPr sz="1200"/>
                      </a:pPr>
                      <a:r>
                        <a:t>System  is developed using Python, GUI, sqlite3 and OpenCV. Haar cascade is used for face detection and LBPH algorithm is used for face recognition.</a:t>
                      </a:r>
                    </a:p>
                  </a:txBody>
                  <a:tcPr marL="91425" marR="91425" marT="91425" marB="91425" horzOverflow="overflow"/>
                </a:tc>
                <a:tc>
                  <a:txBody>
                    <a:bodyPr/>
                    <a:lstStyle/>
                    <a:p>
                      <a:pPr algn="l">
                        <a:lnSpc>
                          <a:spcPct val="115000"/>
                        </a:lnSpc>
                        <a:defRPr sz="1200"/>
                      </a:pPr>
                      <a:r>
                        <a:t>Haar Cascade provides a high accuracy level irrespective of the illumination. The system can give an accuracy of about 96.88%. The faculty can also manage the class data along with the record of the attendance through this system</a:t>
                      </a:r>
                    </a:p>
                  </a:txBody>
                  <a:tcPr marL="91425" marR="91425" marT="91425" marB="91425" horzOverflow="overflow"/>
                </a:tc>
                <a:extLst>
                  <a:ext uri="{0D108BD9-81ED-4DB2-BD59-A6C34878D82A}">
                    <a16:rowId xmlns:a16="http://schemas.microsoft.com/office/drawing/2014/main" val="10001"/>
                  </a:ext>
                </a:extLst>
              </a:tr>
              <a:tr h="1206975">
                <a:tc>
                  <a:txBody>
                    <a:bodyPr/>
                    <a:lstStyle/>
                    <a:p>
                      <a:pPr algn="l">
                        <a:defRPr sz="1800"/>
                      </a:pPr>
                      <a:r>
                        <a:rPr sz="1200"/>
                        <a:t>5</a:t>
                      </a:r>
                    </a:p>
                  </a:txBody>
                  <a:tcPr marL="91425" marR="91425" marT="91425" marB="91425" horzOverflow="overflow"/>
                </a:tc>
                <a:tc>
                  <a:txBody>
                    <a:bodyPr/>
                    <a:lstStyle/>
                    <a:p>
                      <a:pPr algn="ctr">
                        <a:lnSpc>
                          <a:spcPct val="115000"/>
                        </a:lnSpc>
                        <a:defRPr sz="1200"/>
                      </a:pPr>
                      <a:r>
                        <a:t>Face Recognition for Attendance System Detection </a:t>
                      </a:r>
                    </a:p>
                  </a:txBody>
                  <a:tcPr marL="91425" marR="91425" marT="91425" marB="91425" horzOverflow="overflow"/>
                </a:tc>
                <a:tc>
                  <a:txBody>
                    <a:bodyPr/>
                    <a:lstStyle/>
                    <a:p>
                      <a:pPr algn="l">
                        <a:defRPr sz="1800"/>
                      </a:pPr>
                      <a:r>
                        <a:rPr sz="1200"/>
                        <a:t>2018</a:t>
                      </a:r>
                    </a:p>
                  </a:txBody>
                  <a:tcPr marL="91425" marR="91425" marT="91425" marB="91425" horzOverflow="overflow"/>
                </a:tc>
                <a:tc>
                  <a:txBody>
                    <a:bodyPr/>
                    <a:lstStyle/>
                    <a:p>
                      <a:pPr algn="ctr">
                        <a:lnSpc>
                          <a:spcPct val="115000"/>
                        </a:lnSpc>
                        <a:defRPr sz="1200"/>
                      </a:pPr>
                      <a:r>
                        <a:t>Face detection was done using Haar Cascade algorithm. The face extraction was performed using LBPH algorithm</a:t>
                      </a:r>
                    </a:p>
                  </a:txBody>
                  <a:tcPr marL="91425" marR="91425" marT="91425" marB="91425" horzOverflow="overflow"/>
                </a:tc>
                <a:tc>
                  <a:txBody>
                    <a:bodyPr/>
                    <a:lstStyle/>
                    <a:p>
                      <a:pPr algn="l">
                        <a:lnSpc>
                          <a:spcPct val="115000"/>
                        </a:lnSpc>
                        <a:defRPr sz="1800"/>
                      </a:pPr>
                      <a:r>
                        <a:rPr sz="1200"/>
                        <a:t>The face detection process was performed using Haar Cascade algorithm. If the face is detected, it would draw a box that covers the face as an ROI. The feature extraction was performed using LBPH algorithm. </a:t>
                      </a:r>
                    </a:p>
                  </a:txBody>
                  <a:tcPr marL="91425" marR="91425" marT="91425" marB="91425" horzOverflow="overflow"/>
                </a:tc>
                <a:extLst>
                  <a:ext uri="{0D108BD9-81ED-4DB2-BD59-A6C34878D82A}">
                    <a16:rowId xmlns:a16="http://schemas.microsoft.com/office/drawing/2014/main" val="10002"/>
                  </a:ext>
                </a:extLst>
              </a:tr>
              <a:tr h="1136950">
                <a:tc>
                  <a:txBody>
                    <a:bodyPr/>
                    <a:lstStyle/>
                    <a:p>
                      <a:pPr algn="l">
                        <a:defRPr sz="1800"/>
                      </a:pPr>
                      <a:r>
                        <a:rPr sz="1400"/>
                        <a:t>6</a:t>
                      </a:r>
                    </a:p>
                  </a:txBody>
                  <a:tcPr marL="91425" marR="91425" marT="91425" marB="91425" horzOverflow="overflow"/>
                </a:tc>
                <a:tc>
                  <a:txBody>
                    <a:bodyPr/>
                    <a:lstStyle/>
                    <a:p>
                      <a:pPr algn="ctr">
                        <a:lnSpc>
                          <a:spcPct val="115000"/>
                        </a:lnSpc>
                        <a:defRPr sz="1200"/>
                      </a:pPr>
                      <a:r>
                        <a:t>PCA based Facial Recognition for attendance system</a:t>
                      </a:r>
                    </a:p>
                  </a:txBody>
                  <a:tcPr marL="91425" marR="91425" marT="91425" marB="91425" horzOverflow="overflow"/>
                </a:tc>
                <a:tc>
                  <a:txBody>
                    <a:bodyPr/>
                    <a:lstStyle/>
                    <a:p>
                      <a:pPr algn="l">
                        <a:defRPr sz="1800"/>
                      </a:pPr>
                      <a:r>
                        <a:rPr sz="1400"/>
                        <a:t>2020</a:t>
                      </a:r>
                    </a:p>
                  </a:txBody>
                  <a:tcPr marL="91425" marR="91425" marT="91425" marB="91425" horzOverflow="overflow"/>
                </a:tc>
                <a:tc>
                  <a:txBody>
                    <a:bodyPr/>
                    <a:lstStyle/>
                    <a:p>
                      <a:pPr algn="l">
                        <a:defRPr sz="1800"/>
                      </a:pPr>
                      <a:r>
                        <a:rPr sz="1200"/>
                        <a:t>The face detection was done using Haar Cascade algorithm. The face recognition method was performed using PCA algorithm</a:t>
                      </a:r>
                    </a:p>
                  </a:txBody>
                  <a:tcPr marL="91425" marR="91425" marT="91425" marB="91425" horzOverflow="overflow"/>
                </a:tc>
                <a:tc>
                  <a:txBody>
                    <a:bodyPr/>
                    <a:lstStyle/>
                    <a:p>
                      <a:pPr algn="l">
                        <a:defRPr sz="1800"/>
                      </a:pPr>
                      <a:r>
                        <a:rPr sz="1200"/>
                        <a:t>The image will be converted into gray scale and stored in the database. The face recognition is done by comparing the values obtained to the values stored in the database. If the values match, the name related with that face is shown.</a:t>
                      </a:r>
                    </a:p>
                  </a:txBody>
                  <a:tcPr marL="91425" marR="91425" marT="91425" marB="91425" horzOverflow="overflow"/>
                </a:tc>
                <a:extLst>
                  <a:ext uri="{0D108BD9-81ED-4DB2-BD59-A6C34878D82A}">
                    <a16:rowId xmlns:a16="http://schemas.microsoft.com/office/drawing/2014/main" val="10003"/>
                  </a:ext>
                </a:extLst>
              </a:tr>
            </a:tbl>
          </a:graphicData>
        </a:graphic>
      </p:graphicFrame>
      <p:pic>
        <p:nvPicPr>
          <p:cNvPr id="131" name="Google Shape;91;p6" descr="Google Shape;91;p6"/>
          <p:cNvPicPr>
            <a:picLocks noChangeAspect="1"/>
          </p:cNvPicPr>
          <p:nvPr/>
        </p:nvPicPr>
        <p:blipFill>
          <a:blip r:embed="rId2"/>
          <a:stretch>
            <a:fillRect/>
          </a:stretch>
        </p:blipFill>
        <p:spPr>
          <a:xfrm>
            <a:off x="79299" y="66150"/>
            <a:ext cx="692727" cy="7373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6;p7"/>
          <p:cNvSpPr txBox="1">
            <a:spLocks noGrp="1"/>
          </p:cNvSpPr>
          <p:nvPr>
            <p:ph type="title"/>
          </p:nvPr>
        </p:nvSpPr>
        <p:spPr>
          <a:xfrm>
            <a:off x="311699" y="179649"/>
            <a:ext cx="8520602" cy="613482"/>
          </a:xfrm>
          <a:prstGeom prst="rect">
            <a:avLst/>
          </a:prstGeom>
        </p:spPr>
        <p:txBody>
          <a:bodyPr/>
          <a:lstStyle>
            <a:lvl1pPr algn="ctr" defTabSz="365760">
              <a:defRPr sz="2400" b="1" u="sng"/>
            </a:lvl1pPr>
          </a:lstStyle>
          <a:p>
            <a:r>
              <a:t>LITERATURE REVIEW</a:t>
            </a:r>
          </a:p>
        </p:txBody>
      </p:sp>
      <p:graphicFrame>
        <p:nvGraphicFramePr>
          <p:cNvPr id="134" name="Google Shape;97;p7"/>
          <p:cNvGraphicFramePr/>
          <p:nvPr/>
        </p:nvGraphicFramePr>
        <p:xfrm>
          <a:off x="105249" y="942182"/>
          <a:ext cx="8933474" cy="3648811"/>
        </p:xfrm>
        <a:graphic>
          <a:graphicData uri="http://schemas.openxmlformats.org/drawingml/2006/table">
            <a:tbl>
              <a:tblPr>
                <a:tableStyleId>{4C3C2611-4C71-4FC5-86AE-919BDF0F9419}</a:tableStyleId>
              </a:tblPr>
              <a:tblGrid>
                <a:gridCol w="465424">
                  <a:extLst>
                    <a:ext uri="{9D8B030D-6E8A-4147-A177-3AD203B41FA5}">
                      <a16:colId xmlns:a16="http://schemas.microsoft.com/office/drawing/2014/main" val="20000"/>
                    </a:ext>
                  </a:extLst>
                </a:gridCol>
                <a:gridCol w="1946475">
                  <a:extLst>
                    <a:ext uri="{9D8B030D-6E8A-4147-A177-3AD203B41FA5}">
                      <a16:colId xmlns:a16="http://schemas.microsoft.com/office/drawing/2014/main" val="20001"/>
                    </a:ext>
                  </a:extLst>
                </a:gridCol>
                <a:gridCol w="930300">
                  <a:extLst>
                    <a:ext uri="{9D8B030D-6E8A-4147-A177-3AD203B41FA5}">
                      <a16:colId xmlns:a16="http://schemas.microsoft.com/office/drawing/2014/main" val="20002"/>
                    </a:ext>
                  </a:extLst>
                </a:gridCol>
                <a:gridCol w="2459575">
                  <a:extLst>
                    <a:ext uri="{9D8B030D-6E8A-4147-A177-3AD203B41FA5}">
                      <a16:colId xmlns:a16="http://schemas.microsoft.com/office/drawing/2014/main" val="20003"/>
                    </a:ext>
                  </a:extLst>
                </a:gridCol>
                <a:gridCol w="3131700">
                  <a:extLst>
                    <a:ext uri="{9D8B030D-6E8A-4147-A177-3AD203B41FA5}">
                      <a16:colId xmlns:a16="http://schemas.microsoft.com/office/drawing/2014/main" val="20004"/>
                    </a:ext>
                  </a:extLst>
                </a:gridCol>
              </a:tblGrid>
              <a:tr h="478425">
                <a:tc>
                  <a:txBody>
                    <a:bodyPr/>
                    <a:lstStyle/>
                    <a:p>
                      <a:pPr algn="l">
                        <a:defRPr sz="1800"/>
                      </a:pPr>
                      <a:r>
                        <a:rPr sz="1200"/>
                        <a:t>Sr No.</a:t>
                      </a:r>
                    </a:p>
                  </a:txBody>
                  <a:tcPr marL="91425" marR="91425" marT="91425" marB="91425" horzOverflow="overflow"/>
                </a:tc>
                <a:tc>
                  <a:txBody>
                    <a:bodyPr/>
                    <a:lstStyle/>
                    <a:p>
                      <a:pPr algn="l">
                        <a:lnSpc>
                          <a:spcPct val="115000"/>
                        </a:lnSpc>
                        <a:defRPr sz="1800"/>
                      </a:pPr>
                      <a:r>
                        <a:rPr sz="1200"/>
                        <a:t>Paper Name</a:t>
                      </a:r>
                    </a:p>
                  </a:txBody>
                  <a:tcPr marL="91425" marR="91425" marT="91425" marB="91425" horzOverflow="overflow"/>
                </a:tc>
                <a:tc>
                  <a:txBody>
                    <a:bodyPr/>
                    <a:lstStyle/>
                    <a:p>
                      <a:pPr algn="l">
                        <a:defRPr sz="1800"/>
                      </a:pPr>
                      <a:r>
                        <a:rPr sz="1200"/>
                        <a:t>Publication Year</a:t>
                      </a:r>
                    </a:p>
                  </a:txBody>
                  <a:tcPr marL="91425" marR="91425" marT="91425" marB="91425" horzOverflow="overflow"/>
                </a:tc>
                <a:tc>
                  <a:txBody>
                    <a:bodyPr/>
                    <a:lstStyle/>
                    <a:p>
                      <a:pPr algn="l">
                        <a:defRPr sz="1800"/>
                      </a:pPr>
                      <a:r>
                        <a:rPr sz="1200"/>
                        <a:t>Method used</a:t>
                      </a:r>
                    </a:p>
                  </a:txBody>
                  <a:tcPr marL="91425" marR="91425" marT="91425" marB="91425" horzOverflow="overflow"/>
                </a:tc>
                <a:tc>
                  <a:txBody>
                    <a:bodyPr/>
                    <a:lstStyle/>
                    <a:p>
                      <a:pPr algn="l">
                        <a:defRPr sz="1800"/>
                      </a:pPr>
                      <a:r>
                        <a:rPr sz="1200"/>
                        <a:t>Algorithm</a:t>
                      </a:r>
                    </a:p>
                  </a:txBody>
                  <a:tcPr marL="91425" marR="91425" marT="91425" marB="91425" horzOverflow="overflow"/>
                </a:tc>
                <a:extLst>
                  <a:ext uri="{0D108BD9-81ED-4DB2-BD59-A6C34878D82A}">
                    <a16:rowId xmlns:a16="http://schemas.microsoft.com/office/drawing/2014/main" val="10000"/>
                  </a:ext>
                </a:extLst>
              </a:tr>
              <a:tr h="1417050">
                <a:tc>
                  <a:txBody>
                    <a:bodyPr/>
                    <a:lstStyle/>
                    <a:p>
                      <a:pPr algn="l">
                        <a:defRPr sz="1800"/>
                      </a:pPr>
                      <a:r>
                        <a:rPr sz="1200"/>
                        <a:t>7</a:t>
                      </a:r>
                    </a:p>
                  </a:txBody>
                  <a:tcPr marL="91425" marR="91425" marT="91425" marB="91425" horzOverflow="overflow"/>
                </a:tc>
                <a:tc>
                  <a:txBody>
                    <a:bodyPr/>
                    <a:lstStyle/>
                    <a:p>
                      <a:pPr algn="l">
                        <a:lnSpc>
                          <a:spcPct val="115000"/>
                        </a:lnSpc>
                        <a:defRPr sz="1200"/>
                      </a:pPr>
                      <a:r>
                        <a:t>Class Attendance Management System Using Face Recognition </a:t>
                      </a:r>
                    </a:p>
                  </a:txBody>
                  <a:tcPr marL="91425" marR="91425" marT="91425" marB="91425" horzOverflow="overflow"/>
                </a:tc>
                <a:tc>
                  <a:txBody>
                    <a:bodyPr/>
                    <a:lstStyle/>
                    <a:p>
                      <a:pPr algn="l">
                        <a:defRPr sz="1800"/>
                      </a:pPr>
                      <a:r>
                        <a:rPr sz="1200"/>
                        <a:t>2018</a:t>
                      </a:r>
                    </a:p>
                  </a:txBody>
                  <a:tcPr marL="91425" marR="91425" marT="91425" marB="91425" horzOverflow="overflow"/>
                </a:tc>
                <a:tc>
                  <a:txBody>
                    <a:bodyPr/>
                    <a:lstStyle/>
                    <a:p>
                      <a:pPr algn="ctr">
                        <a:lnSpc>
                          <a:spcPct val="115000"/>
                        </a:lnSpc>
                        <a:defRPr sz="1200"/>
                      </a:pPr>
                      <a:r>
                        <a:t>The facial recognition is done by implementing Local Binary Pattern Histogram (LBPH).</a:t>
                      </a:r>
                    </a:p>
                  </a:txBody>
                  <a:tcPr marL="91425" marR="91425" marT="91425" marB="91425" horzOverflow="overflow"/>
                </a:tc>
                <a:tc>
                  <a:txBody>
                    <a:bodyPr/>
                    <a:lstStyle/>
                    <a:p>
                      <a:pPr algn="l">
                        <a:defRPr sz="1800"/>
                      </a:pPr>
                      <a:r>
                        <a:rPr sz="1200"/>
                        <a:t>The first processing step is to detect and crop the ROI which is the human face. It can be done by applying the Haar Feature-based Cascade  algorithm. After that, the image features are extracted using LBP, then LBP algorithm compares the extracted features with the trained dataset</a:t>
                      </a:r>
                    </a:p>
                  </a:txBody>
                  <a:tcPr marL="91425" marR="91425" marT="91425" marB="91425" horzOverflow="overflow"/>
                </a:tc>
                <a:extLst>
                  <a:ext uri="{0D108BD9-81ED-4DB2-BD59-A6C34878D82A}">
                    <a16:rowId xmlns:a16="http://schemas.microsoft.com/office/drawing/2014/main" val="10001"/>
                  </a:ext>
                </a:extLst>
              </a:tr>
              <a:tr h="1206975">
                <a:tc>
                  <a:txBody>
                    <a:bodyPr/>
                    <a:lstStyle/>
                    <a:p>
                      <a:pPr algn="l">
                        <a:defRPr sz="1800"/>
                      </a:pPr>
                      <a:r>
                        <a:rPr sz="1200"/>
                        <a:t>8</a:t>
                      </a:r>
                    </a:p>
                  </a:txBody>
                  <a:tcPr marL="91425" marR="91425" marT="91425" marB="91425" horzOverflow="overflow"/>
                </a:tc>
                <a:tc>
                  <a:txBody>
                    <a:bodyPr/>
                    <a:lstStyle/>
                    <a:p>
                      <a:pPr algn="l">
                        <a:lnSpc>
                          <a:spcPct val="115000"/>
                        </a:lnSpc>
                        <a:defRPr sz="1200"/>
                      </a:pPr>
                      <a:r>
                        <a:t>Real-Time Image Processing: Face Recognition based Automated Attendance System in-built with “Two-Tier Authentication” Method</a:t>
                      </a:r>
                    </a:p>
                  </a:txBody>
                  <a:tcPr marL="91425" marR="91425" marT="91425" marB="91425" horzOverflow="overflow"/>
                </a:tc>
                <a:tc>
                  <a:txBody>
                    <a:bodyPr/>
                    <a:lstStyle/>
                    <a:p>
                      <a:pPr algn="l">
                        <a:defRPr sz="1800"/>
                      </a:pPr>
                      <a:r>
                        <a:rPr sz="1200"/>
                        <a:t>2020</a:t>
                      </a:r>
                    </a:p>
                  </a:txBody>
                  <a:tcPr marL="91425" marR="91425" marT="91425" marB="91425" horzOverflow="overflow"/>
                </a:tc>
                <a:tc>
                  <a:txBody>
                    <a:bodyPr/>
                    <a:lstStyle/>
                    <a:p>
                      <a:pPr algn="ctr">
                        <a:lnSpc>
                          <a:spcPct val="115000"/>
                        </a:lnSpc>
                        <a:defRPr sz="1200"/>
                      </a:pPr>
                      <a:r>
                        <a:t>Faster R-CNN is used for face detection</a:t>
                      </a:r>
                    </a:p>
                  </a:txBody>
                  <a:tcPr marL="91425" marR="91425" marT="91425" marB="91425" horzOverflow="overflow"/>
                </a:tc>
                <a:tc>
                  <a:txBody>
                    <a:bodyPr/>
                    <a:lstStyle/>
                    <a:p>
                      <a:pPr algn="l">
                        <a:lnSpc>
                          <a:spcPct val="115000"/>
                        </a:lnSpc>
                        <a:defRPr sz="1200"/>
                      </a:pPr>
                      <a:r>
                        <a:t>The system is designed to operate in a classroom that has two cameras on opposite ends so that every student is captured by at least one of the cameras. Each student has a unique ID through which the student is mapped into the database</a:t>
                      </a:r>
                    </a:p>
                  </a:txBody>
                  <a:tcPr marL="91425" marR="91425" marT="91425" marB="91425" horzOverflow="overflow"/>
                </a:tc>
                <a:extLst>
                  <a:ext uri="{0D108BD9-81ED-4DB2-BD59-A6C34878D82A}">
                    <a16:rowId xmlns:a16="http://schemas.microsoft.com/office/drawing/2014/main" val="10002"/>
                  </a:ext>
                </a:extLst>
              </a:tr>
            </a:tbl>
          </a:graphicData>
        </a:graphic>
      </p:graphicFrame>
      <p:pic>
        <p:nvPicPr>
          <p:cNvPr id="135" name="Google Shape;98;p7" descr="Google Shape;98;p7"/>
          <p:cNvPicPr>
            <a:picLocks noChangeAspect="1"/>
          </p:cNvPicPr>
          <p:nvPr/>
        </p:nvPicPr>
        <p:blipFill>
          <a:blip r:embed="rId2"/>
          <a:stretch>
            <a:fillRect/>
          </a:stretch>
        </p:blipFill>
        <p:spPr>
          <a:xfrm>
            <a:off x="8209" y="48377"/>
            <a:ext cx="823076" cy="87602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103;p8"/>
          <p:cNvSpPr txBox="1">
            <a:spLocks noGrp="1"/>
          </p:cNvSpPr>
          <p:nvPr>
            <p:ph type="title"/>
          </p:nvPr>
        </p:nvSpPr>
        <p:spPr>
          <a:xfrm>
            <a:off x="311699" y="445025"/>
            <a:ext cx="8520602" cy="572701"/>
          </a:xfrm>
          <a:prstGeom prst="rect">
            <a:avLst/>
          </a:prstGeom>
        </p:spPr>
        <p:txBody>
          <a:bodyPr/>
          <a:lstStyle/>
          <a:p>
            <a:pPr>
              <a:defRPr sz="2500"/>
            </a:pPr>
            <a:r>
              <a:t>                                </a:t>
            </a:r>
            <a:r>
              <a:rPr b="1" u="sng"/>
              <a:t>REQUIRED TOOLS</a:t>
            </a:r>
          </a:p>
        </p:txBody>
      </p:sp>
      <p:sp>
        <p:nvSpPr>
          <p:cNvPr id="138" name="Google Shape;104;p8"/>
          <p:cNvSpPr txBox="1">
            <a:spLocks noGrp="1"/>
          </p:cNvSpPr>
          <p:nvPr>
            <p:ph type="body" idx="1"/>
          </p:nvPr>
        </p:nvSpPr>
        <p:spPr>
          <a:xfrm>
            <a:off x="311699" y="1152475"/>
            <a:ext cx="8520602" cy="3416400"/>
          </a:xfrm>
          <a:prstGeom prst="rect">
            <a:avLst/>
          </a:prstGeom>
        </p:spPr>
        <p:txBody>
          <a:bodyPr/>
          <a:lstStyle/>
          <a:p>
            <a:pPr indent="-330200">
              <a:buClr>
                <a:srgbClr val="000000"/>
              </a:buClr>
              <a:buSzPts val="1600"/>
              <a:defRPr sz="1600">
                <a:solidFill>
                  <a:srgbClr val="000000"/>
                </a:solidFill>
              </a:defRPr>
            </a:pPr>
            <a:r>
              <a:t>VS Code - Visual Studio Code is a code editor with support for development operations like debugging, task running, and version control.</a:t>
            </a:r>
          </a:p>
          <a:p>
            <a:pPr marL="0" indent="0">
              <a:buSzTx/>
              <a:buNone/>
            </a:pPr>
            <a:endParaRPr sz="1600">
              <a:solidFill>
                <a:srgbClr val="000000"/>
              </a:solidFill>
            </a:endParaRPr>
          </a:p>
          <a:p>
            <a:pPr marL="0" indent="0">
              <a:buSzTx/>
              <a:buNone/>
              <a:defRPr sz="1600">
                <a:solidFill>
                  <a:srgbClr val="000000"/>
                </a:solidFill>
              </a:defRPr>
            </a:pPr>
            <a:r>
              <a:t>Libraries : </a:t>
            </a:r>
          </a:p>
          <a:p>
            <a:pPr marL="0" indent="0">
              <a:buSzTx/>
              <a:buNone/>
            </a:pPr>
            <a:endParaRPr sz="1600">
              <a:solidFill>
                <a:srgbClr val="000000"/>
              </a:solidFill>
            </a:endParaRPr>
          </a:p>
          <a:p>
            <a:pPr indent="-330200">
              <a:buClr>
                <a:srgbClr val="000000"/>
              </a:buClr>
              <a:buSzPts val="1600"/>
              <a:defRPr sz="1600">
                <a:solidFill>
                  <a:srgbClr val="000000"/>
                </a:solidFill>
              </a:defRPr>
            </a:pPr>
            <a:r>
              <a:t>OpenCV - OpenCV is a library of programming functions mainly aimed at real-time computer vision.</a:t>
            </a:r>
          </a:p>
          <a:p>
            <a:pPr indent="-330200">
              <a:buClr>
                <a:srgbClr val="000000"/>
              </a:buClr>
              <a:buSzPts val="1600"/>
              <a:defRPr sz="1600">
                <a:solidFill>
                  <a:srgbClr val="000000"/>
                </a:solidFill>
              </a:defRPr>
            </a:pPr>
            <a:r>
              <a:t>NumPy - NumPy is a library for the Python programming language, adding support for large, multi-dimensional arrays and matrices.</a:t>
            </a:r>
          </a:p>
          <a:p>
            <a:pPr indent="-330200">
              <a:buClr>
                <a:srgbClr val="000000"/>
              </a:buClr>
              <a:buSzPts val="1600"/>
              <a:defRPr sz="1600">
                <a:solidFill>
                  <a:srgbClr val="000000"/>
                </a:solidFill>
              </a:defRPr>
            </a:pPr>
            <a:r>
              <a:t>Tkinter - Tkinter is the standard GUI library for Python. Python when combined with Tkinter provides a fast and easy way to create GUI applications.</a:t>
            </a:r>
          </a:p>
        </p:txBody>
      </p:sp>
      <p:pic>
        <p:nvPicPr>
          <p:cNvPr id="139" name="Google Shape;105;p8" descr="Google Shape;105;p8"/>
          <p:cNvPicPr>
            <a:picLocks noChangeAspect="1"/>
          </p:cNvPicPr>
          <p:nvPr/>
        </p:nvPicPr>
        <p:blipFill>
          <a:blip r:embed="rId2"/>
          <a:stretch>
            <a:fillRect/>
          </a:stretch>
        </p:blipFill>
        <p:spPr>
          <a:xfrm>
            <a:off x="79299" y="66150"/>
            <a:ext cx="894060" cy="95157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10;p9"/>
          <p:cNvSpPr txBox="1">
            <a:spLocks noGrp="1"/>
          </p:cNvSpPr>
          <p:nvPr>
            <p:ph type="title"/>
          </p:nvPr>
        </p:nvSpPr>
        <p:spPr>
          <a:xfrm>
            <a:off x="311699" y="445025"/>
            <a:ext cx="8520602" cy="572701"/>
          </a:xfrm>
          <a:prstGeom prst="rect">
            <a:avLst/>
          </a:prstGeom>
        </p:spPr>
        <p:txBody>
          <a:bodyPr/>
          <a:lstStyle/>
          <a:p>
            <a:pPr>
              <a:defRPr sz="2500"/>
            </a:pPr>
            <a:r>
              <a:t>                                   </a:t>
            </a:r>
            <a:r>
              <a:rPr b="1" u="sng"/>
              <a:t>METHODOLOGY</a:t>
            </a:r>
          </a:p>
        </p:txBody>
      </p:sp>
      <p:pic>
        <p:nvPicPr>
          <p:cNvPr id="142" name="Google Shape;111;p9" descr="Google Shape;111;p9"/>
          <p:cNvPicPr>
            <a:picLocks noChangeAspect="1"/>
          </p:cNvPicPr>
          <p:nvPr/>
        </p:nvPicPr>
        <p:blipFill>
          <a:blip r:embed="rId2"/>
          <a:stretch>
            <a:fillRect/>
          </a:stretch>
        </p:blipFill>
        <p:spPr>
          <a:xfrm>
            <a:off x="1011824" y="1087150"/>
            <a:ext cx="2896728" cy="3640102"/>
          </a:xfrm>
          <a:prstGeom prst="rect">
            <a:avLst/>
          </a:prstGeom>
          <a:ln w="12700">
            <a:miter lim="400000"/>
          </a:ln>
        </p:spPr>
      </p:pic>
      <p:sp>
        <p:nvSpPr>
          <p:cNvPr id="143" name="Google Shape;112;p9"/>
          <p:cNvSpPr txBox="1">
            <a:spLocks noGrp="1"/>
          </p:cNvSpPr>
          <p:nvPr>
            <p:ph type="body" sz="half" idx="1"/>
          </p:nvPr>
        </p:nvSpPr>
        <p:spPr>
          <a:xfrm>
            <a:off x="4431624" y="1152475"/>
            <a:ext cx="4400701" cy="3416400"/>
          </a:xfrm>
          <a:prstGeom prst="rect">
            <a:avLst/>
          </a:prstGeom>
        </p:spPr>
        <p:txBody>
          <a:bodyPr/>
          <a:lstStyle/>
          <a:p>
            <a:pPr marL="0" indent="0">
              <a:lnSpc>
                <a:spcPct val="72000"/>
              </a:lnSpc>
              <a:buSzTx/>
              <a:buNone/>
              <a:defRPr>
                <a:solidFill>
                  <a:srgbClr val="000000"/>
                </a:solidFill>
              </a:defRPr>
            </a:pPr>
            <a:r>
              <a:t>•</a:t>
            </a:r>
            <a:r>
              <a:rPr sz="1600"/>
              <a:t>Block Diagram:</a:t>
            </a:r>
            <a:endParaRPr sz="3500"/>
          </a:p>
          <a:p>
            <a:pPr marL="0" indent="0">
              <a:lnSpc>
                <a:spcPct val="72000"/>
              </a:lnSpc>
              <a:spcBef>
                <a:spcPts val="1200"/>
              </a:spcBef>
              <a:buSzTx/>
              <a:buNone/>
              <a:defRPr sz="1300">
                <a:solidFill>
                  <a:srgbClr val="000000"/>
                </a:solidFill>
              </a:defRPr>
            </a:pPr>
            <a:r>
              <a:t>The Whole process basically starts by capturing the images from the input video stream. </a:t>
            </a:r>
            <a:endParaRPr sz="2900"/>
          </a:p>
          <a:p>
            <a:pPr marL="0" indent="0">
              <a:lnSpc>
                <a:spcPct val="72000"/>
              </a:lnSpc>
              <a:spcBef>
                <a:spcPts val="1200"/>
              </a:spcBef>
              <a:buSzTx/>
              <a:buNone/>
              <a:defRPr sz="1300">
                <a:solidFill>
                  <a:srgbClr val="000000"/>
                </a:solidFill>
              </a:defRPr>
            </a:pPr>
            <a:r>
              <a:t>The Haar Cascade algorithm makes a box around the face of the student and starts capturing the multiple images of the student.</a:t>
            </a:r>
            <a:endParaRPr sz="2900"/>
          </a:p>
          <a:p>
            <a:pPr marL="0" indent="0">
              <a:lnSpc>
                <a:spcPct val="72000"/>
              </a:lnSpc>
              <a:spcBef>
                <a:spcPts val="1200"/>
              </a:spcBef>
              <a:buSzTx/>
              <a:buNone/>
              <a:defRPr sz="1300">
                <a:solidFill>
                  <a:srgbClr val="000000"/>
                </a:solidFill>
              </a:defRPr>
            </a:pPr>
            <a:r>
              <a:t>The images are then converted to grayscale and stored in the dataset. </a:t>
            </a:r>
            <a:endParaRPr sz="2900"/>
          </a:p>
          <a:p>
            <a:pPr marL="0" indent="0">
              <a:lnSpc>
                <a:spcPct val="72000"/>
              </a:lnSpc>
              <a:spcBef>
                <a:spcPts val="1200"/>
              </a:spcBef>
              <a:buSzTx/>
              <a:buNone/>
              <a:defRPr sz="1300">
                <a:solidFill>
                  <a:srgbClr val="000000"/>
                </a:solidFill>
              </a:defRPr>
            </a:pPr>
            <a:r>
              <a:t>Then, the model is trained with the help of those images using LPBH algorithm and yml file is generated. </a:t>
            </a:r>
            <a:endParaRPr sz="2900"/>
          </a:p>
          <a:p>
            <a:pPr marL="0" indent="0">
              <a:lnSpc>
                <a:spcPct val="72000"/>
              </a:lnSpc>
              <a:spcBef>
                <a:spcPts val="1200"/>
              </a:spcBef>
              <a:buSzTx/>
              <a:buNone/>
              <a:defRPr sz="1300">
                <a:solidFill>
                  <a:srgbClr val="000000"/>
                </a:solidFill>
              </a:defRPr>
            </a:pPr>
            <a:r>
              <a:t>Then, we start the tracking process and for face recognition we use the LBPH algorithm</a:t>
            </a:r>
          </a:p>
        </p:txBody>
      </p:sp>
      <p:pic>
        <p:nvPicPr>
          <p:cNvPr id="144" name="Google Shape;113;p9" descr="Google Shape;113;p9"/>
          <p:cNvPicPr>
            <a:picLocks noChangeAspect="1"/>
          </p:cNvPicPr>
          <p:nvPr/>
        </p:nvPicPr>
        <p:blipFill>
          <a:blip r:embed="rId3"/>
          <a:stretch>
            <a:fillRect/>
          </a:stretch>
        </p:blipFill>
        <p:spPr>
          <a:xfrm>
            <a:off x="79299" y="66150"/>
            <a:ext cx="823076" cy="87602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C9DAF8"/>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TotalTime>
  <Words>2414</Words>
  <Application>Microsoft Office PowerPoint</Application>
  <PresentationFormat>On-screen Show (16:9)</PresentationFormat>
  <Paragraphs>282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Georgia</vt:lpstr>
      <vt:lpstr>Times New Roman</vt:lpstr>
      <vt:lpstr>Trebuchet MS</vt:lpstr>
      <vt:lpstr>Wingdings</vt:lpstr>
      <vt:lpstr>Simple Light</vt:lpstr>
      <vt:lpstr>      Vishwakarma Institute of Technology      Topic – Face Recognition Based Student Attendance System </vt:lpstr>
      <vt:lpstr>                                         OUTLINE</vt:lpstr>
      <vt:lpstr>                                    INTRODUCTION</vt:lpstr>
      <vt:lpstr>OBJECTIVES</vt:lpstr>
      <vt:lpstr>LITERATURE REVIEW</vt:lpstr>
      <vt:lpstr>LITERATURE REVIEW</vt:lpstr>
      <vt:lpstr>LITERATURE REVIEW</vt:lpstr>
      <vt:lpstr>                                REQUIRED TOOLS</vt:lpstr>
      <vt:lpstr>                                   METHODOLOGY</vt:lpstr>
      <vt:lpstr>                                   METHODOLOGY</vt:lpstr>
      <vt:lpstr>METHODOLOGY</vt:lpstr>
      <vt:lpstr>    METHODOLOGY</vt:lpstr>
      <vt:lpstr>    METHODOLOGY</vt:lpstr>
      <vt:lpstr>   ALGORITHM</vt:lpstr>
      <vt:lpstr>ALGORITHM</vt:lpstr>
      <vt:lpstr>PowerPoint Presentation</vt:lpstr>
      <vt:lpstr>PowerPoint Presentation</vt:lpstr>
      <vt:lpstr>PowerPoint Presentation</vt:lpstr>
      <vt:lpstr>PowerPoint Presentation</vt:lpstr>
      <vt:lpstr>PowerPoint Presentation</vt:lpstr>
      <vt:lpstr>      MERITS AND DEMERITS</vt:lpstr>
      <vt:lpstr>PowerPoint Presentation</vt:lpstr>
      <vt:lpstr>                                     CONCLUSION</vt:lpstr>
      <vt:lpstr>FUTURE SCOPE</vt:lpstr>
      <vt:lpstr>                                     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Vishwakarma Institute of Technology      Topic – Face Recognition Based Student Attendance System</dc:title>
  <dc:creator>Vishal Mankotia</dc:creator>
  <cp:lastModifiedBy>Vishal Singh</cp:lastModifiedBy>
  <cp:revision>3</cp:revision>
  <dcterms:modified xsi:type="dcterms:W3CDTF">2022-06-17T19:35:39Z</dcterms:modified>
</cp:coreProperties>
</file>