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70" r:id="rId3"/>
    <p:sldId id="258" r:id="rId4"/>
    <p:sldId id="259" r:id="rId5"/>
    <p:sldId id="271" r:id="rId6"/>
    <p:sldId id="260" r:id="rId7"/>
    <p:sldId id="261" r:id="rId8"/>
    <p:sldId id="262" r:id="rId9"/>
    <p:sldId id="263" r:id="rId10"/>
    <p:sldId id="264" r:id="rId11"/>
    <p:sldId id="266" r:id="rId12"/>
    <p:sldId id="265"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398C96-B175-46F8-A720-A6DD9CC52595}" type="datetimeFigureOut">
              <a:rPr lang="en-US" smtClean="0"/>
              <a:t>1/15/2022</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024A2E-C54F-44A9-97B1-2FCAC0B5793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697B7E-1FE8-40F8-9AD5-0F6CFD8D7A5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6279566-855A-4488-ACDE-509922E6133F}"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0445A59-7E88-43DC-B273-89D651EB4DC8}"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FBCF019-F215-455C-A2E2-60EA9762E549}"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524EBDC-48BA-45EB-AF3C-E5239453B5C5}"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8AF1DF5-6DB9-4FFC-B4C8-43FAADB7D422}" type="slidenum">
              <a:rPr lang="en-US" smtClean="0"/>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12D3AB9-8269-4A9C-AED1-65667BD35B15}"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3D919FC-B620-4F9B-B22F-D520640EF8F3}"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9E8CB47-E36E-4E19-8C48-254F440D2E8D}"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1CEF95A-388D-4556-A35E-9AD3F0595380}" type="slidenum">
              <a:rPr lang="en-US" smtClean="0"/>
              <a:t>5</a:t>
            </a:fld>
            <a:endParaRPr lang="en-US"/>
          </a:p>
        </p:txBody>
      </p:sp>
    </p:spTree>
    <p:extLst>
      <p:ext uri="{BB962C8B-B14F-4D97-AF65-F5344CB8AC3E}">
        <p14:creationId xmlns:p14="http://schemas.microsoft.com/office/powerpoint/2010/main" val="1260100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D3B4A22-9B75-4AE1-9703-A3A3987BE08B}"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8AA0EB3-39EE-4A0C-8983-5B394A7E756E}"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56BF9FB-F07B-442A-B387-6829D9CC40E9}"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1CEF95A-388D-4556-A35E-9AD3F0595380}"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1/15/2022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1/15/2022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1/15/2022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1/15/2022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1/15/2022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1/15/2022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71FD7FF2-845F-41B9-944F-35B90659B7D6}" type="datetimeFigureOut">
              <a:rPr lang="en-US" smtClean="0"/>
              <a:t>1/15/2022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71FD7FF2-845F-41B9-944F-35B90659B7D6}" type="datetimeFigureOut">
              <a:rPr lang="en-US" smtClean="0"/>
              <a:t>1/15/2022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71FD7FF2-845F-41B9-944F-35B90659B7D6}" type="datetimeFigureOut">
              <a:rPr lang="en-US" smtClean="0"/>
              <a:t>1/15/2022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1/15/2022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1/15/2022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9718">
              <a:schemeClr val="accent1">
                <a:lumMod val="20000"/>
                <a:lumOff val="80000"/>
              </a:schemeClr>
            </a:gs>
            <a:gs pos="36150">
              <a:schemeClr val="accent1">
                <a:lumMod val="60000"/>
                <a:lumOff val="40000"/>
              </a:schemeClr>
            </a:gs>
            <a:gs pos="58238">
              <a:schemeClr val="accent1">
                <a:lumMod val="60000"/>
                <a:lumOff val="40000"/>
              </a:schemeClr>
            </a:gs>
            <a:gs pos="75480">
              <a:schemeClr val="accent5"/>
            </a:gs>
            <a:gs pos="100000">
              <a:srgbClr val="0070C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1/15/2022</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odewithharry.com/video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nevonprojects.com/employee-attendance-system-by-qr-scan/" TargetMode="External"/><Relationship Id="rId5" Type="http://schemas.openxmlformats.org/officeDocument/2006/relationships/hyperlink" Target="https://www.researchgate.net/publication/318779349_QR_Code_Based_Smart_Attendance_System" TargetMode="External"/><Relationship Id="rId4" Type="http://schemas.openxmlformats.org/officeDocument/2006/relationships/hyperlink" Target="https://stackoverflow.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685365" y="154174"/>
            <a:ext cx="9144000" cy="1333479"/>
          </a:xfrm>
        </p:spPr>
        <p:txBody>
          <a:bodyPr/>
          <a:lstStyle/>
          <a:p>
            <a:r>
              <a:rPr lang="en-US" sz="4800" b="1" u="sng" dirty="0"/>
              <a:t>Software Development Project</a:t>
            </a:r>
            <a:r>
              <a:rPr lang="en-US" sz="5400" u="sng" dirty="0"/>
              <a:t> </a:t>
            </a:r>
            <a:endParaRPr lang="en-US" u="sng" dirty="0"/>
          </a:p>
        </p:txBody>
      </p:sp>
      <p:sp>
        <p:nvSpPr>
          <p:cNvPr id="3" name="Subtitle 2"/>
          <p:cNvSpPr>
            <a:spLocks noGrp="1" noEditPoints="1"/>
          </p:cNvSpPr>
          <p:nvPr>
            <p:ph type="subTitle" idx="1"/>
          </p:nvPr>
        </p:nvSpPr>
        <p:spPr>
          <a:xfrm>
            <a:off x="1524000" y="1982766"/>
            <a:ext cx="9144000" cy="3662340"/>
          </a:xfrm>
        </p:spPr>
        <p:txBody>
          <a:bodyPr>
            <a:normAutofit lnSpcReduction="10000"/>
          </a:bodyPr>
          <a:lstStyle/>
          <a:p>
            <a:r>
              <a:rPr lang="en-US" sz="3600" b="1" dirty="0">
                <a:solidFill>
                  <a:srgbClr val="002060"/>
                </a:solidFill>
              </a:rPr>
              <a:t>QR BASED EMPLOYEE ATTENDANCE</a:t>
            </a:r>
          </a:p>
          <a:p>
            <a:r>
              <a:rPr lang="en-US" sz="3600" b="1" dirty="0">
                <a:solidFill>
                  <a:srgbClr val="002060"/>
                </a:solidFill>
              </a:rPr>
              <a:t> MANAGEMENT SYSTEM</a:t>
            </a:r>
          </a:p>
          <a:p>
            <a:endParaRPr lang="en-US" dirty="0"/>
          </a:p>
          <a:p>
            <a:endParaRPr lang="en-US" dirty="0"/>
          </a:p>
          <a:p>
            <a:r>
              <a:rPr lang="en-US" dirty="0"/>
              <a:t>NAME=VISHAL SINGH             DIVISION=SY-IT-A</a:t>
            </a:r>
          </a:p>
          <a:p>
            <a:r>
              <a:rPr lang="en-US" dirty="0"/>
              <a:t>ROLL NO=65                                             BATCH=2</a:t>
            </a:r>
          </a:p>
          <a:p>
            <a:endParaRPr lang="en-US" b="1" u="sng" dirty="0"/>
          </a:p>
          <a:p>
            <a:r>
              <a:rPr lang="en-US" b="1" u="sng" dirty="0"/>
              <a:t>GUIDE = PROF.R.S. JADHAV</a:t>
            </a:r>
          </a:p>
          <a:p>
            <a:endParaRPr lang="en-US"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b="1" dirty="0"/>
              <a:t>                              </a:t>
            </a:r>
            <a:r>
              <a:rPr lang="en-US" b="1" u="sng" dirty="0"/>
              <a:t>RESULT</a:t>
            </a:r>
          </a:p>
        </p:txBody>
      </p:sp>
      <p:sp>
        <p:nvSpPr>
          <p:cNvPr id="3" name="Content Placeholder 2"/>
          <p:cNvSpPr>
            <a:spLocks noGrp="1" noEditPoints="1"/>
          </p:cNvSpPr>
          <p:nvPr>
            <p:ph idx="1"/>
          </p:nvPr>
        </p:nvSpPr>
        <p:spPr>
          <a:prstGeom prst="rect">
            <a:avLst/>
          </a:prstGeom>
        </p:spPr>
        <p:txBody>
          <a:bodyPr/>
          <a:lstStyle/>
          <a:p>
            <a:pPr algn="l"/>
            <a:r>
              <a:rPr lang="en-US" sz="2400" b="0" i="0" dirty="0">
                <a:solidFill>
                  <a:srgbClr val="000000"/>
                </a:solidFill>
                <a:effectLst/>
                <a:latin typeface="ff7"/>
              </a:rPr>
              <a:t>The Employee’s attendance status will be </a:t>
            </a:r>
            <a:r>
              <a:rPr lang="en-US" sz="2400" b="0" i="0" dirty="0" err="1">
                <a:solidFill>
                  <a:srgbClr val="000000"/>
                </a:solidFill>
                <a:effectLst/>
                <a:latin typeface="ff7"/>
              </a:rPr>
              <a:t>analysed</a:t>
            </a:r>
            <a:r>
              <a:rPr lang="en-US" sz="2400" b="0" i="0" dirty="0">
                <a:solidFill>
                  <a:srgbClr val="000000"/>
                </a:solidFill>
                <a:effectLst/>
                <a:latin typeface="ff7"/>
              </a:rPr>
              <a:t> and exported.</a:t>
            </a:r>
          </a:p>
          <a:p>
            <a:pPr algn="l"/>
            <a:r>
              <a:rPr lang="en-US" sz="2400" b="0" i="0" dirty="0">
                <a:solidFill>
                  <a:srgbClr val="000000"/>
                </a:solidFill>
                <a:effectLst/>
                <a:latin typeface="ff7"/>
              </a:rPr>
              <a:t> Attendance monitoring system </a:t>
            </a:r>
            <a:r>
              <a:rPr lang="en-US" sz="2400" dirty="0"/>
              <a:t>.</a:t>
            </a:r>
          </a:p>
          <a:p>
            <a:r>
              <a:rPr lang="en-US" sz="2400" b="0" i="0" dirty="0">
                <a:effectLst/>
              </a:rPr>
              <a:t>It is an efficient method to store the attendance in the smart way rather than wasting the paper.</a:t>
            </a:r>
          </a:p>
          <a:p>
            <a:r>
              <a:rPr lang="en-US" sz="2400" b="0" i="0" dirty="0">
                <a:effectLst/>
              </a:rPr>
              <a:t>We can search record in this management system even within seconds</a:t>
            </a:r>
            <a:r>
              <a:rPr lang="en-US" sz="2400" dirty="0"/>
              <a:t>.</a:t>
            </a:r>
          </a:p>
          <a:p>
            <a:r>
              <a:rPr lang="en-US" sz="2400" b="0" i="0" dirty="0">
                <a:effectLst/>
              </a:rPr>
              <a:t>All data will be</a:t>
            </a:r>
            <a:r>
              <a:rPr lang="en-US" sz="2400" dirty="0"/>
              <a:t> secure and </a:t>
            </a:r>
            <a:r>
              <a:rPr lang="en-US" sz="2400" dirty="0" err="1"/>
              <a:t>and</a:t>
            </a:r>
            <a:r>
              <a:rPr lang="en-US" sz="2400" dirty="0"/>
              <a:t> be preserved till as we want to preserved.</a:t>
            </a:r>
            <a:endParaRPr lang="en-US" sz="2400" b="0" i="0" dirty="0">
              <a:effectLst/>
            </a:endParaRPr>
          </a:p>
          <a:p>
            <a:pPr algn="l"/>
            <a:endParaRPr lang="en-US" sz="2000" dirty="0"/>
          </a:p>
          <a:p>
            <a:pPr algn="l"/>
            <a:endParaRPr lang="en-US" sz="2000" dirty="0"/>
          </a:p>
          <a:p>
            <a:pPr algn="l"/>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b="1" dirty="0"/>
              <a:t>                        </a:t>
            </a:r>
            <a:r>
              <a:rPr lang="en-US" b="1" u="sng" dirty="0"/>
              <a:t>FUTURE SCOPE</a:t>
            </a:r>
          </a:p>
        </p:txBody>
      </p:sp>
      <p:sp>
        <p:nvSpPr>
          <p:cNvPr id="3" name="Content Placeholder 2"/>
          <p:cNvSpPr>
            <a:spLocks noGrp="1" noEditPoints="1"/>
          </p:cNvSpPr>
          <p:nvPr>
            <p:ph idx="1"/>
          </p:nvPr>
        </p:nvSpPr>
        <p:spPr>
          <a:prstGeom prst="rect">
            <a:avLst/>
          </a:prstGeom>
        </p:spPr>
        <p:txBody>
          <a:bodyPr/>
          <a:lstStyle/>
          <a:p>
            <a:pPr>
              <a:lnSpc>
                <a:spcPct val="115000"/>
              </a:lnSpc>
            </a:pPr>
            <a:r>
              <a:rPr lang="en-US" sz="2000" dirty="0"/>
              <a:t>Some GUI part should also be added in this project .</a:t>
            </a:r>
          </a:p>
          <a:p>
            <a:pPr>
              <a:lnSpc>
                <a:spcPct val="115000"/>
              </a:lnSpc>
            </a:pPr>
            <a:r>
              <a:rPr lang="en-US" sz="2000" dirty="0"/>
              <a:t>Try to use </a:t>
            </a:r>
            <a:r>
              <a:rPr lang="en-US" sz="2000" dirty="0" err="1"/>
              <a:t>Tkinter</a:t>
            </a:r>
            <a:r>
              <a:rPr lang="en-US" sz="2000" dirty="0"/>
              <a:t> in python in my project.</a:t>
            </a:r>
          </a:p>
          <a:p>
            <a:pPr>
              <a:lnSpc>
                <a:spcPct val="115000"/>
              </a:lnSpc>
            </a:pPr>
            <a:r>
              <a:rPr lang="en-US" sz="2000" dirty="0"/>
              <a:t>Options like add   voice or/and video recording functionality can be added.</a:t>
            </a:r>
          </a:p>
          <a:p>
            <a:pPr>
              <a:lnSpc>
                <a:spcPct val="115000"/>
              </a:lnSpc>
            </a:pPr>
            <a:r>
              <a:rPr lang="en-US" sz="2000" dirty="0"/>
              <a:t>It also produce  sound when any  commands  start .</a:t>
            </a:r>
          </a:p>
          <a:p>
            <a:pPr>
              <a:lnSpc>
                <a:spcPct val="115000"/>
              </a:lnSpc>
            </a:pPr>
            <a:r>
              <a:rPr lang="en-US" sz="2000" dirty="0"/>
              <a:t>Try to give it best shape .</a:t>
            </a:r>
            <a:endParaRPr lang="en-US" sz="2400" dirty="0"/>
          </a:p>
          <a:p>
            <a:endParaRPr lang="en-US" sz="2400" dirty="0"/>
          </a:p>
          <a:p>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b="1" dirty="0"/>
              <a:t>                          </a:t>
            </a:r>
            <a:r>
              <a:rPr lang="en-US" b="1" u="sng" dirty="0"/>
              <a:t>CONCLUSION</a:t>
            </a:r>
          </a:p>
        </p:txBody>
      </p:sp>
      <p:sp>
        <p:nvSpPr>
          <p:cNvPr id="3" name="Content Placeholder 2"/>
          <p:cNvSpPr>
            <a:spLocks noGrp="1" noEditPoints="1"/>
          </p:cNvSpPr>
          <p:nvPr>
            <p:ph idx="1"/>
          </p:nvPr>
        </p:nvSpPr>
        <p:spPr>
          <a:prstGeom prst="rect">
            <a:avLst/>
          </a:prstGeom>
        </p:spPr>
        <p:txBody>
          <a:bodyPr/>
          <a:lstStyle/>
          <a:p>
            <a:pPr marL="0" indent="0" algn="l">
              <a:buNone/>
            </a:pPr>
            <a:endParaRPr lang="en-US" sz="1400" b="0" i="0" dirty="0">
              <a:solidFill>
                <a:srgbClr val="000000"/>
              </a:solidFill>
              <a:effectLst/>
              <a:latin typeface="ff3"/>
            </a:endParaRPr>
          </a:p>
          <a:p>
            <a:pPr algn="l"/>
            <a:r>
              <a:rPr lang="en-US" sz="2000" b="0" i="0" dirty="0">
                <a:effectLst/>
              </a:rPr>
              <a:t>The Employee’s attendance status will be </a:t>
            </a:r>
            <a:r>
              <a:rPr lang="en-US" sz="2000" b="0" i="0" dirty="0" err="1">
                <a:effectLst/>
              </a:rPr>
              <a:t>analysed</a:t>
            </a:r>
            <a:r>
              <a:rPr lang="en-US" sz="2000" b="0" i="0" dirty="0">
                <a:effectLst/>
              </a:rPr>
              <a:t> and exported.</a:t>
            </a:r>
          </a:p>
          <a:p>
            <a:pPr algn="l"/>
            <a:r>
              <a:rPr lang="en-US" sz="2000" b="0" i="0" dirty="0">
                <a:effectLst/>
              </a:rPr>
              <a:t> Attendance monitoring system is very important in our daily life. </a:t>
            </a:r>
          </a:p>
          <a:p>
            <a:pPr algn="l"/>
            <a:r>
              <a:rPr lang="en-US" sz="2000" b="0" i="0" dirty="0">
                <a:effectLst/>
              </a:rPr>
              <a:t>It is possesses a really great advantage, among the whole types of code scanning technology, QR Code Based Smart Attendance System is the most accurate.</a:t>
            </a:r>
          </a:p>
          <a:p>
            <a:pPr algn="l"/>
            <a:r>
              <a:rPr lang="en-US" sz="2000" b="0" i="0" dirty="0">
                <a:effectLst/>
              </a:rPr>
              <a:t> In this project , we have given an introduction of Attendance monitoring system and its advantage. </a:t>
            </a:r>
          </a:p>
          <a:p>
            <a:pPr algn="l"/>
            <a:r>
              <a:rPr lang="en-US" sz="2000" b="0" i="0" dirty="0">
                <a:effectLst/>
              </a:rPr>
              <a:t>It is an efficient method to store the attendance in the smart way rather than wasting the paper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b="1" dirty="0"/>
              <a:t>                          </a:t>
            </a:r>
            <a:r>
              <a:rPr lang="en-US" b="1" u="sng" dirty="0"/>
              <a:t>REFERENCES</a:t>
            </a:r>
          </a:p>
        </p:txBody>
      </p:sp>
      <p:sp>
        <p:nvSpPr>
          <p:cNvPr id="9" name="TextBox 8">
            <a:extLst>
              <a:ext uri="{FF2B5EF4-FFF2-40B4-BE49-F238E27FC236}">
                <a16:creationId xmlns:a16="http://schemas.microsoft.com/office/drawing/2014/main" id="{22D546FA-BF09-4573-9526-BC42E1537AB4}"/>
              </a:ext>
            </a:extLst>
          </p:cNvPr>
          <p:cNvSpPr txBox="1"/>
          <p:nvPr/>
        </p:nvSpPr>
        <p:spPr>
          <a:xfrm>
            <a:off x="838200" y="2015614"/>
            <a:ext cx="6105832" cy="4247317"/>
          </a:xfrm>
          <a:prstGeom prst="rect">
            <a:avLst/>
          </a:prstGeom>
          <a:noFill/>
        </p:spPr>
        <p:txBody>
          <a:bodyPr wrap="square" rtlCol="0">
            <a:spAutoFit/>
          </a:bodyPr>
          <a:lstStyle/>
          <a:p>
            <a:pPr marL="742950" lvl="1" indent="-285750">
              <a:buFont typeface="Wingdings" panose="05000000000000000000" pitchFamily="2" charset="2"/>
              <a:buChar char="q"/>
            </a:pPr>
            <a:r>
              <a:rPr lang="en-IN" dirty="0">
                <a:hlinkClick r:id="rId3"/>
              </a:rPr>
              <a:t>https://</a:t>
            </a:r>
            <a:r>
              <a:rPr lang="en-IN" u="sng" dirty="0">
                <a:hlinkClick r:id="rId3"/>
              </a:rPr>
              <a:t>www.codewithharry.com/videos</a:t>
            </a:r>
            <a:endParaRPr lang="en-IN" u="sng" dirty="0">
              <a:solidFill>
                <a:srgbClr val="0070C0"/>
              </a:solidFill>
              <a:hlinkClick r:id="rId4"/>
            </a:endParaRPr>
          </a:p>
          <a:p>
            <a:pPr marL="285750" indent="-285750">
              <a:buFont typeface="Wingdings" panose="05000000000000000000" pitchFamily="2" charset="2"/>
              <a:buChar char="q"/>
            </a:pPr>
            <a:endParaRPr lang="en-IN" u="sng" dirty="0">
              <a:solidFill>
                <a:srgbClr val="0070C0"/>
              </a:solidFill>
              <a:hlinkClick r:id="rId4"/>
            </a:endParaRPr>
          </a:p>
          <a:p>
            <a:pPr marL="742950" lvl="1" indent="-285750">
              <a:buFont typeface="Wingdings" panose="05000000000000000000" pitchFamily="2" charset="2"/>
              <a:buChar char="q"/>
            </a:pPr>
            <a:r>
              <a:rPr lang="en-IN" u="sng" dirty="0">
                <a:solidFill>
                  <a:srgbClr val="0070C0"/>
                </a:solidFill>
                <a:hlinkClick r:id="rId4"/>
              </a:rPr>
              <a:t>https://stackoverflow.com/</a:t>
            </a:r>
            <a:endParaRPr lang="en-IN" u="sng" dirty="0">
              <a:solidFill>
                <a:srgbClr val="0070C0"/>
              </a:solidFill>
            </a:endParaRPr>
          </a:p>
          <a:p>
            <a:pPr marL="742950" lvl="1" indent="-285750">
              <a:buFont typeface="Wingdings" panose="05000000000000000000" pitchFamily="2" charset="2"/>
              <a:buChar char="q"/>
            </a:pPr>
            <a:endParaRPr lang="en-IN" u="sng" dirty="0">
              <a:solidFill>
                <a:srgbClr val="0070C0"/>
              </a:solidFill>
            </a:endParaRPr>
          </a:p>
          <a:p>
            <a:pPr marL="742950" lvl="1" indent="-285750">
              <a:buFont typeface="Wingdings" panose="05000000000000000000" pitchFamily="2" charset="2"/>
              <a:buChar char="q"/>
            </a:pPr>
            <a:r>
              <a:rPr lang="en-IN" u="sng" dirty="0">
                <a:solidFill>
                  <a:srgbClr val="0070C0"/>
                </a:solidFill>
                <a:hlinkClick r:id="rId5"/>
              </a:rPr>
              <a:t>https://www.researchgate.net/publication/318779349_QR_Code_Based_Smart_Attendance_System</a:t>
            </a:r>
            <a:endParaRPr lang="en-IN" u="sng" dirty="0">
              <a:solidFill>
                <a:srgbClr val="0070C0"/>
              </a:solidFill>
            </a:endParaRPr>
          </a:p>
          <a:p>
            <a:pPr lvl="1"/>
            <a:endParaRPr lang="en-IN" u="sng" dirty="0">
              <a:solidFill>
                <a:srgbClr val="0070C0"/>
              </a:solidFill>
            </a:endParaRPr>
          </a:p>
          <a:p>
            <a:pPr marL="742950" lvl="1" indent="-285750">
              <a:buFont typeface="Wingdings" panose="05000000000000000000" pitchFamily="2" charset="2"/>
              <a:buChar char="q"/>
            </a:pPr>
            <a:r>
              <a:rPr lang="en-IN" u="sng" dirty="0">
                <a:solidFill>
                  <a:srgbClr val="0070C0"/>
                </a:solidFill>
                <a:hlinkClick r:id="rId6"/>
              </a:rPr>
              <a:t>https://nevonprojects.com/employee-attendance-system-by-qr-scan/</a:t>
            </a:r>
            <a:endParaRPr lang="en-IN" u="sng" dirty="0">
              <a:solidFill>
                <a:srgbClr val="0070C0"/>
              </a:solidFill>
            </a:endParaRPr>
          </a:p>
          <a:p>
            <a:pPr marL="742950" lvl="1" indent="-285750">
              <a:buFont typeface="Wingdings" panose="05000000000000000000" pitchFamily="2" charset="2"/>
              <a:buChar char="q"/>
            </a:pPr>
            <a:endParaRPr lang="en-IN" u="sng" dirty="0">
              <a:solidFill>
                <a:srgbClr val="0070C0"/>
              </a:solidFill>
            </a:endParaRPr>
          </a:p>
          <a:p>
            <a:pPr marL="742950" lvl="1" indent="-285750">
              <a:buFont typeface="Wingdings" panose="05000000000000000000" pitchFamily="2" charset="2"/>
              <a:buChar char="q"/>
            </a:pPr>
            <a:r>
              <a:rPr lang="en-IN" u="sng" dirty="0">
                <a:solidFill>
                  <a:srgbClr val="0070C0"/>
                </a:solidFill>
              </a:rPr>
              <a:t>https://www.allgeo.com/qr-code-employee-attendance-and-monitoring-system</a:t>
            </a:r>
          </a:p>
          <a:p>
            <a:pPr marL="742950" lvl="1" indent="-285750">
              <a:buFont typeface="Wingdings" panose="05000000000000000000" pitchFamily="2" charset="2"/>
              <a:buChar char="q"/>
            </a:pPr>
            <a:endParaRPr lang="en-IN" u="sng" dirty="0">
              <a:solidFill>
                <a:srgbClr val="0070C0"/>
              </a:solidFill>
            </a:endParaRPr>
          </a:p>
          <a:p>
            <a:pPr marL="742950" lvl="1" indent="-285750">
              <a:buFont typeface="Wingdings" panose="05000000000000000000" pitchFamily="2" charset="2"/>
              <a:buChar char="q"/>
            </a:pPr>
            <a:endParaRPr lang="en-IN" u="sng" dirty="0">
              <a:solidFill>
                <a:srgbClr val="0070C0"/>
              </a:solidFill>
            </a:endParaRPr>
          </a:p>
          <a:p>
            <a:pPr marL="285750" indent="-285750">
              <a:buFont typeface="Wingdings" panose="05000000000000000000" pitchFamily="2" charset="2"/>
              <a:buChar char="q"/>
            </a:pPr>
            <a:endParaRPr lang="en-IN" u="sng"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dirty="0"/>
              <a:t>                         </a:t>
            </a:r>
            <a:r>
              <a:rPr lang="en-US" sz="6600" b="1" u="sng" dirty="0"/>
              <a:t>THANK YOU!!!</a:t>
            </a:r>
            <a:endParaRPr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dirty="0"/>
              <a:t>                      </a:t>
            </a:r>
            <a:r>
              <a:rPr lang="en-US" b="1" dirty="0"/>
              <a:t>        </a:t>
            </a:r>
            <a:r>
              <a:rPr lang="en-US" b="1" u="sng" dirty="0"/>
              <a:t>OUTLINE</a:t>
            </a:r>
            <a:endParaRPr b="1" u="sng" dirty="0"/>
          </a:p>
        </p:txBody>
      </p:sp>
      <p:sp>
        <p:nvSpPr>
          <p:cNvPr id="3" name="Content Placeholder 2"/>
          <p:cNvSpPr>
            <a:spLocks noGrp="1" noEditPoints="1"/>
          </p:cNvSpPr>
          <p:nvPr>
            <p:ph idx="1"/>
          </p:nvPr>
        </p:nvSpPr>
        <p:spPr>
          <a:prstGeom prst="rect">
            <a:avLst/>
          </a:prstGeom>
        </p:spPr>
        <p:txBody>
          <a:bodyPr>
            <a:normAutofit lnSpcReduction="10000"/>
          </a:bodyPr>
          <a:lstStyle/>
          <a:p>
            <a:pPr>
              <a:buFont typeface="Wingdings" charset="0"/>
              <a:buChar char="Ø"/>
            </a:pPr>
            <a:r>
              <a:rPr lang="en-US" sz="2000" dirty="0"/>
              <a:t>INTRODUCTION</a:t>
            </a:r>
          </a:p>
          <a:p>
            <a:pPr>
              <a:buFont typeface="Wingdings" charset="0"/>
              <a:buChar char="Ø"/>
            </a:pPr>
            <a:r>
              <a:rPr lang="en-US" sz="2000" dirty="0"/>
              <a:t>OBJECTIVE</a:t>
            </a:r>
          </a:p>
          <a:p>
            <a:pPr>
              <a:buFont typeface="Wingdings" charset="0"/>
              <a:buChar char="Ø"/>
            </a:pPr>
            <a:r>
              <a:rPr lang="en-US" sz="2000" dirty="0"/>
              <a:t>Literature review</a:t>
            </a:r>
          </a:p>
          <a:p>
            <a:pPr>
              <a:buFont typeface="Wingdings" charset="0"/>
              <a:buChar char="Ø"/>
            </a:pPr>
            <a:r>
              <a:rPr lang="en-US" sz="2000" dirty="0"/>
              <a:t>COMPONENTS REQUIRED</a:t>
            </a:r>
          </a:p>
          <a:p>
            <a:pPr>
              <a:buFont typeface="Wingdings" charset="0"/>
              <a:buChar char="Ø"/>
            </a:pPr>
            <a:r>
              <a:rPr lang="en-US" sz="2000" dirty="0"/>
              <a:t>VISUAL STUDIO</a:t>
            </a:r>
          </a:p>
          <a:p>
            <a:pPr>
              <a:buFont typeface="Wingdings" charset="0"/>
              <a:buChar char="Ø"/>
            </a:pPr>
            <a:r>
              <a:rPr lang="en-US" sz="2000" dirty="0"/>
              <a:t>PYTHON</a:t>
            </a:r>
          </a:p>
          <a:p>
            <a:pPr>
              <a:buFont typeface="Wingdings" charset="0"/>
              <a:buChar char="Ø"/>
            </a:pPr>
            <a:r>
              <a:rPr lang="en-US" sz="2000" dirty="0"/>
              <a:t>METHODOLOGY</a:t>
            </a:r>
          </a:p>
          <a:p>
            <a:pPr>
              <a:buFont typeface="Wingdings" charset="0"/>
              <a:buChar char="Ø"/>
            </a:pPr>
            <a:r>
              <a:rPr lang="en-US" sz="2000" dirty="0"/>
              <a:t>RESULT</a:t>
            </a:r>
          </a:p>
          <a:p>
            <a:pPr>
              <a:buFont typeface="Wingdings" charset="0"/>
              <a:buChar char="Ø"/>
            </a:pPr>
            <a:r>
              <a:rPr lang="en-US" sz="2000" dirty="0"/>
              <a:t>FUTURE SCOPE</a:t>
            </a:r>
          </a:p>
          <a:p>
            <a:pPr>
              <a:buFont typeface="Wingdings" charset="0"/>
              <a:buChar char="Ø"/>
            </a:pPr>
            <a:r>
              <a:rPr lang="en-US" sz="2000" dirty="0"/>
              <a:t>CONCLUSION</a:t>
            </a:r>
          </a:p>
          <a:p>
            <a:pPr>
              <a:buFont typeface="Wingdings" charset="0"/>
              <a:buChar char="Ø"/>
            </a:pPr>
            <a:r>
              <a:rPr lang="en-US" sz="2000" dirty="0"/>
              <a:t>REFERENCES</a:t>
            </a:r>
          </a:p>
          <a:p>
            <a:endParaRPr lang="en-US" dirty="0"/>
          </a:p>
        </p:txBody>
      </p:sp>
      <p:sp>
        <p:nvSpPr>
          <p:cNvPr id="7" name="TextBox 6">
            <a:extLst>
              <a:ext uri="{FF2B5EF4-FFF2-40B4-BE49-F238E27FC236}">
                <a16:creationId xmlns:a16="http://schemas.microsoft.com/office/drawing/2014/main" id="{3968D583-D933-4019-8BED-186FB70B19C4}"/>
              </a:ext>
            </a:extLst>
          </p:cNvPr>
          <p:cNvSpPr txBox="1"/>
          <p:nvPr/>
        </p:nvSpPr>
        <p:spPr>
          <a:xfrm>
            <a:off x="7250069" y="2266524"/>
            <a:ext cx="4320988" cy="2994212"/>
          </a:xfrm>
          <a:prstGeom prst="rect">
            <a:avLst/>
          </a:prstGeom>
          <a:noFill/>
        </p:spPr>
        <p:txBody>
          <a:bodyPr wrap="square" rtlCol="0">
            <a:spAutoFit/>
          </a:bodyPr>
          <a:lstStyle/>
          <a:p>
            <a:endParaRPr lang="en-IN" dirty="0"/>
          </a:p>
        </p:txBody>
      </p:sp>
      <p:sp>
        <p:nvSpPr>
          <p:cNvPr id="9" name="Flowchart: Alternate Process 8">
            <a:extLst>
              <a:ext uri="{FF2B5EF4-FFF2-40B4-BE49-F238E27FC236}">
                <a16:creationId xmlns:a16="http://schemas.microsoft.com/office/drawing/2014/main" id="{D1845FFC-BC09-4D3C-B0F5-E1583CC2AEE3}"/>
              </a:ext>
            </a:extLst>
          </p:cNvPr>
          <p:cNvSpPr/>
          <p:nvPr/>
        </p:nvSpPr>
        <p:spPr>
          <a:xfrm>
            <a:off x="7354071" y="1266343"/>
            <a:ext cx="4518212" cy="401464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DBEE6126-1B2A-422B-B2EA-5C511B4CD189}"/>
              </a:ext>
            </a:extLst>
          </p:cNvPr>
          <p:cNvPicPr>
            <a:picLocks noChangeAspect="1"/>
          </p:cNvPicPr>
          <p:nvPr/>
        </p:nvPicPr>
        <p:blipFill>
          <a:blip r:embed="rId3"/>
          <a:stretch>
            <a:fillRect/>
          </a:stretch>
        </p:blipFill>
        <p:spPr>
          <a:xfrm>
            <a:off x="7665315" y="1577014"/>
            <a:ext cx="3895725" cy="3352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b="1" dirty="0"/>
              <a:t>                      </a:t>
            </a:r>
            <a:r>
              <a:rPr lang="en-US" b="1" u="sng" dirty="0"/>
              <a:t>INTRODUCTION</a:t>
            </a:r>
          </a:p>
        </p:txBody>
      </p:sp>
      <p:sp>
        <p:nvSpPr>
          <p:cNvPr id="3" name="Content Placeholder 2"/>
          <p:cNvSpPr>
            <a:spLocks noGrp="1" noEditPoints="1"/>
          </p:cNvSpPr>
          <p:nvPr>
            <p:ph idx="1"/>
          </p:nvPr>
        </p:nvSpPr>
        <p:spPr>
          <a:xfrm>
            <a:off x="838200" y="1825625"/>
            <a:ext cx="10515600" cy="3683080"/>
          </a:xfrm>
          <a:prstGeom prst="rect">
            <a:avLst/>
          </a:prstGeom>
        </p:spPr>
        <p:txBody>
          <a:bodyPr/>
          <a:lstStyle/>
          <a:p>
            <a:pPr>
              <a:lnSpc>
                <a:spcPct val="115000"/>
              </a:lnSpc>
            </a:pPr>
            <a:r>
              <a:rPr lang="en-US" sz="2000" b="0" i="0" dirty="0">
                <a:effectLst/>
              </a:rPr>
              <a:t>This project is designed to take down employees’ attendance using </a:t>
            </a:r>
            <a:r>
              <a:rPr lang="en-US" sz="2000" b="0" i="0" dirty="0" err="1">
                <a:effectLst/>
              </a:rPr>
              <a:t>Qr</a:t>
            </a:r>
            <a:r>
              <a:rPr lang="en-US" sz="2000" b="0" i="0" dirty="0">
                <a:effectLst/>
              </a:rPr>
              <a:t> code. Every employee will be having a card that contains a unique </a:t>
            </a:r>
            <a:r>
              <a:rPr lang="en-US" sz="2000" b="0" i="0" dirty="0" err="1">
                <a:effectLst/>
              </a:rPr>
              <a:t>Qr</a:t>
            </a:r>
            <a:r>
              <a:rPr lang="en-US" sz="2000" b="0" i="0" dirty="0">
                <a:effectLst/>
              </a:rPr>
              <a:t> code.</a:t>
            </a:r>
          </a:p>
          <a:p>
            <a:pPr>
              <a:lnSpc>
                <a:spcPct val="115000"/>
              </a:lnSpc>
            </a:pPr>
            <a:r>
              <a:rPr lang="en-US" sz="2000" b="0" i="0" dirty="0">
                <a:effectLst/>
              </a:rPr>
              <a:t> Each </a:t>
            </a:r>
            <a:r>
              <a:rPr lang="en-US" sz="2000" b="0" i="0" dirty="0" err="1">
                <a:effectLst/>
              </a:rPr>
              <a:t>Qr</a:t>
            </a:r>
            <a:r>
              <a:rPr lang="en-US" sz="2000" b="0" i="0" dirty="0">
                <a:effectLst/>
              </a:rPr>
              <a:t> code represents a unique id for all employees. They just have to scan their cards in front of the webcam on arriving and the system notes down their attendance as per date and time.</a:t>
            </a:r>
          </a:p>
          <a:p>
            <a:pPr>
              <a:lnSpc>
                <a:spcPct val="115000"/>
              </a:lnSpc>
            </a:pPr>
            <a:r>
              <a:rPr lang="en-US" sz="2000" b="0" i="0" dirty="0">
                <a:effectLst/>
              </a:rPr>
              <a:t>System then stores all the employees’ attendance records. It generates an overall report in </a:t>
            </a:r>
            <a:r>
              <a:rPr lang="en-US" sz="2000" dirty="0"/>
              <a:t>database file </a:t>
            </a:r>
            <a:r>
              <a:rPr lang="en-US" sz="2000" b="0" i="0" dirty="0">
                <a:effectLst/>
              </a:rPr>
              <a:t>sheet for admin and even allows him to search for particular employees attendance.</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b="1" dirty="0"/>
              <a:t>                          </a:t>
            </a:r>
            <a:r>
              <a:rPr lang="en-US" b="1" u="sng" dirty="0"/>
              <a:t>OBJECTIVE</a:t>
            </a:r>
          </a:p>
        </p:txBody>
      </p:sp>
      <p:sp>
        <p:nvSpPr>
          <p:cNvPr id="3" name="Content Placeholder 2"/>
          <p:cNvSpPr>
            <a:spLocks noGrp="1" noEditPoints="1"/>
          </p:cNvSpPr>
          <p:nvPr>
            <p:ph idx="1"/>
          </p:nvPr>
        </p:nvSpPr>
        <p:spPr>
          <a:prstGeom prst="rect">
            <a:avLst/>
          </a:prstGeom>
        </p:spPr>
        <p:txBody>
          <a:bodyPr/>
          <a:lstStyle/>
          <a:p>
            <a:pPr>
              <a:lnSpc>
                <a:spcPct val="115000"/>
              </a:lnSpc>
            </a:pPr>
            <a:r>
              <a:rPr lang="en-US" sz="2400" b="0" i="0" dirty="0">
                <a:solidFill>
                  <a:srgbClr val="202124"/>
                </a:solidFill>
                <a:effectLst/>
              </a:rPr>
              <a:t>Attendance Management </a:t>
            </a:r>
            <a:r>
              <a:rPr lang="en-US" sz="2400" b="1" i="0" dirty="0">
                <a:solidFill>
                  <a:srgbClr val="202124"/>
                </a:solidFill>
                <a:effectLst/>
              </a:rPr>
              <a:t>keeps track of your employee.</a:t>
            </a:r>
          </a:p>
          <a:p>
            <a:pPr>
              <a:lnSpc>
                <a:spcPct val="115000"/>
              </a:lnSpc>
            </a:pPr>
            <a:r>
              <a:rPr lang="en-US" sz="2400" dirty="0"/>
              <a:t>It enables the data to use in an efficient way.</a:t>
            </a:r>
          </a:p>
          <a:p>
            <a:pPr>
              <a:lnSpc>
                <a:spcPct val="115000"/>
              </a:lnSpc>
            </a:pPr>
            <a:r>
              <a:rPr lang="en-US" sz="2400" dirty="0"/>
              <a:t>Ensuring data safety through the modern new technologies.</a:t>
            </a:r>
          </a:p>
          <a:p>
            <a:pPr>
              <a:lnSpc>
                <a:spcPct val="115000"/>
              </a:lnSpc>
            </a:pPr>
            <a:r>
              <a:rPr lang="en-US" sz="2400" b="0" i="0" dirty="0">
                <a:effectLst/>
              </a:rPr>
              <a:t>Attendance Management can be done by recording employee hours on paper, using spreadsheets, punching time </a:t>
            </a:r>
            <a:r>
              <a:rPr lang="en-US" sz="2400" b="0" i="0" dirty="0" err="1">
                <a:effectLst/>
              </a:rPr>
              <a:t>cards</a:t>
            </a:r>
            <a:r>
              <a:rPr lang="en-US" sz="2400" dirty="0" err="1"/>
              <a:t>.By</a:t>
            </a:r>
            <a:r>
              <a:rPr lang="en-US" sz="2400" dirty="0"/>
              <a:t> using this Management System we can easily handle a large amount of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b="1" dirty="0"/>
              <a:t>                      </a:t>
            </a:r>
            <a:r>
              <a:rPr lang="en-IN" b="0" i="0" u="sng" dirty="0">
                <a:solidFill>
                  <a:srgbClr val="222222"/>
                </a:solidFill>
                <a:effectLst/>
                <a:latin typeface="+mn-lt"/>
              </a:rPr>
              <a:t>Literature review</a:t>
            </a:r>
            <a:endParaRPr lang="en-US" b="1" u="sng" dirty="0">
              <a:latin typeface="+mn-lt"/>
            </a:endParaRPr>
          </a:p>
        </p:txBody>
      </p:sp>
      <p:graphicFrame>
        <p:nvGraphicFramePr>
          <p:cNvPr id="10" name="Table 10">
            <a:extLst>
              <a:ext uri="{FF2B5EF4-FFF2-40B4-BE49-F238E27FC236}">
                <a16:creationId xmlns:a16="http://schemas.microsoft.com/office/drawing/2014/main" id="{DC0E84ED-5D96-41B0-B7F4-39980FCD74C5}"/>
              </a:ext>
            </a:extLst>
          </p:cNvPr>
          <p:cNvGraphicFramePr>
            <a:graphicFrameLocks noGrp="1"/>
          </p:cNvGraphicFramePr>
          <p:nvPr>
            <p:extLst>
              <p:ext uri="{D42A27DB-BD31-4B8C-83A1-F6EECF244321}">
                <p14:modId xmlns:p14="http://schemas.microsoft.com/office/powerpoint/2010/main" val="850909415"/>
              </p:ext>
            </p:extLst>
          </p:nvPr>
        </p:nvGraphicFramePr>
        <p:xfrm>
          <a:off x="558800" y="1867670"/>
          <a:ext cx="11074400" cy="4391683"/>
        </p:xfrm>
        <a:graphic>
          <a:graphicData uri="http://schemas.openxmlformats.org/drawingml/2006/table">
            <a:tbl>
              <a:tblPr firstRow="1" bandRow="1">
                <a:tableStyleId>{5C22544A-7EE6-4342-B048-85BDC9FD1C3A}</a:tableStyleId>
              </a:tblPr>
              <a:tblGrid>
                <a:gridCol w="829187">
                  <a:extLst>
                    <a:ext uri="{9D8B030D-6E8A-4147-A177-3AD203B41FA5}">
                      <a16:colId xmlns:a16="http://schemas.microsoft.com/office/drawing/2014/main" val="2854072405"/>
                    </a:ext>
                  </a:extLst>
                </a:gridCol>
                <a:gridCol w="3165987">
                  <a:extLst>
                    <a:ext uri="{9D8B030D-6E8A-4147-A177-3AD203B41FA5}">
                      <a16:colId xmlns:a16="http://schemas.microsoft.com/office/drawing/2014/main" val="3499096286"/>
                    </a:ext>
                  </a:extLst>
                </a:gridCol>
                <a:gridCol w="1543664">
                  <a:extLst>
                    <a:ext uri="{9D8B030D-6E8A-4147-A177-3AD203B41FA5}">
                      <a16:colId xmlns:a16="http://schemas.microsoft.com/office/drawing/2014/main" val="3230369753"/>
                    </a:ext>
                  </a:extLst>
                </a:gridCol>
                <a:gridCol w="5535562">
                  <a:extLst>
                    <a:ext uri="{9D8B030D-6E8A-4147-A177-3AD203B41FA5}">
                      <a16:colId xmlns:a16="http://schemas.microsoft.com/office/drawing/2014/main" val="1283513317"/>
                    </a:ext>
                  </a:extLst>
                </a:gridCol>
              </a:tblGrid>
              <a:tr h="649115">
                <a:tc>
                  <a:txBody>
                    <a:bodyPr/>
                    <a:lstStyle/>
                    <a:p>
                      <a:r>
                        <a:rPr lang="en-IN" dirty="0" err="1"/>
                        <a:t>S.No</a:t>
                      </a:r>
                      <a:endParaRPr lang="en-IN" dirty="0"/>
                    </a:p>
                  </a:txBody>
                  <a:tcPr/>
                </a:tc>
                <a:tc>
                  <a:txBody>
                    <a:bodyPr/>
                    <a:lstStyle/>
                    <a:p>
                      <a:r>
                        <a:rPr lang="en-IN" sz="1800" b="1" i="0" u="none" strike="noStrike" kern="1200" dirty="0">
                          <a:solidFill>
                            <a:srgbClr val="FFFFFF"/>
                          </a:solidFill>
                          <a:effectLst/>
                          <a:latin typeface="Calibri" panose="020F0502020204030204" pitchFamily="34" charset="0"/>
                        </a:rPr>
                        <a:t>Name of the Paper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FFFFFF"/>
                          </a:solidFill>
                          <a:effectLst/>
                          <a:latin typeface="Calibri" panose="020F0502020204030204" pitchFamily="34" charset="0"/>
                        </a:rPr>
                        <a:t>Year</a:t>
                      </a:r>
                      <a:endParaRPr lang="en-IN" sz="1800" b="0" i="0" u="none" strike="noStrike" dirty="0">
                        <a:effectLst/>
                        <a:latin typeface="Arial" panose="020B0604020202020204" pitchFamily="34"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FFFFFF"/>
                          </a:solidFill>
                          <a:effectLst/>
                          <a:latin typeface="Calibri" panose="020F0502020204030204" pitchFamily="34" charset="0"/>
                        </a:rPr>
                        <a:t>About Paper</a:t>
                      </a:r>
                      <a:endParaRPr lang="en-IN" sz="1800" b="0" i="0" u="none" strike="noStrike" dirty="0">
                        <a:effectLst/>
                        <a:latin typeface="Arial" panose="020B0604020202020204" pitchFamily="34" charset="0"/>
                      </a:endParaRPr>
                    </a:p>
                    <a:p>
                      <a:endParaRPr lang="en-IN" dirty="0"/>
                    </a:p>
                  </a:txBody>
                  <a:tcPr/>
                </a:tc>
                <a:extLst>
                  <a:ext uri="{0D108BD9-81ED-4DB2-BD59-A6C34878D82A}">
                    <a16:rowId xmlns:a16="http://schemas.microsoft.com/office/drawing/2014/main" val="3774330804"/>
                  </a:ext>
                </a:extLst>
              </a:tr>
              <a:tr h="1447994">
                <a:tc>
                  <a:txBody>
                    <a:bodyPr/>
                    <a:lstStyle/>
                    <a:p>
                      <a:r>
                        <a:rPr lang="en-IN" dirty="0"/>
                        <a:t>1</a:t>
                      </a:r>
                    </a:p>
                  </a:txBody>
                  <a:tcPr/>
                </a:tc>
                <a:tc>
                  <a:txBody>
                    <a:bodyPr/>
                    <a:lstStyle/>
                    <a:p>
                      <a:pPr marL="0" marR="0" indent="0" algn="l" rtl="0" eaLnBrk="1" fontAlgn="auto" latinLnBrk="0" hangingPunct="1">
                        <a:spcBef>
                          <a:spcPts val="0"/>
                        </a:spcBef>
                        <a:spcAft>
                          <a:spcPts val="0"/>
                        </a:spcAft>
                      </a:pPr>
                      <a:r>
                        <a:rPr lang="en-IN" sz="1800" b="0" i="0" u="none" strike="noStrike" kern="1200" dirty="0">
                          <a:solidFill>
                            <a:srgbClr val="000000"/>
                          </a:solidFill>
                          <a:effectLst/>
                          <a:latin typeface="Calibri" panose="020F0502020204030204" pitchFamily="34" charset="0"/>
                        </a:rPr>
                        <a:t>QR </a:t>
                      </a:r>
                      <a:r>
                        <a:rPr lang="en-IN" sz="1800" b="0" i="0" u="none" strike="noStrike" kern="1200" dirty="0">
                          <a:solidFill>
                            <a:srgbClr val="000000"/>
                          </a:solidFill>
                          <a:effectLst/>
                          <a:latin typeface="+mn-lt"/>
                        </a:rPr>
                        <a:t>Code Based Smart Attendance System</a:t>
                      </a:r>
                      <a:endParaRPr lang="en-IN" sz="1800" b="0" i="0" u="none" strike="noStrike" dirty="0">
                        <a:effectLst/>
                        <a:latin typeface="+mn-lt"/>
                      </a:endParaRPr>
                    </a:p>
                    <a:p>
                      <a:endParaRPr lang="en-IN" dirty="0"/>
                    </a:p>
                  </a:txBody>
                  <a:tcPr/>
                </a:tc>
                <a:tc>
                  <a:txBody>
                    <a:bodyPr/>
                    <a:lstStyle/>
                    <a:p>
                      <a:r>
                        <a:rPr lang="en-IN" dirty="0"/>
                        <a:t>2020</a:t>
                      </a:r>
                    </a:p>
                  </a:txBody>
                  <a:tcPr/>
                </a:tc>
                <a:tc>
                  <a:txBody>
                    <a:bodyPr/>
                    <a:lstStyle/>
                    <a:p>
                      <a:pPr marL="0" algn="l" rtl="0" eaLnBrk="1" fontAlgn="t" latinLnBrk="0" hangingPunct="1">
                        <a:spcBef>
                          <a:spcPts val="0"/>
                        </a:spcBef>
                        <a:spcAft>
                          <a:spcPts val="0"/>
                        </a:spcAft>
                      </a:pPr>
                      <a:r>
                        <a:rPr lang="en-US" sz="1500" b="0" i="0" u="none" strike="noStrike" kern="1200" dirty="0">
                          <a:solidFill>
                            <a:srgbClr val="000000"/>
                          </a:solidFill>
                          <a:effectLst/>
                          <a:latin typeface="Calibri" panose="020F0502020204030204" pitchFamily="34" charset="0"/>
                        </a:rPr>
                        <a:t>QR Code Based Attendance Management System” is a combination of two android applications developed for taking and storing the attendance of the students on the daily basis in the college.</a:t>
                      </a:r>
                      <a:endParaRPr lang="en-IN" sz="15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500" b="0" i="0" u="none" strike="noStrike" kern="1200" dirty="0">
                          <a:solidFill>
                            <a:srgbClr val="000000"/>
                          </a:solidFill>
                          <a:effectLst/>
                          <a:latin typeface="Calibri" panose="020F0502020204030204" pitchFamily="34" charset="0"/>
                        </a:rPr>
                        <a:t>the overall attendance sheet in CSV/XLS.</a:t>
                      </a:r>
                      <a:endParaRPr lang="en-IN" sz="15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500" b="0" i="0" u="none" strike="noStrike" kern="1200" dirty="0">
                          <a:solidFill>
                            <a:srgbClr val="000000"/>
                          </a:solidFill>
                          <a:effectLst/>
                          <a:latin typeface="Calibri" panose="020F0502020204030204" pitchFamily="34" charset="0"/>
                        </a:rPr>
                        <a:t>An Android app that take the attendance with respect to the specific subject and generate the student attendance sheet as per attendance details. </a:t>
                      </a:r>
                      <a:endParaRPr lang="en-IN" sz="1500" b="0" i="0" u="none" strike="noStrike" dirty="0">
                        <a:effectLst/>
                        <a:latin typeface="Arial" panose="020B0604020202020204" pitchFamily="34" charset="0"/>
                      </a:endParaRPr>
                    </a:p>
                    <a:p>
                      <a:endParaRPr lang="en-IN" dirty="0"/>
                    </a:p>
                  </a:txBody>
                  <a:tcPr/>
                </a:tc>
                <a:extLst>
                  <a:ext uri="{0D108BD9-81ED-4DB2-BD59-A6C34878D82A}">
                    <a16:rowId xmlns:a16="http://schemas.microsoft.com/office/drawing/2014/main" val="1362847947"/>
                  </a:ext>
                </a:extLst>
              </a:tr>
              <a:tr h="1776608">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rgbClr val="000000"/>
                          </a:solidFill>
                          <a:effectLst/>
                          <a:latin typeface="+mn-lt"/>
                        </a:rPr>
                        <a:t>Employee Attendance System using QR Code</a:t>
                      </a:r>
                      <a:endParaRPr lang="en-IN" sz="1800" b="0" i="0" u="none" strike="noStrike" dirty="0">
                        <a:effectLst/>
                        <a:latin typeface="+mn-lt"/>
                      </a:endParaRPr>
                    </a:p>
                    <a:p>
                      <a:endParaRPr lang="en-IN" dirty="0"/>
                    </a:p>
                  </a:txBody>
                  <a:tcPr/>
                </a:tc>
                <a:tc>
                  <a:txBody>
                    <a:bodyPr/>
                    <a:lstStyle/>
                    <a:p>
                      <a:r>
                        <a:rPr lang="en-IN" dirty="0"/>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rPr>
                        <a:t>The system uses QR Code for authenticating employees with a unique QR Code that represents their unique id. Every employee is provided with a card that contains the QR Code. They just have to scan their cards using QR Code reader and the system notes down their attendance as per date and time. System then stores all the employees’ attendance records and generates a brief reports for admin as required in excel sheet.</a:t>
                      </a:r>
                      <a:endParaRPr lang="en-IN" sz="1400" b="0" i="0" u="none" strike="noStrike" dirty="0">
                        <a:effectLst/>
                        <a:latin typeface="Arial" panose="020B0604020202020204" pitchFamily="34" charset="0"/>
                      </a:endParaRPr>
                    </a:p>
                    <a:p>
                      <a:endParaRPr lang="en-IN" dirty="0"/>
                    </a:p>
                  </a:txBody>
                  <a:tcPr/>
                </a:tc>
                <a:extLst>
                  <a:ext uri="{0D108BD9-81ED-4DB2-BD59-A6C34878D82A}">
                    <a16:rowId xmlns:a16="http://schemas.microsoft.com/office/drawing/2014/main" val="3974029107"/>
                  </a:ext>
                </a:extLst>
              </a:tr>
            </a:tbl>
          </a:graphicData>
        </a:graphic>
      </p:graphicFrame>
    </p:spTree>
    <p:extLst>
      <p:ext uri="{BB962C8B-B14F-4D97-AF65-F5344CB8AC3E}">
        <p14:creationId xmlns:p14="http://schemas.microsoft.com/office/powerpoint/2010/main" val="161443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dirty="0"/>
              <a:t> </a:t>
            </a:r>
            <a:r>
              <a:rPr lang="en-US" b="1" dirty="0"/>
              <a:t>              </a:t>
            </a:r>
            <a:r>
              <a:rPr lang="en-US" b="1" u="sng" dirty="0"/>
              <a:t>COMPONENTS REQUIRED</a:t>
            </a:r>
          </a:p>
        </p:txBody>
      </p:sp>
      <p:sp>
        <p:nvSpPr>
          <p:cNvPr id="3" name="Content Placeholder 2"/>
          <p:cNvSpPr>
            <a:spLocks noGrp="1" noEditPoints="1"/>
          </p:cNvSpPr>
          <p:nvPr>
            <p:ph idx="1"/>
          </p:nvPr>
        </p:nvSpPr>
        <p:spPr>
          <a:prstGeom prst="rect">
            <a:avLst/>
          </a:prstGeom>
        </p:spPr>
        <p:txBody>
          <a:bodyPr/>
          <a:lstStyle/>
          <a:p>
            <a:pPr>
              <a:lnSpc>
                <a:spcPct val="115000"/>
              </a:lnSpc>
            </a:pPr>
            <a:r>
              <a:rPr lang="en-US" sz="2400" dirty="0"/>
              <a:t>Laptop or PC</a:t>
            </a:r>
          </a:p>
          <a:p>
            <a:pPr>
              <a:lnSpc>
                <a:spcPct val="115000"/>
              </a:lnSpc>
            </a:pPr>
            <a:r>
              <a:rPr lang="en-US" sz="2400" dirty="0"/>
              <a:t>Visual Studio Software.</a:t>
            </a:r>
          </a:p>
          <a:p>
            <a:pPr>
              <a:lnSpc>
                <a:spcPct val="115000"/>
              </a:lnSpc>
            </a:pPr>
            <a:r>
              <a:rPr lang="en-US" sz="2400" dirty="0"/>
              <a:t>Knowledge of Python.</a:t>
            </a:r>
          </a:p>
          <a:p>
            <a:pPr>
              <a:lnSpc>
                <a:spcPct val="115000"/>
              </a:lnSpc>
            </a:pPr>
            <a:r>
              <a:rPr lang="en-US" sz="2400" dirty="0"/>
              <a:t>Knowledge of the </a:t>
            </a:r>
            <a:r>
              <a:rPr lang="en-US" sz="2400" dirty="0" err="1"/>
              <a:t>Sqlite</a:t>
            </a:r>
            <a:r>
              <a:rPr lang="en-US" sz="2400" dirty="0"/>
              <a:t>.</a:t>
            </a:r>
            <a:endParaRPr lang="en-US" dirty="0"/>
          </a:p>
        </p:txBody>
      </p:sp>
      <p:pic>
        <p:nvPicPr>
          <p:cNvPr id="4" name="Picture 3"/>
          <p:cNvPicPr>
            <a:picLocks noChangeAspect="1"/>
          </p:cNvPicPr>
          <p:nvPr/>
        </p:nvPicPr>
        <p:blipFill>
          <a:blip r:embed="rId3"/>
          <a:srcRect/>
          <a:stretch>
            <a:fillRect/>
          </a:stretch>
        </p:blipFill>
        <p:spPr>
          <a:xfrm>
            <a:off x="6936293" y="1825625"/>
            <a:ext cx="3882662" cy="31214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b="1" dirty="0"/>
              <a:t>                        </a:t>
            </a:r>
            <a:r>
              <a:rPr lang="en-US" b="1" u="sng" dirty="0"/>
              <a:t>Visual Studio</a:t>
            </a:r>
          </a:p>
        </p:txBody>
      </p:sp>
      <p:sp>
        <p:nvSpPr>
          <p:cNvPr id="3" name="Content Placeholder 2"/>
          <p:cNvSpPr>
            <a:spLocks noGrp="1" noEditPoints="1"/>
          </p:cNvSpPr>
          <p:nvPr>
            <p:ph idx="1"/>
          </p:nvPr>
        </p:nvSpPr>
        <p:spPr>
          <a:xfrm>
            <a:off x="838200" y="1556684"/>
            <a:ext cx="10515600" cy="4802412"/>
          </a:xfrm>
          <a:prstGeom prst="rect">
            <a:avLst/>
          </a:prstGeom>
        </p:spPr>
        <p:txBody>
          <a:bodyPr>
            <a:normAutofit lnSpcReduction="10000"/>
          </a:bodyPr>
          <a:lstStyle/>
          <a:p>
            <a:pPr>
              <a:buFont typeface="Wingdings" panose="05000000000000000000" pitchFamily="2" charset="2"/>
              <a:buChar char="Ø"/>
            </a:pPr>
            <a:r>
              <a:rPr lang="en-US" sz="2600" b="0" i="0" dirty="0">
                <a:effectLst/>
              </a:rPr>
              <a:t>Microsoft Visual Studio is an IDE made by Microsoft and used for </a:t>
            </a:r>
            <a:r>
              <a:rPr lang="en-US" sz="2600" b="1" i="0" dirty="0">
                <a:effectLst/>
              </a:rPr>
              <a:t>different types of software development such as computer programs, websites, web apps, web services, and mobile apps</a:t>
            </a:r>
            <a:r>
              <a:rPr lang="en-US" sz="2600" b="0" i="0" dirty="0">
                <a:effectLst/>
              </a:rPr>
              <a:t>. It contains completion tools, compilers, and other features to facilitate the software development process.</a:t>
            </a:r>
            <a:endParaRPr lang="en-US" sz="2600" dirty="0"/>
          </a:p>
          <a:p>
            <a:pPr algn="l">
              <a:buFont typeface="Wingdings" panose="05000000000000000000" pitchFamily="2" charset="2"/>
              <a:buChar char="Ø"/>
            </a:pPr>
            <a:r>
              <a:rPr lang="en-US" sz="2600" b="0" i="0" dirty="0">
                <a:effectLst/>
              </a:rPr>
              <a:t>Visual Studio is good for Python. It is one of the coolest code editors available to programmers, Visual Studio Code, is an open-source, extensible, light-weight editor available on all platforms. It's these qualities that make Visual Studio Code from Microsoft very popular, and a </a:t>
            </a:r>
            <a:r>
              <a:rPr lang="en-US" sz="2600" b="1" i="0" dirty="0">
                <a:effectLst/>
              </a:rPr>
              <a:t>great platform for Python development</a:t>
            </a:r>
            <a:r>
              <a:rPr lang="en-US" sz="2600" b="0" i="0" dirty="0">
                <a:effectLst/>
              </a:rPr>
              <a:t>.</a:t>
            </a:r>
          </a:p>
          <a:p>
            <a:pPr algn="l">
              <a:buFont typeface="Wingdings" panose="05000000000000000000" pitchFamily="2" charset="2"/>
              <a:buChar char="Ø"/>
            </a:pPr>
            <a:r>
              <a:rPr lang="en-US" sz="2600" b="0" i="0" dirty="0">
                <a:effectLst/>
              </a:rPr>
              <a:t>In Visual Studio Code, we have support for almost every major programming language. </a:t>
            </a:r>
            <a:r>
              <a:rPr lang="en-US" sz="2600" dirty="0"/>
              <a:t>F</a:t>
            </a:r>
            <a:r>
              <a:rPr lang="en-US" sz="2600" b="0" i="0" dirty="0">
                <a:effectLst/>
              </a:rPr>
              <a:t>or example, JavaScript, TypeScript, CSS, and HTML but more rich language extensions can be found in the Visual Studio Code.</a:t>
            </a:r>
            <a:endParaRPr lang="en-US" sz="4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b="1" dirty="0"/>
              <a:t>                                   </a:t>
            </a:r>
            <a:r>
              <a:rPr lang="en-US" b="1" u="sng" dirty="0"/>
              <a:t>Python</a:t>
            </a:r>
          </a:p>
        </p:txBody>
      </p:sp>
      <p:sp>
        <p:nvSpPr>
          <p:cNvPr id="3" name="Content Placeholder 2"/>
          <p:cNvSpPr>
            <a:spLocks noGrp="1" noEditPoints="1"/>
          </p:cNvSpPr>
          <p:nvPr>
            <p:ph idx="1"/>
          </p:nvPr>
        </p:nvSpPr>
        <p:spPr>
          <a:xfrm>
            <a:off x="999564" y="1401645"/>
            <a:ext cx="10515600" cy="4626994"/>
          </a:xfrm>
          <a:prstGeom prst="rect">
            <a:avLst/>
          </a:prstGeom>
        </p:spPr>
        <p:txBody>
          <a:bodyPr>
            <a:normAutofit fontScale="77500" lnSpcReduction="20000"/>
          </a:bodyPr>
          <a:lstStyle/>
          <a:p>
            <a:endParaRPr lang="en-US" sz="2000" dirty="0"/>
          </a:p>
          <a:p>
            <a:pPr>
              <a:buFont typeface="Wingdings" panose="05000000000000000000" pitchFamily="2" charset="2"/>
              <a:buChar char="Ø"/>
            </a:pPr>
            <a:r>
              <a:rPr lang="en-US" dirty="0"/>
              <a:t>Python is a high-level, interpreted, interactive and object-oriented scripting language. ... It uses English keywords frequently where as other languages use punctuation, and it has fewer syntactical constructions than other languages. Python is Interpreted − Python is processed at runtime by the interpreter</a:t>
            </a:r>
            <a:r>
              <a:rPr lang="en-US" sz="2400" dirty="0"/>
              <a:t>.</a:t>
            </a:r>
          </a:p>
          <a:p>
            <a:endParaRPr lang="en-US" sz="2400" b="1" dirty="0"/>
          </a:p>
          <a:p>
            <a:pPr>
              <a:buFont typeface="Wingdings" panose="05000000000000000000" pitchFamily="2" charset="2"/>
              <a:buChar char="ü"/>
            </a:pPr>
            <a:r>
              <a:rPr lang="en-US" sz="2400" b="1" dirty="0"/>
              <a:t>Benefits Of Python Language</a:t>
            </a:r>
          </a:p>
          <a:p>
            <a:r>
              <a:rPr lang="en-IN" sz="2400" b="0" i="0" dirty="0">
                <a:solidFill>
                  <a:srgbClr val="2C2F34"/>
                </a:solidFill>
                <a:effectLst/>
              </a:rPr>
              <a:t>Easy to learn</a:t>
            </a:r>
          </a:p>
          <a:p>
            <a:pPr algn="l"/>
            <a:r>
              <a:rPr lang="en-IN" sz="2400" b="1" i="0" dirty="0">
                <a:effectLst/>
              </a:rPr>
              <a:t>Procedural Programming</a:t>
            </a:r>
          </a:p>
          <a:p>
            <a:r>
              <a:rPr lang="en-US" sz="2200" b="1" i="0" dirty="0">
                <a:solidFill>
                  <a:srgbClr val="303133"/>
                </a:solidFill>
                <a:effectLst/>
              </a:rPr>
              <a:t>Compatible with Most Systems and Architectures</a:t>
            </a:r>
          </a:p>
          <a:p>
            <a:r>
              <a:rPr lang="en-IN" sz="2200" b="1" i="0" dirty="0">
                <a:solidFill>
                  <a:srgbClr val="303133"/>
                </a:solidFill>
                <a:effectLst/>
              </a:rPr>
              <a:t>No License needed</a:t>
            </a:r>
          </a:p>
          <a:p>
            <a:r>
              <a:rPr lang="en-IN" sz="2200" b="1" i="0" dirty="0">
                <a:solidFill>
                  <a:srgbClr val="303133"/>
                </a:solidFill>
                <a:effectLst/>
              </a:rPr>
              <a:t>Data Science and AI</a:t>
            </a:r>
          </a:p>
          <a:p>
            <a:r>
              <a:rPr lang="en-IN" sz="2200" b="1" i="0" dirty="0">
                <a:solidFill>
                  <a:srgbClr val="303133"/>
                </a:solidFill>
                <a:effectLst/>
              </a:rPr>
              <a:t>Web Development</a:t>
            </a:r>
            <a:endParaRPr lang="en-IN" sz="2200" b="0" i="0" dirty="0">
              <a:solidFill>
                <a:srgbClr val="2C2F34"/>
              </a:solidFill>
              <a:effectLst/>
            </a:endParaRPr>
          </a:p>
          <a:p>
            <a:pPr algn="l">
              <a:buFont typeface="Arial" panose="020B0604020202020204" pitchFamily="34" charset="0"/>
              <a:buChar char="•"/>
            </a:pPr>
            <a:r>
              <a:rPr lang="en-IN" sz="2200" b="0" i="0" dirty="0">
                <a:solidFill>
                  <a:srgbClr val="2C2F34"/>
                </a:solidFill>
                <a:effectLst/>
              </a:rPr>
              <a:t>Presence of Libraries</a:t>
            </a:r>
          </a:p>
          <a:p>
            <a:pPr>
              <a:buFont typeface="Arial" panose="020B0604020202020204" pitchFamily="34" charset="0"/>
              <a:buChar char="•"/>
            </a:pPr>
            <a:r>
              <a:rPr lang="en-IN" sz="2200" b="0" i="0" dirty="0">
                <a:solidFill>
                  <a:srgbClr val="2C2F34"/>
                </a:solidFill>
                <a:effectLst/>
              </a:rPr>
              <a:t>Open Source and free</a:t>
            </a:r>
          </a:p>
        </p:txBody>
      </p:sp>
      <p:pic>
        <p:nvPicPr>
          <p:cNvPr id="2056" name="Picture 8" descr="Python (programming language) - Wikipedia">
            <a:extLst>
              <a:ext uri="{FF2B5EF4-FFF2-40B4-BE49-F238E27FC236}">
                <a16:creationId xmlns:a16="http://schemas.microsoft.com/office/drawing/2014/main" id="{82C4D924-C069-45A1-9CAD-DFA4B2773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5208" y="3429000"/>
            <a:ext cx="3014976" cy="1954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b="1" dirty="0"/>
              <a:t>                      </a:t>
            </a:r>
            <a:r>
              <a:rPr lang="en-US" b="1" u="sng" dirty="0"/>
              <a:t>METHODOLOGY</a:t>
            </a:r>
          </a:p>
        </p:txBody>
      </p:sp>
      <p:sp>
        <p:nvSpPr>
          <p:cNvPr id="6" name="TextBox 5">
            <a:extLst>
              <a:ext uri="{FF2B5EF4-FFF2-40B4-BE49-F238E27FC236}">
                <a16:creationId xmlns:a16="http://schemas.microsoft.com/office/drawing/2014/main" id="{28B02772-3967-4DD0-BB72-705884BBE1EE}"/>
              </a:ext>
            </a:extLst>
          </p:cNvPr>
          <p:cNvSpPr txBox="1"/>
          <p:nvPr/>
        </p:nvSpPr>
        <p:spPr>
          <a:xfrm>
            <a:off x="1273277" y="2192594"/>
            <a:ext cx="10746658" cy="3570208"/>
          </a:xfrm>
          <a:prstGeom prst="rect">
            <a:avLst/>
          </a:prstGeom>
          <a:noFill/>
        </p:spPr>
        <p:txBody>
          <a:bodyPr wrap="square" rtlCol="0">
            <a:spAutoFit/>
          </a:bodyPr>
          <a:lstStyle/>
          <a:p>
            <a:pPr marL="342900" indent="-342900">
              <a:buFont typeface="Arial" panose="020B0604020202020204" pitchFamily="34" charset="0"/>
              <a:buChar char="•"/>
            </a:pPr>
            <a:r>
              <a:rPr lang="en-US" sz="2400" b="0" dirty="0">
                <a:effectLst/>
              </a:rPr>
              <a:t>Create </a:t>
            </a:r>
            <a:r>
              <a:rPr lang="en-US" sz="2400" b="0" dirty="0" err="1">
                <a:effectLst/>
              </a:rPr>
              <a:t>EmployeeDetails</a:t>
            </a:r>
            <a:r>
              <a:rPr lang="en-US" sz="2400" b="0" dirty="0">
                <a:effectLst/>
              </a:rPr>
              <a:t> Table with fields </a:t>
            </a:r>
            <a:r>
              <a:rPr lang="en-US" sz="2400" b="0" dirty="0" err="1">
                <a:effectLst/>
              </a:rPr>
              <a:t>employee_name</a:t>
            </a:r>
            <a:r>
              <a:rPr lang="en-US" sz="2400" b="0" dirty="0">
                <a:effectLst/>
              </a:rPr>
              <a:t>, </a:t>
            </a:r>
            <a:r>
              <a:rPr lang="en-US" sz="2400" b="0" dirty="0" err="1">
                <a:effectLst/>
              </a:rPr>
              <a:t>employee_id</a:t>
            </a:r>
            <a:r>
              <a:rPr lang="en-US" sz="2400" b="0" dirty="0">
                <a:effectLst/>
              </a:rPr>
              <a:t>, </a:t>
            </a:r>
            <a:r>
              <a:rPr lang="en-US" sz="2400" b="0" dirty="0" err="1">
                <a:effectLst/>
              </a:rPr>
              <a:t>employee_contact</a:t>
            </a:r>
            <a:r>
              <a:rPr lang="en-US" sz="2400" b="0" dirty="0">
                <a:effectLst/>
              </a:rPr>
              <a:t>, </a:t>
            </a:r>
            <a:r>
              <a:rPr lang="en-US" sz="2400" b="0" dirty="0" err="1">
                <a:effectLst/>
              </a:rPr>
              <a:t>employee_department</a:t>
            </a:r>
            <a:r>
              <a:rPr lang="en-US" sz="2400" b="0" dirty="0">
                <a:effectLst/>
              </a:rPr>
              <a:t>.</a:t>
            </a:r>
          </a:p>
          <a:p>
            <a:pPr marL="342900" indent="-342900">
              <a:buFont typeface="Arial" panose="020B0604020202020204" pitchFamily="34" charset="0"/>
              <a:buChar char="•"/>
            </a:pPr>
            <a:r>
              <a:rPr lang="en-US" sz="2400" dirty="0"/>
              <a:t>View records from the table that we have created.</a:t>
            </a:r>
          </a:p>
          <a:p>
            <a:pPr marL="342900" indent="-342900">
              <a:buFont typeface="Arial" panose="020B0604020202020204" pitchFamily="34" charset="0"/>
              <a:buChar char="•"/>
            </a:pPr>
            <a:r>
              <a:rPr lang="en-US" sz="2400" dirty="0"/>
              <a:t>Generate QR Code of the employees.</a:t>
            </a:r>
          </a:p>
          <a:p>
            <a:pPr marL="342900" indent="-342900">
              <a:buFont typeface="Arial" panose="020B0604020202020204" pitchFamily="34" charset="0"/>
              <a:buChar char="•"/>
            </a:pPr>
            <a:r>
              <a:rPr lang="en-US" sz="2400" dirty="0"/>
              <a:t>Scan the QR Codes of the Employees and take attendance.</a:t>
            </a:r>
          </a:p>
          <a:p>
            <a:pPr marL="342900" indent="-342900">
              <a:buFont typeface="Arial" panose="020B0604020202020204" pitchFamily="34" charset="0"/>
              <a:buChar char="•"/>
            </a:pPr>
            <a:r>
              <a:rPr lang="en-US" sz="2400" dirty="0"/>
              <a:t>Provide the salary to the Employee according to his </a:t>
            </a:r>
            <a:r>
              <a:rPr lang="en-US" sz="2400" dirty="0" err="1"/>
              <a:t>presentis</a:t>
            </a:r>
            <a:r>
              <a:rPr lang="en-US" sz="2400" dirty="0"/>
              <a:t>.</a:t>
            </a:r>
          </a:p>
          <a:p>
            <a:pPr marL="342900" indent="-342900">
              <a:buFont typeface="Arial" panose="020B0604020202020204" pitchFamily="34" charset="0"/>
              <a:buChar char="•"/>
            </a:pPr>
            <a:r>
              <a:rPr lang="en-US" sz="2400" dirty="0"/>
              <a:t>Operation several operations  on it.</a:t>
            </a:r>
          </a:p>
          <a:p>
            <a:pPr marL="342900" indent="-342900">
              <a:buFont typeface="Arial" panose="020B0604020202020204" pitchFamily="34" charset="0"/>
              <a:buChar char="•"/>
            </a:pPr>
            <a:endParaRPr lang="en-US" sz="2000" b="0" dirty="0">
              <a:effectLst/>
            </a:endParaRPr>
          </a:p>
          <a:p>
            <a:endParaRPr lang="en-US" sz="2000" b="0" dirty="0">
              <a:effectLst/>
            </a:endParaRPr>
          </a:p>
          <a:p>
            <a:endParaRPr lang="en-IN" dirty="0"/>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989</Words>
  <Application>Microsoft Office PowerPoint</Application>
  <PresentationFormat>Widescreen</PresentationFormat>
  <Paragraphs>121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ff3</vt:lpstr>
      <vt:lpstr>ff7</vt:lpstr>
      <vt:lpstr>Wingdings</vt:lpstr>
      <vt:lpstr>Default</vt:lpstr>
      <vt:lpstr>Software Development Project </vt:lpstr>
      <vt:lpstr>                              OUTLINE</vt:lpstr>
      <vt:lpstr>                      INTRODUCTION</vt:lpstr>
      <vt:lpstr>                          OBJECTIVE</vt:lpstr>
      <vt:lpstr>                      Literature review</vt:lpstr>
      <vt:lpstr>               COMPONENTS REQUIRED</vt:lpstr>
      <vt:lpstr>                        Visual Studio</vt:lpstr>
      <vt:lpstr>                                   Python</vt:lpstr>
      <vt:lpstr>                      METHODOLOGY</vt:lpstr>
      <vt:lpstr>                              RESULT</vt:lpstr>
      <vt:lpstr>                        FUTURE SCOPE</vt:lpstr>
      <vt:lpstr>                          CONCLUSION</vt:lpstr>
      <vt:lpstr>                          REFERENCES</vt:lpstr>
      <vt:lpstr>                         THANK YOU!!!</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Somanshu bhat</dc:creator>
  <cp:lastModifiedBy>Vishal Singh</cp:lastModifiedBy>
  <cp:revision>4</cp:revision>
  <dcterms:created xsi:type="dcterms:W3CDTF">2021-11-05T23:31:45Z</dcterms:created>
  <dcterms:modified xsi:type="dcterms:W3CDTF">2022-01-15T03:34:57Z</dcterms:modified>
</cp:coreProperties>
</file>