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9" r:id="rId4"/>
    <p:sldId id="390" r:id="rId5"/>
    <p:sldId id="391" r:id="rId6"/>
    <p:sldId id="395" r:id="rId7"/>
    <p:sldId id="396" r:id="rId8"/>
    <p:sldId id="404" r:id="rId9"/>
    <p:sldId id="405" r:id="rId10"/>
    <p:sldId id="406" r:id="rId11"/>
    <p:sldId id="407" r:id="rId12"/>
    <p:sldId id="421" r:id="rId13"/>
    <p:sldId id="422" r:id="rId14"/>
    <p:sldId id="423" r:id="rId15"/>
    <p:sldId id="425" r:id="rId16"/>
    <p:sldId id="392" r:id="rId17"/>
    <p:sldId id="393" r:id="rId18"/>
    <p:sldId id="394" r:id="rId19"/>
    <p:sldId id="399" r:id="rId20"/>
    <p:sldId id="400" r:id="rId21"/>
    <p:sldId id="430" r:id="rId22"/>
    <p:sldId id="431" r:id="rId23"/>
    <p:sldId id="397" r:id="rId24"/>
    <p:sldId id="398" r:id="rId25"/>
    <p:sldId id="432" r:id="rId26"/>
    <p:sldId id="433" r:id="rId27"/>
    <p:sldId id="434" r:id="rId28"/>
    <p:sldId id="435" r:id="rId29"/>
    <p:sldId id="410" r:id="rId30"/>
    <p:sldId id="41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2"/>
    <p:restoredTop sz="96327"/>
  </p:normalViewPr>
  <p:slideViewPr>
    <p:cSldViewPr snapToGrid="0" snapToObjects="1">
      <p:cViewPr varScale="1">
        <p:scale>
          <a:sx n="106" d="100"/>
          <a:sy n="106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7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98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26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610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0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9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3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E485E-A22E-0B4C-98BD-B87D55E5AEB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85829E-9A04-F54A-B9D9-8C37D0011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8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F4D6-E719-AB48-89DC-F14CE3516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B9FD8-6F5C-8241-85B5-2C5C9768A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14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B1BB-23ED-AF40-B098-24A996E3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8187"/>
            <a:ext cx="8596668" cy="13208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80486-A006-6B40-B696-525DEECC7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1185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class Employee1 {</a:t>
            </a:r>
          </a:p>
          <a:p>
            <a:pPr marL="0" indent="0">
              <a:buNone/>
            </a:pPr>
            <a:r>
              <a:rPr lang="en-US" sz="1600" dirty="0"/>
              <a:t>	private String </a:t>
            </a:r>
            <a:r>
              <a:rPr lang="en-US" sz="1600" dirty="0">
                <a:solidFill>
                  <a:srgbClr val="FFC000"/>
                </a:solidFill>
              </a:rPr>
              <a:t>name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private int salary;</a:t>
            </a:r>
          </a:p>
          <a:p>
            <a:pPr marL="0" indent="0">
              <a:buNone/>
            </a:pPr>
            <a:r>
              <a:rPr lang="en-US" sz="1600" dirty="0"/>
              <a:t>	public void </a:t>
            </a:r>
            <a:r>
              <a:rPr lang="en-US" sz="1600" dirty="0" err="1">
                <a:solidFill>
                  <a:srgbClr val="C00000"/>
                </a:solidFill>
              </a:rPr>
              <a:t>setName</a:t>
            </a:r>
            <a:r>
              <a:rPr lang="en-US" sz="1600" dirty="0"/>
              <a:t>(String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this.</a:t>
            </a:r>
            <a:r>
              <a:rPr lang="en-US" sz="1600" dirty="0" err="1">
                <a:solidFill>
                  <a:srgbClr val="FFC000"/>
                </a:solidFill>
              </a:rPr>
              <a:t>name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       public void </a:t>
            </a:r>
            <a:r>
              <a:rPr lang="en-US" sz="1600" dirty="0" err="1"/>
              <a:t>setSalary</a:t>
            </a:r>
            <a:r>
              <a:rPr lang="en-US" sz="1600" dirty="0"/>
              <a:t>(int salary) {</a:t>
            </a:r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err="1"/>
              <a:t>this.salary</a:t>
            </a:r>
            <a:r>
              <a:rPr lang="en-US" sz="1600" dirty="0"/>
              <a:t> = salary;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public String </a:t>
            </a:r>
            <a:r>
              <a:rPr lang="en-US" sz="1600" dirty="0" err="1">
                <a:solidFill>
                  <a:srgbClr val="C00000"/>
                </a:solidFill>
              </a:rPr>
              <a:t>getName</a:t>
            </a:r>
            <a:r>
              <a:rPr lang="en-US" sz="1600" dirty="0">
                <a:solidFill>
                  <a:srgbClr val="C00000"/>
                </a:solidFill>
              </a:rPr>
              <a:t>()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         return name;</a:t>
            </a:r>
          </a:p>
          <a:p>
            <a:pPr marL="0" indent="0">
              <a:buNone/>
            </a:pPr>
            <a:r>
              <a:rPr lang="en-US" sz="1600" dirty="0"/>
              <a:t>      }</a:t>
            </a:r>
          </a:p>
          <a:p>
            <a:pPr marL="0" indent="0">
              <a:buNone/>
            </a:pPr>
            <a:r>
              <a:rPr lang="en-US" sz="1600" dirty="0"/>
              <a:t>	public int </a:t>
            </a:r>
            <a:r>
              <a:rPr lang="en-US" sz="1600" dirty="0" err="1"/>
              <a:t>getSalary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		return salary;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915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67E1-550B-1942-931B-1F85A490C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0391"/>
            <a:ext cx="8596668" cy="56709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public class TestEmployee1 {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dirty="0"/>
              <a:t>	public static void main(String[] </a:t>
            </a:r>
            <a:r>
              <a:rPr lang="en-US" sz="6400" dirty="0" err="1"/>
              <a:t>args</a:t>
            </a:r>
            <a:r>
              <a:rPr lang="en-US" sz="6400" dirty="0"/>
              <a:t>) {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dirty="0"/>
              <a:t>		Employee1 emp1 = new Employee1();</a:t>
            </a:r>
          </a:p>
          <a:p>
            <a:pPr marL="0" indent="0">
              <a:buNone/>
            </a:pPr>
            <a:r>
              <a:rPr lang="en-US" sz="6400" dirty="0"/>
              <a:t>		emp1.setName("Chan Tai Man");</a:t>
            </a:r>
          </a:p>
          <a:p>
            <a:pPr marL="0" indent="0">
              <a:buNone/>
            </a:pPr>
            <a:r>
              <a:rPr lang="en-US" sz="6400" dirty="0"/>
              <a:t>		emp1.setSalary(12000);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dirty="0"/>
              <a:t>		</a:t>
            </a:r>
            <a:r>
              <a:rPr lang="en-US" sz="6400" dirty="0" err="1"/>
              <a:t>System.out.println</a:t>
            </a:r>
            <a:r>
              <a:rPr lang="en-US" sz="6400" dirty="0"/>
              <a:t>("Employee 1: name=" + emp1.getName() + " salary=" 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dirty="0"/>
              <a:t>				+ emp1.getSalary());</a:t>
            </a:r>
          </a:p>
          <a:p>
            <a:pPr marL="0" indent="0">
              <a:buNone/>
            </a:pPr>
            <a:r>
              <a:rPr lang="en-US" sz="6400" dirty="0"/>
              <a:t>	}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3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FEAC04E-FEE6-4B98-8861-4676835063F0}" type="slidenum">
              <a:rPr lang="zh-TW" altLang="en-US" sz="1400"/>
              <a:pPr/>
              <a:t>12</a:t>
            </a:fld>
            <a:endParaRPr lang="en-US" altLang="zh-TW" sz="1400"/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2008188" y="57944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TW" sz="2800" b="1" dirty="0">
                <a:solidFill>
                  <a:schemeClr val="bg2"/>
                </a:solidFill>
                <a:latin typeface="AvantGarde" pitchFamily="34" charset="0"/>
                <a:ea typeface="新細明體" pitchFamily="18" charset="-120"/>
              </a:rPr>
              <a:t>Constructors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2122488" y="836712"/>
            <a:ext cx="796131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HK" sz="2000" dirty="0">
                <a:ea typeface="新細明體" pitchFamily="18" charset="-120"/>
              </a:rPr>
              <a:t>When user creates a </a:t>
            </a:r>
            <a:r>
              <a:rPr lang="en-US" altLang="zh-HK" sz="2000" i="1" dirty="0">
                <a:ea typeface="新細明體" pitchFamily="18" charset="-120"/>
              </a:rPr>
              <a:t>new instance </a:t>
            </a:r>
            <a:r>
              <a:rPr lang="en-US" altLang="zh-HK" sz="2000" dirty="0">
                <a:ea typeface="新細明體" pitchFamily="18" charset="-120"/>
              </a:rPr>
              <a:t>(a </a:t>
            </a:r>
            <a:r>
              <a:rPr lang="en-US" altLang="zh-HK" sz="2000" i="1" dirty="0">
                <a:ea typeface="新細明體" pitchFamily="18" charset="-120"/>
              </a:rPr>
              <a:t>new object</a:t>
            </a:r>
            <a:r>
              <a:rPr lang="en-US" altLang="zh-HK" sz="2000" dirty="0">
                <a:ea typeface="新細明體" pitchFamily="18" charset="-120"/>
              </a:rPr>
              <a:t>) of a class using the </a:t>
            </a:r>
            <a:r>
              <a:rPr lang="en-US" altLang="zh-HK" sz="2000" b="1" u="sng" dirty="0">
                <a:solidFill>
                  <a:schemeClr val="bg2"/>
                </a:solidFill>
                <a:ea typeface="新細明體" pitchFamily="18" charset="-120"/>
              </a:rPr>
              <a:t>new</a:t>
            </a:r>
            <a:r>
              <a:rPr lang="en-US" altLang="zh-HK" sz="2000" dirty="0">
                <a:ea typeface="新細明體" pitchFamily="18" charset="-120"/>
              </a:rPr>
              <a:t> keyword, a </a:t>
            </a:r>
            <a:r>
              <a:rPr lang="en-US" altLang="zh-HK" sz="2000" b="1" i="1" u="sng" dirty="0">
                <a:solidFill>
                  <a:srgbClr val="0000CC"/>
                </a:solidFill>
                <a:ea typeface="新細明體" pitchFamily="18" charset="-120"/>
              </a:rPr>
              <a:t>constructor</a:t>
            </a:r>
            <a:r>
              <a:rPr lang="en-US" altLang="zh-HK" sz="2000" dirty="0">
                <a:ea typeface="新細明體" pitchFamily="18" charset="-120"/>
              </a:rPr>
              <a:t> for that class is called. It is used to </a:t>
            </a:r>
            <a:r>
              <a:rPr lang="en-US" altLang="zh-HK" sz="2000" dirty="0">
                <a:solidFill>
                  <a:srgbClr val="0000CC"/>
                </a:solidFill>
                <a:ea typeface="新細明體" pitchFamily="18" charset="-120"/>
              </a:rPr>
              <a:t>initialize the instance variables</a:t>
            </a:r>
            <a:r>
              <a:rPr lang="en-US" altLang="zh-HK" sz="2000" dirty="0">
                <a:ea typeface="新細明體" pitchFamily="18" charset="-120"/>
              </a:rPr>
              <a:t> (fields) of an object.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br>
              <a:rPr lang="en-US" altLang="zh-TW" sz="2000" dirty="0">
                <a:ea typeface="新細明體" pitchFamily="18" charset="-120"/>
              </a:rPr>
            </a:br>
            <a:r>
              <a:rPr lang="en-US" altLang="zh-TW" sz="2000" b="1" dirty="0">
                <a:solidFill>
                  <a:srgbClr val="FF00FF"/>
                </a:solidFill>
                <a:ea typeface="新細明體" pitchFamily="18" charset="-120"/>
              </a:rPr>
              <a:t>Same name</a:t>
            </a:r>
            <a:r>
              <a:rPr lang="en-US" altLang="zh-TW" sz="2000" dirty="0">
                <a:solidFill>
                  <a:srgbClr val="FF00FF"/>
                </a:solidFill>
                <a:ea typeface="新細明體" pitchFamily="18" charset="-120"/>
              </a:rPr>
              <a:t> as class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pitchFamily="18" charset="-120"/>
              </a:rPr>
              <a:t>No return type </a:t>
            </a:r>
            <a:r>
              <a:rPr lang="en-US" altLang="zh-TW" sz="2000" i="1" dirty="0">
                <a:solidFill>
                  <a:srgbClr val="0000CC"/>
                </a:solidFill>
                <a:ea typeface="新細明體" pitchFamily="18" charset="-120"/>
              </a:rPr>
              <a:t>(don’t declare </a:t>
            </a:r>
            <a:r>
              <a:rPr lang="en-US" altLang="zh-TW" sz="2000" b="1" i="1" dirty="0">
                <a:solidFill>
                  <a:srgbClr val="0000CC"/>
                </a:solidFill>
                <a:ea typeface="新細明體" pitchFamily="18" charset="-120"/>
              </a:rPr>
              <a:t>void</a:t>
            </a:r>
            <a:r>
              <a:rPr lang="en-US" altLang="zh-TW" sz="2000" i="1" dirty="0">
                <a:solidFill>
                  <a:srgbClr val="0000CC"/>
                </a:solidFill>
                <a:ea typeface="新細明體" pitchFamily="18" charset="-120"/>
              </a:rPr>
              <a:t>)</a:t>
            </a:r>
            <a:r>
              <a:rPr lang="en-US" altLang="zh-TW" sz="2000" dirty="0">
                <a:ea typeface="新細明體" pitchFamily="18" charset="-120"/>
              </a:rPr>
              <a:t>, NO return statement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pitchFamily="18" charset="-120"/>
              </a:rPr>
              <a:t>Cannot be called directly (use </a:t>
            </a:r>
            <a:r>
              <a:rPr lang="en-US" altLang="zh-TW" sz="2000" i="1" dirty="0">
                <a:solidFill>
                  <a:srgbClr val="0000CC"/>
                </a:solidFill>
                <a:ea typeface="新細明體" pitchFamily="18" charset="-120"/>
              </a:rPr>
              <a:t>this</a:t>
            </a:r>
            <a:r>
              <a:rPr lang="en-US" altLang="zh-TW" sz="2000" dirty="0">
                <a:ea typeface="新細明體" pitchFamily="18" charset="-120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pitchFamily="18" charset="-120"/>
              </a:rPr>
              <a:t>Only called when instantiating object of that class	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pitchFamily="18" charset="-120"/>
              </a:rPr>
              <a:t>If no constructor is defined by the programmer, a </a:t>
            </a:r>
            <a:r>
              <a:rPr lang="en-US" altLang="zh-TW" sz="2000" b="1" i="1" dirty="0">
                <a:solidFill>
                  <a:srgbClr val="FF00FF"/>
                </a:solidFill>
                <a:ea typeface="新細明體" pitchFamily="18" charset="-120"/>
              </a:rPr>
              <a:t>default "do-nothing" constructor</a:t>
            </a:r>
            <a:r>
              <a:rPr lang="en-US" altLang="zh-TW" sz="2000" i="1" dirty="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is created for you.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pitchFamily="18" charset="-120"/>
              </a:rPr>
              <a:t>If the class has defined a constructor (</a:t>
            </a:r>
            <a:r>
              <a:rPr lang="en-US" altLang="zh-TW" sz="2000" b="1" dirty="0">
                <a:solidFill>
                  <a:srgbClr val="C00000"/>
                </a:solidFill>
                <a:ea typeface="新細明體" pitchFamily="18" charset="-120"/>
              </a:rPr>
              <a:t>with</a:t>
            </a:r>
            <a:r>
              <a:rPr lang="en-US" altLang="zh-TW" sz="2000" dirty="0">
                <a:solidFill>
                  <a:srgbClr val="C0000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or </a:t>
            </a:r>
            <a:r>
              <a:rPr lang="en-US" altLang="zh-TW" sz="2000" b="1" dirty="0">
                <a:solidFill>
                  <a:srgbClr val="C00000"/>
                </a:solidFill>
                <a:ea typeface="新細明體" pitchFamily="18" charset="-120"/>
              </a:rPr>
              <a:t>without</a:t>
            </a:r>
            <a:r>
              <a:rPr lang="en-US" altLang="zh-TW" sz="2000" dirty="0">
                <a:solidFill>
                  <a:srgbClr val="C0000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parameters), Java </a:t>
            </a: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</a:rPr>
              <a:t>will not</a:t>
            </a:r>
            <a:r>
              <a:rPr lang="en-US" altLang="zh-TW" sz="2000" dirty="0">
                <a:ea typeface="新細明體" pitchFamily="18" charset="-120"/>
              </a:rPr>
              <a:t> provide a default constructor anymore.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000" b="1" dirty="0">
                <a:solidFill>
                  <a:srgbClr val="0000FF"/>
                </a:solidFill>
                <a:ea typeface="新細明體" pitchFamily="18" charset="-120"/>
              </a:rPr>
              <a:t>Overloaded constructors </a:t>
            </a:r>
            <a:r>
              <a:rPr lang="en-US" altLang="zh-TW" sz="2000" dirty="0">
                <a:ea typeface="新細明體" pitchFamily="18" charset="-120"/>
              </a:rPr>
              <a:t>may be defined.</a:t>
            </a:r>
          </a:p>
        </p:txBody>
      </p:sp>
    </p:spTree>
    <p:extLst>
      <p:ext uri="{BB962C8B-B14F-4D97-AF65-F5344CB8AC3E}">
        <p14:creationId xmlns:p14="http://schemas.microsoft.com/office/powerpoint/2010/main" val="225824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5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5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5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5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5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5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0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078CAF-4CD7-4911-9306-9124AFCF458A}" type="slidenum">
              <a:rPr lang="zh-TW" altLang="en-US" sz="1400"/>
              <a:pPr/>
              <a:t>13</a:t>
            </a:fld>
            <a:endParaRPr lang="en-US" altLang="zh-TW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304727" y="196509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Constructor Example - </a:t>
            </a:r>
            <a:r>
              <a:rPr lang="en-US" altLang="zh-TW" b="0" i="1" dirty="0">
                <a:solidFill>
                  <a:srgbClr val="0000FF"/>
                </a:solidFill>
                <a:ea typeface="新細明體" pitchFamily="18" charset="-120"/>
              </a:rPr>
              <a:t>Employee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7" y="966124"/>
            <a:ext cx="8686800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public class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Employee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private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num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public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Employee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000" b="1" dirty="0" err="1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dirty="0" err="1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newNum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      </a:t>
            </a:r>
            <a:r>
              <a:rPr lang="en-US" altLang="zh-TW" sz="2000" b="1" dirty="0" err="1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num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2000" b="1" dirty="0" err="1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newNum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; </a:t>
            </a:r>
            <a:r>
              <a:rPr lang="en-US" altLang="zh-TW" sz="2000" b="1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// call </a:t>
            </a:r>
            <a:r>
              <a:rPr lang="en-US" altLang="zh-TW" sz="2000" b="1" dirty="0" err="1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setNum</a:t>
            </a:r>
            <a:r>
              <a:rPr lang="en-US" altLang="zh-TW" sz="2000" b="1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() is better, why?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000" b="1" dirty="0">
              <a:solidFill>
                <a:schemeClr val="hlink"/>
              </a:solidFill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public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getNum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  return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num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public void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setNum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newNum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num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newNum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public class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PrintEmployee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public static void main(String[]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args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  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Employee </a:t>
            </a:r>
            <a:r>
              <a:rPr lang="en-US" altLang="zh-TW" sz="2000" b="1" dirty="0" err="1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      </a:t>
            </a:r>
            <a:r>
              <a:rPr lang="en-US" altLang="zh-TW" sz="2000" b="1" dirty="0" err="1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 = new Employee(71623);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System.out.println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emp.getNum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7405013" y="3561276"/>
            <a:ext cx="3096344" cy="7078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&gt;java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PrintEmployee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71623</a:t>
            </a:r>
          </a:p>
        </p:txBody>
      </p:sp>
      <p:sp>
        <p:nvSpPr>
          <p:cNvPr id="4102" name="Freeform 7"/>
          <p:cNvSpPr>
            <a:spLocks/>
          </p:cNvSpPr>
          <p:nvPr/>
        </p:nvSpPr>
        <p:spPr bwMode="auto">
          <a:xfrm>
            <a:off x="1817688" y="1943100"/>
            <a:ext cx="2601912" cy="369332"/>
          </a:xfrm>
          <a:custGeom>
            <a:avLst/>
            <a:gdLst>
              <a:gd name="T0" fmla="*/ 2147483647 w 1639"/>
              <a:gd name="T1" fmla="*/ 2147483647 h 2604"/>
              <a:gd name="T2" fmla="*/ 1832152448 w 1639"/>
              <a:gd name="T3" fmla="*/ 2147483647 h 2604"/>
              <a:gd name="T4" fmla="*/ 441026465 w 1639"/>
              <a:gd name="T5" fmla="*/ 2147483647 h 2604"/>
              <a:gd name="T6" fmla="*/ 57962789 w 1639"/>
              <a:gd name="T7" fmla="*/ 2147483647 h 2604"/>
              <a:gd name="T8" fmla="*/ 783767649 w 1639"/>
              <a:gd name="T9" fmla="*/ 887095000 h 2604"/>
              <a:gd name="T10" fmla="*/ 1126508834 w 1639"/>
              <a:gd name="T11" fmla="*/ 0 h 26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39" h="2604">
                <a:moveTo>
                  <a:pt x="1639" y="2536"/>
                </a:moveTo>
                <a:cubicBezTo>
                  <a:pt x="1305" y="2561"/>
                  <a:pt x="971" y="2587"/>
                  <a:pt x="727" y="2568"/>
                </a:cubicBezTo>
                <a:cubicBezTo>
                  <a:pt x="483" y="2549"/>
                  <a:pt x="292" y="2604"/>
                  <a:pt x="175" y="2424"/>
                </a:cubicBezTo>
                <a:cubicBezTo>
                  <a:pt x="58" y="2244"/>
                  <a:pt x="0" y="1833"/>
                  <a:pt x="23" y="1488"/>
                </a:cubicBezTo>
                <a:cubicBezTo>
                  <a:pt x="46" y="1143"/>
                  <a:pt x="240" y="600"/>
                  <a:pt x="311" y="352"/>
                </a:cubicBezTo>
                <a:cubicBezTo>
                  <a:pt x="382" y="104"/>
                  <a:pt x="414" y="52"/>
                  <a:pt x="44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53185" y="713732"/>
            <a:ext cx="1391288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sz="2000" dirty="0"/>
              <a:t>Constructor</a:t>
            </a:r>
            <a:endParaRPr lang="zh-HK" altLang="en-US" sz="20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8544273" y="1113842"/>
            <a:ext cx="408913" cy="298934"/>
          </a:xfrm>
          <a:prstGeom prst="straightConnector1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6262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3F62-EB0F-ED43-86A2-4A12F18E2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F91AD-3EBB-8B49-A11A-15EC67D63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216C1033-09A0-4397-955D-16211F4FD895}" type="slidenum">
              <a:rPr lang="en-US" altLang="zh-HK" sz="1400"/>
              <a:pPr/>
              <a:t>15</a:t>
            </a:fld>
            <a:endParaRPr lang="en-US" altLang="zh-HK" sz="1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793111" y="1317620"/>
            <a:ext cx="7772400" cy="480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altLang="zh-HK" sz="2800" b="1" dirty="0">
                <a:ea typeface="新細明體" pitchFamily="18" charset="-120"/>
              </a:rPr>
              <a:t>What is </a:t>
            </a:r>
            <a:r>
              <a:rPr lang="en-GB" altLang="zh-HK" sz="2800" b="1" dirty="0">
                <a:solidFill>
                  <a:srgbClr val="0000FF"/>
                </a:solidFill>
                <a:ea typeface="新細明體" pitchFamily="18" charset="-120"/>
              </a:rPr>
              <a:t>inheritance </a:t>
            </a:r>
            <a:r>
              <a:rPr lang="en-US" altLang="zh-TW" sz="2800" b="1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ea typeface="新細明體" pitchFamily="18" charset="-120"/>
              </a:rPr>
              <a:t>繼承</a:t>
            </a:r>
            <a:r>
              <a:rPr lang="en-US" altLang="zh-TW" sz="2800" b="1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en-GB" altLang="zh-HK" sz="2800" b="1" dirty="0">
                <a:ea typeface="新細明體" pitchFamily="18" charset="-120"/>
              </a:rPr>
              <a:t>?</a:t>
            </a:r>
            <a:endParaRPr lang="en-GB" altLang="zh-HK" sz="2800" dirty="0"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altLang="zh-HK" sz="2800" dirty="0">
                <a:ea typeface="新細明體" pitchFamily="18" charset="-120"/>
              </a:rPr>
              <a:t>Object-oriented systems </a:t>
            </a:r>
            <a:r>
              <a:rPr lang="en-GB" altLang="zh-HK" sz="2800" u="sng" dirty="0">
                <a:solidFill>
                  <a:srgbClr val="7030A0"/>
                </a:solidFill>
                <a:ea typeface="新細明體" pitchFamily="18" charset="-120"/>
              </a:rPr>
              <a:t>allow classes to be defined in terms of other classes</a:t>
            </a:r>
            <a:r>
              <a:rPr lang="en-GB" altLang="zh-HK" sz="2800" dirty="0">
                <a:ea typeface="新細明體" pitchFamily="18" charset="-120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altLang="zh-HK" sz="2800" dirty="0"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altLang="zh-HK" sz="2800" dirty="0">
                <a:ea typeface="新細明體" pitchFamily="18" charset="-120"/>
              </a:rPr>
              <a:t>Classes can </a:t>
            </a:r>
            <a:r>
              <a:rPr lang="en-GB" altLang="zh-HK" sz="2800" b="1" dirty="0">
                <a:solidFill>
                  <a:srgbClr val="00B0F0"/>
                </a:solidFill>
                <a:ea typeface="新細明體" pitchFamily="18" charset="-120"/>
              </a:rPr>
              <a:t>inherit</a:t>
            </a:r>
            <a:r>
              <a:rPr lang="en-GB" altLang="zh-HK" sz="2800" b="1" i="1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GB" altLang="zh-HK" sz="2800" b="1" i="1" dirty="0">
                <a:solidFill>
                  <a:srgbClr val="0000FF"/>
                </a:solidFill>
                <a:ea typeface="新細明體" pitchFamily="18" charset="-120"/>
              </a:rPr>
              <a:t>variables</a:t>
            </a:r>
            <a:r>
              <a:rPr lang="en-GB" altLang="zh-HK" sz="2800" dirty="0">
                <a:ea typeface="新細明體" pitchFamily="18" charset="-120"/>
              </a:rPr>
              <a:t> and </a:t>
            </a:r>
            <a:r>
              <a:rPr lang="en-GB" altLang="zh-HK" sz="2800" b="1" i="1" dirty="0">
                <a:solidFill>
                  <a:srgbClr val="0000FF"/>
                </a:solidFill>
                <a:ea typeface="新細明體" pitchFamily="18" charset="-120"/>
              </a:rPr>
              <a:t>methods</a:t>
            </a:r>
            <a:r>
              <a:rPr lang="en-GB" altLang="zh-HK" sz="2800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GB" altLang="zh-HK" sz="2800" dirty="0">
                <a:ea typeface="新細明體" pitchFamily="18" charset="-120"/>
              </a:rPr>
              <a:t>(operations) from other classes. The inheriting class can then </a:t>
            </a:r>
            <a:r>
              <a:rPr lang="en-GB" altLang="zh-HK" sz="2800" u="sng" dirty="0">
                <a:solidFill>
                  <a:srgbClr val="7030A0"/>
                </a:solidFill>
                <a:ea typeface="新細明體" pitchFamily="18" charset="-120"/>
              </a:rPr>
              <a:t>add extra attributes and/or methods of its own</a:t>
            </a:r>
            <a:r>
              <a:rPr lang="en-GB" altLang="zh-HK" sz="2800" dirty="0">
                <a:ea typeface="新細明體" pitchFamily="18" charset="-120"/>
              </a:rPr>
              <a:t>.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793111" y="273691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HK" sz="2800" b="1" dirty="0">
                <a:solidFill>
                  <a:srgbClr val="FF0000"/>
                </a:solidFill>
                <a:latin typeface="AvantGarde" pitchFamily="34" charset="0"/>
                <a:ea typeface="新細明體" pitchFamily="18" charset="-120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42958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BB34234F-6F7D-4B61-8041-08A863A8B9ED}" type="slidenum">
              <a:rPr lang="en-US" altLang="zh-HK" sz="1400"/>
              <a:pPr/>
              <a:t>16</a:t>
            </a:fld>
            <a:endParaRPr lang="en-US" altLang="zh-HK" sz="1400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2209800" y="1524000"/>
            <a:ext cx="777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altLang="zh-HK" sz="2800" b="1" i="1" dirty="0">
                <a:solidFill>
                  <a:srgbClr val="00B0F0"/>
                </a:solidFill>
                <a:ea typeface="新細明體" pitchFamily="18" charset="-120"/>
              </a:rPr>
              <a:t>Extend the functionality </a:t>
            </a:r>
            <a:r>
              <a:rPr lang="en-GB" altLang="zh-HK" sz="2800" dirty="0">
                <a:ea typeface="新細明體" pitchFamily="18" charset="-120"/>
              </a:rPr>
              <a:t>of an existing class.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altLang="zh-HK" sz="2800" b="1" i="1" dirty="0">
                <a:solidFill>
                  <a:srgbClr val="00B0F0"/>
                </a:solidFill>
                <a:ea typeface="新細明體" pitchFamily="18" charset="-120"/>
              </a:rPr>
              <a:t>Share the commonality </a:t>
            </a:r>
            <a:r>
              <a:rPr lang="en-GB" altLang="zh-HK" sz="2800" dirty="0">
                <a:ea typeface="新細明體" pitchFamily="18" charset="-120"/>
              </a:rPr>
              <a:t>between two or more classes .</a:t>
            </a:r>
            <a:endParaRPr lang="en-US" altLang="zh-HK" sz="2200" dirty="0">
              <a:ea typeface="新細明體" pitchFamily="18" charset="-12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0574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HK" sz="2800" b="1">
                <a:solidFill>
                  <a:srgbClr val="FF0000"/>
                </a:solidFill>
                <a:latin typeface="AvantGarde" pitchFamily="34" charset="0"/>
                <a:ea typeface="新細明體" pitchFamily="18" charset="-120"/>
              </a:rPr>
              <a:t>Purpose of Inheritance</a:t>
            </a:r>
          </a:p>
        </p:txBody>
      </p:sp>
      <p:grpSp>
        <p:nvGrpSpPr>
          <p:cNvPr id="224275" name="Group 19"/>
          <p:cNvGrpSpPr>
            <a:grpSpLocks/>
          </p:cNvGrpSpPr>
          <p:nvPr/>
        </p:nvGrpSpPr>
        <p:grpSpPr bwMode="auto">
          <a:xfrm>
            <a:off x="4583832" y="3200400"/>
            <a:ext cx="5472608" cy="1811338"/>
            <a:chOff x="2093" y="2016"/>
            <a:chExt cx="3072" cy="1141"/>
          </a:xfrm>
        </p:grpSpPr>
        <p:sp>
          <p:nvSpPr>
            <p:cNvPr id="4102" name="Rectangle 7"/>
            <p:cNvSpPr>
              <a:spLocks noChangeArrowheads="1"/>
            </p:cNvSpPr>
            <p:nvPr/>
          </p:nvSpPr>
          <p:spPr bwMode="auto">
            <a:xfrm>
              <a:off x="3168" y="2016"/>
              <a:ext cx="1080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</a:pPr>
              <a:endParaRPr lang="en-US" altLang="zh-HK" sz="800" b="1" dirty="0">
                <a:ea typeface="新細明體" pitchFamily="18" charset="-120"/>
              </a:endParaRP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zh-HK" b="1" dirty="0">
                  <a:solidFill>
                    <a:srgbClr val="FF0000"/>
                  </a:solidFill>
                  <a:ea typeface="新細明體" pitchFamily="18" charset="-120"/>
                </a:rPr>
                <a:t>VTC_Student</a:t>
              </a:r>
              <a:endParaRPr lang="en-US" altLang="zh-HK" sz="1200" dirty="0">
                <a:solidFill>
                  <a:srgbClr val="FF0000"/>
                </a:solidFill>
                <a:ea typeface="新細明體" pitchFamily="18" charset="-120"/>
              </a:endParaRPr>
            </a:p>
          </p:txBody>
        </p:sp>
        <p:sp>
          <p:nvSpPr>
            <p:cNvPr id="4103" name="Rectangle 8"/>
            <p:cNvSpPr>
              <a:spLocks noChangeArrowheads="1"/>
            </p:cNvSpPr>
            <p:nvPr/>
          </p:nvSpPr>
          <p:spPr bwMode="auto">
            <a:xfrm>
              <a:off x="2093" y="2773"/>
              <a:ext cx="941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</a:pPr>
              <a:endParaRPr lang="en-US" altLang="zh-HK" sz="800" b="1" dirty="0">
                <a:ea typeface="新細明體" pitchFamily="18" charset="-120"/>
              </a:endParaRP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zh-HK" b="1" dirty="0">
                  <a:ea typeface="新細明體" pitchFamily="18" charset="-120"/>
                </a:rPr>
                <a:t>IVE_Student</a:t>
              </a:r>
              <a:endParaRPr lang="en-US" altLang="zh-HK" sz="1200" dirty="0">
                <a:ea typeface="新細明體" pitchFamily="18" charset="-120"/>
              </a:endParaRP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168" y="2773"/>
              <a:ext cx="941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</a:pPr>
              <a:endParaRPr lang="en-US" altLang="zh-HK" sz="800" b="1" dirty="0">
                <a:ea typeface="新細明體" pitchFamily="18" charset="-120"/>
              </a:endParaRP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zh-HK" b="1" dirty="0">
                  <a:ea typeface="新細明體" pitchFamily="18" charset="-120"/>
                </a:rPr>
                <a:t>DVE_Student</a:t>
              </a:r>
              <a:endParaRPr lang="en-US" altLang="zh-HK" sz="1200" dirty="0">
                <a:ea typeface="新細明體" pitchFamily="18" charset="-120"/>
              </a:endParaRP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4224" y="2773"/>
              <a:ext cx="941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</a:pPr>
              <a:endParaRPr lang="en-US" altLang="zh-HK" sz="800" b="1" dirty="0">
                <a:ea typeface="新細明體" pitchFamily="18" charset="-120"/>
              </a:endParaRP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zh-HK" b="1" dirty="0">
                  <a:ea typeface="新細明體" pitchFamily="18" charset="-120"/>
                </a:rPr>
                <a:t>TopUp_Student</a:t>
              </a:r>
              <a:endParaRPr lang="en-US" altLang="zh-HK" sz="1200" dirty="0">
                <a:ea typeface="新細明體" pitchFamily="18" charset="-120"/>
              </a:endParaRPr>
            </a:p>
          </p:txBody>
        </p:sp>
        <p:sp>
          <p:nvSpPr>
            <p:cNvPr id="4106" name="Line 16"/>
            <p:cNvSpPr>
              <a:spLocks noChangeShapeType="1"/>
            </p:cNvSpPr>
            <p:nvPr/>
          </p:nvSpPr>
          <p:spPr bwMode="auto">
            <a:xfrm flipV="1">
              <a:off x="2544" y="2400"/>
              <a:ext cx="864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4107" name="Line 17"/>
            <p:cNvSpPr>
              <a:spLocks noChangeShapeType="1"/>
            </p:cNvSpPr>
            <p:nvPr/>
          </p:nvSpPr>
          <p:spPr bwMode="auto">
            <a:xfrm flipV="1">
              <a:off x="3648" y="2400"/>
              <a:ext cx="0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4108" name="Line 18"/>
            <p:cNvSpPr>
              <a:spLocks noChangeShapeType="1"/>
            </p:cNvSpPr>
            <p:nvPr/>
          </p:nvSpPr>
          <p:spPr bwMode="auto">
            <a:xfrm flipH="1" flipV="1">
              <a:off x="3840" y="2400"/>
              <a:ext cx="816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49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88AC7742-0766-42DA-86D5-F2B1A85688DC}" type="slidenum">
              <a:rPr lang="en-US" altLang="zh-HK" sz="1400"/>
              <a:pPr/>
              <a:t>17</a:t>
            </a:fld>
            <a:endParaRPr lang="en-US" altLang="zh-HK" sz="1400"/>
          </a:p>
        </p:txBody>
      </p:sp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65759" y="50800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sp>
        <p:nvSpPr>
          <p:cNvPr id="5124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395714" y="4517362"/>
            <a:ext cx="777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spcAft>
                <a:spcPct val="20000"/>
              </a:spcAft>
            </a:pPr>
            <a:r>
              <a:rPr lang="en-US" altLang="zh-HK" sz="2200" dirty="0">
                <a:ea typeface="新細明體" pitchFamily="18" charset="-120"/>
              </a:rPr>
              <a:t>In the above example, we can say that </a:t>
            </a:r>
            <a:r>
              <a:rPr lang="en-US" altLang="zh-HK" sz="20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ChequeAccount</a:t>
            </a:r>
            <a:r>
              <a:rPr lang="en-US" altLang="zh-HK" sz="2200" dirty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HK" sz="2200" dirty="0">
                <a:ea typeface="新細明體" pitchFamily="18" charset="-120"/>
              </a:rPr>
              <a:t>is a </a:t>
            </a:r>
            <a:r>
              <a:rPr lang="en-US" altLang="zh-HK" sz="2200" b="1" i="1" dirty="0">
                <a:solidFill>
                  <a:schemeClr val="hlink"/>
                </a:solidFill>
                <a:ea typeface="新細明體" pitchFamily="18" charset="-120"/>
              </a:rPr>
              <a:t>subclass</a:t>
            </a:r>
            <a:r>
              <a:rPr lang="en-US" altLang="zh-HK" sz="2200" dirty="0">
                <a:ea typeface="新細明體" pitchFamily="18" charset="-120"/>
              </a:rPr>
              <a:t> (or </a:t>
            </a:r>
            <a:r>
              <a:rPr lang="en-US" altLang="zh-HK" sz="2200" b="1" i="1" dirty="0">
                <a:solidFill>
                  <a:schemeClr val="hlink"/>
                </a:solidFill>
                <a:ea typeface="新細明體" pitchFamily="18" charset="-120"/>
              </a:rPr>
              <a:t>derived class</a:t>
            </a:r>
            <a:r>
              <a:rPr lang="en-US" altLang="zh-HK" sz="2200" dirty="0">
                <a:ea typeface="新細明體" pitchFamily="18" charset="-120"/>
              </a:rPr>
              <a:t> or </a:t>
            </a:r>
            <a:r>
              <a:rPr lang="en-US" altLang="zh-HK" sz="2200" b="1" i="1" dirty="0">
                <a:solidFill>
                  <a:schemeClr val="hlink"/>
                </a:solidFill>
                <a:ea typeface="新細明體" pitchFamily="18" charset="-120"/>
              </a:rPr>
              <a:t>child class</a:t>
            </a:r>
            <a:r>
              <a:rPr lang="en-US" altLang="zh-HK" sz="2200" dirty="0">
                <a:ea typeface="新細明體" pitchFamily="18" charset="-120"/>
              </a:rPr>
              <a:t>) of </a:t>
            </a:r>
            <a:r>
              <a:rPr lang="en-US" altLang="zh-HK" sz="2000" b="1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</a:rPr>
              <a:t>BankAccount</a:t>
            </a:r>
            <a:r>
              <a:rPr lang="en-US" altLang="zh-HK" sz="2200" dirty="0">
                <a:solidFill>
                  <a:srgbClr val="FF00FF"/>
                </a:solidFill>
                <a:ea typeface="新細明體" pitchFamily="18" charset="-120"/>
              </a:rPr>
              <a:t> </a:t>
            </a:r>
            <a:r>
              <a:rPr lang="en-US" altLang="zh-HK" sz="2200" dirty="0">
                <a:ea typeface="新細明體" pitchFamily="18" charset="-120"/>
              </a:rPr>
              <a:t>and </a:t>
            </a:r>
            <a:r>
              <a:rPr lang="en-US" altLang="zh-HK" sz="2000" b="1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</a:rPr>
              <a:t>BankAccount</a:t>
            </a:r>
            <a:r>
              <a:rPr lang="en-US" altLang="zh-HK" sz="2200" dirty="0">
                <a:solidFill>
                  <a:srgbClr val="FF00FF"/>
                </a:solidFill>
                <a:ea typeface="新細明體" pitchFamily="18" charset="-120"/>
              </a:rPr>
              <a:t> </a:t>
            </a:r>
            <a:r>
              <a:rPr lang="en-US" altLang="zh-HK" sz="2200" dirty="0">
                <a:ea typeface="新細明體" pitchFamily="18" charset="-120"/>
              </a:rPr>
              <a:t>is called a </a:t>
            </a:r>
            <a:r>
              <a:rPr lang="en-US" altLang="zh-HK" sz="2200" b="1" i="1" dirty="0">
                <a:solidFill>
                  <a:srgbClr val="FF0000"/>
                </a:solidFill>
                <a:ea typeface="新細明體" pitchFamily="18" charset="-120"/>
              </a:rPr>
              <a:t>superclass</a:t>
            </a:r>
            <a:r>
              <a:rPr lang="en-US" altLang="zh-HK" sz="2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HK" sz="2200" dirty="0">
                <a:ea typeface="新細明體" pitchFamily="18" charset="-120"/>
              </a:rPr>
              <a:t>(or </a:t>
            </a:r>
            <a:r>
              <a:rPr lang="en-US" altLang="zh-HK" sz="2200" b="1" i="1" dirty="0">
                <a:solidFill>
                  <a:srgbClr val="FF0000"/>
                </a:solidFill>
                <a:ea typeface="新細明體" pitchFamily="18" charset="-120"/>
              </a:rPr>
              <a:t>base class</a:t>
            </a:r>
            <a:r>
              <a:rPr lang="en-US" altLang="zh-HK" sz="2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HK" sz="2200" dirty="0">
                <a:ea typeface="新細明體" pitchFamily="18" charset="-120"/>
              </a:rPr>
              <a:t>or </a:t>
            </a:r>
            <a:r>
              <a:rPr lang="en-US" altLang="zh-HK" sz="2200" b="1" i="1" dirty="0">
                <a:solidFill>
                  <a:srgbClr val="FF0000"/>
                </a:solidFill>
                <a:ea typeface="新細明體" pitchFamily="18" charset="-120"/>
              </a:rPr>
              <a:t>parent class</a:t>
            </a:r>
            <a:r>
              <a:rPr lang="en-US" altLang="zh-HK" sz="2200" dirty="0">
                <a:ea typeface="新細明體" pitchFamily="18" charset="-120"/>
              </a:rPr>
              <a:t>).</a:t>
            </a:r>
          </a:p>
        </p:txBody>
      </p:sp>
      <p:sp>
        <p:nvSpPr>
          <p:cNvPr id="5125" name="Text Box 1028"/>
          <p:cNvSpPr txBox="1">
            <a:spLocks noChangeArrowheads="1"/>
          </p:cNvSpPr>
          <p:nvPr/>
        </p:nvSpPr>
        <p:spPr bwMode="auto">
          <a:xfrm>
            <a:off x="1700514" y="896937"/>
            <a:ext cx="71628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pitchFamily="18" charset="-120"/>
              </a:rPr>
              <a:t>public class </a:t>
            </a:r>
            <a:r>
              <a:rPr lang="en-US" altLang="zh-HK" sz="18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BankAccount</a:t>
            </a:r>
            <a:r>
              <a:rPr lang="en-US" altLang="zh-HK" sz="1800" b="1" dirty="0">
                <a:latin typeface="Courier New" pitchFamily="49" charset="0"/>
                <a:ea typeface="新細明體" pitchFamily="18" charset="-120"/>
              </a:rPr>
              <a:t>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pitchFamily="18" charset="-120"/>
              </a:rPr>
              <a:t>  private double balance;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pitchFamily="18" charset="-120"/>
              </a:rPr>
              <a:t>  public double </a:t>
            </a:r>
            <a:r>
              <a:rPr lang="en-US" altLang="zh-HK" sz="1800" b="1" dirty="0" err="1">
                <a:latin typeface="Courier New" pitchFamily="49" charset="0"/>
                <a:ea typeface="新細明體" pitchFamily="18" charset="-120"/>
              </a:rPr>
              <a:t>getBalance</a:t>
            </a:r>
            <a:r>
              <a:rPr lang="en-US" altLang="zh-HK" sz="1800" b="1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HK" sz="18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// other member functions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en-US" altLang="zh-HK" sz="1800" b="1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pitchFamily="18" charset="-120"/>
              </a:rPr>
              <a:t>public class ChequeAccount </a:t>
            </a:r>
            <a:r>
              <a:rPr lang="en-US" altLang="zh-HK" sz="1800" b="1" dirty="0">
                <a:solidFill>
                  <a:schemeClr val="bg2"/>
                </a:solidFill>
                <a:latin typeface="Courier New" pitchFamily="49" charset="0"/>
                <a:ea typeface="新細明體" pitchFamily="18" charset="-120"/>
              </a:rPr>
              <a:t>extends </a:t>
            </a:r>
            <a:r>
              <a:rPr lang="en-US" altLang="zh-HK" sz="18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BankAccount </a:t>
            </a:r>
            <a:r>
              <a:rPr lang="en-US" altLang="zh-HK" sz="1800" b="1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pitchFamily="18" charset="-120"/>
              </a:rPr>
              <a:t>  public void WriteCheque (double amount)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HK" sz="18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//...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HK" sz="18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// other member functions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grpSp>
        <p:nvGrpSpPr>
          <p:cNvPr id="244741" name="Group 1029"/>
          <p:cNvGrpSpPr>
            <a:grpSpLocks/>
          </p:cNvGrpSpPr>
          <p:nvPr/>
        </p:nvGrpSpPr>
        <p:grpSpPr bwMode="auto">
          <a:xfrm>
            <a:off x="5907750" y="1378694"/>
            <a:ext cx="3949700" cy="1244600"/>
            <a:chOff x="3040" y="848"/>
            <a:chExt cx="2488" cy="784"/>
          </a:xfrm>
        </p:grpSpPr>
        <p:sp>
          <p:nvSpPr>
            <p:cNvPr id="5127" name="Line 1030"/>
            <p:cNvSpPr>
              <a:spLocks noChangeShapeType="1"/>
            </p:cNvSpPr>
            <p:nvPr/>
          </p:nvSpPr>
          <p:spPr bwMode="auto">
            <a:xfrm flipH="1">
              <a:off x="3040" y="848"/>
              <a:ext cx="1344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5128" name="Text Box 1031"/>
            <p:cNvSpPr txBox="1">
              <a:spLocks noChangeArrowheads="1"/>
            </p:cNvSpPr>
            <p:nvPr/>
          </p:nvSpPr>
          <p:spPr bwMode="auto">
            <a:xfrm>
              <a:off x="3896" y="864"/>
              <a:ext cx="1632" cy="43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zh-HK" sz="1800" b="1" dirty="0">
                  <a:latin typeface="Courier New" pitchFamily="49" charset="0"/>
                  <a:ea typeface="新細明體" pitchFamily="18" charset="-120"/>
                </a:rPr>
                <a:t>ChequeAccount </a:t>
              </a:r>
              <a:r>
                <a:rPr lang="en-US" altLang="zh-HK" sz="2000" b="1" i="1" dirty="0">
                  <a:solidFill>
                    <a:srgbClr val="FF00FF"/>
                  </a:solidFill>
                  <a:ea typeface="新細明體" pitchFamily="18" charset="-120"/>
                </a:rPr>
                <a:t>inherits</a:t>
              </a:r>
              <a:r>
                <a:rPr lang="en-US" altLang="zh-HK" sz="2000" dirty="0">
                  <a:ea typeface="新細明體" pitchFamily="18" charset="-120"/>
                </a:rPr>
                <a:t> </a:t>
              </a:r>
              <a:r>
                <a:rPr lang="en-US" altLang="zh-HK" sz="1800" b="1" dirty="0">
                  <a:latin typeface="Courier New" pitchFamily="49" charset="0"/>
                  <a:ea typeface="新細明體" pitchFamily="18" charset="-120"/>
                </a:rPr>
                <a:t>BankAccount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263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E0B2E5B7-88ED-4316-A329-D62562EF0227}" type="slidenum">
              <a:rPr lang="en-US" altLang="zh-HK" sz="1400"/>
              <a:pPr/>
              <a:t>18</a:t>
            </a:fld>
            <a:endParaRPr lang="en-US" altLang="zh-HK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904528"/>
          </a:xfrm>
        </p:spPr>
        <p:txBody>
          <a:bodyPr/>
          <a:lstStyle/>
          <a:p>
            <a:pPr eaLnBrk="1" hangingPunct="1"/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Java General Syntax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776538" y="1916833"/>
            <a:ext cx="7162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 sz="2400" b="1" dirty="0">
                <a:latin typeface="Courier New" pitchFamily="49" charset="0"/>
                <a:ea typeface="新細明體" pitchFamily="18" charset="-120"/>
              </a:rPr>
              <a:t>class </a:t>
            </a:r>
            <a:r>
              <a:rPr lang="en-US" altLang="zh-HK" sz="24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YYYY</a:t>
            </a:r>
            <a:r>
              <a:rPr lang="en-US" altLang="zh-HK" sz="2400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HK" sz="2400" b="1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</a:rPr>
              <a:t>extends </a:t>
            </a:r>
            <a:r>
              <a:rPr lang="en-US" altLang="zh-HK" sz="24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XXXX </a:t>
            </a:r>
            <a:r>
              <a:rPr lang="en-US" altLang="zh-HK" sz="2400" b="1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2400" b="1" dirty="0">
                <a:latin typeface="Courier New" pitchFamily="49" charset="0"/>
                <a:ea typeface="新細明體" pitchFamily="18" charset="-120"/>
              </a:rPr>
              <a:t>    ......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2400" b="1" dirty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2743201" y="951186"/>
            <a:ext cx="2119313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zh-HK" sz="3000" dirty="0">
                <a:solidFill>
                  <a:schemeClr val="hlink"/>
                </a:solidFill>
                <a:ea typeface="新細明體" pitchFamily="18" charset="-120"/>
              </a:rPr>
              <a:t>subclass</a:t>
            </a:r>
          </a:p>
        </p:txBody>
      </p:sp>
      <p:sp>
        <p:nvSpPr>
          <p:cNvPr id="6150" name="Line 10"/>
          <p:cNvSpPr>
            <a:spLocks noChangeShapeType="1"/>
          </p:cNvSpPr>
          <p:nvPr/>
        </p:nvSpPr>
        <p:spPr bwMode="auto">
          <a:xfrm>
            <a:off x="4064001" y="1516336"/>
            <a:ext cx="276225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7073032" y="764704"/>
            <a:ext cx="2119312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zh-HK" sz="3000" dirty="0">
                <a:solidFill>
                  <a:srgbClr val="FF0000"/>
                </a:solidFill>
                <a:ea typeface="新細明體" pitchFamily="18" charset="-120"/>
              </a:rPr>
              <a:t>superclass</a:t>
            </a:r>
          </a:p>
        </p:txBody>
      </p:sp>
      <p:sp>
        <p:nvSpPr>
          <p:cNvPr id="6152" name="Line 12"/>
          <p:cNvSpPr>
            <a:spLocks noChangeShapeType="1"/>
          </p:cNvSpPr>
          <p:nvPr/>
        </p:nvSpPr>
        <p:spPr bwMode="auto">
          <a:xfrm flipH="1">
            <a:off x="6782520" y="1321917"/>
            <a:ext cx="1116013" cy="676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09800" y="3117161"/>
            <a:ext cx="7772400" cy="95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HK" sz="2400" kern="0" dirty="0">
                <a:ea typeface="新細明體" pitchFamily="18" charset="-120"/>
              </a:rPr>
              <a:t>Java </a:t>
            </a:r>
            <a:r>
              <a:rPr lang="en-US" altLang="zh-HK" sz="2400" u="sng" kern="0" dirty="0">
                <a:solidFill>
                  <a:srgbClr val="FF0000"/>
                </a:solidFill>
                <a:ea typeface="新細明體" pitchFamily="18" charset="-120"/>
              </a:rPr>
              <a:t>does not support</a:t>
            </a:r>
            <a:r>
              <a:rPr lang="en-US" altLang="zh-HK" sz="2400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HK" sz="2400" b="1" i="1" kern="0" dirty="0">
                <a:solidFill>
                  <a:srgbClr val="0000FF"/>
                </a:solidFill>
                <a:ea typeface="新細明體" pitchFamily="18" charset="-120"/>
              </a:rPr>
              <a:t>multiple inheritance</a:t>
            </a:r>
            <a:r>
              <a:rPr lang="en-US" altLang="zh-HK" sz="2400" kern="0" dirty="0">
                <a:ea typeface="新細明體" pitchFamily="18" charset="-120"/>
              </a:rPr>
              <a:t>, that is a subclass </a:t>
            </a:r>
            <a:r>
              <a:rPr lang="en-US" altLang="zh-HK" sz="2400" b="1" u="sng" kern="0" dirty="0">
                <a:solidFill>
                  <a:srgbClr val="FF0000"/>
                </a:solidFill>
                <a:ea typeface="新細明體" pitchFamily="18" charset="-120"/>
              </a:rPr>
              <a:t>CANNOT </a:t>
            </a:r>
            <a:r>
              <a:rPr lang="en-US" altLang="zh-HK" sz="2400" u="sng" kern="0" dirty="0">
                <a:solidFill>
                  <a:srgbClr val="FF0000"/>
                </a:solidFill>
                <a:ea typeface="新細明體" pitchFamily="18" charset="-120"/>
              </a:rPr>
              <a:t>inherit</a:t>
            </a:r>
            <a:r>
              <a:rPr lang="en-US" altLang="zh-HK" sz="2400" kern="0" dirty="0">
                <a:ea typeface="新細明體" pitchFamily="18" charset="-120"/>
              </a:rPr>
              <a:t> from more than one superclass.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482850" y="4291498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HK" sz="2000" b="1" dirty="0">
                <a:latin typeface="Courier New" pitchFamily="49" charset="0"/>
                <a:ea typeface="新細明體" pitchFamily="18" charset="-120"/>
              </a:rPr>
              <a:t>class PT_Stduent </a:t>
            </a:r>
            <a:r>
              <a:rPr lang="en-US" altLang="zh-HK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extends</a:t>
            </a:r>
            <a:r>
              <a:rPr lang="en-US" altLang="zh-HK" sz="2000" b="1" dirty="0">
                <a:latin typeface="Courier New" pitchFamily="49" charset="0"/>
                <a:ea typeface="新細明體" pitchFamily="18" charset="-120"/>
              </a:rPr>
              <a:t> Student</a:t>
            </a:r>
            <a:r>
              <a:rPr lang="en-US" altLang="zh-HK" sz="2000" b="1" dirty="0">
                <a:solidFill>
                  <a:srgbClr val="CC00FF"/>
                </a:solidFill>
                <a:latin typeface="Courier New" pitchFamily="49" charset="0"/>
                <a:ea typeface="新細明體" pitchFamily="18" charset="-120"/>
              </a:rPr>
              <a:t>, Worker </a:t>
            </a:r>
            <a:r>
              <a:rPr lang="en-US" altLang="zh-HK" sz="2000" b="1" dirty="0">
                <a:latin typeface="Courier New" pitchFamily="49" charset="0"/>
                <a:ea typeface="新細明體" pitchFamily="18" charset="-120"/>
              </a:rPr>
              <a:t>{</a:t>
            </a:r>
            <a:r>
              <a:rPr lang="en-US" altLang="zh-HK" b="1" dirty="0">
                <a:latin typeface="Courier New" pitchFamily="49" charset="0"/>
                <a:ea typeface="新細明體" pitchFamily="18" charset="-120"/>
              </a:rPr>
              <a:t> 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47900" y="5140474"/>
            <a:ext cx="80899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HK" sz="2400" dirty="0">
                <a:ea typeface="新細明體" pitchFamily="18" charset="-120"/>
              </a:rPr>
              <a:t>Inheritance is </a:t>
            </a:r>
            <a:r>
              <a:rPr lang="en-US" altLang="zh-HK" sz="2400" dirty="0">
                <a:solidFill>
                  <a:srgbClr val="0000FF"/>
                </a:solidFill>
                <a:ea typeface="新細明體" pitchFamily="18" charset="-120"/>
              </a:rPr>
              <a:t>between classes</a:t>
            </a:r>
            <a:r>
              <a:rPr lang="en-US" altLang="zh-HK" sz="2400" dirty="0">
                <a:ea typeface="新細明體" pitchFamily="18" charset="-120"/>
              </a:rPr>
              <a:t>, </a:t>
            </a:r>
            <a:r>
              <a:rPr lang="en-US" altLang="zh-HK" sz="2400" b="1" dirty="0">
                <a:solidFill>
                  <a:srgbClr val="FF0000"/>
                </a:solidFill>
                <a:ea typeface="新細明體" pitchFamily="18" charset="-120"/>
              </a:rPr>
              <a:t>NOT</a:t>
            </a:r>
            <a:r>
              <a:rPr lang="en-US" altLang="zh-HK" sz="2400" dirty="0">
                <a:ea typeface="新細明體" pitchFamily="18" charset="-120"/>
              </a:rPr>
              <a:t> between objects.</a:t>
            </a:r>
          </a:p>
          <a:p>
            <a:pPr eaLnBrk="1" hangingPunct="1"/>
            <a:endParaRPr lang="en-US" altLang="zh-HK" sz="1400" dirty="0">
              <a:ea typeface="新細明體" pitchFamily="18" charset="-12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865854" y="3829199"/>
            <a:ext cx="15875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HK" sz="80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2503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1" grpId="0" build="p" autoUpdateAnimBg="0"/>
      <p:bldP spid="1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B0CD42BA-7405-4B84-9A63-EA2466122014}" type="slidenum">
              <a:rPr lang="en-US" altLang="zh-HK" sz="1400"/>
              <a:pPr/>
              <a:t>19</a:t>
            </a:fld>
            <a:endParaRPr lang="en-US" altLang="zh-HK" sz="1400"/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1371038" y="3724275"/>
            <a:ext cx="8686800" cy="2752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public class </a:t>
            </a:r>
            <a:r>
              <a:rPr lang="en-US" altLang="zh-HK" b="1" dirty="0">
                <a:solidFill>
                  <a:schemeClr val="bg2"/>
                </a:solidFill>
                <a:latin typeface="Courier New" pitchFamily="49" charset="0"/>
                <a:ea typeface="新細明體" pitchFamily="18" charset="-120"/>
              </a:rPr>
              <a:t>Movie</a:t>
            </a: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HK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extends</a:t>
            </a:r>
            <a:r>
              <a:rPr lang="en-US" altLang="zh-HK" b="1" dirty="0">
                <a:solidFill>
                  <a:srgbClr val="CC00FF"/>
                </a:solidFill>
                <a:latin typeface="Courier New" pitchFamily="49" charset="0"/>
                <a:ea typeface="新細明體" pitchFamily="18" charset="-120"/>
              </a:rPr>
              <a:t> VideoTape </a:t>
            </a: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 String  director;     </a:t>
            </a:r>
            <a:r>
              <a:rPr lang="en-US" altLang="zh-HK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// name of the director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 String  rating;       </a:t>
            </a:r>
            <a:r>
              <a:rPr lang="en-US" altLang="zh-HK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// G, PG, R, or 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HK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HK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// constructor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public Movie( String title, int length, String dir, String rating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HK" b="1" dirty="0">
                <a:solidFill>
                  <a:srgbClr val="CC00FF"/>
                </a:solidFill>
                <a:latin typeface="Courier New" pitchFamily="49" charset="0"/>
                <a:ea typeface="新細明體" pitchFamily="18" charset="-120"/>
              </a:rPr>
              <a:t>super(title, length);   </a:t>
            </a:r>
            <a:r>
              <a:rPr lang="en-US" altLang="zh-HK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// use the super class' constructor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   director = dir;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HK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this.</a:t>
            </a: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rating = rating; </a:t>
            </a:r>
            <a:r>
              <a:rPr lang="en-US" altLang="zh-HK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// initialize what's new to Movie</a:t>
            </a:r>
            <a:endParaRPr lang="en-US" altLang="zh-HK" b="1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}  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1399867" y="381000"/>
            <a:ext cx="8077200" cy="319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public class </a:t>
            </a:r>
            <a:r>
              <a:rPr lang="en-US" altLang="zh-HK" b="1" dirty="0">
                <a:solidFill>
                  <a:srgbClr val="CC00FF"/>
                </a:solidFill>
                <a:latin typeface="Courier New" pitchFamily="49" charset="0"/>
                <a:ea typeface="新細明體" pitchFamily="18" charset="-120"/>
              </a:rPr>
              <a:t>VideoTape</a:t>
            </a:r>
            <a:r>
              <a:rPr lang="en-US" altLang="zh-HK" dirty="0">
                <a:solidFill>
                  <a:srgbClr val="CC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 String  title;    </a:t>
            </a:r>
            <a:r>
              <a:rPr lang="en-US" altLang="zh-HK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// name of the item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 int     length;   </a:t>
            </a:r>
            <a:r>
              <a:rPr lang="en-US" altLang="zh-HK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// number of minutes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 boolean avail;    </a:t>
            </a:r>
            <a:r>
              <a:rPr lang="en-US" altLang="zh-HK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// is the tape in the store?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HK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HK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public VideoTape( String title, int length 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this.title = title; this.length = length; avail = true;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HK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 public void show()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   System.out.println( title + ", " + length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                          + " min. available:" + avail 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HK" dirty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80DC7E61-D3F7-9347-8025-1288C6BD28C6}"/>
              </a:ext>
            </a:extLst>
          </p:cNvPr>
          <p:cNvSpPr/>
          <p:nvPr/>
        </p:nvSpPr>
        <p:spPr>
          <a:xfrm rot="10800000">
            <a:off x="758391" y="1646469"/>
            <a:ext cx="866145" cy="38571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nimBg="1" autoUpdateAnimBg="0"/>
      <p:bldP spid="24576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B6B0-CB5D-724E-924D-44C47F49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9C38-1DA7-D142-93DC-9E8A9756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561601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F8A09BE2-34C7-437C-B0C9-4EF26C095B2C}" type="slidenum">
              <a:rPr lang="en-US" altLang="zh-HK" sz="1400"/>
              <a:pPr/>
              <a:t>20</a:t>
            </a:fld>
            <a:endParaRPr lang="en-US" altLang="zh-HK" sz="1400"/>
          </a:p>
        </p:txBody>
      </p:sp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1105915" y="2066674"/>
            <a:ext cx="78613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HK" sz="2400" dirty="0">
                <a:ea typeface="新細明體" pitchFamily="18" charset="-120"/>
              </a:rPr>
              <a:t>The statement </a:t>
            </a:r>
            <a:r>
              <a:rPr lang="en-US" altLang="zh-HK" sz="2200" b="1" dirty="0">
                <a:solidFill>
                  <a:srgbClr val="CC00FF"/>
                </a:solidFill>
                <a:latin typeface="Courier New" pitchFamily="49" charset="0"/>
                <a:ea typeface="新細明體" pitchFamily="18" charset="-120"/>
              </a:rPr>
              <a:t>super(title, length)</a:t>
            </a:r>
            <a:r>
              <a:rPr lang="en-US" altLang="zh-HK" sz="2400" dirty="0">
                <a:ea typeface="新細明體" pitchFamily="18" charset="-120"/>
              </a:rPr>
              <a:t>  calls the </a:t>
            </a:r>
            <a:r>
              <a:rPr lang="en-US" altLang="zh-HK" sz="2400" b="1" i="1" dirty="0">
                <a:solidFill>
                  <a:srgbClr val="0000FF"/>
                </a:solidFill>
                <a:ea typeface="新細明體" pitchFamily="18" charset="-120"/>
              </a:rPr>
              <a:t>super class constructor </a:t>
            </a:r>
            <a:r>
              <a:rPr lang="en-US" altLang="zh-HK" sz="2400" dirty="0">
                <a:ea typeface="新細明體" pitchFamily="18" charset="-120"/>
              </a:rPr>
              <a:t>to initialize some of the data. </a:t>
            </a:r>
          </a:p>
          <a:p>
            <a:pPr eaLnBrk="1" hangingPunct="1">
              <a:buFontTx/>
              <a:buChar char="•"/>
            </a:pPr>
            <a:r>
              <a:rPr lang="en-US" altLang="zh-HK" sz="2400" dirty="0">
                <a:ea typeface="新細明體" pitchFamily="18" charset="-120"/>
              </a:rPr>
              <a:t>The </a:t>
            </a:r>
            <a:r>
              <a:rPr lang="en-US" altLang="zh-HK" sz="2400" b="1" u="sng" dirty="0">
                <a:solidFill>
                  <a:srgbClr val="FF0000"/>
                </a:solidFill>
                <a:ea typeface="新細明體" pitchFamily="18" charset="-120"/>
              </a:rPr>
              <a:t>super()</a:t>
            </a:r>
            <a:r>
              <a:rPr lang="en-US" altLang="zh-HK" sz="2400" u="sng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HK" sz="2400" u="sng" dirty="0">
                <a:ea typeface="新細明體" pitchFamily="18" charset="-120"/>
              </a:rPr>
              <a:t>call must be the </a:t>
            </a:r>
            <a:r>
              <a:rPr lang="en-US" altLang="zh-HK" sz="2400" b="1" u="sng" dirty="0">
                <a:solidFill>
                  <a:srgbClr val="FF0000"/>
                </a:solidFill>
                <a:ea typeface="新細明體" pitchFamily="18" charset="-120"/>
              </a:rPr>
              <a:t>first</a:t>
            </a:r>
            <a:r>
              <a:rPr lang="en-US" altLang="zh-HK" sz="2400" u="sng" dirty="0">
                <a:ea typeface="新細明體" pitchFamily="18" charset="-120"/>
              </a:rPr>
              <a:t> statement</a:t>
            </a:r>
            <a:r>
              <a:rPr lang="en-US" altLang="zh-HK" sz="2400" dirty="0">
                <a:ea typeface="新細明體" pitchFamily="18" charset="-120"/>
              </a:rPr>
              <a:t> in a constructor.</a:t>
            </a:r>
          </a:p>
          <a:p>
            <a:pPr eaLnBrk="1" hangingPunct="1">
              <a:buFontTx/>
              <a:buChar char="•"/>
            </a:pPr>
            <a:r>
              <a:rPr lang="en-US" altLang="zh-HK" sz="2400" dirty="0">
                <a:ea typeface="新細明體" pitchFamily="18" charset="-120"/>
              </a:rPr>
              <a:t>The class </a:t>
            </a:r>
            <a:r>
              <a:rPr lang="en-US" altLang="zh-HK" sz="22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Movie</a:t>
            </a:r>
            <a:r>
              <a:rPr lang="en-US" altLang="zh-HK" sz="24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HK" sz="2400" dirty="0">
                <a:ea typeface="新細明體" pitchFamily="18" charset="-120"/>
              </a:rPr>
              <a:t>is a subclass of </a:t>
            </a:r>
            <a:r>
              <a:rPr lang="en-US" altLang="zh-HK" sz="2200" b="1" dirty="0">
                <a:solidFill>
                  <a:srgbClr val="CC00FF"/>
                </a:solidFill>
                <a:latin typeface="Courier New" pitchFamily="49" charset="0"/>
                <a:ea typeface="新細明體" pitchFamily="18" charset="-120"/>
              </a:rPr>
              <a:t>VideoTape</a:t>
            </a:r>
            <a:r>
              <a:rPr lang="en-US" altLang="zh-HK" sz="2400" dirty="0">
                <a:ea typeface="新細明體" pitchFamily="18" charset="-120"/>
              </a:rPr>
              <a:t>. An object of type </a:t>
            </a:r>
            <a:r>
              <a:rPr lang="en-US" altLang="zh-HK" sz="22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Movie</a:t>
            </a:r>
            <a:r>
              <a:rPr lang="en-US" altLang="zh-HK" sz="24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HK" sz="2400" dirty="0">
                <a:ea typeface="新細明體" pitchFamily="18" charset="-120"/>
              </a:rPr>
              <a:t>has the following members in it: </a:t>
            </a:r>
          </a:p>
        </p:txBody>
      </p:sp>
    </p:spTree>
    <p:extLst>
      <p:ext uri="{BB962C8B-B14F-4D97-AF65-F5344CB8AC3E}">
        <p14:creationId xmlns:p14="http://schemas.microsoft.com/office/powerpoint/2010/main" val="414120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fld id="{41EE3522-D9C4-44F0-9946-7B261629BE59}" type="slidenum">
              <a:rPr lang="en-US" altLang="zh-HK" sz="1400"/>
              <a:pPr/>
              <a:t>21</a:t>
            </a:fld>
            <a:endParaRPr lang="en-US" altLang="zh-HK" sz="140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760538" y="219075"/>
            <a:ext cx="71628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class </a:t>
            </a:r>
            <a:r>
              <a:rPr lang="en-US" altLang="zh-HK" sz="1800" b="1" dirty="0">
                <a:solidFill>
                  <a:srgbClr val="00B0F0"/>
                </a:solidFill>
                <a:latin typeface="Courier New" pitchFamily="49" charset="0"/>
                <a:ea typeface="新細明體" charset="-120"/>
              </a:rPr>
              <a:t>Person</a:t>
            </a: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  // 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class </a:t>
            </a:r>
            <a:r>
              <a:rPr lang="en-US" altLang="zh-HK" sz="18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Student</a:t>
            </a: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 extends </a:t>
            </a:r>
            <a:r>
              <a:rPr lang="en-US" altLang="zh-HK" sz="1800" b="1" dirty="0">
                <a:solidFill>
                  <a:srgbClr val="00B0F0"/>
                </a:solidFill>
                <a:latin typeface="Courier New" pitchFamily="49" charset="0"/>
                <a:ea typeface="新細明體" charset="-120"/>
              </a:rPr>
              <a:t>Person</a:t>
            </a: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  // 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public class </a:t>
            </a:r>
            <a:r>
              <a:rPr lang="en-US" altLang="zh-HK" sz="1800" b="1" dirty="0" err="1">
                <a:latin typeface="Courier New" pitchFamily="49" charset="0"/>
                <a:ea typeface="新細明體" charset="-120"/>
              </a:rPr>
              <a:t>TestSubRef</a:t>
            </a: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  public static void main(String s[]) {</a:t>
            </a:r>
          </a:p>
          <a:p>
            <a:pPr eaLnBrk="1" hangingPunct="1">
              <a:spcBef>
                <a:spcPct val="0"/>
              </a:spcBef>
            </a:pPr>
            <a:endParaRPr lang="en-US" altLang="zh-HK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    Person superRef1 = new Person();</a:t>
            </a:r>
          </a:p>
          <a:p>
            <a:pPr eaLnBrk="1" hangingPunct="1">
              <a:spcBef>
                <a:spcPct val="0"/>
              </a:spcBef>
            </a:pPr>
            <a:endParaRPr lang="en-US" altLang="zh-HK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    Student subRef1 = new Student();</a:t>
            </a:r>
          </a:p>
          <a:p>
            <a:pPr eaLnBrk="1" hangingPunct="1">
              <a:spcBef>
                <a:spcPct val="0"/>
              </a:spcBef>
            </a:pPr>
            <a:endParaRPr lang="en-US" altLang="zh-HK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    Person superRef2 = new Student();</a:t>
            </a:r>
          </a:p>
          <a:p>
            <a:pPr eaLnBrk="1" hangingPunct="1">
              <a:spcBef>
                <a:spcPct val="0"/>
              </a:spcBef>
            </a:pPr>
            <a:endParaRPr lang="en-US" altLang="zh-HK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HK" sz="1800" b="1" dirty="0">
                <a:solidFill>
                  <a:srgbClr val="FF00FF"/>
                </a:solidFill>
                <a:latin typeface="Courier New" pitchFamily="49" charset="0"/>
                <a:ea typeface="新細明體" charset="-120"/>
              </a:rPr>
              <a:t>Student subRef2 = new Person();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grpSp>
        <p:nvGrpSpPr>
          <p:cNvPr id="219142" name="Group 6"/>
          <p:cNvGrpSpPr>
            <a:grpSpLocks/>
          </p:cNvGrpSpPr>
          <p:nvPr/>
        </p:nvGrpSpPr>
        <p:grpSpPr bwMode="auto">
          <a:xfrm rot="1164846">
            <a:off x="6899275" y="2667000"/>
            <a:ext cx="304800" cy="381000"/>
            <a:chOff x="3792" y="2928"/>
            <a:chExt cx="192" cy="240"/>
          </a:xfrm>
        </p:grpSpPr>
        <p:sp>
          <p:nvSpPr>
            <p:cNvPr id="12301" name="Line 4"/>
            <p:cNvSpPr>
              <a:spLocks noChangeShapeType="1"/>
            </p:cNvSpPr>
            <p:nvPr/>
          </p:nvSpPr>
          <p:spPr bwMode="auto">
            <a:xfrm>
              <a:off x="3792" y="3120"/>
              <a:ext cx="96" cy="4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12302" name="Line 5"/>
            <p:cNvSpPr>
              <a:spLocks noChangeShapeType="1"/>
            </p:cNvSpPr>
            <p:nvPr/>
          </p:nvSpPr>
          <p:spPr bwMode="auto">
            <a:xfrm flipV="1">
              <a:off x="3888" y="2928"/>
              <a:ext cx="96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  <p:grpSp>
        <p:nvGrpSpPr>
          <p:cNvPr id="219145" name="Group 9"/>
          <p:cNvGrpSpPr>
            <a:grpSpLocks/>
          </p:cNvGrpSpPr>
          <p:nvPr/>
        </p:nvGrpSpPr>
        <p:grpSpPr bwMode="auto">
          <a:xfrm rot="1164846">
            <a:off x="6946900" y="3233738"/>
            <a:ext cx="304800" cy="381000"/>
            <a:chOff x="3792" y="2928"/>
            <a:chExt cx="192" cy="240"/>
          </a:xfrm>
        </p:grpSpPr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>
              <a:off x="3792" y="3120"/>
              <a:ext cx="96" cy="4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 flipV="1">
              <a:off x="3888" y="2928"/>
              <a:ext cx="96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  <p:grpSp>
        <p:nvGrpSpPr>
          <p:cNvPr id="219148" name="Group 12"/>
          <p:cNvGrpSpPr>
            <a:grpSpLocks/>
          </p:cNvGrpSpPr>
          <p:nvPr/>
        </p:nvGrpSpPr>
        <p:grpSpPr bwMode="auto">
          <a:xfrm rot="1164846">
            <a:off x="6991350" y="3705225"/>
            <a:ext cx="304800" cy="381000"/>
            <a:chOff x="3792" y="2928"/>
            <a:chExt cx="192" cy="240"/>
          </a:xfrm>
        </p:grpSpPr>
        <p:sp>
          <p:nvSpPr>
            <p:cNvPr id="12297" name="Line 13"/>
            <p:cNvSpPr>
              <a:spLocks noChangeShapeType="1"/>
            </p:cNvSpPr>
            <p:nvPr/>
          </p:nvSpPr>
          <p:spPr bwMode="auto">
            <a:xfrm>
              <a:off x="3792" y="3120"/>
              <a:ext cx="96" cy="4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12298" name="Line 14"/>
            <p:cNvSpPr>
              <a:spLocks noChangeShapeType="1"/>
            </p:cNvSpPr>
            <p:nvPr/>
          </p:nvSpPr>
          <p:spPr bwMode="auto">
            <a:xfrm flipV="1">
              <a:off x="3888" y="2928"/>
              <a:ext cx="96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219152" name="Text Box 16"/>
          <p:cNvSpPr txBox="1">
            <a:spLocks noChangeArrowheads="1"/>
          </p:cNvSpPr>
          <p:nvPr/>
        </p:nvSpPr>
        <p:spPr bwMode="auto">
          <a:xfrm>
            <a:off x="6923088" y="42433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/>
            <a:r>
              <a:rPr lang="en-US" altLang="zh-HK" sz="2800">
                <a:solidFill>
                  <a:schemeClr val="bg2"/>
                </a:solidFill>
                <a:latin typeface="Arial Unicode MS" pitchFamily="34" charset="-128"/>
                <a:ea typeface="新細明體" charset="-120"/>
              </a:rPr>
              <a:t>X</a:t>
            </a:r>
          </a:p>
        </p:txBody>
      </p:sp>
      <p:sp>
        <p:nvSpPr>
          <p:cNvPr id="219153" name="Text Box 17"/>
          <p:cNvSpPr txBox="1">
            <a:spLocks noChangeArrowheads="1"/>
          </p:cNvSpPr>
          <p:nvPr/>
        </p:nvSpPr>
        <p:spPr bwMode="auto">
          <a:xfrm>
            <a:off x="3659188" y="4903788"/>
            <a:ext cx="6761162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D:\TestSubRef.java:16: incompatible types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found   : Person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required: Student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    Student subRef2 = new Person();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latin typeface="Courier New" pitchFamily="49" charset="0"/>
                <a:ea typeface="新細明體" charset="-120"/>
              </a:rPr>
              <a:t>                      ^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18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277762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2" grpId="0" autoUpdateAnimBg="0"/>
      <p:bldP spid="21915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3964-2C96-6C4B-859D-DEC0B46A6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017C4-294A-6F4F-A885-E7EED96CA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17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B45B1217-53F1-40CA-B1A5-81218977BC6B}" type="slidenum">
              <a:rPr lang="en-US" altLang="zh-HK" sz="1400"/>
              <a:pPr/>
              <a:t>23</a:t>
            </a:fld>
            <a:endParaRPr lang="en-US" altLang="zh-HK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HK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Polymorphism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6229" y="1108649"/>
            <a:ext cx="7772400" cy="4738464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HK" sz="2400" b="1" dirty="0">
                <a:solidFill>
                  <a:srgbClr val="0000FF"/>
                </a:solidFill>
                <a:ea typeface="新細明體" charset="-120"/>
              </a:rPr>
              <a:t>Polymorphism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zh-HK" sz="2400" dirty="0">
              <a:solidFill>
                <a:srgbClr val="0000FF"/>
              </a:solidFill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HK" sz="2400" dirty="0">
                <a:solidFill>
                  <a:srgbClr val="0000FF"/>
                </a:solidFill>
                <a:ea typeface="新細明體" charset="-120"/>
              </a:rPr>
              <a:t>Polymorphism</a:t>
            </a:r>
            <a:r>
              <a:rPr lang="en-US" altLang="zh-HK" sz="2400" dirty="0">
                <a:ea typeface="新細明體" charset="-120"/>
              </a:rPr>
              <a:t> means "</a:t>
            </a:r>
            <a:r>
              <a:rPr lang="en-US" altLang="zh-HK" sz="2400" b="1" dirty="0">
                <a:solidFill>
                  <a:srgbClr val="00B0F0"/>
                </a:solidFill>
                <a:ea typeface="新細明體" charset="-120"/>
              </a:rPr>
              <a:t>having many forms</a:t>
            </a:r>
            <a:r>
              <a:rPr lang="en-US" altLang="zh-HK" sz="2400" dirty="0">
                <a:ea typeface="新細明體" charset="-120"/>
              </a:rPr>
              <a:t>".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zh-HK" sz="2400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HK" sz="2400" dirty="0">
                <a:ea typeface="新細明體" charset="-120"/>
              </a:rPr>
              <a:t>Consider that a </a:t>
            </a:r>
            <a:r>
              <a:rPr lang="en-US" altLang="zh-HK" sz="2400" b="1" i="1" dirty="0">
                <a:solidFill>
                  <a:srgbClr val="009900"/>
                </a:solidFill>
                <a:ea typeface="新細明體" charset="-120"/>
              </a:rPr>
              <a:t>superclass</a:t>
            </a:r>
            <a:r>
              <a:rPr lang="en-US" altLang="zh-HK" sz="2400" dirty="0">
                <a:solidFill>
                  <a:srgbClr val="009900"/>
                </a:solidFill>
                <a:ea typeface="新細明體" charset="-120"/>
              </a:rPr>
              <a:t> </a:t>
            </a:r>
            <a:r>
              <a:rPr lang="en-US" altLang="zh-HK" sz="2400" dirty="0">
                <a:ea typeface="新細明體" charset="-120"/>
              </a:rPr>
              <a:t>reference can refer to </a:t>
            </a:r>
            <a:r>
              <a:rPr lang="en-US" altLang="zh-HK" sz="2400" b="1" i="1" dirty="0">
                <a:solidFill>
                  <a:srgbClr val="009900"/>
                </a:solidFill>
                <a:ea typeface="新細明體" charset="-120"/>
              </a:rPr>
              <a:t>subclass</a:t>
            </a:r>
            <a:r>
              <a:rPr lang="en-US" altLang="zh-HK" sz="2400" dirty="0">
                <a:solidFill>
                  <a:srgbClr val="009900"/>
                </a:solidFill>
                <a:ea typeface="新細明體" charset="-120"/>
              </a:rPr>
              <a:t> </a:t>
            </a:r>
            <a:r>
              <a:rPr lang="en-US" altLang="zh-HK" sz="2400" dirty="0">
                <a:ea typeface="新細明體" charset="-120"/>
              </a:rPr>
              <a:t>objects.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zh-HK" sz="2400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HK" sz="2400" dirty="0">
                <a:ea typeface="新細明體" charset="-120"/>
              </a:rPr>
              <a:t>When the variable is used with "</a:t>
            </a:r>
            <a:r>
              <a:rPr lang="en-US" altLang="zh-HK" sz="2400" dirty="0">
                <a:solidFill>
                  <a:srgbClr val="FF0000"/>
                </a:solidFill>
                <a:ea typeface="新細明體" charset="-120"/>
              </a:rPr>
              <a:t>dot notation</a:t>
            </a:r>
            <a:r>
              <a:rPr lang="en-US" altLang="zh-HK" sz="2400" dirty="0">
                <a:ea typeface="新細明體" charset="-120"/>
              </a:rPr>
              <a:t>" </a:t>
            </a:r>
            <a:r>
              <a:rPr lang="en-US" altLang="zh-HK" sz="2400" dirty="0">
                <a:solidFill>
                  <a:srgbClr val="FF00FF"/>
                </a:solidFill>
                <a:ea typeface="新細明體" charset="-120"/>
              </a:rPr>
              <a:t>variable</a:t>
            </a:r>
            <a:r>
              <a:rPr lang="en-US" altLang="zh-HK" sz="2400" b="1" dirty="0">
                <a:solidFill>
                  <a:srgbClr val="FF00FF"/>
                </a:solidFill>
                <a:ea typeface="新細明體" charset="-120"/>
              </a:rPr>
              <a:t>.</a:t>
            </a:r>
            <a:r>
              <a:rPr lang="en-US" altLang="zh-HK" sz="2400" dirty="0">
                <a:solidFill>
                  <a:srgbClr val="FF00FF"/>
                </a:solidFill>
                <a:ea typeface="新細明體" charset="-120"/>
              </a:rPr>
              <a:t>method()</a:t>
            </a:r>
            <a:r>
              <a:rPr lang="en-US" altLang="zh-HK" sz="2400" dirty="0">
                <a:ea typeface="新細明體" charset="-120"/>
              </a:rPr>
              <a:t> to invoke a method, which method is exactly run </a:t>
            </a:r>
            <a:r>
              <a:rPr lang="en-US" altLang="zh-HK" sz="2400" u="sng" dirty="0">
                <a:ea typeface="新細明體" charset="-120"/>
              </a:rPr>
              <a:t>depends on which variable the object is currently refers to</a:t>
            </a:r>
            <a:r>
              <a:rPr lang="en-US" altLang="zh-HK" sz="2400" dirty="0">
                <a:ea typeface="新細明體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355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C2921BFD-461B-4422-9288-90987E90F704}" type="slidenum">
              <a:rPr lang="en-US" altLang="zh-HK" sz="1400"/>
              <a:pPr/>
              <a:t>24</a:t>
            </a:fld>
            <a:endParaRPr lang="en-US" altLang="zh-HK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HK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Example using Polymorphism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362200" y="1371601"/>
            <a:ext cx="7924800" cy="47705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class </a:t>
            </a:r>
            <a:r>
              <a:rPr lang="en-US" altLang="zh-HK" b="1" dirty="0">
                <a:solidFill>
                  <a:srgbClr val="FF00FF"/>
                </a:solidFill>
                <a:latin typeface="Courier New" pitchFamily="49" charset="0"/>
                <a:ea typeface="新細明體" charset="-120"/>
              </a:rPr>
              <a:t>Circle extends Shape 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double radius;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public Circle(double radius)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    this.radius = radius;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public double area()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    return Math.PI*radius*radius;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en-US" altLang="zh-HK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public class TestShape4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public static void main(String[] args)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    </a:t>
            </a:r>
            <a:r>
              <a:rPr lang="en-US" altLang="zh-HK" b="1" dirty="0">
                <a:solidFill>
                  <a:schemeClr val="hlink"/>
                </a:solidFill>
                <a:latin typeface="Courier New" pitchFamily="49" charset="0"/>
                <a:ea typeface="新細明體" charset="-120"/>
              </a:rPr>
              <a:t>Shape s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 = </a:t>
            </a:r>
            <a:r>
              <a:rPr lang="en-US" altLang="zh-HK" b="1" dirty="0">
                <a:solidFill>
                  <a:srgbClr val="FF00FF"/>
                </a:solidFill>
                <a:latin typeface="Courier New" pitchFamily="49" charset="0"/>
                <a:ea typeface="新細明體" charset="-120"/>
              </a:rPr>
              <a:t>new Square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(12.5);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    System.out.println("The area of s is " + </a:t>
            </a:r>
            <a:r>
              <a:rPr lang="en-US" altLang="zh-HK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s.area()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);</a:t>
            </a:r>
          </a:p>
          <a:p>
            <a:pPr eaLnBrk="1" hangingPunct="1">
              <a:spcBef>
                <a:spcPct val="0"/>
              </a:spcBef>
            </a:pPr>
            <a:endParaRPr lang="en-US" altLang="zh-HK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    </a:t>
            </a:r>
            <a:r>
              <a:rPr lang="en-US" altLang="zh-HK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s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 = </a:t>
            </a:r>
            <a:r>
              <a:rPr lang="en-US" altLang="zh-HK" b="1" dirty="0">
                <a:solidFill>
                  <a:srgbClr val="FF00FF"/>
                </a:solidFill>
                <a:latin typeface="Courier New" pitchFamily="49" charset="0"/>
                <a:ea typeface="新細明體" charset="-120"/>
              </a:rPr>
              <a:t>new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HK" b="1" dirty="0">
                <a:solidFill>
                  <a:srgbClr val="FF00FF"/>
                </a:solidFill>
                <a:latin typeface="Courier New" pitchFamily="49" charset="0"/>
                <a:ea typeface="新細明體" charset="-120"/>
              </a:rPr>
              <a:t>Circle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(5);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    System.out.println("The area of s is " + </a:t>
            </a:r>
            <a:r>
              <a:rPr lang="en-US" altLang="zh-HK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s.area()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6553200" y="1752600"/>
            <a:ext cx="4114800" cy="11493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 sz="2000" b="1">
                <a:ea typeface="新細明體" charset="-120"/>
              </a:rPr>
              <a:t>Output</a:t>
            </a:r>
          </a:p>
          <a:p>
            <a:pPr eaLnBrk="1" hangingPunct="1">
              <a:spcBef>
                <a:spcPct val="0"/>
              </a:spcBef>
            </a:pPr>
            <a:endParaRPr lang="en-US" altLang="zh-HK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>
                <a:latin typeface="Courier New" pitchFamily="49" charset="0"/>
                <a:ea typeface="新細明體" charset="-120"/>
              </a:rPr>
              <a:t>The area of s is 156.25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>
                <a:latin typeface="Courier New" pitchFamily="49" charset="0"/>
                <a:ea typeface="新細明體" charset="-120"/>
              </a:rPr>
              <a:t>The area of s is 78.539816339744</a:t>
            </a:r>
          </a:p>
        </p:txBody>
      </p:sp>
      <p:grpSp>
        <p:nvGrpSpPr>
          <p:cNvPr id="297990" name="Group 6"/>
          <p:cNvGrpSpPr>
            <a:grpSpLocks/>
          </p:cNvGrpSpPr>
          <p:nvPr/>
        </p:nvGrpSpPr>
        <p:grpSpPr bwMode="auto">
          <a:xfrm>
            <a:off x="1524001" y="4648201"/>
            <a:ext cx="1908175" cy="1139825"/>
            <a:chOff x="0" y="2928"/>
            <a:chExt cx="1202" cy="718"/>
          </a:xfrm>
        </p:grpSpPr>
        <p:sp>
          <p:nvSpPr>
            <p:cNvPr id="10253" name="Text Box 7"/>
            <p:cNvSpPr txBox="1">
              <a:spLocks noChangeArrowheads="1"/>
            </p:cNvSpPr>
            <p:nvPr/>
          </p:nvSpPr>
          <p:spPr bwMode="auto">
            <a:xfrm>
              <a:off x="0" y="2928"/>
              <a:ext cx="768" cy="71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HK" sz="1700">
                  <a:ea typeface="新細明體" charset="-120"/>
                </a:rPr>
                <a:t>Shape </a:t>
              </a:r>
              <a:r>
                <a:rPr lang="en-US" altLang="zh-HK" sz="1700" b="1">
                  <a:solidFill>
                    <a:schemeClr val="hlink"/>
                  </a:solidFill>
                  <a:ea typeface="新細明體" charset="-120"/>
                </a:rPr>
                <a:t>s</a:t>
              </a:r>
              <a:r>
                <a:rPr lang="en-US" altLang="zh-HK" sz="1700">
                  <a:ea typeface="新細明體" charset="-120"/>
                </a:rPr>
                <a:t> can refer to a Square or a Circle.</a:t>
              </a:r>
            </a:p>
          </p:txBody>
        </p:sp>
        <p:sp>
          <p:nvSpPr>
            <p:cNvPr id="10254" name="Line 8"/>
            <p:cNvSpPr>
              <a:spLocks noChangeShapeType="1"/>
            </p:cNvSpPr>
            <p:nvPr/>
          </p:nvSpPr>
          <p:spPr bwMode="auto">
            <a:xfrm flipV="1">
              <a:off x="768" y="2952"/>
              <a:ext cx="43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HK" altLang="en-US"/>
            </a:p>
          </p:txBody>
        </p:sp>
        <p:sp>
          <p:nvSpPr>
            <p:cNvPr id="10255" name="Line 9"/>
            <p:cNvSpPr>
              <a:spLocks noChangeShapeType="1"/>
            </p:cNvSpPr>
            <p:nvPr/>
          </p:nvSpPr>
          <p:spPr bwMode="auto">
            <a:xfrm>
              <a:off x="768" y="3312"/>
              <a:ext cx="43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HK" altLang="en-US"/>
            </a:p>
          </p:txBody>
        </p:sp>
      </p:grpSp>
      <p:grpSp>
        <p:nvGrpSpPr>
          <p:cNvPr id="297994" name="Group 10"/>
          <p:cNvGrpSpPr>
            <a:grpSpLocks/>
          </p:cNvGrpSpPr>
          <p:nvPr/>
        </p:nvGrpSpPr>
        <p:grpSpPr bwMode="auto">
          <a:xfrm>
            <a:off x="8686800" y="3505200"/>
            <a:ext cx="1524000" cy="2057400"/>
            <a:chOff x="4464" y="2208"/>
            <a:chExt cx="960" cy="1296"/>
          </a:xfrm>
        </p:grpSpPr>
        <p:grpSp>
          <p:nvGrpSpPr>
            <p:cNvPr id="10249" name="Group 11"/>
            <p:cNvGrpSpPr>
              <a:grpSpLocks/>
            </p:cNvGrpSpPr>
            <p:nvPr/>
          </p:nvGrpSpPr>
          <p:grpSpPr bwMode="auto">
            <a:xfrm>
              <a:off x="4464" y="2880"/>
              <a:ext cx="576" cy="624"/>
              <a:chOff x="4464" y="2880"/>
              <a:chExt cx="576" cy="624"/>
            </a:xfrm>
          </p:grpSpPr>
          <p:sp>
            <p:nvSpPr>
              <p:cNvPr id="10251" name="Line 12"/>
              <p:cNvSpPr>
                <a:spLocks noChangeShapeType="1"/>
              </p:cNvSpPr>
              <p:nvPr/>
            </p:nvSpPr>
            <p:spPr bwMode="auto">
              <a:xfrm flipH="1">
                <a:off x="4608" y="2880"/>
                <a:ext cx="432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HK" altLang="en-US"/>
              </a:p>
            </p:txBody>
          </p:sp>
          <p:sp>
            <p:nvSpPr>
              <p:cNvPr id="10252" name="Line 13"/>
              <p:cNvSpPr>
                <a:spLocks noChangeShapeType="1"/>
              </p:cNvSpPr>
              <p:nvPr/>
            </p:nvSpPr>
            <p:spPr bwMode="auto">
              <a:xfrm flipH="1">
                <a:off x="4464" y="2928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0250" name="Text Box 14"/>
            <p:cNvSpPr txBox="1">
              <a:spLocks noChangeArrowheads="1"/>
            </p:cNvSpPr>
            <p:nvPr/>
          </p:nvSpPr>
          <p:spPr bwMode="auto">
            <a:xfrm>
              <a:off x="4752" y="2208"/>
              <a:ext cx="672" cy="71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HK" sz="1700" b="1" dirty="0">
                  <a:solidFill>
                    <a:srgbClr val="FF0000"/>
                  </a:solidFill>
                  <a:ea typeface="新細明體" charset="-120"/>
                </a:rPr>
                <a:t>s.area()</a:t>
              </a:r>
              <a:r>
                <a:rPr lang="en-US" altLang="zh-HK" sz="1700" dirty="0">
                  <a:solidFill>
                    <a:srgbClr val="FF0000"/>
                  </a:solidFill>
                  <a:ea typeface="新細明體" charset="-120"/>
                </a:rPr>
                <a:t> </a:t>
              </a:r>
              <a:r>
                <a:rPr lang="en-US" altLang="zh-HK" sz="1700" dirty="0">
                  <a:ea typeface="新細明體" charset="-120"/>
                </a:rPr>
                <a:t>calls the correct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25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930E-F9D1-3A4F-B7B8-AA6ECFF8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6447"/>
            <a:ext cx="8596668" cy="13208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9BBB88-D9DB-504F-8D60-AD275CD1C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590527"/>
              </p:ext>
            </p:extLst>
          </p:nvPr>
        </p:nvGraphicFramePr>
        <p:xfrm>
          <a:off x="2209800" y="1270000"/>
          <a:ext cx="7772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768846004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957293340"/>
                    </a:ext>
                  </a:extLst>
                </a:gridCol>
              </a:tblGrid>
              <a:tr h="357635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1723"/>
                  </a:ext>
                </a:extLst>
              </a:tr>
              <a:tr h="335187">
                <a:tc>
                  <a:txBody>
                    <a:bodyPr/>
                    <a:lstStyle/>
                    <a:p>
                      <a:r>
                        <a:rPr lang="en-US" dirty="0"/>
                        <a:t>Use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extends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implements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57213"/>
                  </a:ext>
                </a:extLst>
              </a:tr>
              <a:tr h="335187">
                <a:tc>
                  <a:txBody>
                    <a:bodyPr/>
                    <a:lstStyle/>
                    <a:p>
                      <a:r>
                        <a:rPr lang="en-US" dirty="0"/>
                        <a:t>Can only inherit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inherit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lots of</a:t>
                      </a:r>
                      <a:r>
                        <a:rPr lang="en-US" dirty="0"/>
                        <a:t> interfaces by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26135"/>
                  </a:ext>
                </a:extLst>
              </a:tr>
              <a:tr h="578542">
                <a:tc>
                  <a:txBody>
                    <a:bodyPr/>
                    <a:lstStyle/>
                    <a:p>
                      <a:r>
                        <a:rPr lang="en-US" dirty="0"/>
                        <a:t>Must be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superclass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identify as the special case of abstract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00015"/>
                  </a:ext>
                </a:extLst>
              </a:tr>
              <a:tr h="578542">
                <a:tc>
                  <a:txBody>
                    <a:bodyPr/>
                    <a:lstStyle/>
                    <a:p>
                      <a:r>
                        <a:rPr lang="en-US" dirty="0"/>
                        <a:t>Can define attribute without 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only define attribute with static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567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D88C2-DB6E-194E-9489-1EA0857C4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86357-2068-924D-B7C5-054A1CD9C95D}"/>
              </a:ext>
            </a:extLst>
          </p:cNvPr>
          <p:cNvSpPr txBox="1"/>
          <p:nvPr/>
        </p:nvSpPr>
        <p:spPr>
          <a:xfrm>
            <a:off x="2209800" y="4264479"/>
            <a:ext cx="7198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feature: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instantiate directly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is necessary to implement the method</a:t>
            </a:r>
          </a:p>
        </p:txBody>
      </p:sp>
    </p:spTree>
    <p:extLst>
      <p:ext uri="{BB962C8B-B14F-4D97-AF65-F5344CB8AC3E}">
        <p14:creationId xmlns:p14="http://schemas.microsoft.com/office/powerpoint/2010/main" val="351711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B9FEA6-9268-4C6E-8167-BD671212E461}" type="slidenum">
              <a:rPr lang="en-US" altLang="zh-HK" sz="1400"/>
              <a:pPr/>
              <a:t>26</a:t>
            </a:fld>
            <a:endParaRPr lang="en-US" altLang="zh-HK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HK" sz="3200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abstract</a:t>
            </a:r>
            <a:r>
              <a:rPr lang="en-US" altLang="zh-HK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 Class Syntax</a:t>
            </a: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2625725" y="2118631"/>
            <a:ext cx="73152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 sz="2200" b="1" dirty="0">
                <a:latin typeface="Courier New" pitchFamily="49" charset="0"/>
                <a:ea typeface="新細明體" charset="-120"/>
              </a:rPr>
              <a:t>public </a:t>
            </a:r>
            <a:r>
              <a:rPr lang="en-US" altLang="zh-HK" sz="2200" b="1" dirty="0">
                <a:solidFill>
                  <a:schemeClr val="hlink"/>
                </a:solidFill>
                <a:latin typeface="Courier New" pitchFamily="49" charset="0"/>
                <a:ea typeface="新細明體" charset="-120"/>
              </a:rPr>
              <a:t>abstract</a:t>
            </a:r>
            <a:r>
              <a:rPr lang="en-US" altLang="zh-HK" sz="2200" b="1" dirty="0">
                <a:latin typeface="Courier New" pitchFamily="49" charset="0"/>
                <a:ea typeface="新細明體" charset="-120"/>
              </a:rPr>
              <a:t> class Shape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2200" b="1" dirty="0">
                <a:latin typeface="Courier New" pitchFamily="49" charset="0"/>
                <a:ea typeface="新細明體" charset="-120"/>
              </a:rPr>
              <a:t>    String name;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2200" b="1" dirty="0">
                <a:latin typeface="Courier New" pitchFamily="49" charset="0"/>
                <a:ea typeface="新細明體" charset="-120"/>
              </a:rPr>
              <a:t>    public </a:t>
            </a:r>
            <a:r>
              <a:rPr lang="en-US" altLang="zh-HK" sz="2200" b="1" dirty="0">
                <a:solidFill>
                  <a:schemeClr val="hlink"/>
                </a:solidFill>
                <a:latin typeface="Courier New" pitchFamily="49" charset="0"/>
                <a:ea typeface="新細明體" charset="-120"/>
              </a:rPr>
              <a:t>abstract</a:t>
            </a:r>
            <a:r>
              <a:rPr lang="en-US" altLang="zh-HK" sz="2200" b="1" dirty="0">
                <a:latin typeface="Courier New" pitchFamily="49" charset="0"/>
                <a:ea typeface="新細明體" charset="-120"/>
              </a:rPr>
              <a:t> double area();  </a:t>
            </a:r>
          </a:p>
          <a:p>
            <a:pPr eaLnBrk="1" hangingPunct="1">
              <a:spcBef>
                <a:spcPct val="0"/>
              </a:spcBef>
            </a:pPr>
            <a:endParaRPr lang="en-US" altLang="zh-HK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 sz="2200" b="1" dirty="0">
                <a:latin typeface="Courier New" pitchFamily="49" charset="0"/>
                <a:ea typeface="新細明體" charset="-120"/>
              </a:rPr>
              <a:t>    public String name()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2200" b="1" dirty="0">
                <a:latin typeface="Courier New" pitchFamily="49" charset="0"/>
                <a:ea typeface="新細明體" charset="-120"/>
              </a:rPr>
              <a:t>        return name;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2200" b="1" dirty="0">
                <a:latin typeface="Courier New" pitchFamily="49" charset="0"/>
                <a:ea typeface="新細明體" charset="-120"/>
              </a:rPr>
              <a:t>    }</a:t>
            </a:r>
          </a:p>
          <a:p>
            <a:pPr eaLnBrk="1" hangingPunct="1">
              <a:spcBef>
                <a:spcPct val="0"/>
              </a:spcBef>
            </a:pPr>
            <a:endParaRPr lang="en-US" altLang="zh-HK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 sz="2200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HK" sz="2200" b="1" dirty="0">
                <a:solidFill>
                  <a:srgbClr val="009900"/>
                </a:solidFill>
                <a:latin typeface="Courier New" pitchFamily="49" charset="0"/>
                <a:ea typeface="新細明體" charset="-120"/>
              </a:rPr>
              <a:t>//other stuff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sz="22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2179638" y="5641976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HK" sz="2800" dirty="0">
                <a:ea typeface="新細明體" charset="-120"/>
              </a:rPr>
              <a:t>An </a:t>
            </a:r>
            <a:r>
              <a:rPr lang="en-US" altLang="zh-HK" sz="2800" b="1" i="1" dirty="0">
                <a:solidFill>
                  <a:srgbClr val="FF00FF"/>
                </a:solidFill>
                <a:ea typeface="新細明體" charset="-120"/>
              </a:rPr>
              <a:t>abstract</a:t>
            </a:r>
            <a:r>
              <a:rPr lang="en-US" altLang="zh-HK" sz="2800" dirty="0">
                <a:solidFill>
                  <a:srgbClr val="FF00FF"/>
                </a:solidFill>
                <a:ea typeface="新細明體" charset="-120"/>
              </a:rPr>
              <a:t> </a:t>
            </a:r>
            <a:r>
              <a:rPr lang="en-US" altLang="zh-HK" sz="2800" dirty="0">
                <a:ea typeface="新細明體" charset="-120"/>
              </a:rPr>
              <a:t>class </a:t>
            </a:r>
            <a:r>
              <a:rPr lang="en-US" altLang="zh-HK" sz="2800" u="sng" dirty="0">
                <a:ea typeface="新細明體" charset="-120"/>
              </a:rPr>
              <a:t>CANNOT be instantiated</a:t>
            </a:r>
            <a:r>
              <a:rPr lang="en-US" altLang="zh-HK" sz="2800" dirty="0">
                <a:ea typeface="新細明體" charset="-120"/>
              </a:rPr>
              <a:t>.</a:t>
            </a:r>
          </a:p>
        </p:txBody>
      </p:sp>
      <p:grpSp>
        <p:nvGrpSpPr>
          <p:cNvPr id="292870" name="Group 6"/>
          <p:cNvGrpSpPr>
            <a:grpSpLocks/>
          </p:cNvGrpSpPr>
          <p:nvPr/>
        </p:nvGrpSpPr>
        <p:grpSpPr bwMode="auto">
          <a:xfrm>
            <a:off x="4368007" y="1052737"/>
            <a:ext cx="3233738" cy="1158875"/>
            <a:chOff x="1707" y="1056"/>
            <a:chExt cx="2037" cy="730"/>
          </a:xfrm>
        </p:grpSpPr>
        <p:sp>
          <p:nvSpPr>
            <p:cNvPr id="5131" name="Line 7"/>
            <p:cNvSpPr>
              <a:spLocks noChangeShapeType="1"/>
            </p:cNvSpPr>
            <p:nvPr/>
          </p:nvSpPr>
          <p:spPr bwMode="auto">
            <a:xfrm flipH="1">
              <a:off x="1707" y="1104"/>
              <a:ext cx="1221" cy="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HK" altLang="en-US"/>
            </a:p>
          </p:txBody>
        </p:sp>
        <p:sp>
          <p:nvSpPr>
            <p:cNvPr id="5132" name="Text Box 8"/>
            <p:cNvSpPr txBox="1">
              <a:spLocks noChangeArrowheads="1"/>
            </p:cNvSpPr>
            <p:nvPr/>
          </p:nvSpPr>
          <p:spPr bwMode="auto">
            <a:xfrm>
              <a:off x="2352" y="1056"/>
              <a:ext cx="1392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HK" sz="2400" b="1" i="1" dirty="0">
                  <a:solidFill>
                    <a:srgbClr val="FF00FF"/>
                  </a:solidFill>
                  <a:ea typeface="新細明體" charset="-120"/>
                </a:rPr>
                <a:t>abstract</a:t>
              </a:r>
              <a:r>
                <a:rPr lang="en-US" altLang="zh-HK" sz="2400" dirty="0">
                  <a:solidFill>
                    <a:srgbClr val="FF00FF"/>
                  </a:solidFill>
                  <a:ea typeface="新細明體" charset="-120"/>
                </a:rPr>
                <a:t> </a:t>
              </a:r>
              <a:r>
                <a:rPr lang="en-US" altLang="zh-HK" sz="2400" dirty="0">
                  <a:solidFill>
                    <a:schemeClr val="hlink"/>
                  </a:solidFill>
                  <a:ea typeface="新細明體" charset="-120"/>
                </a:rPr>
                <a:t>Class</a:t>
              </a:r>
            </a:p>
          </p:txBody>
        </p:sp>
      </p:grpSp>
      <p:grpSp>
        <p:nvGrpSpPr>
          <p:cNvPr id="292873" name="Group 9"/>
          <p:cNvGrpSpPr>
            <a:grpSpLocks/>
          </p:cNvGrpSpPr>
          <p:nvPr/>
        </p:nvGrpSpPr>
        <p:grpSpPr bwMode="auto">
          <a:xfrm>
            <a:off x="5735639" y="1815418"/>
            <a:ext cx="4583113" cy="1066800"/>
            <a:chOff x="2717" y="1200"/>
            <a:chExt cx="2887" cy="672"/>
          </a:xfrm>
        </p:grpSpPr>
        <p:sp>
          <p:nvSpPr>
            <p:cNvPr id="5129" name="Line 10"/>
            <p:cNvSpPr>
              <a:spLocks noChangeShapeType="1"/>
            </p:cNvSpPr>
            <p:nvPr/>
          </p:nvSpPr>
          <p:spPr bwMode="auto">
            <a:xfrm flipH="1">
              <a:off x="2717" y="1392"/>
              <a:ext cx="2131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HK" altLang="en-US"/>
            </a:p>
          </p:txBody>
        </p:sp>
        <p:sp>
          <p:nvSpPr>
            <p:cNvPr id="5130" name="Text Box 11"/>
            <p:cNvSpPr txBox="1">
              <a:spLocks noChangeArrowheads="1"/>
            </p:cNvSpPr>
            <p:nvPr/>
          </p:nvSpPr>
          <p:spPr bwMode="auto">
            <a:xfrm>
              <a:off x="4128" y="1200"/>
              <a:ext cx="1476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zh-HK" sz="2400" b="1" i="1" dirty="0">
                  <a:solidFill>
                    <a:srgbClr val="FF00FF"/>
                  </a:solidFill>
                  <a:ea typeface="新細明體" charset="-120"/>
                </a:rPr>
                <a:t>abstract</a:t>
              </a:r>
              <a:r>
                <a:rPr lang="en-US" altLang="zh-HK" sz="2400" dirty="0">
                  <a:solidFill>
                    <a:srgbClr val="00B0F0"/>
                  </a:solidFill>
                  <a:ea typeface="新細明體" charset="-120"/>
                </a:rPr>
                <a:t> </a:t>
              </a:r>
              <a:r>
                <a:rPr lang="en-US" altLang="zh-HK" sz="2400" dirty="0">
                  <a:solidFill>
                    <a:schemeClr val="hlink"/>
                  </a:solidFill>
                  <a:ea typeface="新細明體" charset="-120"/>
                </a:rPr>
                <a:t>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autoUpdateAnimBg="0"/>
      <p:bldP spid="29286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4FD3EC15-9CD5-4902-9444-71FA66997467}" type="slidenum">
              <a:rPr lang="en-US" altLang="zh-HK" sz="1400"/>
              <a:pPr/>
              <a:t>27</a:t>
            </a:fld>
            <a:endParaRPr lang="en-US" altLang="zh-HK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HK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Error syntax: an </a:t>
            </a:r>
            <a:r>
              <a:rPr lang="en-US" altLang="zh-HK" sz="3200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abstract</a:t>
            </a:r>
            <a:r>
              <a:rPr lang="en-US" altLang="zh-HK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 Class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549650" y="1052737"/>
            <a:ext cx="5715000" cy="403187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 b="1" dirty="0">
                <a:solidFill>
                  <a:schemeClr val="hlink"/>
                </a:solidFill>
                <a:latin typeface="Courier New" pitchFamily="49" charset="0"/>
                <a:ea typeface="新細明體" charset="-120"/>
              </a:rPr>
              <a:t>abstract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 class </a:t>
            </a:r>
            <a:r>
              <a:rPr lang="en-US" altLang="zh-HK" b="1" dirty="0">
                <a:solidFill>
                  <a:srgbClr val="FF00FF"/>
                </a:solidFill>
                <a:latin typeface="Courier New" pitchFamily="49" charset="0"/>
                <a:ea typeface="新細明體" charset="-120"/>
              </a:rPr>
              <a:t>Shape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String name;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abstract public double area();</a:t>
            </a:r>
          </a:p>
          <a:p>
            <a:pPr eaLnBrk="1" hangingPunct="1">
              <a:spcBef>
                <a:spcPct val="0"/>
              </a:spcBef>
            </a:pPr>
            <a:endParaRPr lang="en-US" altLang="zh-HK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public String name()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    return name;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}</a:t>
            </a:r>
          </a:p>
          <a:p>
            <a:pPr eaLnBrk="1" hangingPunct="1">
              <a:spcBef>
                <a:spcPct val="0"/>
              </a:spcBef>
            </a:pPr>
            <a:endParaRPr lang="en-US" altLang="zh-HK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HK" b="1" dirty="0">
                <a:solidFill>
                  <a:srgbClr val="009900"/>
                </a:solidFill>
                <a:latin typeface="Courier New" pitchFamily="49" charset="0"/>
                <a:ea typeface="新細明體" charset="-120"/>
              </a:rPr>
              <a:t>//other stuff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en-US" altLang="zh-HK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public class TestShape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public static void main(String[] args)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    Shape s = </a:t>
            </a:r>
            <a:r>
              <a:rPr lang="en-US" altLang="zh-HK" b="1" dirty="0">
                <a:solidFill>
                  <a:srgbClr val="FF00FF"/>
                </a:solidFill>
                <a:latin typeface="Courier New" pitchFamily="49" charset="0"/>
                <a:ea typeface="新細明體" charset="-120"/>
              </a:rPr>
              <a:t>new Shape();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286000" y="5257800"/>
            <a:ext cx="7772400" cy="1333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&gt;javac TestShape.java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TestShape.java:10: </a:t>
            </a:r>
            <a:r>
              <a:rPr lang="en-US" altLang="zh-HK" b="1" i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Shape is abstract; cannot be instantiated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HK" b="1" dirty="0">
                <a:solidFill>
                  <a:srgbClr val="FF00FF"/>
                </a:solidFill>
                <a:latin typeface="Courier New" pitchFamily="49" charset="0"/>
                <a:ea typeface="新細明體" charset="-120"/>
              </a:rPr>
              <a:t>Shape s = new Shape();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          ^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2556989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FD6AE58B-2431-4FD3-B260-C99399DD59AA}" type="slidenum">
              <a:rPr lang="en-US" altLang="zh-HK" sz="1400"/>
              <a:pPr/>
              <a:t>28</a:t>
            </a:fld>
            <a:endParaRPr lang="en-US" altLang="zh-HK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0359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HK" sz="3200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abstract</a:t>
            </a:r>
            <a:r>
              <a:rPr lang="en-US" altLang="zh-HK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 Class </a:t>
            </a:r>
            <a:br>
              <a:rPr lang="en-US" altLang="zh-HK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</a:br>
            <a:r>
              <a:rPr lang="en-US" altLang="zh-HK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(with </a:t>
            </a:r>
            <a:r>
              <a:rPr lang="en-US" altLang="zh-HK" dirty="0">
                <a:solidFill>
                  <a:srgbClr val="00B0F0"/>
                </a:solidFill>
                <a:ea typeface="新細明體" charset="-120"/>
                <a:cs typeface="Times New Roman" pitchFamily="18" charset="0"/>
              </a:rPr>
              <a:t>one</a:t>
            </a:r>
            <a:r>
              <a:rPr lang="en-US" altLang="zh-HK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 or </a:t>
            </a:r>
            <a:r>
              <a:rPr lang="en-US" altLang="zh-HK" dirty="0">
                <a:solidFill>
                  <a:srgbClr val="00B0F0"/>
                </a:solidFill>
                <a:ea typeface="新細明體" charset="-120"/>
                <a:cs typeface="Times New Roman" pitchFamily="18" charset="0"/>
              </a:rPr>
              <a:t>more</a:t>
            </a:r>
            <a:r>
              <a:rPr lang="en-US" altLang="zh-HK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 </a:t>
            </a:r>
            <a:r>
              <a:rPr lang="en-US" altLang="zh-HK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abstract</a:t>
            </a:r>
            <a:r>
              <a:rPr lang="en-US" altLang="zh-HK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 method(s) )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286000" y="1340768"/>
            <a:ext cx="6096000" cy="353943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 b="1" dirty="0">
                <a:solidFill>
                  <a:srgbClr val="FF00FF"/>
                </a:solidFill>
                <a:latin typeface="Courier New" pitchFamily="49" charset="0"/>
                <a:ea typeface="新細明體" charset="-120"/>
              </a:rPr>
              <a:t>class Shape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String name;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HK" b="1" dirty="0">
                <a:solidFill>
                  <a:schemeClr val="hlink"/>
                </a:solidFill>
                <a:latin typeface="Courier New" pitchFamily="49" charset="0"/>
                <a:ea typeface="新細明體" charset="-120"/>
              </a:rPr>
              <a:t>abstract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 public double area();</a:t>
            </a:r>
          </a:p>
          <a:p>
            <a:pPr eaLnBrk="1" hangingPunct="1">
              <a:spcBef>
                <a:spcPct val="0"/>
              </a:spcBef>
            </a:pPr>
            <a:endParaRPr lang="en-US" altLang="zh-HK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public String name() { return name; }</a:t>
            </a:r>
          </a:p>
          <a:p>
            <a:pPr eaLnBrk="1" hangingPunct="1">
              <a:spcBef>
                <a:spcPct val="0"/>
              </a:spcBef>
            </a:pPr>
            <a:endParaRPr lang="en-US" altLang="zh-HK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HK" b="1" dirty="0">
                <a:solidFill>
                  <a:srgbClr val="009900"/>
                </a:solidFill>
                <a:latin typeface="Courier New" pitchFamily="49" charset="0"/>
                <a:ea typeface="新細明體" charset="-120"/>
              </a:rPr>
              <a:t>//other stuff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en-US" altLang="zh-HK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public class TestShape2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public static void main(String[] args)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    Shape s = new Shape();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286000" y="5029201"/>
            <a:ext cx="8229600" cy="157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&gt;javac TestShape2.java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TestShape2.java:1: </a:t>
            </a:r>
            <a:r>
              <a:rPr lang="en-US" altLang="zh-HK" b="1" i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Shape should be declared abstract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; it does not define area() in Shape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solidFill>
                  <a:srgbClr val="FF00FF"/>
                </a:solidFill>
                <a:latin typeface="Courier New" pitchFamily="49" charset="0"/>
                <a:ea typeface="新細明體" charset="-120"/>
              </a:rPr>
              <a:t>class Shape 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^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HK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3919460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E6309E26-08CB-4B51-B51E-8062A2E6BA61}" type="slidenum">
              <a:rPr lang="en-US" altLang="zh-HK" sz="1400"/>
              <a:pPr/>
              <a:t>29</a:t>
            </a:fld>
            <a:endParaRPr lang="en-US" altLang="zh-HK" sz="1400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180974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zh-HK" dirty="0">
                <a:ea typeface="新細明體" charset="-120"/>
              </a:rPr>
              <a:t>Interface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2039"/>
            <a:ext cx="7772400" cy="49545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HK" sz="2400" dirty="0">
                <a:ea typeface="新細明體" charset="-120"/>
              </a:rPr>
              <a:t>Java subclass CANNOT have more than one superclass, </a:t>
            </a:r>
            <a:r>
              <a:rPr lang="en-US" altLang="zh-HK" sz="2400" i="1" dirty="0">
                <a:solidFill>
                  <a:srgbClr val="FF00FF"/>
                </a:solidFill>
                <a:ea typeface="新細明體" charset="-120"/>
              </a:rPr>
              <a:t>multiple inheritance is NOT supported</a:t>
            </a:r>
            <a:r>
              <a:rPr lang="en-US" altLang="zh-HK" sz="2400" dirty="0">
                <a:ea typeface="新細明體" charset="-120"/>
              </a:rPr>
              <a:t>.</a:t>
            </a:r>
          </a:p>
          <a:p>
            <a:pPr eaLnBrk="1" hangingPunct="1"/>
            <a:endParaRPr lang="en-US" altLang="zh-HK" sz="2400" dirty="0">
              <a:ea typeface="新細明體" charset="-120"/>
            </a:endParaRPr>
          </a:p>
          <a:p>
            <a:pPr eaLnBrk="1" hangingPunct="1"/>
            <a:r>
              <a:rPr lang="en-US" altLang="zh-HK" sz="2400" dirty="0">
                <a:ea typeface="新細明體" charset="-120"/>
              </a:rPr>
              <a:t>Thus, Java applies </a:t>
            </a:r>
            <a:r>
              <a:rPr lang="en-US" altLang="zh-HK" sz="2400" b="1" dirty="0">
                <a:solidFill>
                  <a:srgbClr val="0000FF"/>
                </a:solidFill>
                <a:ea typeface="新細明體" charset="-120"/>
              </a:rPr>
              <a:t>interface</a:t>
            </a:r>
            <a:r>
              <a:rPr lang="en-US" altLang="zh-HK" sz="2400" dirty="0">
                <a:solidFill>
                  <a:srgbClr val="0000FF"/>
                </a:solidFill>
                <a:ea typeface="新細明體" charset="-120"/>
              </a:rPr>
              <a:t> </a:t>
            </a:r>
            <a:r>
              <a:rPr lang="en-US" altLang="zh-HK" sz="2400" dirty="0">
                <a:ea typeface="新細明體" charset="-120"/>
              </a:rPr>
              <a:t>to </a:t>
            </a:r>
            <a:r>
              <a:rPr lang="en-US" altLang="zh-HK" sz="2400" u="sng" dirty="0">
                <a:ea typeface="新細明體" charset="-120"/>
              </a:rPr>
              <a:t>enable multiple "inheritance</a:t>
            </a:r>
            <a:r>
              <a:rPr lang="en-US" altLang="zh-HK" sz="2400" dirty="0">
                <a:ea typeface="新細明體" charset="-120"/>
              </a:rPr>
              <a:t>" concept.</a:t>
            </a:r>
          </a:p>
          <a:p>
            <a:pPr eaLnBrk="1" hangingPunct="1"/>
            <a:endParaRPr lang="en-US" altLang="zh-HK" sz="2400" dirty="0">
              <a:ea typeface="新細明體" charset="-120"/>
            </a:endParaRPr>
          </a:p>
          <a:p>
            <a:pPr eaLnBrk="1" hangingPunct="1"/>
            <a:endParaRPr lang="en-US" altLang="zh-HK" sz="2400" dirty="0">
              <a:ea typeface="新細明體" charset="-120"/>
            </a:endParaRPr>
          </a:p>
          <a:p>
            <a:pPr eaLnBrk="1" hangingPunct="1"/>
            <a:r>
              <a:rPr lang="en-US" altLang="zh-HK" sz="2400" dirty="0">
                <a:ea typeface="新細明體" charset="-120"/>
              </a:rPr>
              <a:t>An </a:t>
            </a:r>
            <a:r>
              <a:rPr lang="en-US" altLang="zh-HK" sz="2400" b="1" dirty="0">
                <a:solidFill>
                  <a:srgbClr val="0000FF"/>
                </a:solidFill>
                <a:ea typeface="新細明體" charset="-120"/>
              </a:rPr>
              <a:t>interface</a:t>
            </a:r>
            <a:r>
              <a:rPr lang="en-US" altLang="zh-HK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HK" sz="2400" dirty="0">
                <a:ea typeface="新細明體" charset="-120"/>
              </a:rPr>
              <a:t>is a </a:t>
            </a:r>
            <a:r>
              <a:rPr lang="en-US" altLang="zh-HK" sz="2400" u="sng" dirty="0">
                <a:ea typeface="新細明體" charset="-120"/>
              </a:rPr>
              <a:t>collection of </a:t>
            </a:r>
            <a:r>
              <a:rPr lang="en-US" altLang="zh-HK" sz="2400" b="1" i="1" u="sng" dirty="0">
                <a:solidFill>
                  <a:srgbClr val="FF00FF"/>
                </a:solidFill>
                <a:ea typeface="新細明體" charset="-120"/>
              </a:rPr>
              <a:t>abstract methods</a:t>
            </a:r>
            <a:r>
              <a:rPr lang="en-US" altLang="zh-HK" sz="2400" dirty="0">
                <a:ea typeface="新細明體" charset="-120"/>
              </a:rPr>
              <a:t>. </a:t>
            </a:r>
          </a:p>
          <a:p>
            <a:pPr marL="400050" lvl="1" indent="0">
              <a:buNone/>
            </a:pPr>
            <a:endParaRPr lang="en-US" altLang="zh-HK" sz="1800" dirty="0">
              <a:ea typeface="新細明體" charset="-120"/>
            </a:endParaRPr>
          </a:p>
          <a:p>
            <a:pPr lvl="1" eaLnBrk="1" hangingPunct="1"/>
            <a:r>
              <a:rPr lang="en-US" altLang="zh-HK" sz="2000" dirty="0">
                <a:ea typeface="新細明體" charset="-120"/>
              </a:rPr>
              <a:t>all </a:t>
            </a:r>
            <a:r>
              <a:rPr lang="en-US" altLang="zh-HK" sz="2000" b="1" i="1" dirty="0">
                <a:solidFill>
                  <a:srgbClr val="FF00FF"/>
                </a:solidFill>
                <a:ea typeface="新細明體" charset="-120"/>
              </a:rPr>
              <a:t>methods </a:t>
            </a:r>
            <a:r>
              <a:rPr lang="en-US" altLang="zh-HK" sz="2000" dirty="0">
                <a:ea typeface="新細明體" charset="-120"/>
              </a:rPr>
              <a:t>are </a:t>
            </a:r>
            <a:r>
              <a:rPr lang="en-US" altLang="zh-HK" sz="2000" i="1" dirty="0">
                <a:ea typeface="新細明體" charset="-120"/>
              </a:rPr>
              <a:t>implicitly</a:t>
            </a:r>
            <a:r>
              <a:rPr lang="en-US" altLang="zh-HK" sz="2000" dirty="0">
                <a:ea typeface="新細明體" charset="-120"/>
              </a:rPr>
              <a:t> </a:t>
            </a:r>
            <a:r>
              <a:rPr lang="en-US" altLang="zh-HK" sz="2000" dirty="0">
                <a:solidFill>
                  <a:srgbClr val="0000FF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public</a:t>
            </a:r>
            <a:r>
              <a:rPr lang="en-US" altLang="zh-HK" sz="2000" dirty="0">
                <a:solidFill>
                  <a:srgbClr val="0000FF"/>
                </a:solidFill>
                <a:ea typeface="新細明體" charset="-120"/>
              </a:rPr>
              <a:t> </a:t>
            </a:r>
            <a:r>
              <a:rPr lang="en-US" altLang="zh-HK" sz="2000" dirty="0">
                <a:ea typeface="新細明體" charset="-120"/>
              </a:rPr>
              <a:t>and </a:t>
            </a:r>
            <a:r>
              <a:rPr lang="en-US" altLang="zh-HK" sz="2000" dirty="0">
                <a:solidFill>
                  <a:srgbClr val="0000FF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abstract</a:t>
            </a:r>
            <a:endParaRPr lang="en-US" altLang="zh-HK" sz="2000" dirty="0">
              <a:ea typeface="新細明體" charset="-120"/>
            </a:endParaRPr>
          </a:p>
          <a:p>
            <a:pPr lvl="1" eaLnBrk="1" hangingPunct="1"/>
            <a:r>
              <a:rPr lang="en-US" altLang="zh-HK" sz="2000" dirty="0">
                <a:ea typeface="新細明體" charset="-120"/>
              </a:rPr>
              <a:t>all </a:t>
            </a:r>
            <a:r>
              <a:rPr lang="en-US" altLang="zh-HK" sz="2000" b="1" i="1" dirty="0">
                <a:solidFill>
                  <a:srgbClr val="FF00FF"/>
                </a:solidFill>
                <a:ea typeface="新細明體" charset="-120"/>
              </a:rPr>
              <a:t>data members </a:t>
            </a:r>
            <a:r>
              <a:rPr lang="en-US" altLang="zh-HK" sz="2000" dirty="0">
                <a:ea typeface="新細明體" charset="-120"/>
              </a:rPr>
              <a:t>are </a:t>
            </a:r>
            <a:r>
              <a:rPr lang="en-US" altLang="zh-HK" sz="2000" i="1" dirty="0">
                <a:ea typeface="新細明體" charset="-120"/>
              </a:rPr>
              <a:t>implicitly</a:t>
            </a:r>
            <a:r>
              <a:rPr lang="en-US" altLang="zh-HK" sz="2000" dirty="0">
                <a:ea typeface="新細明體" charset="-120"/>
              </a:rPr>
              <a:t> </a:t>
            </a:r>
            <a:r>
              <a:rPr lang="en-US" altLang="zh-HK" sz="2000" dirty="0">
                <a:solidFill>
                  <a:srgbClr val="0000FF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final</a:t>
            </a:r>
            <a:r>
              <a:rPr lang="en-US" altLang="zh-HK" sz="2000" dirty="0">
                <a:ea typeface="新細明體" charset="-120"/>
              </a:rPr>
              <a:t>, </a:t>
            </a:r>
            <a:r>
              <a:rPr lang="en-US" altLang="zh-HK" sz="2000" dirty="0">
                <a:solidFill>
                  <a:srgbClr val="0000FF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public</a:t>
            </a:r>
            <a:r>
              <a:rPr lang="en-US" altLang="zh-HK" sz="2000" dirty="0">
                <a:ea typeface="新細明體" charset="-120"/>
              </a:rPr>
              <a:t> and </a:t>
            </a:r>
            <a:r>
              <a:rPr lang="en-US" altLang="zh-HK" sz="2000" dirty="0">
                <a:solidFill>
                  <a:srgbClr val="0000FF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static</a:t>
            </a:r>
            <a:endParaRPr lang="en-US" altLang="zh-HK" sz="20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435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04F1-EA5F-8B4A-A3CC-C54AD300D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868E5-5749-1549-A6FF-AB906D538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2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B208C411-0E52-4C59-B0BC-12506E09FC1E}" type="slidenum">
              <a:rPr lang="en-US" altLang="zh-HK" sz="1400"/>
              <a:pPr/>
              <a:t>30</a:t>
            </a:fld>
            <a:endParaRPr lang="en-US" altLang="zh-HK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943" y="0"/>
            <a:ext cx="7772400" cy="1066801"/>
          </a:xfrm>
        </p:spPr>
        <p:txBody>
          <a:bodyPr/>
          <a:lstStyle/>
          <a:p>
            <a:pPr eaLnBrk="1" hangingPunct="1"/>
            <a:r>
              <a:rPr lang="en-US" altLang="zh-HK" dirty="0">
                <a:ea typeface="新細明體" charset="-120"/>
              </a:rPr>
              <a:t>Interface example – </a:t>
            </a:r>
            <a:r>
              <a:rPr lang="en-US" altLang="zh-HK" sz="3200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Recordable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4089" y="887414"/>
            <a:ext cx="7964487" cy="551973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public class TV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HK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public interface Recordable 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public void </a:t>
            </a:r>
            <a:r>
              <a:rPr lang="en-US" altLang="zh-HK" b="1" dirty="0">
                <a:solidFill>
                  <a:srgbClr val="FF00FF"/>
                </a:solidFill>
                <a:latin typeface="Courier New" pitchFamily="49" charset="0"/>
                <a:ea typeface="新細明體" charset="-120"/>
              </a:rPr>
              <a:t>Record()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public void </a:t>
            </a:r>
            <a:r>
              <a:rPr lang="en-US" altLang="zh-HK" b="1" dirty="0">
                <a:solidFill>
                  <a:srgbClr val="FF00FF"/>
                </a:solidFill>
                <a:latin typeface="Courier New" pitchFamily="49" charset="0"/>
                <a:ea typeface="新細明體" charset="-120"/>
              </a:rPr>
              <a:t>Play()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HK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public </a:t>
            </a:r>
            <a:r>
              <a:rPr lang="en-US" altLang="zh-HK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class TV_VCR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HK" sz="2000" b="1" dirty="0">
                <a:solidFill>
                  <a:srgbClr val="00B0F0"/>
                </a:solidFill>
                <a:latin typeface="Courier New" pitchFamily="49" charset="0"/>
                <a:ea typeface="新細明體" charset="-120"/>
              </a:rPr>
              <a:t>extends</a:t>
            </a:r>
            <a:r>
              <a:rPr lang="en-US" altLang="zh-HK" b="1" dirty="0">
                <a:solidFill>
                  <a:srgbClr val="00B0F0"/>
                </a:solidFill>
                <a:latin typeface="Courier New" pitchFamily="49" charset="0"/>
                <a:ea typeface="新細明體" charset="-120"/>
              </a:rPr>
              <a:t> TV </a:t>
            </a:r>
            <a:r>
              <a:rPr lang="en-US" altLang="zh-HK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implements</a:t>
            </a:r>
            <a:r>
              <a:rPr lang="en-US" altLang="zh-HK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 Recordable 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HK" b="1" dirty="0">
                <a:solidFill>
                  <a:schemeClr val="hlink"/>
                </a:solidFill>
                <a:latin typeface="Courier New" pitchFamily="49" charset="0"/>
                <a:ea typeface="新細明體" charset="-120"/>
              </a:rPr>
              <a:t>public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 void Record() </a:t>
            </a:r>
            <a:r>
              <a:rPr lang="en-US" altLang="zh-HK" b="1" dirty="0">
                <a:solidFill>
                  <a:schemeClr val="hlink"/>
                </a:solidFill>
                <a:latin typeface="Courier New" pitchFamily="49" charset="0"/>
                <a:ea typeface="新細明體" charset="-12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solidFill>
                  <a:schemeClr val="hlink"/>
                </a:solidFill>
                <a:latin typeface="Courier New" pitchFamily="49" charset="0"/>
                <a:ea typeface="新細明體" charset="-120"/>
              </a:rPr>
              <a:t>       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HK" b="1" dirty="0">
                <a:solidFill>
                  <a:schemeClr val="hlink"/>
                </a:solidFill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solidFill>
                  <a:schemeClr val="hlink"/>
                </a:solidFill>
                <a:latin typeface="Courier New" pitchFamily="49" charset="0"/>
                <a:ea typeface="新細明體" charset="-120"/>
              </a:rPr>
              <a:t>    public</a:t>
            </a:r>
            <a:r>
              <a:rPr lang="en-US" altLang="zh-HK" b="1" dirty="0">
                <a:latin typeface="Courier New" pitchFamily="49" charset="0"/>
                <a:ea typeface="新細明體" charset="-120"/>
              </a:rPr>
              <a:t> void Play() </a:t>
            </a:r>
            <a:r>
              <a:rPr lang="en-US" altLang="zh-HK" b="1" dirty="0">
                <a:solidFill>
                  <a:schemeClr val="hlink"/>
                </a:solidFill>
                <a:latin typeface="Courier New" pitchFamily="49" charset="0"/>
                <a:ea typeface="新細明體" charset="-12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solidFill>
                  <a:schemeClr val="hlink"/>
                </a:solidFill>
                <a:latin typeface="Courier New" pitchFamily="49" charset="0"/>
                <a:ea typeface="新細明體" charset="-120"/>
              </a:rPr>
              <a:t>       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HK" b="1" dirty="0">
                <a:solidFill>
                  <a:schemeClr val="hlink"/>
                </a:solidFill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HK" b="1" dirty="0">
                <a:solidFill>
                  <a:srgbClr val="009900"/>
                </a:solidFill>
                <a:latin typeface="Courier New" pitchFamily="49" charset="0"/>
                <a:ea typeface="新細明體" charset="-120"/>
              </a:rPr>
              <a:t>//......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latin typeface="Courier New" pitchFamily="49" charset="0"/>
                <a:ea typeface="新細明體" charset="-120"/>
              </a:rPr>
              <a:t>}</a:t>
            </a:r>
            <a:endParaRPr lang="en-US" altLang="zh-HK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74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E12F5CE6-6976-4FD1-AFDB-4B84DE67A5E7}" type="slidenum">
              <a:rPr lang="zh-TW" altLang="en-US" sz="1400"/>
              <a:pPr/>
              <a:t>4</a:t>
            </a:fld>
            <a:endParaRPr lang="en-US" altLang="zh-TW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020956" y="354495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Classes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2503" y="1148687"/>
            <a:ext cx="7772400" cy="5257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TW" sz="2400" dirty="0">
                <a:ea typeface="新細明體" pitchFamily="18" charset="-120"/>
              </a:rPr>
              <a:t>A </a:t>
            </a:r>
            <a:r>
              <a:rPr lang="en-US" altLang="zh-TW" sz="2400" b="1" dirty="0">
                <a:solidFill>
                  <a:schemeClr val="hlink"/>
                </a:solidFill>
                <a:ea typeface="新細明體" pitchFamily="18" charset="-120"/>
              </a:rPr>
              <a:t>class</a:t>
            </a:r>
            <a:r>
              <a:rPr lang="en-US" altLang="zh-TW" sz="2400" dirty="0">
                <a:ea typeface="新細明體" pitchFamily="18" charset="-120"/>
              </a:rPr>
              <a:t> defines a set of variables (</a:t>
            </a:r>
            <a:r>
              <a:rPr lang="en-US" altLang="zh-TW" sz="2400" b="1" i="1" dirty="0">
                <a:solidFill>
                  <a:schemeClr val="hlink"/>
                </a:solidFill>
                <a:ea typeface="新細明體" pitchFamily="18" charset="-120"/>
              </a:rPr>
              <a:t>attributes</a:t>
            </a:r>
            <a:r>
              <a:rPr lang="en-US" altLang="zh-TW" sz="2400" dirty="0">
                <a:ea typeface="新細明體" pitchFamily="18" charset="-120"/>
              </a:rPr>
              <a:t> or </a:t>
            </a:r>
            <a:r>
              <a:rPr lang="en-US" altLang="zh-TW" sz="2400" b="1" i="1" dirty="0">
                <a:solidFill>
                  <a:schemeClr val="hlink"/>
                </a:solidFill>
                <a:ea typeface="新細明體" pitchFamily="18" charset="-120"/>
              </a:rPr>
              <a:t>data members</a:t>
            </a:r>
            <a:r>
              <a:rPr lang="en-US" altLang="zh-TW" sz="2400" dirty="0">
                <a:ea typeface="新細明體" pitchFamily="18" charset="-120"/>
              </a:rPr>
              <a:t>) that can be associated with the </a:t>
            </a:r>
            <a:r>
              <a:rPr lang="en-US" altLang="zh-TW" sz="2400" b="1" i="1" dirty="0">
                <a:solidFill>
                  <a:schemeClr val="hlink"/>
                </a:solidFill>
                <a:ea typeface="新細明體" pitchFamily="18" charset="-120"/>
              </a:rPr>
              <a:t>methods</a:t>
            </a:r>
            <a:r>
              <a:rPr lang="en-US" altLang="zh-TW" sz="2400" dirty="0">
                <a:ea typeface="新細明體" pitchFamily="18" charset="-120"/>
              </a:rPr>
              <a:t> which act on an object with the object itself.</a:t>
            </a:r>
          </a:p>
          <a:p>
            <a:pPr eaLnBrk="1" hangingPunct="1">
              <a:spcBef>
                <a:spcPct val="40000"/>
              </a:spcBef>
            </a:pPr>
            <a:endParaRPr lang="zh-TW" altLang="en-US" sz="2400" dirty="0">
              <a:ea typeface="新細明體" pitchFamily="18" charset="-120"/>
            </a:endParaRPr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3151109" y="2789473"/>
            <a:ext cx="5255187" cy="197622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3210127" y="3777587"/>
            <a:ext cx="513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3949902" y="3054729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sz="2800" dirty="0">
                <a:ea typeface="新細明體" pitchFamily="18" charset="-120"/>
              </a:rPr>
              <a:t>data member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3949902" y="3871926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sz="2800" dirty="0">
                <a:ea typeface="新細明體" pitchFamily="18" charset="-12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7225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69066" y="187325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Classes</a:t>
            </a:r>
          </a:p>
        </p:txBody>
      </p:sp>
      <p:sp>
        <p:nvSpPr>
          <p:cNvPr id="512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8D16B402-3D36-4570-BF0B-57BC2159C36B}" type="slidenum">
              <a:rPr lang="zh-TW" altLang="en-US" sz="1400"/>
              <a:pPr/>
              <a:t>5</a:t>
            </a:fld>
            <a:endParaRPr lang="en-US" altLang="zh-TW" sz="1400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828800" y="103505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The following diagram explains the relationship between </a:t>
            </a:r>
            <a:r>
              <a:rPr lang="en-US" altLang="zh-TW" sz="2800" b="1" dirty="0">
                <a:solidFill>
                  <a:srgbClr val="0000FF"/>
                </a:solidFill>
                <a:ea typeface="新細明體" pitchFamily="18" charset="-120"/>
              </a:rPr>
              <a:t>class</a:t>
            </a:r>
            <a:r>
              <a:rPr lang="en-US" altLang="zh-TW" sz="2800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and </a:t>
            </a:r>
            <a:r>
              <a:rPr lang="en-US" altLang="zh-TW" sz="2800" b="1" dirty="0">
                <a:solidFill>
                  <a:srgbClr val="0000FF"/>
                </a:solidFill>
                <a:ea typeface="新細明體" pitchFamily="18" charset="-120"/>
              </a:rPr>
              <a:t>object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</p:txBody>
      </p:sp>
      <p:pic>
        <p:nvPicPr>
          <p:cNvPr id="5125" name="Picture 4" descr="cook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74295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9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441D308-5FF4-46F9-B65E-54A4C1623937}" type="slidenum">
              <a:rPr lang="zh-TW" altLang="en-US" sz="1400"/>
              <a:pPr/>
              <a:t>6</a:t>
            </a:fld>
            <a:endParaRPr lang="en-US" altLang="zh-TW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Classes and Objects</a:t>
            </a:r>
          </a:p>
        </p:txBody>
      </p:sp>
      <p:graphicFrame>
        <p:nvGraphicFramePr>
          <p:cNvPr id="173059" name="Group 3"/>
          <p:cNvGraphicFramePr>
            <a:graphicFrameLocks noGrp="1"/>
          </p:cNvGraphicFramePr>
          <p:nvPr/>
        </p:nvGraphicFramePr>
        <p:xfrm>
          <a:off x="5181600" y="914400"/>
          <a:ext cx="2133600" cy="10668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s1:String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"Programming"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3067" name="Group 11"/>
          <p:cNvGraphicFramePr>
            <a:graphicFrameLocks noGrp="1"/>
          </p:cNvGraphicFramePr>
          <p:nvPr/>
        </p:nvGraphicFramePr>
        <p:xfrm>
          <a:off x="6350952" y="1847320"/>
          <a:ext cx="2133600" cy="914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s2:String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"Java"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3075" name="Group 19"/>
          <p:cNvGraphicFramePr>
            <a:graphicFrameLocks noGrp="1"/>
          </p:cNvGraphicFramePr>
          <p:nvPr/>
        </p:nvGraphicFramePr>
        <p:xfrm>
          <a:off x="7935488" y="2499650"/>
          <a:ext cx="2133600" cy="914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s3:String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"example"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083" name="Text Box 27"/>
          <p:cNvSpPr txBox="1">
            <a:spLocks noChangeArrowheads="1"/>
          </p:cNvSpPr>
          <p:nvPr/>
        </p:nvSpPr>
        <p:spPr bwMode="auto">
          <a:xfrm>
            <a:off x="2362200" y="1905000"/>
            <a:ext cx="1600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sz="2400">
                <a:solidFill>
                  <a:schemeClr val="hlink"/>
                </a:solidFill>
                <a:ea typeface="新細明體" pitchFamily="18" charset="-120"/>
              </a:rPr>
              <a:t>String (class)</a:t>
            </a:r>
          </a:p>
        </p:txBody>
      </p:sp>
      <p:sp>
        <p:nvSpPr>
          <p:cNvPr id="173084" name="Line 28"/>
          <p:cNvSpPr>
            <a:spLocks noChangeShapeType="1"/>
          </p:cNvSpPr>
          <p:nvPr/>
        </p:nvSpPr>
        <p:spPr bwMode="auto">
          <a:xfrm flipV="1">
            <a:off x="3962400" y="1524000"/>
            <a:ext cx="1219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173085" name="Line 29"/>
          <p:cNvSpPr>
            <a:spLocks noChangeShapeType="1"/>
          </p:cNvSpPr>
          <p:nvPr/>
        </p:nvSpPr>
        <p:spPr bwMode="auto">
          <a:xfrm flipV="1">
            <a:off x="3962400" y="2209800"/>
            <a:ext cx="238142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HK" altLang="en-US"/>
          </a:p>
        </p:txBody>
      </p:sp>
      <p:sp>
        <p:nvSpPr>
          <p:cNvPr id="173086" name="Line 30"/>
          <p:cNvSpPr>
            <a:spLocks noChangeShapeType="1"/>
          </p:cNvSpPr>
          <p:nvPr/>
        </p:nvSpPr>
        <p:spPr bwMode="auto">
          <a:xfrm>
            <a:off x="3962400" y="2209800"/>
            <a:ext cx="3988037" cy="10717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HK" altLang="en-US"/>
          </a:p>
        </p:txBody>
      </p:sp>
      <p:sp>
        <p:nvSpPr>
          <p:cNvPr id="173087" name="Rectangle 31"/>
          <p:cNvSpPr>
            <a:spLocks noChangeArrowheads="1"/>
          </p:cNvSpPr>
          <p:nvPr/>
        </p:nvSpPr>
        <p:spPr bwMode="auto">
          <a:xfrm>
            <a:off x="2057400" y="3429000"/>
            <a:ext cx="8305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The </a:t>
            </a: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sz="2400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class can be used to define as many </a:t>
            </a:r>
            <a:r>
              <a:rPr lang="en-US" altLang="zh-TW" sz="2400" b="1" i="1" dirty="0">
                <a:ea typeface="新細明體" pitchFamily="18" charset="-120"/>
              </a:rPr>
              <a:t>String objects</a:t>
            </a:r>
            <a:r>
              <a:rPr lang="en-US" altLang="zh-TW" sz="2400" dirty="0">
                <a:ea typeface="新細明體" pitchFamily="18" charset="-120"/>
              </a:rPr>
              <a:t> as you like.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Its reusability is </a:t>
            </a:r>
            <a:r>
              <a:rPr lang="en-US" altLang="zh-TW" sz="2400" u="sng" dirty="0">
                <a:ea typeface="新細明體" pitchFamily="18" charset="-120"/>
              </a:rPr>
              <a:t>very high</a:t>
            </a:r>
            <a:r>
              <a:rPr lang="en-US" altLang="zh-TW" sz="2400" dirty="0">
                <a:ea typeface="新細明體" pitchFamily="18" charset="-120"/>
              </a:rPr>
              <a:t>.</a:t>
            </a:r>
            <a:endParaRPr lang="en-US" altLang="zh-TW" dirty="0"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The </a:t>
            </a: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sz="2400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class is provided for us by the Java standard class library.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But we can also write our own classes that define specific objects that we need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952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3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3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3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3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3" grpId="0" animBg="1" autoUpdateAnimBg="0"/>
      <p:bldP spid="173084" grpId="0" animBg="1"/>
      <p:bldP spid="173085" grpId="0" animBg="1"/>
      <p:bldP spid="173086" grpId="0" animBg="1"/>
      <p:bldP spid="1730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462B4F78-9AF9-48D5-96C4-BD837DD85D01}" type="slidenum">
              <a:rPr lang="zh-TW" altLang="en-US" sz="1400"/>
              <a:pPr/>
              <a:t>7</a:t>
            </a:fld>
            <a:endParaRPr lang="en-US" altLang="zh-TW" sz="1400"/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1981200" y="966390"/>
            <a:ext cx="7239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482600"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class TestStringClass {</a:t>
            </a:r>
          </a:p>
          <a:p>
            <a:pPr marL="342900" indent="-342900" defTabSz="482600"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public static void main(String s[])  {</a:t>
            </a:r>
          </a:p>
          <a:p>
            <a:pPr marL="342900" indent="-342900" defTabSz="482600"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  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s1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= new String("Programming");</a:t>
            </a:r>
          </a:p>
          <a:p>
            <a:pPr marL="342900" indent="-342900" defTabSz="482600"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  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s2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= new String("Java");</a:t>
            </a:r>
          </a:p>
          <a:p>
            <a:pPr marL="342900" indent="-342900" defTabSz="482600"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  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s3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= new String("example");</a:t>
            </a:r>
          </a:p>
          <a:p>
            <a:pPr marL="342900" indent="-342900" defTabSz="482600">
              <a:spcBef>
                <a:spcPct val="0"/>
              </a:spcBef>
            </a:pP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 marL="342900" indent="-342900" defTabSz="482600"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 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System.out.println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(s1.toUpperCase());</a:t>
            </a:r>
          </a:p>
          <a:p>
            <a:pPr marL="342900" indent="-342900" defTabSz="482600"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 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System.out.println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(s2.toUpperCase());</a:t>
            </a:r>
          </a:p>
          <a:p>
            <a:pPr marL="342900" indent="-342900" defTabSz="482600"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 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System.out.println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(s3.toUpperCase());</a:t>
            </a:r>
          </a:p>
          <a:p>
            <a:pPr marL="342900" indent="-342900" defTabSz="482600"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}</a:t>
            </a:r>
          </a:p>
          <a:p>
            <a:pPr marL="342900" indent="-342900" defTabSz="482600"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712058" y="230979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Example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2057400" y="4546601"/>
            <a:ext cx="8001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TW" sz="2400" dirty="0">
                <a:ea typeface="新細明體" pitchFamily="18" charset="-120"/>
              </a:rPr>
              <a:t>In this example, 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sz="2400" dirty="0">
                <a:ea typeface="新細明體" pitchFamily="18" charset="-120"/>
              </a:rPr>
              <a:t> is </a:t>
            </a:r>
            <a:r>
              <a:rPr lang="en-US" altLang="zh-TW" sz="2400" b="1" i="1" dirty="0">
                <a:solidFill>
                  <a:srgbClr val="FF0000"/>
                </a:solidFill>
                <a:ea typeface="新細明體" pitchFamily="18" charset="-120"/>
              </a:rPr>
              <a:t>class</a:t>
            </a:r>
            <a:r>
              <a:rPr lang="en-US" altLang="zh-TW" sz="2400" dirty="0">
                <a:ea typeface="新細明體" pitchFamily="18" charset="-120"/>
              </a:rPr>
              <a:t>. 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s1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s2</a:t>
            </a:r>
            <a:r>
              <a:rPr lang="en-US" altLang="zh-TW" sz="2400" dirty="0"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s3</a:t>
            </a:r>
            <a:r>
              <a:rPr lang="en-US" altLang="zh-TW" sz="2400" dirty="0">
                <a:ea typeface="新細明體" pitchFamily="18" charset="-120"/>
              </a:rPr>
              <a:t> are the </a:t>
            </a:r>
            <a:r>
              <a:rPr lang="en-US" altLang="zh-TW" sz="2400" b="1" i="1" dirty="0">
                <a:solidFill>
                  <a:schemeClr val="hlink"/>
                </a:solidFill>
                <a:ea typeface="新細明體" pitchFamily="18" charset="-120"/>
              </a:rPr>
              <a:t>objects</a:t>
            </a:r>
            <a:r>
              <a:rPr lang="en-US" altLang="zh-TW" sz="2400" dirty="0">
                <a:ea typeface="新細明體" pitchFamily="18" charset="-120"/>
              </a:rPr>
              <a:t> (or references to objects, precisely speaking). Each of them has </a:t>
            </a:r>
            <a:r>
              <a:rPr lang="en-US" altLang="zh-TW" sz="2400" u="sng" dirty="0">
                <a:ea typeface="新細明體" pitchFamily="18" charset="-120"/>
              </a:rPr>
              <a:t>different state</a:t>
            </a:r>
            <a:r>
              <a:rPr lang="en-US" altLang="zh-TW" sz="2400" dirty="0">
                <a:ea typeface="新細明體" pitchFamily="18" charset="-120"/>
              </a:rPr>
              <a:t> but </a:t>
            </a:r>
            <a:r>
              <a:rPr lang="en-US" altLang="zh-TW" sz="2400" u="sng" dirty="0">
                <a:ea typeface="新細明體" pitchFamily="18" charset="-120"/>
              </a:rPr>
              <a:t>same behavior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5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2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203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8C33002B-0025-4B91-9DBB-8F39573DE1A5}" type="slidenum">
              <a:rPr lang="zh-TW" altLang="en-US" sz="1400"/>
              <a:pPr/>
              <a:t>8</a:t>
            </a:fld>
            <a:endParaRPr lang="en-US" altLang="zh-TW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56870" y="356668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Encapsulation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2133600" y="3886200"/>
            <a:ext cx="82296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40000"/>
              </a:spcBef>
              <a:buFontTx/>
              <a:buChar char="•"/>
            </a:pPr>
            <a:r>
              <a:rPr lang="en-GB" altLang="zh-HK" sz="2600" dirty="0">
                <a:ea typeface="新細明體" pitchFamily="18" charset="-120"/>
              </a:rPr>
              <a:t>As you can see from the above diagram, an object's variables make up the </a:t>
            </a:r>
            <a:r>
              <a:rPr lang="en-GB" altLang="zh-HK" sz="2600" dirty="0">
                <a:solidFill>
                  <a:srgbClr val="00B0F0"/>
                </a:solidFill>
                <a:ea typeface="新細明體" pitchFamily="18" charset="-120"/>
              </a:rPr>
              <a:t>centre or </a:t>
            </a:r>
            <a:r>
              <a:rPr lang="en-GB" altLang="zh-HK" sz="2600" i="1" dirty="0">
                <a:solidFill>
                  <a:srgbClr val="00B0F0"/>
                </a:solidFill>
                <a:ea typeface="新細明體" pitchFamily="18" charset="-120"/>
              </a:rPr>
              <a:t>nucleus</a:t>
            </a:r>
            <a:r>
              <a:rPr lang="en-GB" altLang="zh-HK" sz="2600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GB" altLang="zh-HK" sz="2600" dirty="0">
                <a:ea typeface="新細明體" pitchFamily="18" charset="-120"/>
              </a:rPr>
              <a:t>of the object. </a:t>
            </a:r>
            <a:r>
              <a:rPr lang="en-GB" altLang="zh-HK" sz="2600" b="1" dirty="0">
                <a:solidFill>
                  <a:srgbClr val="0000FF"/>
                </a:solidFill>
                <a:ea typeface="新細明體" pitchFamily="18" charset="-120"/>
              </a:rPr>
              <a:t>Methods</a:t>
            </a:r>
            <a:r>
              <a:rPr lang="en-GB" altLang="zh-HK" sz="2600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GB" altLang="zh-HK" sz="2600" dirty="0">
                <a:ea typeface="新細明體" pitchFamily="18" charset="-120"/>
              </a:rPr>
              <a:t>surround and hide the object's nucleus from other objects in the program. 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GB" altLang="zh-HK" sz="2600" dirty="0">
                <a:ea typeface="新細明體" pitchFamily="18" charset="-120"/>
              </a:rPr>
              <a:t>This is called </a:t>
            </a:r>
            <a:r>
              <a:rPr lang="en-GB" altLang="zh-HK" sz="2600" b="1" dirty="0">
                <a:solidFill>
                  <a:srgbClr val="C00000"/>
                </a:solidFill>
                <a:ea typeface="新細明體" pitchFamily="18" charset="-120"/>
              </a:rPr>
              <a:t>encapsulation</a:t>
            </a:r>
            <a:r>
              <a:rPr lang="en-GB" altLang="zh-HK" sz="2600" dirty="0">
                <a:ea typeface="新細明體" pitchFamily="18" charset="-120"/>
              </a:rPr>
              <a:t>. 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909888" y="19431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pic>
        <p:nvPicPr>
          <p:cNvPr id="1833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9" y="1228725"/>
            <a:ext cx="4560887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9" name="Group 6"/>
          <p:cNvGrpSpPr>
            <a:grpSpLocks/>
          </p:cNvGrpSpPr>
          <p:nvPr/>
        </p:nvGrpSpPr>
        <p:grpSpPr bwMode="auto">
          <a:xfrm>
            <a:off x="8172451" y="1390650"/>
            <a:ext cx="1655763" cy="1309688"/>
            <a:chOff x="4435" y="839"/>
            <a:chExt cx="1043" cy="825"/>
          </a:xfrm>
        </p:grpSpPr>
        <p:grpSp>
          <p:nvGrpSpPr>
            <p:cNvPr id="18440" name="Group 7"/>
            <p:cNvGrpSpPr>
              <a:grpSpLocks/>
            </p:cNvGrpSpPr>
            <p:nvPr/>
          </p:nvGrpSpPr>
          <p:grpSpPr bwMode="auto">
            <a:xfrm>
              <a:off x="4755" y="839"/>
              <a:ext cx="723" cy="679"/>
              <a:chOff x="3867" y="850"/>
              <a:chExt cx="723" cy="679"/>
            </a:xfrm>
          </p:grpSpPr>
          <p:sp>
            <p:nvSpPr>
              <p:cNvPr id="18447" name="Text Box 8"/>
              <p:cNvSpPr txBox="1">
                <a:spLocks noChangeArrowheads="1"/>
              </p:cNvSpPr>
              <p:nvPr/>
            </p:nvSpPr>
            <p:spPr bwMode="auto">
              <a:xfrm>
                <a:off x="3867" y="850"/>
                <a:ext cx="722" cy="67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ctr"/>
                <a:r>
                  <a:rPr lang="en-US" altLang="zh-TW" i="1" dirty="0">
                    <a:ea typeface="新細明體" pitchFamily="18" charset="-120"/>
                  </a:rPr>
                  <a:t>emp1</a:t>
                </a:r>
              </a:p>
              <a:p>
                <a:r>
                  <a:rPr lang="en-US" altLang="zh-TW" dirty="0" err="1">
                    <a:ea typeface="新細明體" pitchFamily="18" charset="-120"/>
                  </a:rPr>
                  <a:t>num</a:t>
                </a:r>
                <a:r>
                  <a:rPr lang="en-US" altLang="zh-TW" dirty="0">
                    <a:ea typeface="新細明體" pitchFamily="18" charset="-120"/>
                  </a:rPr>
                  <a:t> : 0</a:t>
                </a:r>
              </a:p>
              <a:p>
                <a:endParaRPr lang="en-US" altLang="zh-TW" dirty="0">
                  <a:ea typeface="新細明體" pitchFamily="18" charset="-120"/>
                </a:endParaRPr>
              </a:p>
              <a:p>
                <a:endParaRPr lang="zh-TW" altLang="en-US" dirty="0">
                  <a:ea typeface="新細明體" pitchFamily="18" charset="-120"/>
                </a:endParaRPr>
              </a:p>
            </p:txBody>
          </p:sp>
          <p:sp>
            <p:nvSpPr>
              <p:cNvPr id="18448" name="Line 9"/>
              <p:cNvSpPr>
                <a:spLocks noChangeShapeType="1"/>
              </p:cNvSpPr>
              <p:nvPr/>
            </p:nvSpPr>
            <p:spPr bwMode="auto">
              <a:xfrm>
                <a:off x="3868" y="1051"/>
                <a:ext cx="7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HK" altLang="en-US"/>
              </a:p>
            </p:txBody>
          </p:sp>
        </p:grpSp>
        <p:grpSp>
          <p:nvGrpSpPr>
            <p:cNvPr id="18441" name="Group 10"/>
            <p:cNvGrpSpPr>
              <a:grpSpLocks/>
            </p:cNvGrpSpPr>
            <p:nvPr/>
          </p:nvGrpSpPr>
          <p:grpSpPr bwMode="auto">
            <a:xfrm>
              <a:off x="4435" y="1215"/>
              <a:ext cx="706" cy="244"/>
              <a:chOff x="2606" y="2519"/>
              <a:chExt cx="741" cy="255"/>
            </a:xfrm>
          </p:grpSpPr>
          <p:sp>
            <p:nvSpPr>
              <p:cNvPr id="18445" name="AutoShape 11"/>
              <p:cNvSpPr>
                <a:spLocks noChangeArrowheads="1"/>
              </p:cNvSpPr>
              <p:nvPr/>
            </p:nvSpPr>
            <p:spPr bwMode="auto">
              <a:xfrm>
                <a:off x="2606" y="2519"/>
                <a:ext cx="135" cy="255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HK" altLang="en-US">
                  <a:ea typeface="新細明體" pitchFamily="18" charset="-120"/>
                </a:endParaRPr>
              </a:p>
            </p:txBody>
          </p:sp>
          <p:sp>
            <p:nvSpPr>
              <p:cNvPr id="18446" name="Text Box 12"/>
              <p:cNvSpPr txBox="1">
                <a:spLocks noChangeArrowheads="1"/>
              </p:cNvSpPr>
              <p:nvPr/>
            </p:nvSpPr>
            <p:spPr bwMode="auto">
              <a:xfrm>
                <a:off x="2679" y="2542"/>
                <a:ext cx="66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altLang="zh-TW" sz="1400">
                    <a:ea typeface="新細明體" pitchFamily="18" charset="-120"/>
                  </a:rPr>
                  <a:t>getNum</a:t>
                </a:r>
              </a:p>
            </p:txBody>
          </p:sp>
        </p:grpSp>
        <p:grpSp>
          <p:nvGrpSpPr>
            <p:cNvPr id="18442" name="Group 13"/>
            <p:cNvGrpSpPr>
              <a:grpSpLocks/>
            </p:cNvGrpSpPr>
            <p:nvPr/>
          </p:nvGrpSpPr>
          <p:grpSpPr bwMode="auto">
            <a:xfrm>
              <a:off x="4439" y="1420"/>
              <a:ext cx="706" cy="244"/>
              <a:chOff x="2606" y="2519"/>
              <a:chExt cx="741" cy="255"/>
            </a:xfrm>
          </p:grpSpPr>
          <p:sp>
            <p:nvSpPr>
              <p:cNvPr id="18443" name="AutoShape 14"/>
              <p:cNvSpPr>
                <a:spLocks noChangeArrowheads="1"/>
              </p:cNvSpPr>
              <p:nvPr/>
            </p:nvSpPr>
            <p:spPr bwMode="auto">
              <a:xfrm>
                <a:off x="2606" y="2519"/>
                <a:ext cx="135" cy="255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HK" altLang="en-US">
                  <a:ea typeface="新細明體" pitchFamily="18" charset="-120"/>
                </a:endParaRPr>
              </a:p>
            </p:txBody>
          </p:sp>
          <p:sp>
            <p:nvSpPr>
              <p:cNvPr id="18444" name="Text Box 15"/>
              <p:cNvSpPr txBox="1">
                <a:spLocks noChangeArrowheads="1"/>
              </p:cNvSpPr>
              <p:nvPr/>
            </p:nvSpPr>
            <p:spPr bwMode="auto">
              <a:xfrm>
                <a:off x="2679" y="2542"/>
                <a:ext cx="66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r>
                  <a:rPr lang="en-US" altLang="zh-TW" sz="1400">
                    <a:ea typeface="新細明體" pitchFamily="18" charset="-120"/>
                  </a:rPr>
                  <a:t>setNum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20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AC341C1-E495-49C1-A3BE-3DCC1A388C04}" type="slidenum">
              <a:rPr lang="zh-TW" altLang="en-US" sz="1400"/>
              <a:pPr/>
              <a:t>9</a:t>
            </a:fld>
            <a:endParaRPr lang="en-US" altLang="zh-TW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Encapsulation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49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2000" dirty="0">
                <a:ea typeface="新細明體" pitchFamily="18" charset="-120"/>
              </a:rPr>
              <a:t>Member access </a:t>
            </a:r>
            <a:r>
              <a:rPr lang="en-US" altLang="zh-TW" sz="2000" b="1" dirty="0">
                <a:ea typeface="新細明體" pitchFamily="18" charset="-120"/>
              </a:rPr>
              <a:t>modifiers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Control access to class’ instance variables and methods</a:t>
            </a:r>
          </a:p>
          <a:p>
            <a:pPr lvl="1" eaLnBrk="1" hangingPunct="1"/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public</a:t>
            </a:r>
          </a:p>
          <a:p>
            <a:pPr lvl="2" eaLnBrk="1" hangingPunct="1"/>
            <a:r>
              <a:rPr lang="en-US" altLang="zh-TW" sz="2000" dirty="0">
                <a:ea typeface="新細明體" pitchFamily="18" charset="-120"/>
              </a:rPr>
              <a:t>Variables and methods </a:t>
            </a:r>
            <a:r>
              <a:rPr lang="en-US" altLang="zh-TW" sz="2000" dirty="0">
                <a:solidFill>
                  <a:srgbClr val="FF00FF"/>
                </a:solidFill>
                <a:ea typeface="新細明體" pitchFamily="18" charset="-120"/>
              </a:rPr>
              <a:t>accessible </a:t>
            </a:r>
            <a:r>
              <a:rPr lang="en-US" altLang="zh-TW" sz="2000" dirty="0">
                <a:ea typeface="新細明體" pitchFamily="18" charset="-120"/>
              </a:rPr>
              <a:t>to other classes</a:t>
            </a:r>
          </a:p>
          <a:p>
            <a:pPr lvl="1" eaLnBrk="1" hangingPunct="1"/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private</a:t>
            </a:r>
          </a:p>
          <a:p>
            <a:pPr lvl="2" eaLnBrk="1" hangingPunct="1"/>
            <a:r>
              <a:rPr lang="en-US" altLang="zh-TW" sz="2000" dirty="0">
                <a:ea typeface="新細明體" pitchFamily="18" charset="-120"/>
              </a:rPr>
              <a:t>Variables and methods </a:t>
            </a:r>
            <a:r>
              <a:rPr lang="en-US" altLang="zh-TW" sz="2000" dirty="0">
                <a:solidFill>
                  <a:srgbClr val="FF00FF"/>
                </a:solidFill>
                <a:ea typeface="新細明體" pitchFamily="18" charset="-120"/>
              </a:rPr>
              <a:t>not accessible </a:t>
            </a:r>
            <a:r>
              <a:rPr lang="en-US" altLang="zh-TW" sz="2000" dirty="0">
                <a:ea typeface="新細明體" pitchFamily="18" charset="-120"/>
              </a:rPr>
              <a:t>to other classes</a:t>
            </a:r>
          </a:p>
          <a:p>
            <a:pPr lvl="2" eaLnBrk="1" hangingPunct="1"/>
            <a:r>
              <a:rPr lang="en-US" altLang="zh-TW" sz="2000" dirty="0">
                <a:ea typeface="新細明體" pitchFamily="18" charset="-120"/>
              </a:rPr>
              <a:t>Can be accessed via</a:t>
            </a:r>
          </a:p>
          <a:p>
            <a:pPr lvl="3" eaLnBrk="1" hangingPunct="1"/>
            <a:r>
              <a:rPr lang="en-US" altLang="zh-TW" sz="2000" b="1" u="sng" dirty="0">
                <a:solidFill>
                  <a:schemeClr val="hlink"/>
                </a:solidFill>
                <a:ea typeface="新細明體" pitchFamily="18" charset="-120"/>
              </a:rPr>
              <a:t>Accessor</a:t>
            </a:r>
            <a:r>
              <a:rPr lang="en-US" altLang="zh-TW" sz="2000" dirty="0">
                <a:ea typeface="新細明體" pitchFamily="18" charset="-120"/>
              </a:rPr>
              <a:t> method (“</a:t>
            </a:r>
            <a:r>
              <a:rPr lang="en-US" altLang="zh-TW" sz="2000" b="1" dirty="0">
                <a:solidFill>
                  <a:schemeClr val="hlink"/>
                </a:solidFill>
                <a:ea typeface="新細明體" pitchFamily="18" charset="-120"/>
              </a:rPr>
              <a:t>get</a:t>
            </a:r>
            <a:r>
              <a:rPr lang="en-US" altLang="zh-TW" sz="2000" dirty="0">
                <a:ea typeface="新細明體" pitchFamily="18" charset="-120"/>
              </a:rPr>
              <a:t>” method)</a:t>
            </a:r>
          </a:p>
          <a:p>
            <a:pPr lvl="4" eaLnBrk="1" hangingPunct="1"/>
            <a:r>
              <a:rPr lang="en-US" altLang="zh-TW" sz="2000" dirty="0">
                <a:ea typeface="新細明體" pitchFamily="18" charset="-120"/>
              </a:rPr>
              <a:t>Allow clients to read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private</a:t>
            </a:r>
            <a:r>
              <a:rPr lang="en-US" altLang="zh-TW" sz="2000" dirty="0">
                <a:ea typeface="新細明體" pitchFamily="18" charset="-120"/>
              </a:rPr>
              <a:t> data</a:t>
            </a:r>
          </a:p>
          <a:p>
            <a:pPr lvl="3" eaLnBrk="1" hangingPunct="1"/>
            <a:r>
              <a:rPr lang="en-US" altLang="zh-TW" sz="2000" b="1" u="sng" dirty="0" err="1">
                <a:solidFill>
                  <a:schemeClr val="hlink"/>
                </a:solidFill>
                <a:ea typeface="新細明體" pitchFamily="18" charset="-120"/>
              </a:rPr>
              <a:t>Mutator</a:t>
            </a:r>
            <a:r>
              <a:rPr lang="en-US" altLang="zh-TW" sz="2000" dirty="0">
                <a:ea typeface="新細明體" pitchFamily="18" charset="-120"/>
              </a:rPr>
              <a:t> method (“</a:t>
            </a:r>
            <a:r>
              <a:rPr lang="en-US" altLang="zh-TW" sz="2000" b="1" dirty="0">
                <a:solidFill>
                  <a:schemeClr val="hlink"/>
                </a:solidFill>
                <a:ea typeface="新細明體" pitchFamily="18" charset="-120"/>
              </a:rPr>
              <a:t>set</a:t>
            </a:r>
            <a:r>
              <a:rPr lang="en-US" altLang="zh-TW" sz="2000" dirty="0">
                <a:ea typeface="新細明體" pitchFamily="18" charset="-120"/>
              </a:rPr>
              <a:t>” method)</a:t>
            </a:r>
          </a:p>
          <a:p>
            <a:pPr lvl="4" eaLnBrk="1" hangingPunct="1"/>
            <a:r>
              <a:rPr lang="en-US" altLang="zh-TW" sz="2000" dirty="0">
                <a:ea typeface="新細明體" pitchFamily="18" charset="-120"/>
              </a:rPr>
              <a:t>Allow clients to modify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private</a:t>
            </a:r>
            <a:r>
              <a:rPr lang="en-US" altLang="zh-TW" sz="2000" dirty="0">
                <a:ea typeface="新細明體" pitchFamily="18" charset="-12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19992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bldLvl="2" autoUpdateAnimBg="0"/>
    </p:bld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{7413454A-E7DF-3348-8F96-1F259921CE4E}tf10001060</Template>
  <TotalTime>32</TotalTime>
  <Words>1932</Words>
  <Application>Microsoft Macintosh PowerPoint</Application>
  <PresentationFormat>寬螢幕</PresentationFormat>
  <Paragraphs>378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Arial Unicode MS</vt:lpstr>
      <vt:lpstr>AvantGarde</vt:lpstr>
      <vt:lpstr>Arial</vt:lpstr>
      <vt:lpstr>Courier New</vt:lpstr>
      <vt:lpstr>Times New Roman</vt:lpstr>
      <vt:lpstr>Trebuchet MS</vt:lpstr>
      <vt:lpstr>Wingdings 3</vt:lpstr>
      <vt:lpstr>Facet</vt:lpstr>
      <vt:lpstr>Introduction to Object Oriented Programming</vt:lpstr>
      <vt:lpstr>3 Key Features</vt:lpstr>
      <vt:lpstr>Encapsulation</vt:lpstr>
      <vt:lpstr>Classes</vt:lpstr>
      <vt:lpstr>Classes</vt:lpstr>
      <vt:lpstr>Classes and Objects</vt:lpstr>
      <vt:lpstr>Example</vt:lpstr>
      <vt:lpstr>Encapsulation</vt:lpstr>
      <vt:lpstr>Encapsulation</vt:lpstr>
      <vt:lpstr>Example</vt:lpstr>
      <vt:lpstr>PowerPoint 簡報</vt:lpstr>
      <vt:lpstr>PowerPoint 簡報</vt:lpstr>
      <vt:lpstr>Constructor Example - Employee</vt:lpstr>
      <vt:lpstr>Inheritance</vt:lpstr>
      <vt:lpstr>PowerPoint 簡報</vt:lpstr>
      <vt:lpstr>PowerPoint 簡報</vt:lpstr>
      <vt:lpstr>Example</vt:lpstr>
      <vt:lpstr>Java General Syntax</vt:lpstr>
      <vt:lpstr>PowerPoint 簡報</vt:lpstr>
      <vt:lpstr>PowerPoint 簡報</vt:lpstr>
      <vt:lpstr>PowerPoint 簡報</vt:lpstr>
      <vt:lpstr>Polymorphism</vt:lpstr>
      <vt:lpstr>Polymorphism</vt:lpstr>
      <vt:lpstr>Example using Polymorphism</vt:lpstr>
      <vt:lpstr>Comparison</vt:lpstr>
      <vt:lpstr>abstract Class Syntax</vt:lpstr>
      <vt:lpstr>Error syntax: an abstract Class</vt:lpstr>
      <vt:lpstr>abstract Class  (with one or more abstract method(s) )</vt:lpstr>
      <vt:lpstr>Interface</vt:lpstr>
      <vt:lpstr>Interface example – Recordable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Programming</dc:title>
  <dc:creator>CHEUNG HO YUEN</dc:creator>
  <cp:lastModifiedBy>CHEUNG HO YUEN</cp:lastModifiedBy>
  <cp:revision>6</cp:revision>
  <dcterms:created xsi:type="dcterms:W3CDTF">2021-02-18T16:14:38Z</dcterms:created>
  <dcterms:modified xsi:type="dcterms:W3CDTF">2023-02-20T06:01:18Z</dcterms:modified>
</cp:coreProperties>
</file>