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388" r:id="rId2"/>
    <p:sldId id="389" r:id="rId3"/>
    <p:sldId id="352" r:id="rId4"/>
    <p:sldId id="359" r:id="rId5"/>
    <p:sldId id="360" r:id="rId6"/>
    <p:sldId id="356" r:id="rId7"/>
    <p:sldId id="355" r:id="rId8"/>
    <p:sldId id="345" r:id="rId9"/>
    <p:sldId id="366" r:id="rId10"/>
    <p:sldId id="368" r:id="rId11"/>
    <p:sldId id="353" r:id="rId12"/>
    <p:sldId id="348" r:id="rId13"/>
    <p:sldId id="350" r:id="rId14"/>
    <p:sldId id="374" r:id="rId15"/>
    <p:sldId id="369" r:id="rId16"/>
    <p:sldId id="370" r:id="rId17"/>
    <p:sldId id="371" r:id="rId18"/>
    <p:sldId id="377" r:id="rId19"/>
    <p:sldId id="373" r:id="rId20"/>
    <p:sldId id="372" r:id="rId21"/>
    <p:sldId id="375" r:id="rId22"/>
    <p:sldId id="376" r:id="rId23"/>
    <p:sldId id="382" r:id="rId24"/>
    <p:sldId id="383" r:id="rId25"/>
    <p:sldId id="384" r:id="rId26"/>
    <p:sldId id="385" r:id="rId27"/>
    <p:sldId id="386" r:id="rId28"/>
    <p:sldId id="378" r:id="rId29"/>
    <p:sldId id="379" r:id="rId30"/>
    <p:sldId id="380" r:id="rId31"/>
    <p:sldId id="381" r:id="rId32"/>
    <p:sldId id="391" r:id="rId33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3333CC"/>
    <a:srgbClr val="CCEC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>
      <p:cViewPr varScale="1">
        <p:scale>
          <a:sx n="95" d="100"/>
          <a:sy n="95" d="100"/>
        </p:scale>
        <p:origin x="184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4CD888D-DAB7-42A4-BA8B-E308E3D3EC1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5566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CCB68-270D-4CBD-A62C-4B1CBA7F7DC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0BE0F-1FDF-4224-B1C3-55955085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6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0BE0F-1FDF-4224-B1C3-559550857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0BE0F-1FDF-4224-B1C3-5595508571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TW" altLang="en-US" sz="1400" b="1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" y="228600"/>
            <a:ext cx="6934200" cy="6400800"/>
          </a:xfrm>
          <a:solidFill>
            <a:schemeClr val="accent1"/>
          </a:solidFill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200" b="1">
                <a:latin typeface="Courier New" pitchFamily="49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838200"/>
            <a:ext cx="2057400" cy="5486400"/>
          </a:xfrm>
        </p:spPr>
        <p:txBody>
          <a:bodyPr lIns="0" anchor="t"/>
          <a:lstStyle>
            <a:lvl1pPr algn="l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96166-11A2-4E4C-8363-47089F623C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700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FDCF2-9278-48EA-95DE-E3A93B3620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609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7B98F-5BEE-4404-9196-9C19DC4ADE3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403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F4DD0-2A40-45D2-A5A1-5C7729B3A0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706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1F009-FCCC-49C3-B50B-6D7638DD87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944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6C096-1900-4D52-B2C4-928AE514CD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90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B6F5-EF37-4C4B-8F53-9037F2B5F1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657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0FAF-D6FF-4604-A9C0-A1540882F0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492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14AA5-FC31-4AB4-9A03-AFC24C2C30D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995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051AC-8DD7-4565-BAF0-E28391EB60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012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99B42-17A3-4E62-A47D-6A44A65B924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946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/>
              <a:t>Page. </a:t>
            </a:r>
            <a:fld id="{9B4EE7BD-4A87-427B-A2C4-03252C182C9D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rgbClr val="0000FF"/>
                </a:solidFill>
              </a:rPr>
              <a:t>OOP 1 – </a:t>
            </a:r>
            <a:br>
              <a:rPr lang="en-US" sz="3200" cap="none" dirty="0">
                <a:solidFill>
                  <a:srgbClr val="0000FF"/>
                </a:solidFill>
              </a:rPr>
            </a:br>
            <a:r>
              <a:rPr lang="en-US" sz="3200" cap="none" dirty="0">
                <a:solidFill>
                  <a:srgbClr val="0000FF"/>
                </a:solidFill>
              </a:rPr>
              <a:t>Java Programming Revision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</a:rPr>
              <a:t>ITP4203 Object Oriented Mobile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1F009-FCCC-49C3-B50B-6D7638DD87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332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48005"/>
              </p:ext>
            </p:extLst>
          </p:nvPr>
        </p:nvGraphicFramePr>
        <p:xfrm>
          <a:off x="879475" y="1019175"/>
          <a:ext cx="7454900" cy="60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Document" r:id="rId3" imgW="7340240" imgH="5972671" progId="Word.Document.8">
                  <p:embed/>
                </p:oleObj>
              </mc:Choice>
              <mc:Fallback>
                <p:oleObj name="Document" r:id="rId3" imgW="7340240" imgH="5972671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019175"/>
                        <a:ext cx="7454900" cy="604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98425"/>
            <a:ext cx="7772400" cy="809625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Arithmetic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2696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String Concatenation</a:t>
            </a:r>
            <a:br>
              <a:rPr lang="en-US" altLang="zh-TW" dirty="0">
                <a:ea typeface="新細明體" pitchFamily="18" charset="-120"/>
              </a:rPr>
            </a:b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685800" y="1378496"/>
            <a:ext cx="8229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17525" indent="-517525" eaLnBrk="0" hangingPunct="0">
              <a:tabLst>
                <a:tab pos="1546225" algn="l"/>
                <a:tab pos="6005513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31825" eaLnBrk="0" hangingPunct="0">
              <a:tabLst>
                <a:tab pos="1546225" algn="l"/>
                <a:tab pos="6005513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tabLst>
                <a:tab pos="1546225" algn="l"/>
                <a:tab pos="6005513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tabLst>
                <a:tab pos="1546225" algn="l"/>
                <a:tab pos="6005513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tabLst>
                <a:tab pos="1546225" algn="l"/>
                <a:tab pos="6005513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546225" algn="l"/>
                <a:tab pos="6005513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546225" algn="l"/>
                <a:tab pos="6005513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546225" algn="l"/>
                <a:tab pos="6005513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546225" algn="l"/>
                <a:tab pos="6005513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The plus operator (</a:t>
            </a:r>
            <a:r>
              <a:rPr lang="en-US" altLang="zh-TW" sz="2400" b="1" dirty="0">
                <a:solidFill>
                  <a:srgbClr val="0000FF"/>
                </a:solidFill>
                <a:ea typeface="新細明體" pitchFamily="18" charset="-120"/>
              </a:rPr>
              <a:t>+</a:t>
            </a:r>
            <a:r>
              <a:rPr lang="en-US" altLang="zh-TW" sz="2400" dirty="0">
                <a:ea typeface="新細明體" pitchFamily="18" charset="-120"/>
              </a:rPr>
              <a:t>) is used for arithmetic addition and string concatenation (</a:t>
            </a:r>
            <a:r>
              <a:rPr lang="en-US" altLang="zh-TW" sz="2400" i="1" dirty="0">
                <a:solidFill>
                  <a:srgbClr val="FF00FF"/>
                </a:solidFill>
                <a:ea typeface="新細明體" pitchFamily="18" charset="-120"/>
              </a:rPr>
              <a:t>joining two strings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The function to perform depends on the type of the information 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zh-TW" sz="2400" dirty="0">
                <a:ea typeface="新細明體" pitchFamily="18" charset="-120"/>
              </a:rPr>
              <a:t>e.g. 	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 + 35 </a:t>
            </a:r>
            <a:r>
              <a:rPr lang="en-US" altLang="zh-TW" sz="2400" dirty="0">
                <a:ea typeface="新細明體" pitchFamily="18" charset="-120"/>
              </a:rPr>
              <a:t>gives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37</a:t>
            </a:r>
            <a:r>
              <a:rPr lang="en-US" altLang="zh-TW" sz="2400" dirty="0">
                <a:ea typeface="新細明體" pitchFamily="18" charset="-120"/>
              </a:rPr>
              <a:t> </a:t>
            </a:r>
            <a:br>
              <a:rPr lang="en-US" altLang="zh-TW" sz="2400" dirty="0">
                <a:ea typeface="新細明體" pitchFamily="18" charset="-120"/>
              </a:rPr>
            </a:br>
            <a:r>
              <a:rPr lang="en-US" altLang="zh-TW" sz="2400" dirty="0">
                <a:ea typeface="新細明體" pitchFamily="18" charset="-120"/>
              </a:rPr>
              <a:t>    but 	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"2" + "35" </a:t>
            </a:r>
            <a:r>
              <a:rPr lang="en-US" altLang="zh-TW" sz="2400" dirty="0">
                <a:ea typeface="新細明體" pitchFamily="18" charset="-120"/>
              </a:rPr>
              <a:t>gives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"235" 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How about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 + "35" </a:t>
            </a:r>
            <a:r>
              <a:rPr lang="en-US" altLang="zh-TW" sz="2400" dirty="0">
                <a:ea typeface="新細明體" pitchFamily="18" charset="-120"/>
              </a:rPr>
              <a:t>or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"2" + 35</a:t>
            </a:r>
            <a:r>
              <a:rPr lang="en-US" altLang="zh-TW" sz="2400" dirty="0">
                <a:ea typeface="新細明體" pitchFamily="18" charset="-120"/>
              </a:rPr>
              <a:t>?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Ans: </a:t>
            </a:r>
            <a:r>
              <a:rPr lang="en-US" altLang="zh-TW" sz="2400" b="1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"235"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If both operands are strings, or if one is a string and one is a number, it performs string </a:t>
            </a:r>
            <a:r>
              <a:rPr lang="en-US" altLang="zh-TW" sz="2400" dirty="0">
                <a:solidFill>
                  <a:srgbClr val="0000FF"/>
                </a:solidFill>
                <a:ea typeface="新細明體" pitchFamily="18" charset="-120"/>
              </a:rPr>
              <a:t>concatenation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If both operands are numeric, it adds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5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Casting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04800" y="140394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i="1" dirty="0">
                <a:solidFill>
                  <a:srgbClr val="0000FF"/>
                </a:solidFill>
                <a:ea typeface="新細明體" pitchFamily="18" charset="-120"/>
              </a:rPr>
              <a:t>Casting</a:t>
            </a:r>
            <a:r>
              <a:rPr lang="en-US" altLang="zh-TW" sz="24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- convert a type to another explicitly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To cast, the type is put in parentheses in front of the value being converted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For example, if </a:t>
            </a: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total</a:t>
            </a:r>
            <a:r>
              <a:rPr lang="en-US" altLang="zh-TW" sz="24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and </a:t>
            </a: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count</a:t>
            </a:r>
            <a:r>
              <a:rPr lang="en-US" altLang="zh-TW" sz="24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are integers, but we want a floating point result when dividing them, we can cast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total</a:t>
            </a:r>
            <a:r>
              <a:rPr lang="en-US" altLang="zh-TW" sz="2400" dirty="0">
                <a:ea typeface="新細明體" pitchFamily="18" charset="-120"/>
              </a:rPr>
              <a:t>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result =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(float)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total / count;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To avoid loss of accuracy, use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 = 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(double)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10/3; a = 10/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(double)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>
                <a:ea typeface="新細明體" pitchFamily="18" charset="-120"/>
              </a:rPr>
              <a:t>	but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NOT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 =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(double) </a:t>
            </a:r>
            <a: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(10/3)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b="1" dirty="0">
                <a:ea typeface="新細明體" pitchFamily="18" charset="-120"/>
              </a:rPr>
              <a:t>Note: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a=10/3.0</a:t>
            </a:r>
            <a:r>
              <a:rPr lang="en-US" altLang="zh-TW" sz="2400" dirty="0">
                <a:ea typeface="新細明體" pitchFamily="18" charset="-120"/>
              </a:rPr>
              <a:t> or 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a=10.0/3</a:t>
            </a:r>
            <a:r>
              <a:rPr lang="en-US" altLang="zh-TW" sz="2400" dirty="0">
                <a:ea typeface="新細明體" pitchFamily="18" charset="-120"/>
              </a:rPr>
              <a:t> also work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361050"/>
              </p:ext>
            </p:extLst>
          </p:nvPr>
        </p:nvGraphicFramePr>
        <p:xfrm>
          <a:off x="614363" y="1293813"/>
          <a:ext cx="7510462" cy="501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Document" r:id="rId3" imgW="8055229" imgH="5401974" progId="Word.Document.8">
                  <p:embed/>
                </p:oleObj>
              </mc:Choice>
              <mc:Fallback>
                <p:oleObj name="Document" r:id="rId3" imgW="8055229" imgH="5401974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293813"/>
                        <a:ext cx="7510462" cy="501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  <a:cs typeface="Times New Roman" pitchFamily="18" charset="0"/>
              </a:rPr>
              <a:t>Equality and Relational Operators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dirty="0">
              <a:ea typeface="新細明體" pitchFamily="18" charset="-120"/>
            </a:endParaRPr>
          </a:p>
          <a:p>
            <a:pPr eaLnBrk="1" hangingPunct="1"/>
            <a:endParaRPr lang="zh-TW" altLang="en-US" dirty="0">
              <a:ea typeface="新細明體" pitchFamily="18" charset="-120"/>
            </a:endParaRPr>
          </a:p>
          <a:p>
            <a:pPr eaLnBrk="1" hangingPunct="1"/>
            <a:endParaRPr lang="zh-TW" altLang="en-US" dirty="0">
              <a:ea typeface="新細明體" pitchFamily="18" charset="-120"/>
            </a:endParaRPr>
          </a:p>
          <a:p>
            <a:pPr eaLnBrk="1" hangingPunct="1"/>
            <a:endParaRPr lang="zh-TW" altLang="en-US" dirty="0">
              <a:ea typeface="新細明體" pitchFamily="18" charset="-120"/>
            </a:endParaRPr>
          </a:p>
          <a:p>
            <a:pPr eaLnBrk="1" hangingPunct="1"/>
            <a:endParaRPr lang="zh-TW" altLang="en-US" dirty="0">
              <a:ea typeface="新細明體" pitchFamily="18" charset="-120"/>
            </a:endParaRPr>
          </a:p>
          <a:p>
            <a:pPr marL="0" indent="0" eaLnBrk="1" hangingPunct="1">
              <a:buNone/>
            </a:pPr>
            <a:endParaRPr lang="zh-TW" altLang="en-US" dirty="0">
              <a:ea typeface="新細明體" pitchFamily="18" charset="-120"/>
            </a:endParaRPr>
          </a:p>
          <a:p>
            <a:pPr eaLnBrk="1" hangingPunct="1"/>
            <a:endParaRPr lang="zh-TW" altLang="en-US" dirty="0">
              <a:ea typeface="新細明體" pitchFamily="18" charset="-120"/>
            </a:endParaRPr>
          </a:p>
          <a:p>
            <a:pPr eaLnBrk="1" hangingPunct="1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609600" y="4343400"/>
            <a:ext cx="7620000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TW" altLang="en-US" sz="2800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e.g.  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a=2; b=4;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if (a&gt;b)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System.out.print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("hot - ");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System.out.prinln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("but not humid");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800" dirty="0">
                <a:ea typeface="新細明體" pitchFamily="18" charset="-120"/>
              </a:rPr>
              <a:t>The output is 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but not humid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bg2"/>
                </a:solidFill>
                <a:ea typeface="新細明體" pitchFamily="18" charset="-120"/>
                <a:cs typeface="Times New Roman" pitchFamily="18" charset="0"/>
              </a:rPr>
              <a:t>Logical Operators</a:t>
            </a:r>
            <a:endParaRPr lang="en-US" altLang="zh-TW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Logical operators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Allows for forming more complex conditions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Combines simple conditions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Java logical operators</a:t>
            </a:r>
          </a:p>
          <a:p>
            <a:pPr lvl="1" eaLnBrk="1" hangingPunct="1"/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&amp;&amp;</a:t>
            </a:r>
            <a:r>
              <a:rPr lang="en-US" altLang="zh-TW" b="1" dirty="0">
                <a:solidFill>
                  <a:schemeClr val="hlink"/>
                </a:solidFill>
                <a:ea typeface="新細明體" pitchFamily="18" charset="-120"/>
              </a:rPr>
              <a:t>   (logical AND)</a:t>
            </a:r>
          </a:p>
          <a:p>
            <a:pPr lvl="1" eaLnBrk="1" hangingPunct="1"/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&amp;</a:t>
            </a:r>
            <a:r>
              <a:rPr lang="en-US" altLang="zh-TW" dirty="0">
                <a:ea typeface="新細明體" pitchFamily="18" charset="-120"/>
              </a:rPr>
              <a:t>     (boolean logical AND)</a:t>
            </a:r>
          </a:p>
          <a:p>
            <a:pPr lvl="1" eaLnBrk="1" hangingPunct="1"/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||</a:t>
            </a:r>
            <a:r>
              <a:rPr lang="en-US" altLang="zh-TW" b="1" dirty="0">
                <a:solidFill>
                  <a:schemeClr val="hlink"/>
                </a:solidFill>
                <a:ea typeface="新細明體" pitchFamily="18" charset="-120"/>
              </a:rPr>
              <a:t>   (logical OR)</a:t>
            </a:r>
          </a:p>
          <a:p>
            <a:pPr lvl="1" eaLnBrk="1" hangingPunct="1"/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|</a:t>
            </a:r>
            <a:r>
              <a:rPr lang="en-US" altLang="zh-TW" dirty="0">
                <a:ea typeface="新細明體" pitchFamily="18" charset="-120"/>
              </a:rPr>
              <a:t>     (boolean logical inclusive OR)</a:t>
            </a:r>
          </a:p>
          <a:p>
            <a:pPr lvl="1" eaLnBrk="1" hangingPunct="1"/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^</a:t>
            </a:r>
            <a:r>
              <a:rPr lang="en-US" altLang="zh-TW" dirty="0">
                <a:ea typeface="新細明體" pitchFamily="18" charset="-120"/>
              </a:rPr>
              <a:t>     (boolean logical exclusive OR)</a:t>
            </a:r>
          </a:p>
          <a:p>
            <a:pPr lvl="1" eaLnBrk="1" hangingPunct="1"/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!</a:t>
            </a:r>
            <a:r>
              <a:rPr lang="en-US" altLang="zh-TW" b="1" dirty="0">
                <a:solidFill>
                  <a:schemeClr val="hlink"/>
                </a:solidFill>
                <a:ea typeface="新細明體" pitchFamily="18" charset="-120"/>
              </a:rPr>
              <a:t>     (logical NOT)</a:t>
            </a:r>
          </a:p>
          <a:p>
            <a:pPr lvl="1" eaLnBrk="1" hangingPunct="1"/>
            <a:endParaRPr lang="en-US" altLang="zh-TW" b="1" dirty="0">
              <a:solidFill>
                <a:schemeClr val="hlink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if/else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Selection Structure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733800"/>
            <a:ext cx="7924800" cy="24384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pitchFamily="18" charset="-120"/>
              </a:rPr>
              <a:t>Perform action (</a:t>
            </a:r>
            <a:r>
              <a:rPr lang="en-US" altLang="zh-TW" sz="3200" b="1" dirty="0">
                <a:latin typeface="Courier New" pitchFamily="49" charset="0"/>
                <a:ea typeface="新細明體" pitchFamily="18" charset="-120"/>
              </a:rPr>
              <a:t>statement</a:t>
            </a:r>
            <a:r>
              <a:rPr lang="en-US" altLang="zh-TW" sz="3200" b="1" baseline="-25000" dirty="0">
                <a:latin typeface="Courier New" pitchFamily="49" charset="0"/>
                <a:ea typeface="新細明體" pitchFamily="18" charset="-120"/>
              </a:rPr>
              <a:t>1</a:t>
            </a:r>
            <a:r>
              <a:rPr lang="en-US" altLang="zh-TW" sz="3200" dirty="0">
                <a:ea typeface="新細明體" pitchFamily="18" charset="-120"/>
              </a:rPr>
              <a:t>) only when condition is </a:t>
            </a:r>
            <a:r>
              <a:rPr lang="en-US" altLang="zh-TW" sz="32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true</a:t>
            </a:r>
            <a:endParaRPr lang="en-US" altLang="zh-TW" sz="3200" dirty="0">
              <a:solidFill>
                <a:srgbClr val="0000FF"/>
              </a:solidFill>
              <a:ea typeface="新細明體" pitchFamily="18" charset="-120"/>
            </a:endParaRPr>
          </a:p>
          <a:p>
            <a:pPr eaLnBrk="1" hangingPunct="1"/>
            <a:r>
              <a:rPr lang="en-US" altLang="zh-TW" sz="3200" dirty="0">
                <a:ea typeface="新細明體" pitchFamily="18" charset="-120"/>
              </a:rPr>
              <a:t>Perform different specified action (</a:t>
            </a:r>
            <a:r>
              <a:rPr lang="en-US" altLang="zh-TW" sz="3200" b="1" dirty="0">
                <a:latin typeface="Courier New" pitchFamily="49" charset="0"/>
                <a:ea typeface="新細明體" pitchFamily="18" charset="-120"/>
              </a:rPr>
              <a:t>statement</a:t>
            </a:r>
            <a:r>
              <a:rPr lang="en-US" altLang="zh-TW" sz="3200" b="1" baseline="-25000" dirty="0">
                <a:latin typeface="Courier New" pitchFamily="49" charset="0"/>
                <a:ea typeface="新細明體" pitchFamily="18" charset="-120"/>
              </a:rPr>
              <a:t>2</a:t>
            </a:r>
            <a:r>
              <a:rPr lang="en-US" altLang="zh-TW" sz="3200" dirty="0">
                <a:ea typeface="新細明體" pitchFamily="18" charset="-120"/>
              </a:rPr>
              <a:t>) when condition is </a:t>
            </a:r>
            <a:r>
              <a:rPr lang="en-US" altLang="zh-TW" sz="32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false</a:t>
            </a:r>
            <a:endParaRPr lang="en-US" altLang="zh-TW" sz="32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990600" y="1219200"/>
            <a:ext cx="7467600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zh-TW" sz="2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 ( condition 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TW" sz="2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statement</a:t>
            </a:r>
            <a:r>
              <a:rPr lang="en-US" altLang="zh-TW" sz="2800" b="1" baseline="-25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TW" sz="2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else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TW" sz="2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statement</a:t>
            </a:r>
            <a:r>
              <a:rPr lang="en-US" altLang="zh-TW" sz="2800" b="1" baseline="-25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2</a:t>
            </a:r>
            <a:endParaRPr lang="zh-TW" altLang="en-US" sz="2800" b="1" baseline="-25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  <p:bldP spid="15770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pitchFamily="18" charset="-120"/>
              </a:rPr>
              <a:t>Conditional Operator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The conditional operator is similar to an </a:t>
            </a:r>
            <a:r>
              <a:rPr lang="en-US" altLang="zh-TW" sz="2400" i="1" dirty="0">
                <a:ea typeface="新細明體" pitchFamily="18" charset="-120"/>
              </a:rPr>
              <a:t>if-else</a:t>
            </a:r>
            <a:r>
              <a:rPr lang="en-US" altLang="zh-TW" sz="2400" dirty="0">
                <a:ea typeface="新細明體" pitchFamily="18" charset="-120"/>
              </a:rPr>
              <a:t> statement, except that it is an expression that </a:t>
            </a:r>
            <a:r>
              <a:rPr lang="en-US" altLang="zh-TW" sz="2400" u="sng" dirty="0">
                <a:ea typeface="新細明體" pitchFamily="18" charset="-120"/>
              </a:rPr>
              <a:t>returns a value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180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For example:</a:t>
            </a:r>
            <a:endParaRPr lang="en-US" altLang="zh-TW" sz="180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		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if (num1 &gt; num2)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			 larger = num1;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		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			 larger = num2;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dirty="0">
                <a:ea typeface="新細明體" pitchFamily="18" charset="-120"/>
              </a:rPr>
              <a:t>is the same as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larger = </a:t>
            </a:r>
            <a:r>
              <a:rPr lang="en-US" altLang="zh-TW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num1 &gt; num2</a:t>
            </a:r>
            <a:r>
              <a:rPr lang="en-US" altLang="zh-TW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)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?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num1 </a:t>
            </a:r>
            <a:r>
              <a:rPr lang="en-US" altLang="zh-TW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: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num2;</a:t>
            </a:r>
            <a:endParaRPr lang="en-US" altLang="zh-TW" sz="2400" b="1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413500" y="3098800"/>
            <a:ext cx="2057400" cy="1143000"/>
          </a:xfrm>
          <a:prstGeom prst="rect">
            <a:avLst/>
          </a:prstGeom>
          <a:solidFill>
            <a:srgbClr val="E3BEFF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spcBef>
                <a:spcPct val="0"/>
              </a:spcBef>
            </a:pPr>
            <a:endParaRPr lang="en-GB" altLang="zh-HK" sz="2000">
              <a:latin typeface="Arial Rounded MT Bold" pitchFamily="34" charset="0"/>
              <a:ea typeface="新細明體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Nested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ea typeface="新細明體" pitchFamily="18" charset="-120"/>
              </a:rPr>
              <a:t> statements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1991544" y="1981200"/>
            <a:ext cx="1752600" cy="106680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spcBef>
                <a:spcPct val="0"/>
              </a:spcBef>
            </a:pPr>
            <a:endParaRPr lang="zh-TW" altLang="en-US" sz="2000" dirty="0">
              <a:latin typeface="Arial Rounded MT Bold" pitchFamily="34" charset="0"/>
              <a:ea typeface="新細明體" pitchFamily="18" charset="-120"/>
            </a:endParaRPr>
          </a:p>
          <a:p>
            <a:pPr algn="ctr" defTabSz="762000" eaLnBrk="0" hangingPunct="0">
              <a:spcBef>
                <a:spcPct val="0"/>
              </a:spcBef>
            </a:pPr>
            <a:r>
              <a:rPr lang="en-US" altLang="zh-TW" sz="2000" dirty="0">
                <a:latin typeface="Arial Rounded MT Bold" pitchFamily="34" charset="0"/>
                <a:ea typeface="新細明體" pitchFamily="18" charset="-120"/>
              </a:rPr>
              <a:t>expression</a:t>
            </a:r>
          </a:p>
          <a:p>
            <a:pPr algn="ctr" defTabSz="762000" eaLnBrk="0" hangingPunct="0">
              <a:spcBef>
                <a:spcPct val="0"/>
              </a:spcBef>
            </a:pPr>
            <a:r>
              <a:rPr lang="en-US" altLang="zh-TW" sz="2000" dirty="0">
                <a:latin typeface="Arial Rounded MT Bold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67544" y="3200400"/>
            <a:ext cx="1447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spcBef>
                <a:spcPct val="0"/>
              </a:spcBef>
            </a:pPr>
            <a:r>
              <a:rPr lang="en-US" altLang="zh-TW" sz="2000">
                <a:latin typeface="Arial Rounded MT Bold" pitchFamily="34" charset="0"/>
                <a:ea typeface="新細明體" pitchFamily="18" charset="-120"/>
              </a:rPr>
              <a:t>statement 3</a:t>
            </a:r>
            <a:endParaRPr lang="en-US" altLang="zh-TW" sz="2400">
              <a:latin typeface="Arial Rounded MT Bold" pitchFamily="34" charset="0"/>
              <a:ea typeface="新細明體" pitchFamily="18" charset="-120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3439344" y="3124200"/>
            <a:ext cx="1524000" cy="91440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spcBef>
                <a:spcPct val="0"/>
              </a:spcBef>
            </a:pPr>
            <a:endParaRPr lang="zh-TW" altLang="en-US" sz="2000">
              <a:latin typeface="Arial Rounded MT Bold" pitchFamily="34" charset="0"/>
              <a:ea typeface="新細明體" pitchFamily="18" charset="-120"/>
            </a:endParaRPr>
          </a:p>
          <a:p>
            <a:pPr algn="ctr" defTabSz="762000" eaLnBrk="0" hangingPunct="0">
              <a:spcBef>
                <a:spcPct val="0"/>
              </a:spcBef>
            </a:pPr>
            <a:r>
              <a:rPr lang="en-US" altLang="zh-TW" sz="2000">
                <a:latin typeface="Arial Rounded MT Bold" pitchFamily="34" charset="0"/>
                <a:ea typeface="新細明體" pitchFamily="18" charset="-120"/>
              </a:rPr>
              <a:t>expression</a:t>
            </a:r>
          </a:p>
          <a:p>
            <a:pPr algn="ctr" defTabSz="762000" eaLnBrk="0" hangingPunct="0">
              <a:spcBef>
                <a:spcPct val="0"/>
              </a:spcBef>
            </a:pPr>
            <a:r>
              <a:rPr lang="en-US" altLang="zh-TW" sz="2000">
                <a:latin typeface="Arial Rounded MT Bold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2372544" y="5334000"/>
            <a:ext cx="533400" cy="5334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2372544" y="4114800"/>
            <a:ext cx="1524000" cy="4572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spcBef>
                <a:spcPct val="0"/>
              </a:spcBef>
            </a:pPr>
            <a:r>
              <a:rPr lang="en-US" altLang="zh-TW" sz="2000">
                <a:latin typeface="Arial Rounded MT Bold" pitchFamily="34" charset="0"/>
                <a:ea typeface="新細明體" pitchFamily="18" charset="-120"/>
              </a:rPr>
              <a:t>statement 2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506144" y="41910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spcBef>
                <a:spcPct val="0"/>
              </a:spcBef>
            </a:pPr>
            <a:r>
              <a:rPr lang="en-US" altLang="zh-TW" sz="2000">
                <a:latin typeface="Arial Rounded MT Bold" pitchFamily="34" charset="0"/>
                <a:ea typeface="新細明體" pitchFamily="18" charset="-120"/>
              </a:rPr>
              <a:t>Statement 1</a:t>
            </a: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3820344" y="4876800"/>
            <a:ext cx="4572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2596382" y="5867400"/>
            <a:ext cx="0" cy="301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248400" y="1828800"/>
            <a:ext cx="2356048" cy="396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 eaLnBrk="0" hangingPunct="0">
              <a:spcBef>
                <a:spcPct val="0"/>
              </a:spcBef>
            </a:pPr>
            <a:r>
              <a:rPr lang="en-US" altLang="zh-TW" sz="2000" dirty="0">
                <a:latin typeface="Arial Rounded MT Bold" pitchFamily="34" charset="0"/>
                <a:ea typeface="新細明體" pitchFamily="18" charset="-120"/>
              </a:rPr>
              <a:t>if (expression 1)</a:t>
            </a:r>
          </a:p>
          <a:p>
            <a:pPr defTabSz="762000" eaLnBrk="0" hangingPunct="0">
              <a:spcBef>
                <a:spcPct val="0"/>
              </a:spcBef>
            </a:pPr>
            <a:r>
              <a:rPr lang="en-US" altLang="zh-TW" sz="2000" dirty="0">
                <a:latin typeface="Arial Rounded MT Bold" pitchFamily="34" charset="0"/>
                <a:ea typeface="新細明體" pitchFamily="18" charset="-120"/>
              </a:rPr>
              <a:t>   if (expression 2)</a:t>
            </a:r>
          </a:p>
          <a:p>
            <a:pPr defTabSz="762000" eaLnBrk="0" hangingPunct="0">
              <a:spcBef>
                <a:spcPct val="0"/>
              </a:spcBef>
            </a:pPr>
            <a:r>
              <a:rPr lang="en-US" altLang="zh-TW" sz="2000" dirty="0">
                <a:latin typeface="Arial Rounded MT Bold" pitchFamily="34" charset="0"/>
                <a:ea typeface="新細明體" pitchFamily="18" charset="-120"/>
              </a:rPr>
              <a:t>       statement 1</a:t>
            </a:r>
          </a:p>
          <a:p>
            <a:pPr defTabSz="762000" eaLnBrk="0" hangingPunct="0">
              <a:spcBef>
                <a:spcPct val="0"/>
              </a:spcBef>
            </a:pPr>
            <a:r>
              <a:rPr lang="en-US" altLang="zh-TW" sz="2000" dirty="0">
                <a:latin typeface="Arial Rounded MT Bold" pitchFamily="34" charset="0"/>
                <a:ea typeface="新細明體" pitchFamily="18" charset="-120"/>
              </a:rPr>
              <a:t>   else</a:t>
            </a:r>
          </a:p>
          <a:p>
            <a:pPr defTabSz="762000" eaLnBrk="0" hangingPunct="0">
              <a:spcBef>
                <a:spcPct val="0"/>
              </a:spcBef>
            </a:pPr>
            <a:r>
              <a:rPr lang="en-US" altLang="zh-TW" sz="2000" dirty="0">
                <a:latin typeface="Arial Rounded MT Bold" pitchFamily="34" charset="0"/>
                <a:ea typeface="新細明體" pitchFamily="18" charset="-120"/>
              </a:rPr>
              <a:t>       statement 2</a:t>
            </a:r>
          </a:p>
          <a:p>
            <a:pPr defTabSz="762000" eaLnBrk="0" hangingPunct="0">
              <a:spcBef>
                <a:spcPct val="0"/>
              </a:spcBef>
            </a:pPr>
            <a:r>
              <a:rPr lang="en-US" altLang="zh-TW" sz="2000" dirty="0">
                <a:latin typeface="Arial Rounded MT Bold" pitchFamily="34" charset="0"/>
                <a:ea typeface="新細明體" pitchFamily="18" charset="-120"/>
              </a:rPr>
              <a:t>else</a:t>
            </a:r>
          </a:p>
          <a:p>
            <a:pPr defTabSz="762000" eaLnBrk="0" hangingPunct="0">
              <a:spcBef>
                <a:spcPct val="0"/>
              </a:spcBef>
            </a:pPr>
            <a:r>
              <a:rPr lang="en-US" altLang="zh-TW" sz="2000" dirty="0">
                <a:latin typeface="Arial Rounded MT Bold" pitchFamily="34" charset="0"/>
                <a:ea typeface="新細明體" pitchFamily="18" charset="-120"/>
              </a:rPr>
              <a:t>       statement 3</a:t>
            </a:r>
          </a:p>
        </p:txBody>
      </p:sp>
      <p:cxnSp>
        <p:nvCxnSpPr>
          <p:cNvPr id="18445" name="AutoShape 13"/>
          <p:cNvCxnSpPr>
            <a:cxnSpLocks noChangeShapeType="1"/>
            <a:stCxn id="18436" idx="3"/>
            <a:endCxn id="18438" idx="0"/>
          </p:cNvCxnSpPr>
          <p:nvPr/>
        </p:nvCxnSpPr>
        <p:spPr bwMode="auto">
          <a:xfrm>
            <a:off x="3744144" y="2514600"/>
            <a:ext cx="457200" cy="6096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6" name="AutoShape 14"/>
          <p:cNvCxnSpPr>
            <a:cxnSpLocks noChangeShapeType="1"/>
            <a:stCxn id="18436" idx="1"/>
            <a:endCxn id="18437" idx="0"/>
          </p:cNvCxnSpPr>
          <p:nvPr/>
        </p:nvCxnSpPr>
        <p:spPr bwMode="auto">
          <a:xfrm rot="10800000" flipV="1">
            <a:off x="1191444" y="2514600"/>
            <a:ext cx="800100" cy="6858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7" name="AutoShape 15"/>
          <p:cNvCxnSpPr>
            <a:cxnSpLocks noChangeShapeType="1"/>
            <a:stCxn id="18437" idx="2"/>
            <a:endCxn id="18439" idx="2"/>
          </p:cNvCxnSpPr>
          <p:nvPr/>
        </p:nvCxnSpPr>
        <p:spPr bwMode="auto">
          <a:xfrm rot="16200000" flipH="1">
            <a:off x="1000944" y="4229100"/>
            <a:ext cx="1562100" cy="11811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8" name="AutoShape 16"/>
          <p:cNvCxnSpPr>
            <a:cxnSpLocks noChangeShapeType="1"/>
            <a:stCxn id="18442" idx="4"/>
            <a:endCxn id="18439" idx="6"/>
          </p:cNvCxnSpPr>
          <p:nvPr/>
        </p:nvCxnSpPr>
        <p:spPr bwMode="auto">
          <a:xfrm rot="5400000">
            <a:off x="3344094" y="4895850"/>
            <a:ext cx="266700" cy="11430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9" name="AutoShape 17"/>
          <p:cNvCxnSpPr>
            <a:cxnSpLocks noChangeShapeType="1"/>
            <a:stCxn id="18438" idx="3"/>
          </p:cNvCxnSpPr>
          <p:nvPr/>
        </p:nvCxnSpPr>
        <p:spPr bwMode="auto">
          <a:xfrm>
            <a:off x="4963344" y="3581400"/>
            <a:ext cx="304800" cy="6858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0" name="AutoShape 18"/>
          <p:cNvCxnSpPr>
            <a:cxnSpLocks noChangeShapeType="1"/>
            <a:stCxn id="18438" idx="1"/>
            <a:endCxn id="18440" idx="0"/>
          </p:cNvCxnSpPr>
          <p:nvPr/>
        </p:nvCxnSpPr>
        <p:spPr bwMode="auto">
          <a:xfrm rot="10800000" flipV="1">
            <a:off x="3134544" y="3581400"/>
            <a:ext cx="304800" cy="5334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1" name="AutoShape 19"/>
          <p:cNvCxnSpPr>
            <a:cxnSpLocks noChangeShapeType="1"/>
          </p:cNvCxnSpPr>
          <p:nvPr/>
        </p:nvCxnSpPr>
        <p:spPr bwMode="auto">
          <a:xfrm rot="10800000" flipV="1">
            <a:off x="4277544" y="4572000"/>
            <a:ext cx="1028700" cy="533400"/>
          </a:xfrm>
          <a:prstGeom prst="bentConnector3">
            <a:avLst>
              <a:gd name="adj1" fmla="val -138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2" name="AutoShape 20"/>
          <p:cNvCxnSpPr>
            <a:cxnSpLocks noChangeShapeType="1"/>
            <a:stCxn id="18440" idx="2"/>
            <a:endCxn id="18442" idx="2"/>
          </p:cNvCxnSpPr>
          <p:nvPr/>
        </p:nvCxnSpPr>
        <p:spPr bwMode="auto">
          <a:xfrm rot="16200000" flipH="1">
            <a:off x="3210744" y="4495800"/>
            <a:ext cx="533400" cy="6858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779069" y="2133600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sz="2000">
                <a:latin typeface="Arial Rounded MT Bold" pitchFamily="34" charset="0"/>
                <a:ea typeface="新細明體" pitchFamily="18" charset="-120"/>
              </a:rPr>
              <a:t>true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845869" y="3200400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sz="2000">
                <a:latin typeface="Arial Rounded MT Bold" pitchFamily="34" charset="0"/>
                <a:ea typeface="新細明體" pitchFamily="18" charset="-120"/>
              </a:rPr>
              <a:t>true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256532" y="21336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sz="2000">
                <a:latin typeface="Arial Rounded MT Bold" pitchFamily="34" charset="0"/>
                <a:ea typeface="新細明體" pitchFamily="18" charset="-120"/>
              </a:rPr>
              <a:t>false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80532" y="32004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sz="2000">
                <a:latin typeface="Arial Rounded MT Bold" pitchFamily="34" charset="0"/>
                <a:ea typeface="新細明體" pitchFamily="18" charset="-120"/>
              </a:rPr>
              <a:t>false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ea typeface="新細明體" pitchFamily="18" charset="-120"/>
                <a:cs typeface="Times New Roman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switch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  <a:cs typeface="Times New Roman" pitchFamily="18" charset="0"/>
              </a:rPr>
              <a:t>Multiple-Selection Structure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dirty="0">
                <a:ea typeface="新細明體" pitchFamily="18" charset="-120"/>
              </a:rPr>
              <a:t> structure</a:t>
            </a:r>
          </a:p>
          <a:p>
            <a:pPr lvl="1" eaLnBrk="1" hangingPunct="1"/>
            <a:r>
              <a:rPr lang="en-US" altLang="zh-TW" sz="2600" dirty="0">
                <a:ea typeface="新細明體" pitchFamily="18" charset="-120"/>
              </a:rPr>
              <a:t>Used for multiple selections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Syntax</a:t>
            </a:r>
            <a:endParaRPr lang="en-US" altLang="zh-TW" sz="2000" dirty="0">
              <a:solidFill>
                <a:srgbClr val="000088"/>
              </a:solidFill>
              <a:latin typeface="Courier New" pitchFamily="49" charset="0"/>
              <a:ea typeface="新細明體" pitchFamily="18" charset="-120"/>
            </a:endParaRP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886200" y="1981200"/>
            <a:ext cx="4572000" cy="1106488"/>
            <a:chOff x="2448" y="1200"/>
            <a:chExt cx="2880" cy="697"/>
          </a:xfrm>
        </p:grpSpPr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 flipH="1">
              <a:off x="2448" y="1440"/>
              <a:ext cx="13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3600" y="1200"/>
              <a:ext cx="1728" cy="6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zh-TW" sz="2200" dirty="0">
                  <a:ea typeface="新細明體" pitchFamily="18" charset="-120"/>
                </a:rPr>
                <a:t>expression must be </a:t>
              </a:r>
              <a:r>
                <a:rPr lang="en-US" altLang="zh-TW" sz="2200" b="1" dirty="0">
                  <a:solidFill>
                    <a:schemeClr val="hlink"/>
                  </a:solidFill>
                  <a:ea typeface="新細明體" pitchFamily="18" charset="-120"/>
                </a:rPr>
                <a:t>byte, short, int or char but </a:t>
              </a:r>
              <a:r>
                <a:rPr lang="en-US" altLang="zh-TW" sz="2200" b="1" dirty="0">
                  <a:solidFill>
                    <a:srgbClr val="FF0000"/>
                  </a:solidFill>
                  <a:ea typeface="新細明體" pitchFamily="18" charset="-120"/>
                </a:rPr>
                <a:t>NOT long</a:t>
              </a:r>
            </a:p>
          </p:txBody>
        </p:sp>
      </p:grp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779463" y="2808288"/>
            <a:ext cx="64595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switch (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expression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)</a:t>
            </a:r>
            <a:r>
              <a:rPr lang="en-US" altLang="zh-TW" sz="2000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case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label</a:t>
            </a:r>
            <a:r>
              <a:rPr lang="en-US" altLang="zh-TW" sz="2600" b="1" baseline="-16000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1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statement(s);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    break;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case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label</a:t>
            </a:r>
            <a:r>
              <a:rPr lang="en-US" altLang="zh-TW" sz="2600" b="1" baseline="-16000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2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statement(s);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    break;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default: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statement(s);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2000" dirty="0">
              <a:solidFill>
                <a:srgbClr val="000088"/>
              </a:solidFill>
              <a:latin typeface="Courier New" pitchFamily="49" charset="0"/>
              <a:ea typeface="新細明體" pitchFamily="18" charset="-120"/>
            </a:endParaRPr>
          </a:p>
          <a:p>
            <a:endParaRPr lang="zh-TW" altLang="en-US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  <p:bldP spid="16589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17488" y="3542829"/>
            <a:ext cx="4529137" cy="18303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06388" y="1363191"/>
            <a:ext cx="8054975" cy="15986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73968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ea typeface="新細明體" pitchFamily="18" charset="-120"/>
                <a:cs typeface="Times New Roman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  <a:cs typeface="Times New Roman" pitchFamily="18" charset="0"/>
              </a:rPr>
              <a:t>Repetition Structure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76225" y="1417836"/>
            <a:ext cx="8448675" cy="39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for (</a:t>
            </a: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200" i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expression1</a:t>
            </a: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;</a:t>
            </a: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200" i="1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expression2</a:t>
            </a: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;</a:t>
            </a:r>
            <a:r>
              <a:rPr lang="en-US" altLang="zh-TW" sz="220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200" i="1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expression3</a:t>
            </a:r>
            <a:r>
              <a:rPr lang="en-US" altLang="zh-TW" sz="2200" i="1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) {</a:t>
            </a:r>
          </a:p>
          <a:p>
            <a:r>
              <a:rPr lang="en-US" altLang="zh-TW" sz="2200" i="1">
                <a:latin typeface="Courier New" pitchFamily="49" charset="0"/>
                <a:ea typeface="新細明體" pitchFamily="18" charset="-120"/>
              </a:rPr>
              <a:t>    statement</a:t>
            </a: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2200"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800">
                <a:ea typeface="新細明體" pitchFamily="18" charset="-120"/>
              </a:rPr>
              <a:t>can easily be rewritten as:</a:t>
            </a:r>
          </a:p>
          <a:p>
            <a:r>
              <a:rPr lang="en-US" altLang="zh-TW" sz="2200" i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expression1</a:t>
            </a: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;</a:t>
            </a:r>
            <a:br>
              <a:rPr lang="en-US" altLang="zh-TW" sz="2200" b="1">
                <a:latin typeface="Courier New" pitchFamily="49" charset="0"/>
                <a:ea typeface="新細明體" pitchFamily="18" charset="-120"/>
              </a:rPr>
            </a:b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while (</a:t>
            </a: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200" i="1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expression2</a:t>
            </a:r>
            <a:r>
              <a:rPr lang="en-US" altLang="zh-TW" sz="2200" i="1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)</a:t>
            </a: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{</a:t>
            </a:r>
            <a:br>
              <a:rPr lang="en-US" altLang="zh-TW" sz="2200" b="1">
                <a:latin typeface="Courier New" pitchFamily="49" charset="0"/>
                <a:ea typeface="新細明體" pitchFamily="18" charset="-120"/>
              </a:rPr>
            </a:b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200" i="1">
                <a:latin typeface="Courier New" pitchFamily="49" charset="0"/>
                <a:ea typeface="新細明體" pitchFamily="18" charset="-120"/>
              </a:rPr>
              <a:t>statement</a:t>
            </a: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;</a:t>
            </a:r>
            <a:br>
              <a:rPr lang="en-US" altLang="zh-TW" sz="2200" b="1">
                <a:latin typeface="Courier New" pitchFamily="49" charset="0"/>
                <a:ea typeface="新細明體" pitchFamily="18" charset="-120"/>
              </a:rPr>
            </a:b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200" i="1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expression3</a:t>
            </a: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;</a:t>
            </a:r>
            <a:br>
              <a:rPr lang="en-US" altLang="zh-TW" sz="2200" b="1">
                <a:latin typeface="Courier New" pitchFamily="49" charset="0"/>
                <a:ea typeface="新細明體" pitchFamily="18" charset="-120"/>
              </a:rPr>
            </a:br>
            <a:r>
              <a:rPr lang="en-US" altLang="zh-TW" sz="2200" b="1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pitchFamily="18" charset="-120"/>
              </a:rPr>
              <a:t>A Simple Program: Printing a Line of Text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96188" y="2625824"/>
            <a:ext cx="1752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eaLnBrk="1" hangingPunct="1"/>
            <a:r>
              <a:rPr lang="en-US" altLang="zh-TW">
                <a:latin typeface="Courier New" pitchFamily="49" charset="0"/>
                <a:ea typeface="新細明體" pitchFamily="18" charset="-120"/>
              </a:rPr>
              <a:t>Hello.java</a:t>
            </a: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Program Output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1773336"/>
            <a:ext cx="7223125" cy="259080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public class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Hello { </a:t>
            </a:r>
            <a:endParaRPr kumimoji="0" lang="en-US" altLang="zh-TW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public static void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main( String [] args )</a:t>
            </a:r>
            <a:endParaRPr kumimoji="0" lang="en-US" altLang="zh-TW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kumimoji="0" lang="en-US" altLang="zh-TW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4 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System.out.println(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“Hello!"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kumimoji="0" lang="en-US" altLang="zh-TW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}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// end method main</a:t>
            </a:r>
            <a:endParaRPr kumimoji="0" lang="en-US" altLang="zh-TW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// end class Hello</a:t>
            </a:r>
            <a:endParaRPr kumimoji="0" lang="en-US" altLang="zh-TW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0825" y="4797524"/>
            <a:ext cx="6553200" cy="3968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Hello!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148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196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while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 Repetition Structure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The structure is: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600">
              <a:latin typeface="Courier New" pitchFamily="49" charset="0"/>
              <a:ea typeface="新細明體" pitchFamily="18" charset="-120"/>
            </a:endParaRPr>
          </a:p>
          <a:p>
            <a:pPr eaLnBrk="1" hangingPunct="1"/>
            <a:endParaRPr lang="zh-TW" altLang="en-US">
              <a:ea typeface="新細明體" pitchFamily="18" charset="-120"/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676400" y="1828800"/>
            <a:ext cx="4889500" cy="2244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while</a:t>
            </a:r>
            <a:r>
              <a:rPr lang="en-US" altLang="zh-TW" sz="2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( condition ) </a:t>
            </a:r>
            <a:r>
              <a:rPr lang="en-US" altLang="zh-TW" sz="26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statement</a:t>
            </a:r>
            <a:r>
              <a:rPr lang="en-US" altLang="zh-TW" sz="2600" baseline="-25000" dirty="0">
                <a:latin typeface="Courier New" pitchFamily="49" charset="0"/>
                <a:ea typeface="新細明體" pitchFamily="18" charset="-120"/>
              </a:rPr>
              <a:t>1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statement</a:t>
            </a:r>
            <a:r>
              <a:rPr lang="en-US" altLang="zh-TW" sz="2600" baseline="-25000" dirty="0">
                <a:latin typeface="Courier New" pitchFamily="49" charset="0"/>
                <a:ea typeface="新細明體" pitchFamily="18" charset="-120"/>
              </a:rPr>
              <a:t>2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statement</a:t>
            </a:r>
            <a:r>
              <a:rPr lang="en-US" altLang="zh-TW" sz="2600" baseline="-25000" dirty="0">
                <a:latin typeface="Courier New" pitchFamily="49" charset="0"/>
                <a:ea typeface="新細明體" pitchFamily="18" charset="-120"/>
              </a:rPr>
              <a:t>3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grpSp>
        <p:nvGrpSpPr>
          <p:cNvPr id="160773" name="Group 5"/>
          <p:cNvGrpSpPr>
            <a:grpSpLocks/>
          </p:cNvGrpSpPr>
          <p:nvPr/>
        </p:nvGrpSpPr>
        <p:grpSpPr bwMode="auto">
          <a:xfrm>
            <a:off x="5338763" y="2514600"/>
            <a:ext cx="3119437" cy="674688"/>
            <a:chOff x="3363" y="1584"/>
            <a:chExt cx="1965" cy="425"/>
          </a:xfrm>
        </p:grpSpPr>
        <p:sp>
          <p:nvSpPr>
            <p:cNvPr id="21510" name="AutoShape 6"/>
            <p:cNvSpPr>
              <a:spLocks/>
            </p:cNvSpPr>
            <p:nvPr/>
          </p:nvSpPr>
          <p:spPr bwMode="auto">
            <a:xfrm>
              <a:off x="3363" y="1783"/>
              <a:ext cx="122" cy="226"/>
            </a:xfrm>
            <a:prstGeom prst="rightBrace">
              <a:avLst>
                <a:gd name="adj1" fmla="val 154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4224" y="1584"/>
              <a:ext cx="110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sz="2400">
                  <a:ea typeface="新細明體" pitchFamily="18" charset="-120"/>
                </a:rPr>
                <a:t>Loop Body</a:t>
              </a: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H="1">
              <a:off x="3600" y="1728"/>
              <a:ext cx="62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TW" altLang="en-US" sz="3600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38200" y="457200"/>
            <a:ext cx="739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71513" y="614363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TW" sz="2800" b="1" dirty="0">
                <a:solidFill>
                  <a:schemeClr val="bg2"/>
                </a:solidFill>
                <a:latin typeface="AvantGarde" pitchFamily="34" charset="0"/>
                <a:ea typeface="新細明體" pitchFamily="18" charset="-120"/>
              </a:rPr>
              <a:t>The </a:t>
            </a:r>
            <a:r>
              <a:rPr lang="en-US" altLang="zh-TW" sz="2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do/while</a:t>
            </a:r>
            <a:r>
              <a:rPr lang="en-US" altLang="zh-TW" sz="2800" b="1" dirty="0">
                <a:solidFill>
                  <a:schemeClr val="bg2"/>
                </a:solidFill>
                <a:latin typeface="AvantGarde" pitchFamily="34" charset="0"/>
                <a:ea typeface="新細明體" pitchFamily="18" charset="-120"/>
              </a:rPr>
              <a:t> Repetition Structure</a:t>
            </a:r>
            <a:endParaRPr lang="en-US" altLang="zh-TW" sz="2800" b="1" dirty="0">
              <a:solidFill>
                <a:srgbClr val="FF3300"/>
              </a:solidFill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685800" y="1852613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1">
                <a:latin typeface="Courier New" pitchFamily="49" charset="0"/>
                <a:ea typeface="新細明體" pitchFamily="18" charset="-120"/>
              </a:rPr>
              <a:t>do/while </a:t>
            </a:r>
            <a:r>
              <a:rPr lang="en-US" altLang="zh-TW" sz="2800">
                <a:ea typeface="新細明體" pitchFamily="18" charset="-120"/>
              </a:rPr>
              <a:t>structure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600">
                <a:ea typeface="新細明體" pitchFamily="18" charset="-120"/>
              </a:rPr>
              <a:t>Similar to </a:t>
            </a:r>
            <a:r>
              <a:rPr lang="en-US" altLang="zh-TW" sz="2600" b="1">
                <a:latin typeface="Courier New" pitchFamily="49" charset="0"/>
                <a:ea typeface="新細明體" pitchFamily="18" charset="-120"/>
              </a:rPr>
              <a:t>while</a:t>
            </a:r>
            <a:r>
              <a:rPr lang="en-US" altLang="zh-TW" sz="2600">
                <a:ea typeface="新細明體" pitchFamily="18" charset="-120"/>
              </a:rPr>
              <a:t> structure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600">
                <a:ea typeface="新細明體" pitchFamily="18" charset="-120"/>
              </a:rPr>
              <a:t>Tests loop-continuation </a:t>
            </a:r>
            <a:r>
              <a:rPr lang="en-US" altLang="zh-TW" sz="2600">
                <a:solidFill>
                  <a:schemeClr val="hlink"/>
                </a:solidFill>
                <a:ea typeface="新細明體" pitchFamily="18" charset="-120"/>
              </a:rPr>
              <a:t>after</a:t>
            </a:r>
            <a:r>
              <a:rPr lang="en-US" altLang="zh-TW" sz="2600">
                <a:ea typeface="新細明體" pitchFamily="18" charset="-120"/>
              </a:rPr>
              <a:t> performing body of loop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i.e., loop body always executes </a:t>
            </a:r>
            <a:r>
              <a:rPr lang="en-US" altLang="zh-TW" sz="2400" u="sng">
                <a:ea typeface="新細明體" pitchFamily="18" charset="-120"/>
              </a:rPr>
              <a:t>at least once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Syntax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zh-TW" altLang="en-US" sz="24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424113" y="4389438"/>
            <a:ext cx="4492625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400" b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do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    statements;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    ...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b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} while ( 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condition </a:t>
            </a:r>
            <a:r>
              <a:rPr lang="en-US" altLang="zh-TW" sz="2400" b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build="p" autoUpdateAnimBg="0"/>
      <p:bldP spid="1638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TW" sz="2800" b="1">
                <a:solidFill>
                  <a:schemeClr val="bg2"/>
                </a:solidFill>
                <a:latin typeface="AvantGarde" pitchFamily="34" charset="0"/>
                <a:ea typeface="新細明體" pitchFamily="18" charset="-120"/>
              </a:rPr>
              <a:t>Nested Loop</a:t>
            </a:r>
            <a:endParaRPr lang="en-US" altLang="zh-TW" sz="2800" b="1">
              <a:solidFill>
                <a:srgbClr val="FF3300"/>
              </a:solidFill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164867" name="AutoShape 3"/>
          <p:cNvSpPr>
            <a:spLocks noChangeAspect="1" noChangeArrowheads="1"/>
          </p:cNvSpPr>
          <p:nvPr/>
        </p:nvSpPr>
        <p:spPr bwMode="auto">
          <a:xfrm>
            <a:off x="671513" y="958850"/>
            <a:ext cx="77724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A loop inside the loop body of another loop.</a:t>
            </a:r>
          </a:p>
          <a:p>
            <a:pPr marL="342900" indent="-342900">
              <a:spcBef>
                <a:spcPct val="30000"/>
              </a:spcBef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Example: Print the following pattern using nested for-loop.</a:t>
            </a:r>
            <a:r>
              <a:rPr lang="en-US" altLang="zh-TW" sz="2200">
                <a:ea typeface="新細明體" pitchFamily="18" charset="-120"/>
              </a:rPr>
              <a:t> 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52400" y="1981200"/>
            <a:ext cx="7318375" cy="3132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public class NestedLoop1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public static void main( String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args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[] 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  </a:t>
            </a:r>
            <a:r>
              <a:rPr lang="en-US" altLang="zh-TW" sz="2000" b="1" dirty="0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for ( int </a:t>
            </a:r>
            <a:r>
              <a:rPr lang="en-US" altLang="zh-TW" sz="2000" b="1" dirty="0" err="1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1" dirty="0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 = 1; </a:t>
            </a:r>
            <a:r>
              <a:rPr lang="en-US" altLang="zh-TW" sz="2000" b="1" dirty="0" err="1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1" dirty="0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 &lt;= 7; </a:t>
            </a:r>
            <a:r>
              <a:rPr lang="en-US" altLang="zh-TW" sz="2000" b="1" dirty="0" err="1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1" dirty="0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++ 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  // print each row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      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for ( int j = 1; j &lt;= 5; </a:t>
            </a:r>
            <a:r>
              <a:rPr lang="en-US" altLang="zh-TW" sz="2000" b="1" dirty="0" err="1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j++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 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      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System.out.print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 j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      </a:t>
            </a: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  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System.out.println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>
                <a:solidFill>
                  <a:schemeClr val="bg2"/>
                </a:solidFill>
                <a:latin typeface="Courier New" pitchFamily="49" charset="0"/>
                <a:ea typeface="新細明體" pitchFamily="18" charset="-12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2000" dirty="0">
              <a:ea typeface="新細明體" pitchFamily="18" charset="-120"/>
            </a:endParaRPr>
          </a:p>
        </p:txBody>
      </p:sp>
      <p:grpSp>
        <p:nvGrpSpPr>
          <p:cNvPr id="164869" name="Group 5"/>
          <p:cNvGrpSpPr>
            <a:grpSpLocks/>
          </p:cNvGrpSpPr>
          <p:nvPr/>
        </p:nvGrpSpPr>
        <p:grpSpPr bwMode="auto">
          <a:xfrm>
            <a:off x="377825" y="2622550"/>
            <a:ext cx="2557463" cy="3432175"/>
            <a:chOff x="0" y="1680"/>
            <a:chExt cx="1584" cy="2055"/>
          </a:xfrm>
        </p:grpSpPr>
        <p:sp>
          <p:nvSpPr>
            <p:cNvPr id="23564" name="AutoShape 6"/>
            <p:cNvSpPr>
              <a:spLocks/>
            </p:cNvSpPr>
            <p:nvPr/>
          </p:nvSpPr>
          <p:spPr bwMode="auto">
            <a:xfrm>
              <a:off x="384" y="1680"/>
              <a:ext cx="192" cy="1104"/>
            </a:xfrm>
            <a:prstGeom prst="leftBrace">
              <a:avLst>
                <a:gd name="adj1" fmla="val 47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>
                <a:ea typeface="新細明體" pitchFamily="18" charset="-120"/>
              </a:endParaRPr>
            </a:p>
          </p:txBody>
        </p:sp>
        <p:sp>
          <p:nvSpPr>
            <p:cNvPr id="23565" name="Freeform 7"/>
            <p:cNvSpPr>
              <a:spLocks/>
            </p:cNvSpPr>
            <p:nvPr/>
          </p:nvSpPr>
          <p:spPr bwMode="auto">
            <a:xfrm>
              <a:off x="0" y="2304"/>
              <a:ext cx="624" cy="1248"/>
            </a:xfrm>
            <a:custGeom>
              <a:avLst/>
              <a:gdLst>
                <a:gd name="T0" fmla="*/ 624 w 624"/>
                <a:gd name="T1" fmla="*/ 1248 h 1248"/>
                <a:gd name="T2" fmla="*/ 192 w 624"/>
                <a:gd name="T3" fmla="*/ 1056 h 1248"/>
                <a:gd name="T4" fmla="*/ 48 w 624"/>
                <a:gd name="T5" fmla="*/ 864 h 1248"/>
                <a:gd name="T6" fmla="*/ 48 w 624"/>
                <a:gd name="T7" fmla="*/ 384 h 1248"/>
                <a:gd name="T8" fmla="*/ 336 w 624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1248">
                  <a:moveTo>
                    <a:pt x="624" y="1248"/>
                  </a:moveTo>
                  <a:cubicBezTo>
                    <a:pt x="456" y="1184"/>
                    <a:pt x="288" y="1120"/>
                    <a:pt x="192" y="1056"/>
                  </a:cubicBezTo>
                  <a:cubicBezTo>
                    <a:pt x="96" y="992"/>
                    <a:pt x="72" y="976"/>
                    <a:pt x="48" y="864"/>
                  </a:cubicBezTo>
                  <a:cubicBezTo>
                    <a:pt x="24" y="752"/>
                    <a:pt x="0" y="528"/>
                    <a:pt x="48" y="384"/>
                  </a:cubicBezTo>
                  <a:cubicBezTo>
                    <a:pt x="96" y="240"/>
                    <a:pt x="216" y="120"/>
                    <a:pt x="33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23566" name="Text Box 8"/>
            <p:cNvSpPr txBox="1">
              <a:spLocks noChangeArrowheads="1"/>
            </p:cNvSpPr>
            <p:nvPr/>
          </p:nvSpPr>
          <p:spPr bwMode="auto">
            <a:xfrm>
              <a:off x="528" y="3456"/>
              <a:ext cx="1056" cy="27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sz="2400" dirty="0">
                  <a:solidFill>
                    <a:srgbClr val="FF0000"/>
                  </a:solidFill>
                  <a:ea typeface="新細明體" pitchFamily="18" charset="-120"/>
                </a:rPr>
                <a:t>Outer </a:t>
              </a:r>
              <a:r>
                <a:rPr lang="en-US" altLang="zh-TW" sz="2400" dirty="0">
                  <a:ea typeface="新細明體" pitchFamily="18" charset="-120"/>
                </a:rPr>
                <a:t>Loop</a:t>
              </a:r>
            </a:p>
          </p:txBody>
        </p:sp>
      </p:grpSp>
      <p:grpSp>
        <p:nvGrpSpPr>
          <p:cNvPr id="164873" name="Group 9"/>
          <p:cNvGrpSpPr>
            <a:grpSpLocks/>
          </p:cNvGrpSpPr>
          <p:nvPr/>
        </p:nvGrpSpPr>
        <p:grpSpPr bwMode="auto">
          <a:xfrm>
            <a:off x="6970713" y="3036888"/>
            <a:ext cx="1981200" cy="2143125"/>
            <a:chOff x="3504" y="1968"/>
            <a:chExt cx="1248" cy="1350"/>
          </a:xfrm>
        </p:grpSpPr>
        <p:sp>
          <p:nvSpPr>
            <p:cNvPr id="23560" name="AutoShape 10"/>
            <p:cNvSpPr>
              <a:spLocks/>
            </p:cNvSpPr>
            <p:nvPr/>
          </p:nvSpPr>
          <p:spPr bwMode="auto">
            <a:xfrm>
              <a:off x="3504" y="1968"/>
              <a:ext cx="144" cy="528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>
                <a:ea typeface="新細明體" pitchFamily="18" charset="-120"/>
              </a:endParaRPr>
            </a:p>
          </p:txBody>
        </p:sp>
        <p:grpSp>
          <p:nvGrpSpPr>
            <p:cNvPr id="23561" name="Group 11"/>
            <p:cNvGrpSpPr>
              <a:grpSpLocks/>
            </p:cNvGrpSpPr>
            <p:nvPr/>
          </p:nvGrpSpPr>
          <p:grpSpPr bwMode="auto">
            <a:xfrm>
              <a:off x="3696" y="2256"/>
              <a:ext cx="1056" cy="1062"/>
              <a:chOff x="3696" y="2256"/>
              <a:chExt cx="1056" cy="1062"/>
            </a:xfrm>
          </p:grpSpPr>
          <p:sp>
            <p:nvSpPr>
              <p:cNvPr id="23562" name="Line 12"/>
              <p:cNvSpPr>
                <a:spLocks noChangeShapeType="1"/>
              </p:cNvSpPr>
              <p:nvPr/>
            </p:nvSpPr>
            <p:spPr bwMode="auto">
              <a:xfrm flipH="1" flipV="1">
                <a:off x="3696" y="2256"/>
                <a:ext cx="624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HK" altLang="en-US"/>
              </a:p>
            </p:txBody>
          </p:sp>
          <p:sp>
            <p:nvSpPr>
              <p:cNvPr id="23563" name="Text Box 13"/>
              <p:cNvSpPr txBox="1">
                <a:spLocks noChangeArrowheads="1"/>
              </p:cNvSpPr>
              <p:nvPr/>
            </p:nvSpPr>
            <p:spPr bwMode="auto">
              <a:xfrm>
                <a:off x="3696" y="3024"/>
                <a:ext cx="1056" cy="29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  <a:ea typeface="新細明體" pitchFamily="18" charset="-120"/>
                  </a:rPr>
                  <a:t>Inner </a:t>
                </a:r>
                <a:r>
                  <a:rPr lang="en-US" altLang="zh-TW" sz="2400" dirty="0">
                    <a:ea typeface="新細明體" pitchFamily="18" charset="-120"/>
                  </a:rPr>
                  <a:t>Loop</a:t>
                </a:r>
              </a:p>
            </p:txBody>
          </p:sp>
        </p:grpSp>
      </p:grp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7543800" y="1981200"/>
            <a:ext cx="1295400" cy="2222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12345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12345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12345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12345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12345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12345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>
                <a:latin typeface="Courier New" pitchFamily="49" charset="0"/>
                <a:ea typeface="新細明體" pitchFamily="18" charset="-120"/>
              </a:rPr>
              <a:t>12345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  <p:bldP spid="164868" grpId="0" animBg="1" autoUpdateAnimBg="0"/>
      <p:bldP spid="16487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ea typeface="新細明體" pitchFamily="18" charset="-120"/>
                <a:cs typeface="Times New Roman" pitchFamily="18" charset="0"/>
              </a:rPr>
              <a:t>Arrays </a:t>
            </a:r>
            <a:r>
              <a:rPr lang="en-US" altLang="zh-TW" dirty="0">
                <a:ea typeface="新細明體" pitchFamily="18" charset="-120"/>
              </a:rPr>
              <a:t>– 1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Consider the declaration</a:t>
            </a:r>
            <a:endParaRPr lang="en-US" altLang="zh-TW" b="1" dirty="0">
              <a:latin typeface="Courier New" pitchFamily="49" charset="0"/>
              <a:ea typeface="新細明體" pitchFamily="18" charset="-12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	 int[]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c =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 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5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-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>
                <a:ea typeface="新細明體" pitchFamily="18" charset="-120"/>
              </a:rPr>
              <a:t> is the array </a:t>
            </a:r>
            <a:r>
              <a:rPr lang="en-US" altLang="zh-TW" sz="2000" i="1" dirty="0">
                <a:ea typeface="新細明體" pitchFamily="18" charset="-120"/>
              </a:rPr>
              <a:t>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c.length</a:t>
            </a:r>
            <a:r>
              <a:rPr lang="en-US" altLang="zh-TW" sz="2000" dirty="0">
                <a:ea typeface="新細明體" pitchFamily="18" charset="-120"/>
              </a:rPr>
              <a:t> accesses array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>
                <a:ea typeface="新細明體" pitchFamily="18" charset="-120"/>
              </a:rPr>
              <a:t>’s </a:t>
            </a:r>
            <a:r>
              <a:rPr lang="en-US" altLang="zh-TW" sz="2000" i="1" dirty="0">
                <a:ea typeface="新細明體" pitchFamily="18" charset="-120"/>
              </a:rPr>
              <a:t>length </a:t>
            </a:r>
            <a:r>
              <a:rPr lang="en-US" altLang="zh-TW" sz="2000" dirty="0">
                <a:ea typeface="新細明體" pitchFamily="18" charset="-120"/>
              </a:rPr>
              <a:t>(5)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>
                <a:ea typeface="新細明體" pitchFamily="18" charset="-120"/>
              </a:rPr>
              <a:t> has 5 </a:t>
            </a:r>
            <a:r>
              <a:rPr lang="en-US" altLang="zh-TW" sz="2000" i="1" dirty="0">
                <a:ea typeface="新細明體" pitchFamily="18" charset="-120"/>
              </a:rPr>
              <a:t>elements</a:t>
            </a:r>
            <a:r>
              <a:rPr lang="en-US" altLang="zh-TW" sz="2000" dirty="0">
                <a:ea typeface="新細明體" pitchFamily="18" charset="-120"/>
              </a:rPr>
              <a:t> (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c[0]</a:t>
            </a:r>
            <a:r>
              <a:rPr lang="en-US" altLang="zh-TW" sz="2000" dirty="0">
                <a:ea typeface="新細明體" pitchFamily="18" charset="-120"/>
              </a:rPr>
              <a:t>,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c[1]</a:t>
            </a:r>
            <a:r>
              <a:rPr lang="en-US" altLang="zh-TW" sz="2000" dirty="0">
                <a:ea typeface="新細明體" pitchFamily="18" charset="-120"/>
              </a:rPr>
              <a:t>, …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c[4]</a:t>
            </a:r>
            <a:r>
              <a:rPr lang="en-US" altLang="zh-TW" sz="2000" dirty="0">
                <a:ea typeface="新細明體" pitchFamily="18" charset="-120"/>
              </a:rPr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c[1]</a:t>
            </a:r>
            <a:r>
              <a:rPr lang="en-US" altLang="zh-TW" sz="2000" dirty="0">
                <a:ea typeface="新細明體" pitchFamily="18" charset="-120"/>
              </a:rPr>
              <a:t> =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20 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assigns integer 20 to the second location of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An array of size N is indexed from </a:t>
            </a:r>
            <a:r>
              <a:rPr lang="en-US" altLang="zh-TW" b="1" u="sng" dirty="0">
                <a:solidFill>
                  <a:srgbClr val="0000FF"/>
                </a:solidFill>
                <a:ea typeface="新細明體" pitchFamily="18" charset="-120"/>
              </a:rPr>
              <a:t>zero</a:t>
            </a:r>
            <a:r>
              <a:rPr lang="en-US" altLang="zh-TW" b="1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b="1" dirty="0">
                <a:ea typeface="新細明體" pitchFamily="18" charset="-120"/>
              </a:rPr>
              <a:t>to </a:t>
            </a:r>
            <a:r>
              <a:rPr lang="en-US" altLang="zh-TW" b="1" u="sng" dirty="0">
                <a:solidFill>
                  <a:srgbClr val="0000FF"/>
                </a:solidFill>
                <a:ea typeface="新細明體" pitchFamily="18" charset="-120"/>
              </a:rPr>
              <a:t>N-1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dirty="0">
                <a:ea typeface="新細明體" pitchFamily="18" charset="-120"/>
              </a:rPr>
              <a:t>We can use </a:t>
            </a:r>
            <a:r>
              <a:rPr lang="en-US" altLang="zh-HK" i="1" dirty="0">
                <a:solidFill>
                  <a:srgbClr val="FF00FF"/>
                </a:solidFill>
                <a:ea typeface="新細明體" pitchFamily="18" charset="-120"/>
              </a:rPr>
              <a:t>initializer list </a:t>
            </a:r>
            <a:r>
              <a:rPr lang="en-US" altLang="zh-HK" dirty="0">
                <a:ea typeface="新細明體" pitchFamily="18" charset="-120"/>
              </a:rPr>
              <a:t>to initialize array elements as</a:t>
            </a:r>
            <a:endParaRPr lang="en-US" altLang="zh-HK" i="1" dirty="0">
              <a:ea typeface="新細明體" pitchFamily="18" charset="-12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HK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int[]</a:t>
            </a:r>
            <a:r>
              <a:rPr lang="en-US" altLang="zh-HK" b="1" dirty="0">
                <a:latin typeface="Courier New" pitchFamily="49" charset="0"/>
                <a:ea typeface="新細明體" pitchFamily="18" charset="-120"/>
              </a:rPr>
              <a:t> n = { </a:t>
            </a:r>
            <a:r>
              <a:rPr lang="en-US" altLang="zh-HK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10</a:t>
            </a:r>
            <a:r>
              <a:rPr lang="en-US" altLang="zh-HK" b="1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HK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20</a:t>
            </a:r>
            <a:r>
              <a:rPr lang="en-US" altLang="zh-HK" b="1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HK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30</a:t>
            </a:r>
            <a:r>
              <a:rPr lang="en-US" altLang="zh-HK" b="1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HK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40</a:t>
            </a:r>
            <a:r>
              <a:rPr lang="en-US" altLang="zh-HK" b="1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HK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50 </a:t>
            </a:r>
            <a:r>
              <a:rPr lang="en-US" altLang="zh-HK" b="1" dirty="0">
                <a:latin typeface="Courier New" pitchFamily="49" charset="0"/>
                <a:ea typeface="新細明體" pitchFamily="18" charset="-120"/>
              </a:rPr>
              <a:t>};</a:t>
            </a:r>
            <a:endParaRPr lang="en-US" altLang="zh-HK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HK" sz="2800" dirty="0">
                <a:ea typeface="新細明體" pitchFamily="18" charset="-120"/>
              </a:rPr>
              <a:t>The operator </a:t>
            </a:r>
            <a:r>
              <a:rPr lang="en-US" altLang="zh-HK" sz="2800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HK" sz="2800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HK" sz="2800" dirty="0">
                <a:latin typeface="Courier New" pitchFamily="49" charset="0"/>
                <a:ea typeface="新細明體" pitchFamily="18" charset="-120"/>
              </a:rPr>
              <a:t>is not needed.</a:t>
            </a:r>
            <a:endParaRPr lang="en-US" altLang="zh-HK" sz="28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ea typeface="新細明體" pitchFamily="18" charset="-120"/>
                <a:cs typeface="Times New Roman" pitchFamily="18" charset="0"/>
              </a:rPr>
              <a:t>Arrays </a:t>
            </a:r>
            <a:r>
              <a:rPr lang="en-US" altLang="zh-TW" dirty="0">
                <a:ea typeface="新細明體" pitchFamily="18" charset="-120"/>
              </a:rPr>
              <a:t>– 2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257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Declaring and Allocating arrays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Arrays are objects that occupy memory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Allocated dynamically with operator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new</a:t>
            </a:r>
          </a:p>
          <a:p>
            <a:pPr lvl="2" eaLnBrk="1" hangingPunct="1">
              <a:buFontTx/>
              <a:buNone/>
            </a:pP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	 int[]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c =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 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12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];</a:t>
            </a:r>
          </a:p>
          <a:p>
            <a:pPr lvl="3" eaLnBrk="1" hangingPunct="1"/>
            <a:r>
              <a:rPr lang="en-US" altLang="zh-TW" dirty="0">
                <a:ea typeface="新細明體" pitchFamily="18" charset="-120"/>
              </a:rPr>
              <a:t>Equivalent to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    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int[]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c;           </a:t>
            </a:r>
            <a:r>
              <a:rPr lang="en-US" altLang="zh-TW" b="1" dirty="0">
                <a:solidFill>
                  <a:srgbClr val="33CC33"/>
                </a:solidFill>
                <a:latin typeface="Courier New" pitchFamily="49" charset="0"/>
                <a:ea typeface="新細明體" pitchFamily="18" charset="-120"/>
              </a:rPr>
              <a:t>// declare array</a:t>
            </a:r>
            <a:br>
              <a:rPr lang="en-US" altLang="zh-TW" b="1" dirty="0">
                <a:latin typeface="Courier New" pitchFamily="49" charset="0"/>
                <a:ea typeface="新細明體" pitchFamily="18" charset="-120"/>
              </a:rPr>
            </a:b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 c =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 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12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]; </a:t>
            </a:r>
            <a:r>
              <a:rPr lang="en-US" altLang="zh-TW" b="1" dirty="0">
                <a:solidFill>
                  <a:srgbClr val="33CC33"/>
                </a:solidFill>
                <a:latin typeface="Courier New" pitchFamily="49" charset="0"/>
                <a:ea typeface="新細明體" pitchFamily="18" charset="-120"/>
              </a:rPr>
              <a:t>// allocate array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We can allocate arrays of objects too</a:t>
            </a:r>
          </a:p>
          <a:p>
            <a:pPr lvl="3" eaLnBrk="1" hangingPunct="1"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String[] b =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String[ 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100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];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Bear in mind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All </a:t>
            </a:r>
            <a:r>
              <a:rPr lang="en-US" altLang="zh-TW" b="1" dirty="0">
                <a:solidFill>
                  <a:srgbClr val="0000FF"/>
                </a:solidFill>
                <a:ea typeface="新細明體" pitchFamily="18" charset="-120"/>
              </a:rPr>
              <a:t>primitive data </a:t>
            </a:r>
            <a:r>
              <a:rPr lang="en-US" altLang="zh-TW" dirty="0">
                <a:ea typeface="新細明體" pitchFamily="18" charset="-120"/>
              </a:rPr>
              <a:t>type variables are allocated </a:t>
            </a:r>
            <a:r>
              <a:rPr lang="en-US" altLang="zh-TW" b="1" u="sng" dirty="0">
                <a:ea typeface="新細明體" pitchFamily="18" charset="-120"/>
              </a:rPr>
              <a:t>automatically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All </a:t>
            </a:r>
            <a:r>
              <a:rPr lang="en-US" altLang="zh-TW" b="1" dirty="0">
                <a:solidFill>
                  <a:srgbClr val="0000FF"/>
                </a:solidFill>
                <a:ea typeface="新細明體" pitchFamily="18" charset="-120"/>
              </a:rPr>
              <a:t>object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data type variables (including array) must be created by the programmer (using the new operator) </a:t>
            </a:r>
            <a:r>
              <a:rPr lang="en-US" altLang="zh-TW" b="1" u="sng" dirty="0">
                <a:ea typeface="新細明體" pitchFamily="18" charset="-120"/>
              </a:rPr>
              <a:t>explicitly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3" eaLnBrk="1" hangingPunct="1">
              <a:buFontTx/>
              <a:buNone/>
            </a:pPr>
            <a:endParaRPr lang="en-US" altLang="zh-TW" b="1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762000" y="2362200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11188" y="549275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TW" sz="2800" b="1" dirty="0">
                <a:solidFill>
                  <a:schemeClr val="bg2"/>
                </a:solidFill>
                <a:latin typeface="AvantGarde" pitchFamily="34" charset="0"/>
                <a:ea typeface="新細明體" pitchFamily="18" charset="-120"/>
              </a:rPr>
              <a:t>Arrays – 3 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900113" y="1773238"/>
            <a:ext cx="6718300" cy="291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solidFill>
                  <a:srgbClr val="0000FF"/>
                </a:solidFill>
                <a:ea typeface="新細明體" pitchFamily="18" charset="-120"/>
              </a:rPr>
              <a:t>Multiple-subscripted arrays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200" dirty="0">
                <a:ea typeface="新細明體" pitchFamily="18" charset="-120"/>
              </a:rPr>
              <a:t>Tables with rows and columns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ea typeface="新細明體" pitchFamily="18" charset="-120"/>
              </a:rPr>
              <a:t>Double-subscripted (two-dimensional) array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ea typeface="新細明體" pitchFamily="18" charset="-120"/>
              </a:rPr>
              <a:t>Declaring double-subscripted array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b[2][2]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altLang="zh-TW" sz="20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	int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b[][] = { { </a:t>
            </a: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1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2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}, { </a:t>
            </a: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3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4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} };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 and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2</a:t>
            </a:r>
            <a:r>
              <a:rPr lang="en-US" altLang="zh-TW" sz="2000" dirty="0">
                <a:ea typeface="新細明體" pitchFamily="18" charset="-120"/>
              </a:rPr>
              <a:t> initialize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b[0][0]</a:t>
            </a:r>
            <a:r>
              <a:rPr lang="en-US" altLang="zh-TW" sz="2000" dirty="0">
                <a:ea typeface="新細明體" pitchFamily="18" charset="-120"/>
              </a:rPr>
              <a:t> and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b[0][1]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3</a:t>
            </a:r>
            <a:r>
              <a:rPr lang="en-US" altLang="zh-TW" sz="2000" dirty="0">
                <a:ea typeface="新細明體" pitchFamily="18" charset="-120"/>
              </a:rPr>
              <a:t> and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4</a:t>
            </a:r>
            <a:r>
              <a:rPr lang="en-US" altLang="zh-TW" sz="2000" dirty="0">
                <a:ea typeface="新細明體" pitchFamily="18" charset="-120"/>
              </a:rPr>
              <a:t> initialize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b[1][0]</a:t>
            </a:r>
            <a:r>
              <a:rPr lang="en-US" altLang="zh-TW" sz="2000" dirty="0">
                <a:ea typeface="新細明體" pitchFamily="18" charset="-120"/>
              </a:rPr>
              <a:t> and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b[1][1]</a:t>
            </a:r>
            <a:endParaRPr lang="en-US" altLang="zh-TW" sz="2000" dirty="0">
              <a:ea typeface="新細明體" pitchFamily="18" charset="-120"/>
            </a:endParaRPr>
          </a:p>
        </p:txBody>
      </p:sp>
      <p:graphicFrame>
        <p:nvGraphicFramePr>
          <p:cNvPr id="173062" name="Group 6"/>
          <p:cNvGraphicFramePr>
            <a:graphicFrameLocks noGrp="1"/>
          </p:cNvGraphicFramePr>
          <p:nvPr/>
        </p:nvGraphicFramePr>
        <p:xfrm>
          <a:off x="6523038" y="5595938"/>
          <a:ext cx="1330325" cy="752476"/>
        </p:xfrm>
        <a:graphic>
          <a:graphicData uri="http://schemas.openxmlformats.org/drawingml/2006/table">
            <a:tbl>
              <a:tblPr/>
              <a:tblGrid>
                <a:gridCol w="66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3093" name="Group 37"/>
          <p:cNvGraphicFramePr>
            <a:graphicFrameLocks noGrp="1"/>
          </p:cNvGraphicFramePr>
          <p:nvPr/>
        </p:nvGraphicFramePr>
        <p:xfrm>
          <a:off x="6719888" y="5221288"/>
          <a:ext cx="1052512" cy="439737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092" name="Group 36"/>
          <p:cNvGraphicFramePr>
            <a:graphicFrameLocks noGrp="1"/>
          </p:cNvGraphicFramePr>
          <p:nvPr/>
        </p:nvGraphicFramePr>
        <p:xfrm>
          <a:off x="6208713" y="5580063"/>
          <a:ext cx="485775" cy="936625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3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3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3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ea typeface="新細明體" pitchFamily="18" charset="-120"/>
                <a:cs typeface="Times New Roman" pitchFamily="18" charset="0"/>
              </a:rPr>
              <a:t>Arrays </a:t>
            </a:r>
            <a:r>
              <a:rPr lang="en-US" altLang="zh-TW" dirty="0">
                <a:ea typeface="新細明體" pitchFamily="18" charset="-120"/>
              </a:rPr>
              <a:t>– 4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79253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Allocating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multiple-subscripted arrays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Can be allocated dynamically</a:t>
            </a:r>
          </a:p>
          <a:p>
            <a:pPr lvl="2" eaLnBrk="1" hangingPunct="1"/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3</a:t>
            </a:r>
            <a:r>
              <a:rPr lang="en-US" altLang="zh-TW" dirty="0">
                <a:ea typeface="新細明體" pitchFamily="18" charset="-120"/>
              </a:rPr>
              <a:t>-by-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4</a:t>
            </a:r>
            <a:r>
              <a:rPr lang="en-US" altLang="zh-TW" dirty="0">
                <a:ea typeface="新細明體" pitchFamily="18" charset="-120"/>
              </a:rPr>
              <a:t> array</a:t>
            </a:r>
          </a:p>
          <a:p>
            <a:pPr lvl="2" eaLnBrk="1" hangingPunct="1"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	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b[][];</a:t>
            </a:r>
            <a:br>
              <a:rPr lang="en-US" altLang="zh-TW" b="1" dirty="0">
                <a:latin typeface="Courier New" pitchFamily="49" charset="0"/>
                <a:ea typeface="新細明體" pitchFamily="18" charset="-120"/>
              </a:rPr>
            </a:b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b =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 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3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][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 4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];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Rows can have different number of columns</a:t>
            </a:r>
          </a:p>
          <a:p>
            <a:pPr lvl="2" eaLnBrk="1" hangingPunct="1">
              <a:buFontTx/>
              <a:buNone/>
            </a:pP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	 int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c[][];</a:t>
            </a:r>
            <a:br>
              <a:rPr lang="en-US" altLang="zh-TW" b="1" dirty="0">
                <a:latin typeface="Courier New" pitchFamily="49" charset="0"/>
                <a:ea typeface="新細明體" pitchFamily="18" charset="-120"/>
              </a:rPr>
            </a:b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c =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 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2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][ ];   </a:t>
            </a:r>
            <a:r>
              <a:rPr lang="en-US" altLang="zh-TW" b="1" dirty="0">
                <a:solidFill>
                  <a:srgbClr val="33CC33"/>
                </a:solidFill>
                <a:latin typeface="Courier New" pitchFamily="49" charset="0"/>
                <a:ea typeface="新細明體" pitchFamily="18" charset="-120"/>
              </a:rPr>
              <a:t>// allocate rows</a:t>
            </a:r>
            <a:br>
              <a:rPr lang="en-US" altLang="zh-TW" b="1" dirty="0">
                <a:latin typeface="Courier New" pitchFamily="49" charset="0"/>
                <a:ea typeface="新細明體" pitchFamily="18" charset="-120"/>
              </a:rPr>
            </a:b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c[ 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0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 =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 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5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]; </a:t>
            </a:r>
            <a:r>
              <a:rPr lang="en-US" altLang="zh-TW" b="1" dirty="0">
                <a:solidFill>
                  <a:srgbClr val="33CC33"/>
                </a:solidFill>
                <a:latin typeface="Courier New" pitchFamily="49" charset="0"/>
                <a:ea typeface="新細明體" pitchFamily="18" charset="-120"/>
              </a:rPr>
              <a:t>// allocate row 0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</a:t>
            </a:r>
            <a:br>
              <a:rPr lang="en-US" altLang="zh-TW" b="1" dirty="0">
                <a:latin typeface="Courier New" pitchFamily="49" charset="0"/>
                <a:ea typeface="新細明體" pitchFamily="18" charset="-120"/>
              </a:rPr>
            </a:b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c[ 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1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 =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[ 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3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]; </a:t>
            </a:r>
            <a:r>
              <a:rPr lang="en-US" altLang="zh-TW" b="1" dirty="0">
                <a:solidFill>
                  <a:srgbClr val="33CC33"/>
                </a:solidFill>
                <a:latin typeface="Courier New" pitchFamily="49" charset="0"/>
                <a:ea typeface="新細明體" pitchFamily="18" charset="-120"/>
              </a:rPr>
              <a:t>// allocate row 1</a:t>
            </a:r>
          </a:p>
          <a:p>
            <a:pPr lvl="2" eaLnBrk="1" hangingPunct="1">
              <a:buFontTx/>
              <a:buNone/>
            </a:pPr>
            <a:endParaRPr lang="en-US" altLang="zh-TW" b="1" dirty="0">
              <a:solidFill>
                <a:srgbClr val="33CC33"/>
              </a:solidFill>
              <a:latin typeface="Courier New" pitchFamily="49" charset="0"/>
              <a:ea typeface="新細明體" pitchFamily="18" charset="-120"/>
            </a:endParaRPr>
          </a:p>
        </p:txBody>
      </p:sp>
      <p:graphicFrame>
        <p:nvGraphicFramePr>
          <p:cNvPr id="174084" name="Group 4"/>
          <p:cNvGraphicFramePr>
            <a:graphicFrameLocks noGrp="1"/>
          </p:cNvGraphicFramePr>
          <p:nvPr/>
        </p:nvGraphicFramePr>
        <p:xfrm>
          <a:off x="1189038" y="5040313"/>
          <a:ext cx="2843212" cy="1147763"/>
        </p:xfrm>
        <a:graphic>
          <a:graphicData uri="http://schemas.openxmlformats.org/drawingml/2006/table">
            <a:tbl>
              <a:tblPr/>
              <a:tblGrid>
                <a:gridCol w="70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849313" y="5262563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TW" sz="2400">
                <a:ea typeface="新細明體" pitchFamily="18" charset="-120"/>
              </a:rPr>
              <a:t>b</a:t>
            </a:r>
          </a:p>
        </p:txBody>
      </p:sp>
      <p:graphicFrame>
        <p:nvGraphicFramePr>
          <p:cNvPr id="174107" name="Group 27"/>
          <p:cNvGraphicFramePr>
            <a:graphicFrameLocks noGrp="1"/>
          </p:cNvGraphicFramePr>
          <p:nvPr/>
        </p:nvGraphicFramePr>
        <p:xfrm>
          <a:off x="5226050" y="5054600"/>
          <a:ext cx="3513138" cy="711200"/>
        </p:xfrm>
        <a:graphic>
          <a:graphicData uri="http://schemas.openxmlformats.org/drawingml/2006/table">
            <a:tbl>
              <a:tblPr/>
              <a:tblGrid>
                <a:gridCol w="70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95" name="Text Box 50"/>
          <p:cNvSpPr txBox="1">
            <a:spLocks noChangeArrowheads="1"/>
          </p:cNvSpPr>
          <p:nvPr/>
        </p:nvSpPr>
        <p:spPr bwMode="auto">
          <a:xfrm>
            <a:off x="4921250" y="5108575"/>
            <a:ext cx="293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TW" sz="2400">
                <a:ea typeface="新細明體" pitchFamily="18" charset="-120"/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bldLvl="3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95400" y="1828800"/>
            <a:ext cx="1828800" cy="1079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a[ 0 ][ 0 ]</a:t>
            </a:r>
          </a:p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a[ 1 ][ 0 ]</a:t>
            </a:r>
          </a:p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a[ 2 ][ 0 ]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295400" y="220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295400" y="2590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124200" y="1828800"/>
            <a:ext cx="1828800" cy="1079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a[ 0 ][ 1 ]</a:t>
            </a:r>
          </a:p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a[ 1 ][ 1 ]</a:t>
            </a:r>
          </a:p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a[ 2 ][ 1 ]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124200" y="220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124200" y="2590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953000" y="1828800"/>
            <a:ext cx="1828800" cy="1079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a[ 0 ][ 2 ]</a:t>
            </a:r>
          </a:p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a[ 1 ][ 2 ]</a:t>
            </a:r>
          </a:p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a[ 2 ][ 2 ]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953000" y="220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4953000" y="2590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781800" y="1828800"/>
            <a:ext cx="1828800" cy="1079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a[ 0 ][ 3 ]</a:t>
            </a:r>
          </a:p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a[ 1 ][ 3 ]</a:t>
            </a:r>
          </a:p>
          <a:p>
            <a:pPr algn="ctr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a[ 2 ][ 3 ]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6781800" y="220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6781800" y="2590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3400" y="1828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AvantGarde" pitchFamily="34" charset="0"/>
                <a:ea typeface="新細明體" pitchFamily="18" charset="-120"/>
              </a:rPr>
              <a:t>Row 0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33400" y="2590800"/>
            <a:ext cx="757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AvantGarde" pitchFamily="34" charset="0"/>
                <a:ea typeface="新細明體" pitchFamily="18" charset="-120"/>
              </a:rPr>
              <a:t>Row 2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33400" y="2209800"/>
            <a:ext cx="757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AvantGarde" pitchFamily="34" charset="0"/>
                <a:ea typeface="新細明體" pitchFamily="18" charset="-120"/>
              </a:rPr>
              <a:t>Row 1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600200" y="13716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AvantGarde" pitchFamily="34" charset="0"/>
                <a:ea typeface="新細明體" pitchFamily="18" charset="-120"/>
              </a:rPr>
              <a:t>Column 0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505200" y="13716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AvantGarde" pitchFamily="34" charset="0"/>
                <a:ea typeface="新細明體" pitchFamily="18" charset="-120"/>
              </a:rPr>
              <a:t>Column 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5334000" y="13716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AvantGarde" pitchFamily="34" charset="0"/>
                <a:ea typeface="新細明體" pitchFamily="18" charset="-120"/>
              </a:rPr>
              <a:t>Column 2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7086600" y="13716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AvantGarde" pitchFamily="34" charset="0"/>
                <a:ea typeface="新細明體" pitchFamily="18" charset="-120"/>
              </a:rPr>
              <a:t>Column 3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4876800" y="3276600"/>
            <a:ext cx="27510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dirty="0">
                <a:solidFill>
                  <a:srgbClr val="0000FF"/>
                </a:solidFill>
                <a:latin typeface="AvantGarde" pitchFamily="34" charset="0"/>
                <a:ea typeface="新細明體" pitchFamily="18" charset="-120"/>
              </a:rPr>
              <a:t>Column</a:t>
            </a:r>
            <a:r>
              <a:rPr lang="en-US" altLang="zh-TW" dirty="0">
                <a:latin typeface="AvantGarde" pitchFamily="34" charset="0"/>
                <a:ea typeface="新細明體" pitchFamily="18" charset="-120"/>
              </a:rPr>
              <a:t> subscript (or index)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876800" y="3733800"/>
            <a:ext cx="24545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dirty="0">
                <a:solidFill>
                  <a:srgbClr val="0000FF"/>
                </a:solidFill>
                <a:latin typeface="AvantGarde" pitchFamily="34" charset="0"/>
                <a:ea typeface="新細明體" pitchFamily="18" charset="-120"/>
              </a:rPr>
              <a:t>Row</a:t>
            </a:r>
            <a:r>
              <a:rPr lang="en-US" altLang="zh-TW" dirty="0">
                <a:latin typeface="AvantGarde" pitchFamily="34" charset="0"/>
                <a:ea typeface="新細明體" pitchFamily="18" charset="-120"/>
              </a:rPr>
              <a:t> Subscript (or index)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4876800" y="4267200"/>
            <a:ext cx="13131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 dirty="0">
                <a:solidFill>
                  <a:srgbClr val="0000FF"/>
                </a:solidFill>
                <a:latin typeface="AvantGarde" pitchFamily="34" charset="0"/>
                <a:ea typeface="新細明體" pitchFamily="18" charset="-120"/>
              </a:rPr>
              <a:t>Array name</a:t>
            </a:r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4419600" y="2895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3429000" y="28956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3810000" y="28956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4419600" y="3505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3810000" y="39624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3429000" y="4419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1066800" y="5257800"/>
            <a:ext cx="707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dirty="0">
                <a:latin typeface="AvantGarde" pitchFamily="34" charset="0"/>
                <a:ea typeface="新細明體" pitchFamily="18" charset="-120"/>
              </a:rPr>
              <a:t>Fig. 1.5 A double-subscripted array with three rows and four columns.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685800" y="201613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TW" sz="2800" b="1" dirty="0">
                <a:solidFill>
                  <a:schemeClr val="bg2"/>
                </a:solidFill>
                <a:latin typeface="AvantGarde" pitchFamily="34" charset="0"/>
                <a:ea typeface="新細明體" pitchFamily="18" charset="-120"/>
              </a:rPr>
              <a:t>Arrays –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F14AA5-FC31-4AB4-9A03-AFC24C2C30D5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Method Definitions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>
              <a:spcBef>
                <a:spcPct val="50000"/>
              </a:spcBef>
              <a:tabLst>
                <a:tab pos="0" algn="l"/>
              </a:tabLst>
            </a:pP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General format of a method:</a:t>
            </a:r>
            <a:br>
              <a:rPr lang="en-US" altLang="zh-TW" dirty="0">
                <a:ea typeface="新細明體" pitchFamily="18" charset="-120"/>
                <a:cs typeface="Times New Roman" pitchFamily="18" charset="0"/>
              </a:rPr>
            </a:br>
            <a:br>
              <a:rPr lang="en-US" altLang="zh-TW" sz="1000" dirty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18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return-value-type </a:t>
            </a:r>
            <a:r>
              <a:rPr lang="en-US" altLang="zh-TW" sz="1800" b="1" dirty="0">
                <a:solidFill>
                  <a:srgbClr val="C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method-name</a:t>
            </a:r>
            <a:r>
              <a:rPr lang="en-US" altLang="zh-TW" sz="18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parameter-list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) {</a:t>
            </a:r>
            <a:br>
              <a:rPr lang="en-US" altLang="zh-TW" sz="1800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1800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     declarations and statements</a:t>
            </a:r>
            <a:br>
              <a:rPr lang="en-US" altLang="zh-TW" sz="1800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18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  <a:tabLst>
                <a:tab pos="0" algn="l"/>
              </a:tabLst>
            </a:pP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Method can also 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values:</a:t>
            </a:r>
            <a:endParaRPr lang="en-US" altLang="zh-TW" sz="1600" b="1" dirty="0"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  <a:tabLst>
                <a:tab pos="0" algn="l"/>
              </a:tabLst>
            </a:pPr>
            <a:r>
              <a:rPr lang="en-US" altLang="zh-TW" sz="1600" dirty="0">
                <a:ea typeface="新細明體" pitchFamily="18" charset="-120"/>
                <a:cs typeface="Times New Roman" pitchFamily="18" charset="0"/>
              </a:rPr>
              <a:t>	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 expression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;</a:t>
            </a:r>
            <a:br>
              <a:rPr lang="en-US" altLang="zh-TW" sz="20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</a:br>
            <a:endParaRPr lang="en-US" altLang="zh-TW" dirty="0">
              <a:ea typeface="新細明體" pitchFamily="18" charset="-12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tabLst>
                <a:tab pos="0" algn="l"/>
              </a:tabLst>
            </a:pP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Parameters must be correct</a:t>
            </a:r>
          </a:p>
          <a:p>
            <a:pPr lvl="1" algn="just">
              <a:spcBef>
                <a:spcPct val="50000"/>
              </a:spcBef>
              <a:tabLst>
                <a:tab pos="0" algn="l"/>
              </a:tabLst>
            </a:pP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When a method starts running, it must have the right </a:t>
            </a:r>
            <a:r>
              <a:rPr lang="en-US" altLang="zh-TW" i="1" dirty="0">
                <a:solidFill>
                  <a:srgbClr val="FF00FF"/>
                </a:solidFill>
                <a:ea typeface="新細明體" pitchFamily="18" charset="-120"/>
                <a:cs typeface="Times New Roman" pitchFamily="18" charset="0"/>
              </a:rPr>
              <a:t>number of parameters</a:t>
            </a: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, and each parameter must be of the </a:t>
            </a:r>
            <a:r>
              <a:rPr lang="en-US" altLang="zh-TW" b="1" i="1" dirty="0">
                <a:solidFill>
                  <a:srgbClr val="FF00FF"/>
                </a:solidFill>
                <a:ea typeface="新細明體" pitchFamily="18" charset="-120"/>
                <a:cs typeface="Times New Roman" pitchFamily="18" charset="0"/>
              </a:rPr>
              <a:t>required type</a:t>
            </a: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. </a:t>
            </a:r>
            <a:endParaRPr lang="en-US" altLang="zh-TW" b="1" dirty="0"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096000" y="2514600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105400" y="3581400"/>
            <a:ext cx="3810000" cy="844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 dirty="0">
                <a:solidFill>
                  <a:srgbClr val="275A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public int </a:t>
            </a: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square( </a:t>
            </a:r>
            <a:r>
              <a:rPr lang="en-US" altLang="zh-TW" b="1" dirty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 </a:t>
            </a: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y 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275A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b="1" dirty="0">
                <a:solidFill>
                  <a:srgbClr val="275A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y * y;  </a:t>
            </a:r>
            <a:r>
              <a:rPr lang="en-US" altLang="zh-TW" dirty="0">
                <a:solidFill>
                  <a:srgbClr val="275A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  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5796136" y="2996952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77000" y="2438400"/>
            <a:ext cx="1600200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Access Modifier (discussed later)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018729"/>
              </p:ext>
            </p:extLst>
          </p:nvPr>
        </p:nvGraphicFramePr>
        <p:xfrm>
          <a:off x="993775" y="1776413"/>
          <a:ext cx="7666038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Document" r:id="rId3" imgW="5732145" imgH="3885282" progId="Word.Document.8">
                  <p:embed/>
                </p:oleObj>
              </mc:Choice>
              <mc:Fallback>
                <p:oleObj name="Document" r:id="rId3" imgW="5732145" imgH="3885282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776413"/>
                        <a:ext cx="7666038" cy="518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5800" y="1268413"/>
            <a:ext cx="76200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zh-TW" sz="2000" dirty="0">
                <a:ea typeface="新細明體" pitchFamily="18" charset="-120"/>
              </a:rPr>
              <a:t> Specify how to convert types </a:t>
            </a:r>
            <a:r>
              <a:rPr lang="en-US" altLang="zh-TW" sz="2000" i="1" dirty="0">
                <a:ea typeface="新細明體" pitchFamily="18" charset="-120"/>
              </a:rPr>
              <a:t>without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b="1" i="1" dirty="0">
                <a:solidFill>
                  <a:srgbClr val="FF0000"/>
                </a:solidFill>
                <a:ea typeface="新細明體" pitchFamily="18" charset="-120"/>
              </a:rPr>
              <a:t>data loss</a:t>
            </a: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609600" y="2438400"/>
            <a:ext cx="0" cy="2286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304800" y="4724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Promotion Rules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756155"/>
              </p:ext>
            </p:extLst>
          </p:nvPr>
        </p:nvGraphicFramePr>
        <p:xfrm>
          <a:off x="534988" y="914400"/>
          <a:ext cx="7858125" cy="832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Document" r:id="rId3" imgW="7681722" imgH="8150909" progId="Word.Document.8">
                  <p:embed/>
                </p:oleObj>
              </mc:Choice>
              <mc:Fallback>
                <p:oleObj name="Document" r:id="rId3" imgW="7681722" imgH="8150909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914400"/>
                        <a:ext cx="7858125" cy="832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539750" y="115888"/>
            <a:ext cx="7772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TW" sz="2800" b="1" dirty="0">
                <a:solidFill>
                  <a:srgbClr val="FF3300"/>
                </a:solidFill>
                <a:latin typeface="AvantGarde" pitchFamily="34" charset="0"/>
                <a:ea typeface="新細明體" pitchFamily="18" charset="-120"/>
              </a:rPr>
              <a:t>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Scope Rules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4343400" cy="5257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method can see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local variables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parameters</a:t>
            </a:r>
            <a:r>
              <a:rPr lang="en-US" altLang="zh-TW" dirty="0">
                <a:ea typeface="新細明體" pitchFamily="18" charset="-120"/>
              </a:rPr>
              <a:t> that are within it’s scope (inside the box). 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 method can see out of the glass that surrounds it. 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But no outsider can see into the box. </a:t>
            </a:r>
          </a:p>
          <a:p>
            <a:pPr eaLnBrk="1" hangingPunct="1"/>
            <a:endParaRPr lang="zh-TW" altLang="en-US" dirty="0">
              <a:ea typeface="新細明體" pitchFamily="18" charset="-120"/>
            </a:endParaRPr>
          </a:p>
        </p:txBody>
      </p:sp>
      <p:pic>
        <p:nvPicPr>
          <p:cNvPr id="31748" name="Picture 4" descr="oneWayG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0"/>
            <a:ext cx="3962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Method Overloading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Method overloading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Several methods of the same name</a:t>
            </a:r>
          </a:p>
          <a:p>
            <a:pPr lvl="1" eaLnBrk="1" hangingPunct="1"/>
            <a:r>
              <a:rPr lang="en-US" altLang="zh-TW" b="1" dirty="0">
                <a:solidFill>
                  <a:schemeClr val="hlink"/>
                </a:solidFill>
                <a:ea typeface="新細明體" pitchFamily="18" charset="-120"/>
              </a:rPr>
              <a:t>Different parameter set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for each method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Number of parameters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Parameter types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Return type </a:t>
            </a:r>
            <a:r>
              <a:rPr lang="en-US" altLang="zh-TW" b="1" dirty="0">
                <a:solidFill>
                  <a:schemeClr val="bg2"/>
                </a:solidFill>
                <a:ea typeface="新細明體" pitchFamily="18" charset="-120"/>
              </a:rPr>
              <a:t>cannot</a:t>
            </a:r>
            <a:r>
              <a:rPr lang="en-US" altLang="zh-TW" dirty="0">
                <a:ea typeface="新細明體" pitchFamily="18" charset="-120"/>
              </a:rPr>
              <a:t> be used to distinguish overloaded methods.</a:t>
            </a: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Examples from Java Library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The class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Arrays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has many overloaded methods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2CF38B3-F450-4919-ABDF-186BA3529814}" type="slidenum">
              <a:rPr lang="zh-TW" altLang="en-US" sz="1400"/>
              <a:pPr/>
              <a:t>32</a:t>
            </a:fld>
            <a:endParaRPr lang="en-US" altLang="zh-TW" sz="1400"/>
          </a:p>
        </p:txBody>
      </p:sp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3657600" y="2209800"/>
            <a:ext cx="4572000" cy="3352800"/>
            <a:chOff x="2304" y="1392"/>
            <a:chExt cx="2880" cy="2112"/>
          </a:xfrm>
        </p:grpSpPr>
        <p:grpSp>
          <p:nvGrpSpPr>
            <p:cNvPr id="38933" name="Group 3"/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38935" name="AutoShape 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GB" altLang="zh-HK" sz="2400">
                  <a:ea typeface="新細明體" pitchFamily="18" charset="-120"/>
                </a:endParaRPr>
              </a:p>
            </p:txBody>
          </p:sp>
          <p:sp>
            <p:nvSpPr>
              <p:cNvPr id="38936" name="Text Box 5"/>
              <p:cNvSpPr txBox="1">
                <a:spLocks noChangeArrowheads="1"/>
              </p:cNvSpPr>
              <p:nvPr/>
            </p:nvSpPr>
            <p:spPr bwMode="auto">
              <a:xfrm>
                <a:off x="2891" y="1632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TW" b="1" dirty="0" err="1">
                    <a:solidFill>
                      <a:srgbClr val="0000FF"/>
                    </a:solidFill>
                    <a:latin typeface="Courier New" pitchFamily="49" charset="0"/>
                    <a:ea typeface="新細明體" pitchFamily="18" charset="-120"/>
                  </a:rPr>
                  <a:t>doIt</a:t>
                </a:r>
                <a:endParaRPr lang="en-US" altLang="zh-TW" b="1" dirty="0">
                  <a:solidFill>
                    <a:srgbClr val="0000FF"/>
                  </a:solidFill>
                  <a:latin typeface="Courier New" pitchFamily="49" charset="0"/>
                  <a:ea typeface="新細明體" pitchFamily="18" charset="-120"/>
                </a:endParaRPr>
              </a:p>
            </p:txBody>
          </p:sp>
          <p:sp>
            <p:nvSpPr>
              <p:cNvPr id="38937" name="Rectangle 6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GB" altLang="zh-HK" sz="2400">
                  <a:ea typeface="新細明體" pitchFamily="18" charset="-120"/>
                </a:endParaRPr>
              </a:p>
            </p:txBody>
          </p:sp>
          <p:sp>
            <p:nvSpPr>
              <p:cNvPr id="38938" name="Rectangl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GB" altLang="zh-HK" sz="2400">
                  <a:ea typeface="新細明體" pitchFamily="18" charset="-120"/>
                </a:endParaRPr>
              </a:p>
            </p:txBody>
          </p:sp>
          <p:sp>
            <p:nvSpPr>
              <p:cNvPr id="38939" name="Text Box 8"/>
              <p:cNvSpPr txBox="1">
                <a:spLocks noChangeArrowheads="1"/>
              </p:cNvSpPr>
              <p:nvPr/>
            </p:nvSpPr>
            <p:spPr bwMode="auto">
              <a:xfrm>
                <a:off x="3018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TW" altLang="en-US" sz="1000">
                    <a:ea typeface="新細明體" pitchFamily="18" charset="-120"/>
                  </a:rPr>
                  <a:t>  </a:t>
                </a:r>
              </a:p>
            </p:txBody>
          </p:sp>
          <p:sp>
            <p:nvSpPr>
              <p:cNvPr id="38940" name="Text Box 9"/>
              <p:cNvSpPr txBox="1">
                <a:spLocks noChangeArrowheads="1"/>
              </p:cNvSpPr>
              <p:nvPr/>
            </p:nvSpPr>
            <p:spPr bwMode="auto">
              <a:xfrm>
                <a:off x="3028" y="3072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TW" altLang="en-US" sz="1000">
                    <a:ea typeface="新細明體" pitchFamily="18" charset="-120"/>
                  </a:rPr>
                  <a:t> </a:t>
                </a:r>
              </a:p>
            </p:txBody>
          </p:sp>
          <p:sp>
            <p:nvSpPr>
              <p:cNvPr id="38941" name="Text Box 10"/>
              <p:cNvSpPr txBox="1">
                <a:spLocks noChangeArrowheads="1"/>
              </p:cNvSpPr>
              <p:nvPr/>
            </p:nvSpPr>
            <p:spPr bwMode="auto">
              <a:xfrm>
                <a:off x="4149" y="1632"/>
                <a:ext cx="5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TW" b="1" dirty="0">
                    <a:solidFill>
                      <a:srgbClr val="00CC00"/>
                    </a:solidFill>
                    <a:latin typeface="Courier New" pitchFamily="49" charset="0"/>
                    <a:ea typeface="新細明體" pitchFamily="18" charset="-120"/>
                  </a:rPr>
                  <a:t>helpMe</a:t>
                </a:r>
              </a:p>
            </p:txBody>
          </p:sp>
          <p:sp>
            <p:nvSpPr>
              <p:cNvPr id="38942" name="Text Box 11"/>
              <p:cNvSpPr txBox="1">
                <a:spLocks noChangeArrowheads="1"/>
              </p:cNvSpPr>
              <p:nvPr/>
            </p:nvSpPr>
            <p:spPr bwMode="auto">
              <a:xfrm>
                <a:off x="2691" y="2352"/>
                <a:ext cx="8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TW" b="1" dirty="0">
                    <a:solidFill>
                      <a:srgbClr val="00CC00"/>
                    </a:solidFill>
                    <a:latin typeface="Courier New" pitchFamily="49" charset="0"/>
                    <a:ea typeface="新細明體" pitchFamily="18" charset="-120"/>
                  </a:rPr>
                  <a:t>helpMe();</a:t>
                </a:r>
              </a:p>
            </p:txBody>
          </p:sp>
          <p:sp>
            <p:nvSpPr>
              <p:cNvPr id="38943" name="Text Box 12"/>
              <p:cNvSpPr txBox="1">
                <a:spLocks noChangeArrowheads="1"/>
              </p:cNvSpPr>
              <p:nvPr/>
            </p:nvSpPr>
            <p:spPr bwMode="auto">
              <a:xfrm>
                <a:off x="4372" y="2736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TW" altLang="en-US" sz="1000">
                    <a:ea typeface="新細明體" pitchFamily="18" charset="-120"/>
                  </a:rPr>
                  <a:t> </a:t>
                </a:r>
              </a:p>
            </p:txBody>
          </p:sp>
          <p:sp>
            <p:nvSpPr>
              <p:cNvPr id="38944" name="Text Box 13"/>
              <p:cNvSpPr txBox="1">
                <a:spLocks noChangeArrowheads="1"/>
              </p:cNvSpPr>
              <p:nvPr/>
            </p:nvSpPr>
            <p:spPr bwMode="auto">
              <a:xfrm>
                <a:off x="4362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TW" altLang="en-US" sz="1000">
                    <a:ea typeface="新細明體" pitchFamily="18" charset="-120"/>
                  </a:rPr>
                  <a:t>  </a:t>
                </a:r>
              </a:p>
            </p:txBody>
          </p:sp>
        </p:grpSp>
        <p:sp>
          <p:nvSpPr>
            <p:cNvPr id="38934" name="Text Box 14"/>
            <p:cNvSpPr txBox="1">
              <a:spLocks noChangeArrowheads="1"/>
            </p:cNvSpPr>
            <p:nvPr/>
          </p:nvSpPr>
          <p:spPr bwMode="auto">
            <a:xfrm>
              <a:off x="3028" y="2544"/>
              <a:ext cx="1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TW" altLang="en-US" sz="1000">
                  <a:ea typeface="新細明體" pitchFamily="18" charset="-120"/>
                </a:rPr>
                <a:t> </a:t>
              </a:r>
            </a:p>
          </p:txBody>
        </p:sp>
      </p:grpSp>
      <p:grpSp>
        <p:nvGrpSpPr>
          <p:cNvPr id="210959" name="Group 15"/>
          <p:cNvGrpSpPr>
            <a:grpSpLocks/>
          </p:cNvGrpSpPr>
          <p:nvPr/>
        </p:nvGrpSpPr>
        <p:grpSpPr bwMode="auto">
          <a:xfrm>
            <a:off x="990600" y="2209800"/>
            <a:ext cx="2362200" cy="3657600"/>
            <a:chOff x="816" y="1296"/>
            <a:chExt cx="1488" cy="2304"/>
          </a:xfrm>
        </p:grpSpPr>
        <p:sp>
          <p:nvSpPr>
            <p:cNvPr id="38928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GB" altLang="zh-HK" sz="2400">
                <a:ea typeface="新細明體" pitchFamily="18" charset="-120"/>
              </a:endParaRP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GB" altLang="zh-HK" sz="2400">
                <a:ea typeface="新細明體" pitchFamily="18" charset="-120"/>
              </a:endParaRPr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1082" y="2304"/>
              <a:ext cx="9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TW" b="1" dirty="0">
                  <a:solidFill>
                    <a:schemeClr val="bg2"/>
                  </a:solidFill>
                  <a:latin typeface="Courier New" pitchFamily="49" charset="0"/>
                  <a:ea typeface="新細明體" pitchFamily="18" charset="-120"/>
                </a:rPr>
                <a:t>obj.</a:t>
              </a:r>
              <a:r>
                <a:rPr lang="en-US" altLang="zh-TW" b="1" dirty="0">
                  <a:solidFill>
                    <a:srgbClr val="0000FF"/>
                  </a:solidFill>
                  <a:latin typeface="Courier New" pitchFamily="49" charset="0"/>
                  <a:ea typeface="新細明體" pitchFamily="18" charset="-120"/>
                </a:rPr>
                <a:t>doIt();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1392" y="1536"/>
              <a:ext cx="4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TW" b="1">
                  <a:solidFill>
                    <a:schemeClr val="bg2"/>
                  </a:solidFill>
                  <a:latin typeface="Courier New" pitchFamily="49" charset="0"/>
                  <a:ea typeface="新細明體" pitchFamily="18" charset="-120"/>
                </a:rPr>
                <a:t>main</a:t>
              </a:r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1495" y="2496"/>
              <a:ext cx="1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TW" altLang="en-US" sz="1000">
                  <a:ea typeface="新細明體" pitchFamily="18" charset="-120"/>
                </a:rPr>
                <a:t> </a:t>
              </a:r>
            </a:p>
          </p:txBody>
        </p:sp>
      </p:grpSp>
      <p:sp>
        <p:nvSpPr>
          <p:cNvPr id="3891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Method Control Flow</a:t>
            </a:r>
          </a:p>
        </p:txBody>
      </p:sp>
      <p:sp>
        <p:nvSpPr>
          <p:cNvPr id="3891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7725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pitchFamily="18" charset="-120"/>
              </a:rPr>
              <a:t>The called method could be part of another class or object</a:t>
            </a:r>
          </a:p>
        </p:txBody>
      </p:sp>
      <p:cxnSp>
        <p:nvCxnSpPr>
          <p:cNvPr id="210967" name="AutoShape 23"/>
          <p:cNvCxnSpPr>
            <a:cxnSpLocks noChangeShapeType="1"/>
            <a:stCxn id="38929" idx="0"/>
            <a:endCxn id="38930" idx="0"/>
          </p:cNvCxnSpPr>
          <p:nvPr/>
        </p:nvCxnSpPr>
        <p:spPr bwMode="auto">
          <a:xfrm>
            <a:off x="2176463" y="2971800"/>
            <a:ext cx="1587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8" name="AutoShape 24"/>
          <p:cNvCxnSpPr>
            <a:cxnSpLocks noChangeShapeType="1"/>
            <a:stCxn id="38932" idx="2"/>
            <a:endCxn id="38929" idx="2"/>
          </p:cNvCxnSpPr>
          <p:nvPr/>
        </p:nvCxnSpPr>
        <p:spPr bwMode="auto">
          <a:xfrm>
            <a:off x="2176463" y="43592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9" name="AutoShape 25"/>
          <p:cNvCxnSpPr>
            <a:cxnSpLocks noChangeShapeType="1"/>
            <a:stCxn id="38940" idx="1"/>
            <a:endCxn id="38932" idx="3"/>
          </p:cNvCxnSpPr>
          <p:nvPr/>
        </p:nvCxnSpPr>
        <p:spPr bwMode="auto">
          <a:xfrm rot="10800000">
            <a:off x="2284413" y="4237038"/>
            <a:ext cx="2522537" cy="762000"/>
          </a:xfrm>
          <a:prstGeom prst="bentConnector3">
            <a:avLst>
              <a:gd name="adj1" fmla="val 4996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70" name="AutoShape 26"/>
          <p:cNvCxnSpPr>
            <a:cxnSpLocks noChangeShapeType="1"/>
            <a:stCxn id="38944" idx="2"/>
            <a:endCxn id="38943" idx="0"/>
          </p:cNvCxnSpPr>
          <p:nvPr/>
        </p:nvCxnSpPr>
        <p:spPr bwMode="auto">
          <a:xfrm>
            <a:off x="7048500" y="32162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71" name="AutoShape 27"/>
          <p:cNvCxnSpPr>
            <a:cxnSpLocks noChangeShapeType="1"/>
            <a:stCxn id="38939" idx="2"/>
            <a:endCxn id="38942" idx="0"/>
          </p:cNvCxnSpPr>
          <p:nvPr/>
        </p:nvCxnSpPr>
        <p:spPr bwMode="auto">
          <a:xfrm>
            <a:off x="4914900" y="3216275"/>
            <a:ext cx="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72" name="AutoShape 28"/>
          <p:cNvCxnSpPr>
            <a:cxnSpLocks noChangeShapeType="1"/>
            <a:stCxn id="38934" idx="2"/>
            <a:endCxn id="38940" idx="0"/>
          </p:cNvCxnSpPr>
          <p:nvPr/>
        </p:nvCxnSpPr>
        <p:spPr bwMode="auto">
          <a:xfrm>
            <a:off x="4914900" y="4283075"/>
            <a:ext cx="0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73" name="AutoShape 29"/>
          <p:cNvCxnSpPr>
            <a:cxnSpLocks noChangeShapeType="1"/>
            <a:stCxn id="38942" idx="3"/>
            <a:endCxn id="38944" idx="1"/>
          </p:cNvCxnSpPr>
          <p:nvPr/>
        </p:nvCxnSpPr>
        <p:spPr bwMode="auto">
          <a:xfrm flipV="1">
            <a:off x="5556250" y="3094038"/>
            <a:ext cx="1368425" cy="808037"/>
          </a:xfrm>
          <a:prstGeom prst="bentConnector3">
            <a:avLst>
              <a:gd name="adj1" fmla="val 2992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74" name="AutoShape 30"/>
          <p:cNvCxnSpPr>
            <a:cxnSpLocks noChangeShapeType="1"/>
            <a:stCxn id="38939" idx="1"/>
            <a:endCxn id="38930" idx="3"/>
          </p:cNvCxnSpPr>
          <p:nvPr/>
        </p:nvCxnSpPr>
        <p:spPr bwMode="auto">
          <a:xfrm rot="10800000" flipV="1">
            <a:off x="2941638" y="3094038"/>
            <a:ext cx="1849437" cy="884237"/>
          </a:xfrm>
          <a:prstGeom prst="bentConnector3">
            <a:avLst>
              <a:gd name="adj1" fmla="val 68324"/>
            </a:avLst>
          </a:prstGeom>
          <a:noFill/>
          <a:ln w="31750">
            <a:solidFill>
              <a:srgbClr val="FF0000"/>
            </a:solidFill>
            <a:miter lim="800000"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75" name="AutoShape 31"/>
          <p:cNvCxnSpPr>
            <a:cxnSpLocks noChangeShapeType="1"/>
            <a:stCxn id="38943" idx="1"/>
            <a:endCxn id="38934" idx="3"/>
          </p:cNvCxnSpPr>
          <p:nvPr/>
        </p:nvCxnSpPr>
        <p:spPr bwMode="auto">
          <a:xfrm rot="10800000">
            <a:off x="5022850" y="4160838"/>
            <a:ext cx="1917700" cy="304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821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Identifiers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 marL="533400" indent="-53340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Identifiers </a:t>
            </a:r>
            <a:r>
              <a:rPr lang="en-US" altLang="zh-TW" dirty="0">
                <a:ea typeface="新細明體" pitchFamily="18" charset="-120"/>
              </a:rPr>
              <a:t>are names for programming entities such as variables, classes, methods, etc.</a:t>
            </a:r>
          </a:p>
          <a:p>
            <a:pPr marL="533400" indent="-533400" eaLnBrk="1" hangingPunct="1">
              <a:spcBef>
                <a:spcPct val="3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Rules</a:t>
            </a:r>
            <a:r>
              <a:rPr lang="en-US" altLang="zh-TW" dirty="0">
                <a:ea typeface="新細明體" pitchFamily="18" charset="-120"/>
              </a:rPr>
              <a:t> for naming identifiers:</a:t>
            </a:r>
          </a:p>
          <a:p>
            <a:pPr marL="876300" lvl="1" indent="-419100" eaLnBrk="1" hangingPunct="1">
              <a:buFontTx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consists of letters (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a-z, A-Z</a:t>
            </a:r>
            <a:r>
              <a:rPr lang="en-US" altLang="zh-TW" sz="2400" dirty="0">
                <a:ea typeface="新細明體" pitchFamily="18" charset="-120"/>
              </a:rPr>
              <a:t>), digits (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0-9</a:t>
            </a:r>
            <a:r>
              <a:rPr lang="en-US" altLang="zh-TW" sz="2400" dirty="0">
                <a:ea typeface="新細明體" pitchFamily="18" charset="-120"/>
              </a:rPr>
              <a:t>), underscore (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2400" dirty="0">
                <a:ea typeface="新細明體" pitchFamily="18" charset="-120"/>
              </a:rPr>
              <a:t>)and dollar sign (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$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marL="876300" lvl="1" indent="-419100" eaLnBrk="1" hangingPunct="1">
              <a:buFontTx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cannot start with a digit</a:t>
            </a:r>
          </a:p>
          <a:p>
            <a:pPr marL="876300" lvl="1" indent="-419100" eaLnBrk="1" hangingPunct="1">
              <a:buFontTx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cannot be reserved words (</a:t>
            </a:r>
            <a:r>
              <a:rPr lang="en-US" altLang="zh-TW" sz="2400" i="1" dirty="0">
                <a:ea typeface="新細明體" pitchFamily="18" charset="-120"/>
              </a:rPr>
              <a:t>see </a:t>
            </a:r>
            <a:r>
              <a:rPr lang="en-US" altLang="zh-TW" sz="2400" i="1" dirty="0">
                <a:solidFill>
                  <a:srgbClr val="FF00FF"/>
                </a:solidFill>
                <a:ea typeface="新細明體" pitchFamily="18" charset="-120"/>
              </a:rPr>
              <a:t>next page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marL="533400" indent="-533400" eaLnBrk="1" hangingPunct="1"/>
            <a:r>
              <a:rPr lang="en-US" altLang="zh-TW" dirty="0">
                <a:ea typeface="新細明體" pitchFamily="18" charset="-120"/>
              </a:rPr>
              <a:t>Example of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Valid</a:t>
            </a:r>
            <a:r>
              <a:rPr lang="en-US" altLang="zh-TW" dirty="0">
                <a:ea typeface="新細明體" pitchFamily="18" charset="-120"/>
              </a:rPr>
              <a:t> Identifiers: </a:t>
            </a:r>
          </a:p>
          <a:p>
            <a:pPr marL="876300" lvl="1" indent="-419100" eaLnBrk="1" hangingPunct="1"/>
            <a:r>
              <a:rPr lang="en-US" altLang="zh-TW" sz="2400" dirty="0">
                <a:ea typeface="新細明體" pitchFamily="18" charset="-120"/>
              </a:rPr>
              <a:t>a, aNumber, F101, Sales_2003$123, </a:t>
            </a:r>
            <a:r>
              <a:rPr lang="en-US" altLang="zh-TW" sz="2400" dirty="0" err="1">
                <a:ea typeface="新細明體" pitchFamily="18" charset="-120"/>
              </a:rPr>
              <a:t>MyClass</a:t>
            </a:r>
            <a:endParaRPr lang="en-US" altLang="zh-TW" sz="2400" dirty="0">
              <a:ea typeface="新細明體" pitchFamily="18" charset="-120"/>
            </a:endParaRPr>
          </a:p>
          <a:p>
            <a:pPr marL="533400" indent="-533400" eaLnBrk="1" hangingPunct="1"/>
            <a:r>
              <a:rPr lang="en-US" altLang="zh-TW" dirty="0">
                <a:ea typeface="新細明體" pitchFamily="18" charset="-120"/>
              </a:rPr>
              <a:t>Example of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Invalid</a:t>
            </a:r>
            <a:r>
              <a:rPr lang="en-US" altLang="zh-TW" dirty="0">
                <a:ea typeface="新細明體" pitchFamily="18" charset="-120"/>
              </a:rPr>
              <a:t> Identifiers: </a:t>
            </a:r>
          </a:p>
          <a:p>
            <a:pPr marL="876300" lvl="1" indent="-419100" eaLnBrk="1" hangingPunct="1"/>
            <a:r>
              <a:rPr lang="en-US" altLang="zh-TW" sz="2400" dirty="0">
                <a:ea typeface="新細明體" pitchFamily="18" charset="-120"/>
              </a:rPr>
              <a:t>Go#, 3Hands, Star*Mars, final</a:t>
            </a:r>
          </a:p>
          <a:p>
            <a:pPr marL="876300" lvl="1" indent="-419100" eaLnBrk="1" hangingPunct="1"/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2656"/>
            <a:ext cx="7842250" cy="5603106"/>
          </a:xfrm>
        </p:spPr>
        <p:txBody>
          <a:bodyPr/>
          <a:lstStyle/>
          <a:p>
            <a:pPr marL="0" indent="0" algn="ctr" defTabSz="1406525" eaLnBrk="1" hangingPunct="1">
              <a:spcBef>
                <a:spcPct val="0"/>
              </a:spcBef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b="1" dirty="0">
                <a:solidFill>
                  <a:srgbClr val="FF3300"/>
                </a:solidFill>
                <a:latin typeface="+mj-lt"/>
                <a:ea typeface="新細明體" pitchFamily="18" charset="-120"/>
                <a:cs typeface="+mj-cs"/>
              </a:rPr>
              <a:t>Reserved Words</a:t>
            </a:r>
          </a:p>
          <a:p>
            <a:pPr marL="0" indent="0" algn="ctr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endParaRPr lang="en-US" altLang="zh-TW" sz="2400" b="1" dirty="0">
              <a:solidFill>
                <a:schemeClr val="bg2"/>
              </a:solidFill>
              <a:ea typeface="新細明體" pitchFamily="18" charset="-120"/>
            </a:endParaRPr>
          </a:p>
          <a:p>
            <a:pPr marL="0" indent="0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abstract 	default 	if 	private 	this 	</a:t>
            </a:r>
          </a:p>
          <a:p>
            <a:pPr marL="0" indent="0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boolean 	do 	implements 	protected 	throw </a:t>
            </a:r>
          </a:p>
          <a:p>
            <a:pPr marL="0" indent="0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break 	double 	import 	public 	throws </a:t>
            </a:r>
          </a:p>
          <a:p>
            <a:pPr marL="0" indent="0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byte 	else 	instanceof 	return 	transient case 	extends 	int 	short 	try 	</a:t>
            </a:r>
          </a:p>
          <a:p>
            <a:pPr marL="0" indent="0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catch 	final 	interface 	static 	void </a:t>
            </a:r>
          </a:p>
          <a:p>
            <a:pPr marL="0" indent="0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char 	finally 	long 	strictfp 	volatile </a:t>
            </a:r>
          </a:p>
          <a:p>
            <a:pPr marL="0" indent="0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class 	float 	native 	super 	while </a:t>
            </a:r>
          </a:p>
          <a:p>
            <a:pPr marL="0" indent="0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const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 	for 	new 	switch 	</a:t>
            </a:r>
          </a:p>
          <a:p>
            <a:pPr marL="0" indent="0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continue 	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goto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 	package 	synchronized	</a:t>
            </a:r>
          </a:p>
          <a:p>
            <a:pPr marL="0" indent="0" defTabSz="1406525" eaLnBrk="1" hangingPunct="1">
              <a:buFontTx/>
              <a:buNone/>
              <a:tabLst>
                <a:tab pos="1601788" algn="l"/>
                <a:tab pos="3148013" algn="l"/>
                <a:tab pos="5080000" algn="l"/>
                <a:tab pos="64611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true 	false  	null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Constants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609600" y="9144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A </a:t>
            </a:r>
            <a:r>
              <a:rPr lang="en-US" altLang="zh-TW" sz="2400" dirty="0">
                <a:solidFill>
                  <a:srgbClr val="0000FF"/>
                </a:solidFill>
                <a:ea typeface="新細明體" pitchFamily="18" charset="-120"/>
              </a:rPr>
              <a:t>constant</a:t>
            </a:r>
            <a:r>
              <a:rPr lang="en-US" altLang="zh-TW" sz="2400" dirty="0">
                <a:ea typeface="新細明體" pitchFamily="18" charset="-120"/>
              </a:rPr>
              <a:t> is an identifier that is similar to a variable except that its value cannot be changed.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The compiler will issue an error if you try to change a constant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In Java, we use the </a:t>
            </a: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final</a:t>
            </a:r>
            <a:r>
              <a:rPr lang="en-US" altLang="zh-TW" sz="24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modifier to declare a constant</a:t>
            </a:r>
            <a:endParaRPr lang="en-US" altLang="zh-TW" sz="1800" dirty="0">
              <a:ea typeface="新細明體" pitchFamily="18" charset="-120"/>
            </a:endParaRPr>
          </a:p>
          <a:p>
            <a:pPr marL="457200" indent="-457200" algn="ctr">
              <a:spcBef>
                <a:spcPct val="20000"/>
              </a:spcBef>
            </a:pPr>
            <a:r>
              <a:rPr lang="en-US" altLang="zh-TW" sz="1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final int MEANING_OF_LIFE = 42;</a:t>
            </a:r>
            <a:endParaRPr lang="en-US" altLang="zh-TW" b="1" dirty="0">
              <a:solidFill>
                <a:srgbClr val="0000FF"/>
              </a:solidFill>
              <a:ea typeface="新細明體" pitchFamily="18" charset="-12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FF"/>
                </a:solidFill>
                <a:ea typeface="新細明體" pitchFamily="18" charset="-120"/>
              </a:rPr>
              <a:t>Constants</a:t>
            </a:r>
            <a:r>
              <a:rPr lang="en-US" altLang="zh-TW" sz="2400" dirty="0">
                <a:ea typeface="新細明體" pitchFamily="18" charset="-120"/>
              </a:rPr>
              <a:t>: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ea typeface="新細明體" pitchFamily="18" charset="-120"/>
              </a:rPr>
              <a:t>give names to otherwise unclear literal values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ea typeface="新細明體" pitchFamily="18" charset="-120"/>
              </a:rPr>
              <a:t>facilitate changes to the code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zh-TW" sz="2200" dirty="0">
                <a:solidFill>
                  <a:schemeClr val="bg2"/>
                </a:solidFill>
                <a:ea typeface="新細明體" pitchFamily="18" charset="-120"/>
              </a:rPr>
              <a:t>Avoid using </a:t>
            </a:r>
            <a:r>
              <a:rPr lang="en-US" altLang="zh-TW" sz="2200" dirty="0">
                <a:ea typeface="新細明體" pitchFamily="18" charset="-120"/>
              </a:rPr>
              <a:t>literal constants </a:t>
            </a:r>
            <a:br>
              <a:rPr lang="en-US" altLang="zh-TW" sz="2200" dirty="0">
                <a:ea typeface="新細明體" pitchFamily="18" charset="-120"/>
              </a:rPr>
            </a:br>
            <a:r>
              <a:rPr lang="en-US" altLang="zh-TW" sz="2200" dirty="0">
                <a:ea typeface="新細明體" pitchFamily="18" charset="-120"/>
              </a:rPr>
              <a:t>	(e.g.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salary = </a:t>
            </a:r>
            <a:r>
              <a:rPr lang="en-US" altLang="zh-TW" sz="18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2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*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hourly_rate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 + </a:t>
            </a:r>
            <a:r>
              <a:rPr lang="en-US" altLang="zh-TW" sz="1800" b="1" dirty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60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;</a:t>
            </a:r>
            <a:r>
              <a:rPr lang="en-US" altLang="zh-TW" sz="2200" dirty="0">
                <a:ea typeface="新細明體" pitchFamily="18" charset="-120"/>
              </a:rPr>
              <a:t>)</a:t>
            </a:r>
            <a:br>
              <a:rPr lang="en-US" altLang="zh-TW" sz="2200" dirty="0">
                <a:ea typeface="新細明體" pitchFamily="18" charset="-120"/>
              </a:rPr>
            </a:br>
            <a:r>
              <a:rPr lang="en-US" altLang="zh-TW" sz="2200" dirty="0">
                <a:ea typeface="新細明體" pitchFamily="18" charset="-120"/>
              </a:rPr>
              <a:t>should use </a:t>
            </a:r>
            <a:br>
              <a:rPr lang="en-US" altLang="zh-TW" sz="2200" dirty="0">
                <a:ea typeface="新細明體" pitchFamily="18" charset="-120"/>
              </a:rPr>
            </a:br>
            <a:r>
              <a:rPr lang="en-US" altLang="zh-TW" sz="2200" dirty="0">
                <a:ea typeface="新細明體" pitchFamily="18" charset="-120"/>
              </a:rPr>
              <a:t>	</a:t>
            </a:r>
            <a:r>
              <a:rPr lang="en-US" altLang="zh-TW" sz="1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salary = OT_FACTOR*</a:t>
            </a:r>
            <a:r>
              <a:rPr lang="en-US" altLang="zh-TW" sz="1800" b="1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hourly_rate</a:t>
            </a:r>
            <a:r>
              <a:rPr lang="en-US" altLang="zh-TW" sz="1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BASIC_RATE;</a:t>
            </a:r>
            <a:endParaRPr lang="en-US" altLang="zh-TW" sz="2200" b="1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Assignment 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609600" y="1266825"/>
            <a:ext cx="83058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An </a:t>
            </a:r>
            <a:r>
              <a:rPr lang="en-US" altLang="zh-TW" sz="2800" i="1" dirty="0">
                <a:solidFill>
                  <a:srgbClr val="0000FF"/>
                </a:solidFill>
                <a:ea typeface="新細明體" pitchFamily="18" charset="-120"/>
              </a:rPr>
              <a:t>assignment statement</a:t>
            </a:r>
            <a:r>
              <a:rPr lang="en-US" altLang="zh-TW" sz="28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changes the value of a variable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The assignment operator is the </a:t>
            </a:r>
            <a:r>
              <a:rPr lang="en-US" altLang="zh-TW" sz="2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=</a:t>
            </a:r>
            <a:r>
              <a:rPr lang="en-US" altLang="zh-TW" sz="2800" dirty="0">
                <a:ea typeface="新細明體" pitchFamily="18" charset="-120"/>
              </a:rPr>
              <a:t> sign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TW" altLang="en-US" sz="28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609600" y="4800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You can only assign a value to a variable that is consistent with the variable's declared type</a:t>
            </a:r>
            <a:endParaRPr lang="en-US" altLang="zh-TW" sz="2800" b="1" dirty="0">
              <a:ea typeface="新細明體" pitchFamily="18" charset="-12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609600" y="3429000"/>
            <a:ext cx="8305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The expression on the right is evaluated and the result is stored in the variable on the left</a:t>
            </a:r>
            <a:endParaRPr lang="en-US" altLang="zh-TW" sz="2800" b="1" dirty="0">
              <a:ea typeface="新細明體" pitchFamily="18" charset="-120"/>
            </a:endParaRP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609600" y="4343400"/>
            <a:ext cx="830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The value that was in </a:t>
            </a:r>
            <a:r>
              <a:rPr lang="en-US" altLang="zh-TW" sz="2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total</a:t>
            </a:r>
            <a:r>
              <a:rPr lang="en-US" altLang="zh-TW" sz="28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is overwritten</a:t>
            </a:r>
            <a:endParaRPr lang="en-US" altLang="zh-TW" sz="2800" b="1" dirty="0">
              <a:ea typeface="新細明體" pitchFamily="18" charset="-120"/>
            </a:endParaRP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514600" y="2667000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total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=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55*salary;</a:t>
            </a:r>
            <a:endParaRPr lang="en-US" altLang="zh-TW" sz="2400" dirty="0">
              <a:ea typeface="新細明體" pitchFamily="18" charset="-120"/>
            </a:endParaRPr>
          </a:p>
        </p:txBody>
      </p:sp>
      <p:grpSp>
        <p:nvGrpSpPr>
          <p:cNvPr id="141320" name="Group 8"/>
          <p:cNvGrpSpPr>
            <a:grpSpLocks/>
          </p:cNvGrpSpPr>
          <p:nvPr/>
        </p:nvGrpSpPr>
        <p:grpSpPr bwMode="auto">
          <a:xfrm>
            <a:off x="3124200" y="3124200"/>
            <a:ext cx="990600" cy="304800"/>
            <a:chOff x="2304" y="1968"/>
            <a:chExt cx="624" cy="240"/>
          </a:xfrm>
        </p:grpSpPr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6" grpId="0" build="p" autoUpdateAnimBg="0"/>
      <p:bldP spid="141317" grpId="0" build="p" autoUpdateAnimBg="0" advAuto="0"/>
      <p:bldP spid="141318" grpId="0" build="p" autoUpdateAnimBg="0"/>
      <p:bldP spid="1413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8096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Arithmetic Operators – 1 </a:t>
            </a:r>
          </a:p>
        </p:txBody>
      </p:sp>
      <p:graphicFrame>
        <p:nvGraphicFramePr>
          <p:cNvPr id="921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104432"/>
              </p:ext>
            </p:extLst>
          </p:nvPr>
        </p:nvGraphicFramePr>
        <p:xfrm>
          <a:off x="676275" y="1371600"/>
          <a:ext cx="7720013" cy="515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Document" r:id="rId3" imgW="6103493" imgH="4084287" progId="Word.Document.8">
                  <p:embed/>
                </p:oleObj>
              </mc:Choice>
              <mc:Fallback>
                <p:oleObj name="Document" r:id="rId3" imgW="6103493" imgH="408428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371600"/>
                        <a:ext cx="7720013" cy="515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4DD0-2A40-45D2-A5A1-5C7729B3A061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467187"/>
              </p:ext>
            </p:extLst>
          </p:nvPr>
        </p:nvGraphicFramePr>
        <p:xfrm>
          <a:off x="695325" y="2206625"/>
          <a:ext cx="7561263" cy="505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Document" r:id="rId3" imgW="7655094" imgH="5131947" progId="Word.Document.8">
                  <p:embed/>
                </p:oleObj>
              </mc:Choice>
              <mc:Fallback>
                <p:oleObj name="Document" r:id="rId3" imgW="7655094" imgH="5131947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206625"/>
                        <a:ext cx="7561263" cy="505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3250"/>
            <a:ext cx="7772400" cy="809625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Arithmetic Operators –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20FAF-D6FF-4604-A9C0-A1540882F0B1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itel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deitel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ite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4009</TotalTime>
  <Words>1933</Words>
  <Application>Microsoft Macintosh PowerPoint</Application>
  <PresentationFormat>On-screen Show (4:3)</PresentationFormat>
  <Paragraphs>338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AvantGarde</vt:lpstr>
      <vt:lpstr>Arial</vt:lpstr>
      <vt:lpstr>Arial Rounded MT Bold</vt:lpstr>
      <vt:lpstr>Calibri</vt:lpstr>
      <vt:lpstr>Courier New</vt:lpstr>
      <vt:lpstr>Times New Roman</vt:lpstr>
      <vt:lpstr>deitel</vt:lpstr>
      <vt:lpstr>Document</vt:lpstr>
      <vt:lpstr>OOP 1 –  Java Programming Revision</vt:lpstr>
      <vt:lpstr>A Simple Program: Printing a Line of Text</vt:lpstr>
      <vt:lpstr>PowerPoint Presentation</vt:lpstr>
      <vt:lpstr>Identifiers</vt:lpstr>
      <vt:lpstr>PowerPoint Presentation</vt:lpstr>
      <vt:lpstr>Constants</vt:lpstr>
      <vt:lpstr>Assignment </vt:lpstr>
      <vt:lpstr>Arithmetic Operators – 1 </vt:lpstr>
      <vt:lpstr>Arithmetic Operators – 2</vt:lpstr>
      <vt:lpstr>Arithmetic Operators</vt:lpstr>
      <vt:lpstr>String Concatenation </vt:lpstr>
      <vt:lpstr>Casting</vt:lpstr>
      <vt:lpstr>Equality and Relational Operators</vt:lpstr>
      <vt:lpstr>Logical Operators</vt:lpstr>
      <vt:lpstr>The if/else Selection Structure</vt:lpstr>
      <vt:lpstr>Conditional Operator</vt:lpstr>
      <vt:lpstr>Nested if statements</vt:lpstr>
      <vt:lpstr>The switch Multiple-Selection Structure</vt:lpstr>
      <vt:lpstr>The for Repetition Structure</vt:lpstr>
      <vt:lpstr>The while Repetition Structure</vt:lpstr>
      <vt:lpstr>PowerPoint Presentation</vt:lpstr>
      <vt:lpstr>PowerPoint Presentation</vt:lpstr>
      <vt:lpstr>Arrays – 1</vt:lpstr>
      <vt:lpstr>Arrays – 2</vt:lpstr>
      <vt:lpstr>PowerPoint Presentation</vt:lpstr>
      <vt:lpstr>Arrays – 4</vt:lpstr>
      <vt:lpstr>PowerPoint Presentation</vt:lpstr>
      <vt:lpstr>Method Definitions</vt:lpstr>
      <vt:lpstr>Promotion Rules</vt:lpstr>
      <vt:lpstr>Scope Rules</vt:lpstr>
      <vt:lpstr>Method Overloading</vt:lpstr>
      <vt:lpstr>Method Control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 Introduction to Computers and Java Applications</dc:title>
  <dc:creator>tasman</dc:creator>
  <cp:lastModifiedBy>CHEUNG HO YUEN</cp:lastModifiedBy>
  <cp:revision>196</cp:revision>
  <dcterms:created xsi:type="dcterms:W3CDTF">2001-08-31T12:58:20Z</dcterms:created>
  <dcterms:modified xsi:type="dcterms:W3CDTF">2021-02-18T16:13:52Z</dcterms:modified>
</cp:coreProperties>
</file>