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9"/>
  </p:notesMasterIdLst>
  <p:sldIdLst>
    <p:sldId id="256" r:id="rId2"/>
    <p:sldId id="321" r:id="rId3"/>
    <p:sldId id="301" r:id="rId4"/>
    <p:sldId id="303" r:id="rId5"/>
    <p:sldId id="314" r:id="rId6"/>
    <p:sldId id="315" r:id="rId7"/>
    <p:sldId id="316" r:id="rId8"/>
    <p:sldId id="317" r:id="rId9"/>
    <p:sldId id="324" r:id="rId10"/>
    <p:sldId id="323" r:id="rId11"/>
    <p:sldId id="257" r:id="rId12"/>
    <p:sldId id="258" r:id="rId13"/>
    <p:sldId id="259" r:id="rId14"/>
    <p:sldId id="261" r:id="rId15"/>
    <p:sldId id="260" r:id="rId16"/>
    <p:sldId id="264" r:id="rId17"/>
    <p:sldId id="265" r:id="rId18"/>
    <p:sldId id="266" r:id="rId19"/>
    <p:sldId id="267" r:id="rId20"/>
    <p:sldId id="325" r:id="rId21"/>
    <p:sldId id="326" r:id="rId22"/>
    <p:sldId id="327" r:id="rId23"/>
    <p:sldId id="328" r:id="rId24"/>
    <p:sldId id="329" r:id="rId25"/>
    <p:sldId id="330" r:id="rId26"/>
    <p:sldId id="332" r:id="rId27"/>
    <p:sldId id="33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0"/>
    <p:restoredTop sz="95833"/>
  </p:normalViewPr>
  <p:slideViewPr>
    <p:cSldViewPr snapToGrid="0" snapToObjects="1">
      <p:cViewPr varScale="1">
        <p:scale>
          <a:sx n="110" d="100"/>
          <a:sy n="11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03898-8145-3C46-A7DD-E22BF56E7925}" type="datetimeFigureOut">
              <a:rPr kumimoji="1" lang="zh-HK" altLang="en-US" smtClean="0"/>
              <a:t>19/02/21</a:t>
            </a:fld>
            <a:endParaRPr kumimoji="1"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DAFA4-F714-4F4B-90FB-344A0EE6CBB2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18088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42B14E-8E6A-45F6-BDFD-843CB66E1BFF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34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8FFC-F5C7-E64D-8A9D-828E5646CABB}" type="datetimeFigureOut">
              <a:rPr kumimoji="1" lang="zh-HK" altLang="en-US" smtClean="0"/>
              <a:t>19/02/21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294-4FDC-8247-938C-4CA3B85E08D6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406003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8FFC-F5C7-E64D-8A9D-828E5646CABB}" type="datetimeFigureOut">
              <a:rPr kumimoji="1" lang="zh-HK" altLang="en-US" smtClean="0"/>
              <a:t>19/02/21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294-4FDC-8247-938C-4CA3B85E08D6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0263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8FFC-F5C7-E64D-8A9D-828E5646CABB}" type="datetimeFigureOut">
              <a:rPr kumimoji="1" lang="zh-HK" altLang="en-US" smtClean="0"/>
              <a:t>19/02/21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294-4FDC-8247-938C-4CA3B85E08D6}" type="slidenum">
              <a:rPr kumimoji="1" lang="zh-HK" altLang="en-US" smtClean="0"/>
              <a:t>‹#›</a:t>
            </a:fld>
            <a:endParaRPr kumimoji="1" lang="zh-HK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4258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8FFC-F5C7-E64D-8A9D-828E5646CABB}" type="datetimeFigureOut">
              <a:rPr kumimoji="1" lang="zh-HK" altLang="en-US" smtClean="0"/>
              <a:t>19/02/21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294-4FDC-8247-938C-4CA3B85E08D6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125338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8FFC-F5C7-E64D-8A9D-828E5646CABB}" type="datetimeFigureOut">
              <a:rPr kumimoji="1" lang="zh-HK" altLang="en-US" smtClean="0"/>
              <a:t>19/02/21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294-4FDC-8247-938C-4CA3B85E08D6}" type="slidenum">
              <a:rPr kumimoji="1" lang="zh-HK" altLang="en-US" smtClean="0"/>
              <a:t>‹#›</a:t>
            </a:fld>
            <a:endParaRPr kumimoji="1" lang="zh-HK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4033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8FFC-F5C7-E64D-8A9D-828E5646CABB}" type="datetimeFigureOut">
              <a:rPr kumimoji="1" lang="zh-HK" altLang="en-US" smtClean="0"/>
              <a:t>19/02/21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294-4FDC-8247-938C-4CA3B85E08D6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58265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8FFC-F5C7-E64D-8A9D-828E5646CABB}" type="datetimeFigureOut">
              <a:rPr kumimoji="1" lang="zh-HK" altLang="en-US" smtClean="0"/>
              <a:t>19/02/21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294-4FDC-8247-938C-4CA3B85E08D6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570667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8FFC-F5C7-E64D-8A9D-828E5646CABB}" type="datetimeFigureOut">
              <a:rPr kumimoji="1" lang="zh-HK" altLang="en-US" smtClean="0"/>
              <a:t>19/02/21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294-4FDC-8247-938C-4CA3B85E08D6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6420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8FFC-F5C7-E64D-8A9D-828E5646CABB}" type="datetimeFigureOut">
              <a:rPr kumimoji="1" lang="zh-HK" altLang="en-US" smtClean="0"/>
              <a:t>19/02/21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294-4FDC-8247-938C-4CA3B85E08D6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04463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8FFC-F5C7-E64D-8A9D-828E5646CABB}" type="datetimeFigureOut">
              <a:rPr kumimoji="1" lang="zh-HK" altLang="en-US" smtClean="0"/>
              <a:t>19/02/21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294-4FDC-8247-938C-4CA3B85E08D6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426166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8FFC-F5C7-E64D-8A9D-828E5646CABB}" type="datetimeFigureOut">
              <a:rPr kumimoji="1" lang="zh-HK" altLang="en-US" smtClean="0"/>
              <a:t>19/02/21</a:t>
            </a:fld>
            <a:endParaRPr kumimoji="1"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294-4FDC-8247-938C-4CA3B85E08D6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86339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8FFC-F5C7-E64D-8A9D-828E5646CABB}" type="datetimeFigureOut">
              <a:rPr kumimoji="1" lang="zh-HK" altLang="en-US" smtClean="0"/>
              <a:t>19/02/21</a:t>
            </a:fld>
            <a:endParaRPr kumimoji="1"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294-4FDC-8247-938C-4CA3B85E08D6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6945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8FFC-F5C7-E64D-8A9D-828E5646CABB}" type="datetimeFigureOut">
              <a:rPr kumimoji="1" lang="zh-HK" altLang="en-US" smtClean="0"/>
              <a:t>19/02/21</a:t>
            </a:fld>
            <a:endParaRPr kumimoji="1"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294-4FDC-8247-938C-4CA3B85E08D6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90133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8FFC-F5C7-E64D-8A9D-828E5646CABB}" type="datetimeFigureOut">
              <a:rPr kumimoji="1" lang="zh-HK" altLang="en-US" smtClean="0"/>
              <a:t>19/02/21</a:t>
            </a:fld>
            <a:endParaRPr kumimoji="1"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294-4FDC-8247-938C-4CA3B85E08D6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99363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8FFC-F5C7-E64D-8A9D-828E5646CABB}" type="datetimeFigureOut">
              <a:rPr kumimoji="1" lang="zh-HK" altLang="en-US" smtClean="0"/>
              <a:t>19/02/21</a:t>
            </a:fld>
            <a:endParaRPr kumimoji="1"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294-4FDC-8247-938C-4CA3B85E08D6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8968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294-4FDC-8247-938C-4CA3B85E08D6}" type="slidenum">
              <a:rPr kumimoji="1" lang="zh-HK" altLang="en-US" smtClean="0"/>
              <a:t>‹#›</a:t>
            </a:fld>
            <a:endParaRPr kumimoji="1"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8FFC-F5C7-E64D-8A9D-828E5646CABB}" type="datetimeFigureOut">
              <a:rPr kumimoji="1" lang="zh-HK" altLang="en-US" smtClean="0"/>
              <a:t>19/02/21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41734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D8FFC-F5C7-E64D-8A9D-828E5646CABB}" type="datetimeFigureOut">
              <a:rPr kumimoji="1" lang="zh-HK" altLang="en-US" smtClean="0"/>
              <a:t>19/02/21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C67294-4FDC-8247-938C-4CA3B85E08D6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11992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36589-0C1E-9D49-B11C-CA1E4385C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HK"/>
              <a:t>Spinner and RecyclerView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13384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CB26B-7972-9B4C-82D9-764783BB3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HK" dirty="0"/>
              <a:t>Using </a:t>
            </a:r>
            <a:r>
              <a:rPr kumimoji="1" lang="en-US" altLang="zh-HK" dirty="0" err="1"/>
              <a:t>RecyclerView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2623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DA4733-F130-6D4F-A9B2-153A2272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Introduction to </a:t>
            </a:r>
            <a:r>
              <a:rPr kumimoji="1" lang="en-US" altLang="zh-HK" dirty="0" err="1"/>
              <a:t>RecyclerView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562B12-95A9-E24A-BB15-F148792A4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K" dirty="0"/>
              <a:t>It is the </a:t>
            </a:r>
            <a:r>
              <a:rPr lang="en-US" altLang="zh-HK" dirty="0"/>
              <a:t>is a view group that displays a list of </a:t>
            </a:r>
            <a:r>
              <a:rPr lang="en-US" altLang="zh-HK" b="1" dirty="0">
                <a:solidFill>
                  <a:srgbClr val="0070C0"/>
                </a:solidFill>
              </a:rPr>
              <a:t>scrollable</a:t>
            </a:r>
            <a:r>
              <a:rPr lang="en-US" altLang="zh-HK" dirty="0"/>
              <a:t> items.</a:t>
            </a:r>
          </a:p>
          <a:p>
            <a:r>
              <a:rPr lang="en-US" altLang="zh-HK" dirty="0" err="1"/>
              <a:t>Eg.</a:t>
            </a:r>
            <a:r>
              <a:rPr lang="en-US" altLang="zh-HK" dirty="0"/>
              <a:t> The list of the message app</a:t>
            </a:r>
          </a:p>
          <a:p>
            <a:r>
              <a:rPr lang="en-US" altLang="zh-HK" dirty="0"/>
              <a:t>It needs to cooperate with </a:t>
            </a:r>
            <a:r>
              <a:rPr lang="en-US" altLang="zh-HK" b="1" dirty="0"/>
              <a:t>Adapter</a:t>
            </a:r>
          </a:p>
          <a:p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540899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F97005-8722-D94C-8E1D-3CF17914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What is </a:t>
            </a:r>
            <a:r>
              <a:rPr kumimoji="1" lang="en-US" altLang="zh-HK" b="1" dirty="0"/>
              <a:t>Adapter</a:t>
            </a:r>
            <a:r>
              <a:rPr kumimoji="1" lang="en-US" altLang="zh-HK" dirty="0"/>
              <a:t>?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706B69-EA33-C240-9F2E-BC068601B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875"/>
            <a:ext cx="10515600" cy="4351338"/>
          </a:xfrm>
        </p:spPr>
        <p:txBody>
          <a:bodyPr/>
          <a:lstStyle/>
          <a:p>
            <a:r>
              <a:rPr kumimoji="1" lang="en-US" altLang="zh-HK" dirty="0"/>
              <a:t>A</a:t>
            </a:r>
            <a:r>
              <a:rPr kumimoji="1" lang="en-US" altLang="zh-HK" b="1" dirty="0"/>
              <a:t> bridge </a:t>
            </a:r>
            <a:r>
              <a:rPr kumimoji="1" lang="en-US" altLang="zh-HK" dirty="0"/>
              <a:t>between data source and adapter view</a:t>
            </a:r>
          </a:p>
          <a:p>
            <a:r>
              <a:rPr kumimoji="1" lang="en-US" altLang="zh-HK" dirty="0" err="1"/>
              <a:t>Eg.</a:t>
            </a:r>
            <a:r>
              <a:rPr kumimoji="1" lang="en-US" altLang="zh-HK" dirty="0"/>
              <a:t> </a:t>
            </a:r>
            <a:r>
              <a:rPr kumimoji="1" lang="en-US" altLang="zh-HK" dirty="0" err="1"/>
              <a:t>ArrayAdapter</a:t>
            </a:r>
            <a:r>
              <a:rPr kumimoji="1" lang="en-US" altLang="zh-HK" dirty="0"/>
              <a:t>, </a:t>
            </a:r>
            <a:r>
              <a:rPr kumimoji="1" lang="en-US" altLang="zh-HK" dirty="0" err="1"/>
              <a:t>SimpleCursorAdapter</a:t>
            </a:r>
            <a:r>
              <a:rPr kumimoji="1" lang="en-US" altLang="zh-HK" dirty="0"/>
              <a:t> etc.</a:t>
            </a:r>
            <a:endParaRPr kumimoji="1" lang="zh-HK" altLang="en-US" dirty="0"/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24B15230-42C5-F747-9ABB-DCEA28649D62}"/>
              </a:ext>
            </a:extLst>
          </p:cNvPr>
          <p:cNvSpPr/>
          <p:nvPr/>
        </p:nvSpPr>
        <p:spPr>
          <a:xfrm>
            <a:off x="4972050" y="2983230"/>
            <a:ext cx="1668780" cy="88011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K" dirty="0"/>
              <a:t>Adapter</a:t>
            </a:r>
            <a:endParaRPr kumimoji="1" lang="zh-HK" alt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0C8BCB5E-9E20-6A41-B52B-6BD25D2E6A8A}"/>
              </a:ext>
            </a:extLst>
          </p:cNvPr>
          <p:cNvSpPr/>
          <p:nvPr/>
        </p:nvSpPr>
        <p:spPr>
          <a:xfrm>
            <a:off x="1824990" y="3006090"/>
            <a:ext cx="1668780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K" dirty="0"/>
              <a:t>Data source</a:t>
            </a:r>
            <a:endParaRPr kumimoji="1" lang="zh-HK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BE15B133-C8D9-924E-BAEB-745DAD2D552E}"/>
              </a:ext>
            </a:extLst>
          </p:cNvPr>
          <p:cNvSpPr/>
          <p:nvPr/>
        </p:nvSpPr>
        <p:spPr>
          <a:xfrm>
            <a:off x="8001000" y="3006090"/>
            <a:ext cx="187452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K" dirty="0"/>
              <a:t>Adapter View</a:t>
            </a:r>
            <a:endParaRPr kumimoji="1" lang="zh-HK" altLang="en-US" dirty="0"/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60472846-497B-5B43-968D-29AA8AFF3383}"/>
              </a:ext>
            </a:extLst>
          </p:cNvPr>
          <p:cNvCxnSpPr/>
          <p:nvPr/>
        </p:nvCxnSpPr>
        <p:spPr>
          <a:xfrm>
            <a:off x="3493770" y="3429000"/>
            <a:ext cx="14782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A577B382-3362-1B49-98C6-DE91926F1B46}"/>
              </a:ext>
            </a:extLst>
          </p:cNvPr>
          <p:cNvCxnSpPr/>
          <p:nvPr/>
        </p:nvCxnSpPr>
        <p:spPr>
          <a:xfrm>
            <a:off x="6640830" y="3429000"/>
            <a:ext cx="13601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CBF14374-5A51-AC42-850E-20751CE6AC2D}"/>
              </a:ext>
            </a:extLst>
          </p:cNvPr>
          <p:cNvSpPr/>
          <p:nvPr/>
        </p:nvSpPr>
        <p:spPr>
          <a:xfrm>
            <a:off x="982980" y="4686300"/>
            <a:ext cx="1428750" cy="7543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K" dirty="0"/>
              <a:t>Cursor</a:t>
            </a:r>
            <a:endParaRPr kumimoji="1" lang="zh-HK" altLang="en-US" dirty="0"/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2215B63B-0689-9546-9D3E-6F630163A1BE}"/>
              </a:ext>
            </a:extLst>
          </p:cNvPr>
          <p:cNvSpPr/>
          <p:nvPr/>
        </p:nvSpPr>
        <p:spPr>
          <a:xfrm>
            <a:off x="2884170" y="4686300"/>
            <a:ext cx="1428750" cy="7543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K" dirty="0" err="1"/>
              <a:t>Arraylist</a:t>
            </a:r>
            <a:endParaRPr kumimoji="1" lang="zh-HK" altLang="en-US" dirty="0"/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7B73C4F9-A082-8245-83B9-274905F3080C}"/>
              </a:ext>
            </a:extLst>
          </p:cNvPr>
          <p:cNvSpPr/>
          <p:nvPr/>
        </p:nvSpPr>
        <p:spPr>
          <a:xfrm>
            <a:off x="7118984" y="4686300"/>
            <a:ext cx="1727835" cy="7543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K" dirty="0" err="1"/>
              <a:t>RecyclerView</a:t>
            </a:r>
            <a:endParaRPr kumimoji="1" lang="zh-HK" altLang="en-US" dirty="0"/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B13A4724-CF84-8343-BC1D-2EC5AD9051B6}"/>
              </a:ext>
            </a:extLst>
          </p:cNvPr>
          <p:cNvSpPr/>
          <p:nvPr/>
        </p:nvSpPr>
        <p:spPr>
          <a:xfrm>
            <a:off x="9161145" y="4686300"/>
            <a:ext cx="1428750" cy="7543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K" dirty="0"/>
              <a:t>Spinner</a:t>
            </a:r>
            <a:endParaRPr kumimoji="1" lang="zh-HK" altLang="en-US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4AD4B61-7879-B44B-B795-AA3D73D5BA12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697355" y="3863340"/>
            <a:ext cx="619126" cy="822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00C8165-EC13-E343-B5A9-F5473216937F}"/>
              </a:ext>
            </a:extLst>
          </p:cNvPr>
          <p:cNvCxnSpPr>
            <a:endCxn id="12" idx="0"/>
          </p:cNvCxnSpPr>
          <p:nvPr/>
        </p:nvCxnSpPr>
        <p:spPr>
          <a:xfrm>
            <a:off x="3040380" y="3863340"/>
            <a:ext cx="558165" cy="822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4255003E-0849-EA4A-A626-F56F59A7B8C7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7982902" y="3806190"/>
            <a:ext cx="601028" cy="88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28C5925-7EAF-8249-A664-E32E8188EB14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307830" y="3806190"/>
            <a:ext cx="567690" cy="88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092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7CE4E5-8DAE-204C-84DE-A33B358A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/>
              <a:t>ViewHolder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0F8791-6588-814D-B1B2-21B6ABF8A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487"/>
            <a:ext cx="10515600" cy="4351338"/>
          </a:xfrm>
        </p:spPr>
        <p:txBody>
          <a:bodyPr/>
          <a:lstStyle/>
          <a:p>
            <a:r>
              <a:rPr kumimoji="1" lang="en-US" altLang="zh-HK" dirty="0"/>
              <a:t>To enhance the performance and to prevent too much identification of similar object</a:t>
            </a:r>
          </a:p>
          <a:p>
            <a:r>
              <a:rPr kumimoji="1" lang="en-US" altLang="zh-HK" dirty="0"/>
              <a:t>Use </a:t>
            </a:r>
            <a:r>
              <a:rPr kumimoji="1" lang="en-US" altLang="zh-HK" dirty="0" err="1"/>
              <a:t>ViewHolder</a:t>
            </a:r>
            <a:r>
              <a:rPr kumimoji="1" lang="en-US" altLang="zh-HK" dirty="0"/>
              <a:t> and just design one of the column (Fig 2), it will be generated the same pattern likes Fig 1.  </a:t>
            </a:r>
            <a:endParaRPr kumimoji="1" lang="zh-HK" altLang="en-US" dirty="0"/>
          </a:p>
        </p:txBody>
      </p:sp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7AF1A1A3-556B-024E-AA6B-3AD0481DF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81" y="3197831"/>
            <a:ext cx="3725220" cy="311037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502ECBB-901F-AC41-9CC8-1281DBC03633}"/>
              </a:ext>
            </a:extLst>
          </p:cNvPr>
          <p:cNvSpPr txBox="1"/>
          <p:nvPr/>
        </p:nvSpPr>
        <p:spPr>
          <a:xfrm>
            <a:off x="2418405" y="630820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Fig 1</a:t>
            </a:r>
            <a:endParaRPr kumimoji="1" lang="zh-HK" altLang="en-US" dirty="0"/>
          </a:p>
        </p:txBody>
      </p:sp>
      <p:pic>
        <p:nvPicPr>
          <p:cNvPr id="10" name="圖片 9" descr="一張含有 水 的圖片&#10;&#10;自動產生的描述">
            <a:extLst>
              <a:ext uri="{FF2B5EF4-FFF2-40B4-BE49-F238E27FC236}">
                <a16:creationId xmlns:a16="http://schemas.microsoft.com/office/drawing/2014/main" id="{83FD9752-16E0-8545-8B0D-7D2F808D2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25" y="4525963"/>
            <a:ext cx="4800600" cy="8636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7EB5047-ADE8-A44C-A8AC-0343303B5CEC}"/>
              </a:ext>
            </a:extLst>
          </p:cNvPr>
          <p:cNvSpPr txBox="1"/>
          <p:nvPr/>
        </p:nvSpPr>
        <p:spPr>
          <a:xfrm>
            <a:off x="7933380" y="569007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Fig 2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699369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0405-86C1-694B-811C-0C57EBC2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Example code (</a:t>
            </a:r>
            <a:r>
              <a:rPr kumimoji="1" lang="en-US" altLang="zh-HK" dirty="0" err="1"/>
              <a:t>MyAdapter.java</a:t>
            </a:r>
            <a:r>
              <a:rPr kumimoji="1" lang="en-US" altLang="zh-HK" dirty="0"/>
              <a:t>)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AE013E-E5B6-DE44-9D5C-F9D72CDA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public class </a:t>
            </a:r>
            <a:r>
              <a:rPr lang="en-US" altLang="zh-HK" dirty="0" err="1"/>
              <a:t>MyAdapter</a:t>
            </a:r>
            <a:r>
              <a:rPr lang="en-US" altLang="zh-HK" dirty="0"/>
              <a:t> extends </a:t>
            </a:r>
            <a:r>
              <a:rPr lang="en-US" altLang="zh-HK" dirty="0" err="1"/>
              <a:t>RecyclerView.Adapter</a:t>
            </a:r>
            <a:r>
              <a:rPr lang="en-US" altLang="zh-HK" dirty="0"/>
              <a:t>&lt;</a:t>
            </a:r>
            <a:r>
              <a:rPr lang="en-US" altLang="zh-HK" dirty="0" err="1"/>
              <a:t>MyAdapter.ViewHolder</a:t>
            </a:r>
            <a:r>
              <a:rPr lang="en-US" altLang="zh-HK" dirty="0"/>
              <a:t>&gt; {</a:t>
            </a:r>
            <a:br>
              <a:rPr lang="en-US" altLang="zh-HK" dirty="0"/>
            </a:br>
            <a:br>
              <a:rPr lang="en-US" altLang="zh-HK" dirty="0"/>
            </a:br>
            <a:r>
              <a:rPr lang="en-US" altLang="zh-HK" dirty="0"/>
              <a:t>    </a:t>
            </a:r>
            <a:r>
              <a:rPr lang="en-US" altLang="zh-HK" b="1" dirty="0"/>
              <a:t>private </a:t>
            </a:r>
            <a:r>
              <a:rPr lang="en-US" altLang="zh-HK" dirty="0"/>
              <a:t>List&lt;String&gt; </a:t>
            </a:r>
            <a:r>
              <a:rPr lang="en-US" altLang="zh-HK" b="1" dirty="0" err="1"/>
              <a:t>mData</a:t>
            </a:r>
            <a:r>
              <a:rPr lang="en-US" altLang="zh-HK" dirty="0"/>
              <a:t>;</a:t>
            </a:r>
            <a:br>
              <a:rPr lang="en-US" altLang="zh-HK" dirty="0"/>
            </a:br>
            <a:br>
              <a:rPr lang="en-US" altLang="zh-HK" dirty="0"/>
            </a:br>
            <a:r>
              <a:rPr lang="en-US" altLang="zh-HK" dirty="0"/>
              <a:t>    </a:t>
            </a:r>
            <a:r>
              <a:rPr lang="en-US" altLang="zh-HK" dirty="0" err="1"/>
              <a:t>MyAdapter</a:t>
            </a:r>
            <a:r>
              <a:rPr lang="en-US" altLang="zh-HK" dirty="0"/>
              <a:t>(List&lt;String&gt; data) {</a:t>
            </a:r>
            <a:br>
              <a:rPr lang="en-US" altLang="zh-HK" dirty="0"/>
            </a:br>
            <a:r>
              <a:rPr lang="en-US" altLang="zh-HK" dirty="0"/>
              <a:t>        </a:t>
            </a:r>
            <a:r>
              <a:rPr lang="en-US" altLang="zh-HK" b="1" dirty="0" err="1"/>
              <a:t>mData</a:t>
            </a:r>
            <a:r>
              <a:rPr lang="en-US" altLang="zh-HK" b="1" dirty="0"/>
              <a:t> </a:t>
            </a:r>
            <a:r>
              <a:rPr lang="en-US" altLang="zh-HK" dirty="0"/>
              <a:t>= </a:t>
            </a:r>
            <a:r>
              <a:rPr lang="en-US" altLang="zh-HK" b="1" dirty="0">
                <a:solidFill>
                  <a:srgbClr val="FF0000"/>
                </a:solidFill>
              </a:rPr>
              <a:t>data</a:t>
            </a:r>
            <a:r>
              <a:rPr lang="en-US" altLang="zh-HK" dirty="0"/>
              <a:t>;         //put the list data(</a:t>
            </a:r>
            <a:r>
              <a:rPr lang="en-US" altLang="zh-HK" b="1" dirty="0" err="1"/>
              <a:t>mData</a:t>
            </a:r>
            <a:r>
              <a:rPr lang="en-US" altLang="zh-HK" dirty="0"/>
              <a:t>) into </a:t>
            </a:r>
            <a:r>
              <a:rPr lang="en-US" altLang="zh-HK" b="1" dirty="0">
                <a:solidFill>
                  <a:srgbClr val="FF0000"/>
                </a:solidFill>
              </a:rPr>
              <a:t>data</a:t>
            </a:r>
            <a:r>
              <a:rPr lang="en-US" altLang="zh-HK" dirty="0"/>
              <a:t> </a:t>
            </a:r>
            <a:br>
              <a:rPr lang="en-US" altLang="zh-HK" dirty="0"/>
            </a:br>
            <a:r>
              <a:rPr lang="en-US" altLang="zh-HK" dirty="0"/>
              <a:t>    }</a:t>
            </a:r>
            <a:endParaRPr kumimoji="1" lang="en-US" altLang="zh-HK" dirty="0"/>
          </a:p>
          <a:p>
            <a:r>
              <a:rPr kumimoji="1" lang="en-US" altLang="zh-HK" dirty="0"/>
              <a:t>// </a:t>
            </a:r>
            <a:r>
              <a:rPr kumimoji="1" lang="en-US" altLang="zh-HK" dirty="0" err="1"/>
              <a:t>ViewHolder</a:t>
            </a:r>
            <a:r>
              <a:rPr kumimoji="1" lang="en-US" altLang="zh-HK" dirty="0"/>
              <a:t> code, see next two page</a:t>
            </a:r>
          </a:p>
          <a:p>
            <a:r>
              <a:rPr kumimoji="1" lang="en-US" altLang="zh-HK" dirty="0"/>
              <a:t>}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262065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水 的圖片&#10;&#10;自動產生的描述">
            <a:extLst>
              <a:ext uri="{FF2B5EF4-FFF2-40B4-BE49-F238E27FC236}">
                <a16:creationId xmlns:a16="http://schemas.microsoft.com/office/drawing/2014/main" id="{20FEADF6-06F3-B647-B29B-FA39882CB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49" y="3109535"/>
            <a:ext cx="3661831" cy="65912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4804D-4D6B-CD41-ACD6-77A329699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63" y="442913"/>
            <a:ext cx="6659897" cy="5696667"/>
          </a:xfrm>
        </p:spPr>
        <p:txBody>
          <a:bodyPr anchor="ctr">
            <a:normAutofit/>
          </a:bodyPr>
          <a:lstStyle/>
          <a:p>
            <a:r>
              <a:rPr lang="en-US" altLang="zh-HK" sz="1900" dirty="0">
                <a:solidFill>
                  <a:srgbClr val="000000"/>
                </a:solidFill>
              </a:rPr>
              <a:t>class </a:t>
            </a:r>
            <a:r>
              <a:rPr lang="en-US" altLang="zh-HK" sz="1900" b="1" dirty="0" err="1">
                <a:solidFill>
                  <a:srgbClr val="000000"/>
                </a:solidFill>
              </a:rPr>
              <a:t>ViewHolder</a:t>
            </a:r>
            <a:r>
              <a:rPr lang="en-US" altLang="zh-HK" sz="1900" dirty="0">
                <a:solidFill>
                  <a:srgbClr val="000000"/>
                </a:solidFill>
              </a:rPr>
              <a:t> extends </a:t>
            </a:r>
            <a:r>
              <a:rPr lang="en-US" altLang="zh-HK" sz="1900" b="1" dirty="0" err="1">
                <a:solidFill>
                  <a:srgbClr val="000000"/>
                </a:solidFill>
              </a:rPr>
              <a:t>RecyclerView.ViewHolder</a:t>
            </a:r>
            <a:r>
              <a:rPr lang="en-US" altLang="zh-HK" sz="1900" dirty="0">
                <a:solidFill>
                  <a:srgbClr val="000000"/>
                </a:solidFill>
              </a:rPr>
              <a:t>{</a:t>
            </a:r>
            <a:br>
              <a:rPr lang="en-US" altLang="zh-HK" sz="1900" dirty="0">
                <a:solidFill>
                  <a:srgbClr val="000000"/>
                </a:solidFill>
              </a:rPr>
            </a:br>
            <a:r>
              <a:rPr lang="en-US" altLang="zh-HK" sz="1900" dirty="0">
                <a:solidFill>
                  <a:srgbClr val="000000"/>
                </a:solidFill>
              </a:rPr>
              <a:t>    </a:t>
            </a:r>
            <a:br>
              <a:rPr lang="zh-HK" altLang="en-US" sz="1900" i="1" dirty="0">
                <a:solidFill>
                  <a:srgbClr val="000000"/>
                </a:solidFill>
              </a:rPr>
            </a:br>
            <a:r>
              <a:rPr lang="zh-HK" altLang="en-US" sz="1900" i="1" dirty="0">
                <a:solidFill>
                  <a:srgbClr val="000000"/>
                </a:solidFill>
              </a:rPr>
              <a:t>    </a:t>
            </a:r>
            <a:r>
              <a:rPr lang="en-US" altLang="zh-HK" sz="1900" dirty="0">
                <a:solidFill>
                  <a:srgbClr val="000000"/>
                </a:solidFill>
              </a:rPr>
              <a:t>private </a:t>
            </a:r>
            <a:r>
              <a:rPr lang="en-US" altLang="zh-HK" sz="1900" dirty="0" err="1">
                <a:solidFill>
                  <a:srgbClr val="000000"/>
                </a:solidFill>
              </a:rPr>
              <a:t>TextView</a:t>
            </a:r>
            <a:r>
              <a:rPr lang="en-US" altLang="zh-HK" sz="1900" dirty="0">
                <a:solidFill>
                  <a:srgbClr val="000000"/>
                </a:solidFill>
              </a:rPr>
              <a:t> </a:t>
            </a:r>
            <a:r>
              <a:rPr lang="en-US" altLang="zh-HK" sz="1900" dirty="0" err="1">
                <a:solidFill>
                  <a:srgbClr val="000000"/>
                </a:solidFill>
              </a:rPr>
              <a:t>txtItem</a:t>
            </a:r>
            <a:r>
              <a:rPr lang="en-US" altLang="zh-HK" sz="1900" dirty="0">
                <a:solidFill>
                  <a:srgbClr val="000000"/>
                </a:solidFill>
              </a:rPr>
              <a:t>;</a:t>
            </a:r>
            <a:br>
              <a:rPr lang="en-US" altLang="zh-HK" sz="1900" dirty="0">
                <a:solidFill>
                  <a:srgbClr val="000000"/>
                </a:solidFill>
              </a:rPr>
            </a:br>
            <a:r>
              <a:rPr lang="en-US" altLang="zh-HK" sz="1900" dirty="0">
                <a:solidFill>
                  <a:srgbClr val="000000"/>
                </a:solidFill>
              </a:rPr>
              <a:t>    private Button </a:t>
            </a:r>
            <a:r>
              <a:rPr lang="en-US" altLang="zh-HK" sz="1900" dirty="0" err="1">
                <a:solidFill>
                  <a:srgbClr val="000000"/>
                </a:solidFill>
              </a:rPr>
              <a:t>btnRemove</a:t>
            </a:r>
            <a:r>
              <a:rPr lang="en-US" altLang="zh-HK" sz="1900" dirty="0">
                <a:solidFill>
                  <a:srgbClr val="000000"/>
                </a:solidFill>
              </a:rPr>
              <a:t>;</a:t>
            </a:r>
            <a:br>
              <a:rPr lang="en-US" altLang="zh-HK" sz="1900" dirty="0">
                <a:solidFill>
                  <a:srgbClr val="000000"/>
                </a:solidFill>
              </a:rPr>
            </a:br>
            <a:br>
              <a:rPr lang="en-US" altLang="zh-HK" sz="1900" dirty="0">
                <a:solidFill>
                  <a:srgbClr val="000000"/>
                </a:solidFill>
              </a:rPr>
            </a:br>
            <a:r>
              <a:rPr lang="en-US" altLang="zh-HK" sz="1900" dirty="0">
                <a:solidFill>
                  <a:srgbClr val="000000"/>
                </a:solidFill>
              </a:rPr>
              <a:t>    </a:t>
            </a:r>
            <a:r>
              <a:rPr lang="en-US" altLang="zh-HK" sz="1900" dirty="0" err="1">
                <a:solidFill>
                  <a:srgbClr val="000000"/>
                </a:solidFill>
              </a:rPr>
              <a:t>ViewHolder</a:t>
            </a:r>
            <a:r>
              <a:rPr lang="en-US" altLang="zh-HK" sz="1900" dirty="0">
                <a:solidFill>
                  <a:srgbClr val="000000"/>
                </a:solidFill>
              </a:rPr>
              <a:t>(View </a:t>
            </a:r>
            <a:r>
              <a:rPr lang="en-US" altLang="zh-HK" sz="1900" dirty="0" err="1">
                <a:solidFill>
                  <a:srgbClr val="000000"/>
                </a:solidFill>
              </a:rPr>
              <a:t>itemView</a:t>
            </a:r>
            <a:r>
              <a:rPr lang="en-US" altLang="zh-HK" sz="1900" dirty="0">
                <a:solidFill>
                  <a:srgbClr val="000000"/>
                </a:solidFill>
              </a:rPr>
              <a:t>) {</a:t>
            </a:r>
            <a:br>
              <a:rPr lang="en-US" altLang="zh-HK" sz="1900" dirty="0">
                <a:solidFill>
                  <a:srgbClr val="000000"/>
                </a:solidFill>
              </a:rPr>
            </a:br>
            <a:r>
              <a:rPr lang="en-US" altLang="zh-HK" sz="1900" dirty="0">
                <a:solidFill>
                  <a:srgbClr val="000000"/>
                </a:solidFill>
              </a:rPr>
              <a:t>        super(</a:t>
            </a:r>
            <a:r>
              <a:rPr lang="en-US" altLang="zh-HK" sz="1900" dirty="0" err="1">
                <a:solidFill>
                  <a:srgbClr val="000000"/>
                </a:solidFill>
              </a:rPr>
              <a:t>itemView</a:t>
            </a:r>
            <a:r>
              <a:rPr lang="en-US" altLang="zh-HK" sz="1900" dirty="0">
                <a:solidFill>
                  <a:srgbClr val="000000"/>
                </a:solidFill>
              </a:rPr>
              <a:t>);</a:t>
            </a:r>
            <a:br>
              <a:rPr lang="en-US" altLang="zh-HK" sz="1900" dirty="0">
                <a:solidFill>
                  <a:srgbClr val="000000"/>
                </a:solidFill>
              </a:rPr>
            </a:br>
            <a:r>
              <a:rPr lang="en-US" altLang="zh-HK" sz="1900" dirty="0">
                <a:solidFill>
                  <a:srgbClr val="FF0000"/>
                </a:solidFill>
              </a:rPr>
              <a:t>        </a:t>
            </a:r>
            <a:r>
              <a:rPr lang="en-US" altLang="zh-HK" sz="1900" dirty="0" err="1">
                <a:solidFill>
                  <a:srgbClr val="FF0000"/>
                </a:solidFill>
              </a:rPr>
              <a:t>txtItem</a:t>
            </a:r>
            <a:r>
              <a:rPr lang="en-US" altLang="zh-HK" sz="1900" dirty="0">
                <a:solidFill>
                  <a:srgbClr val="FF0000"/>
                </a:solidFill>
              </a:rPr>
              <a:t> </a:t>
            </a:r>
            <a:r>
              <a:rPr lang="en-US" altLang="zh-HK" sz="1900" dirty="0">
                <a:solidFill>
                  <a:srgbClr val="000000"/>
                </a:solidFill>
              </a:rPr>
              <a:t>= </a:t>
            </a:r>
            <a:r>
              <a:rPr lang="en-US" altLang="zh-HK" sz="1900" dirty="0" err="1">
                <a:solidFill>
                  <a:srgbClr val="000000"/>
                </a:solidFill>
              </a:rPr>
              <a:t>itemView.findViewById</a:t>
            </a:r>
            <a:r>
              <a:rPr lang="en-US" altLang="zh-HK" sz="1900" dirty="0">
                <a:solidFill>
                  <a:srgbClr val="000000"/>
                </a:solidFill>
              </a:rPr>
              <a:t>(</a:t>
            </a:r>
            <a:r>
              <a:rPr lang="en-US" altLang="zh-HK" sz="1900" dirty="0" err="1">
                <a:solidFill>
                  <a:srgbClr val="000000"/>
                </a:solidFill>
              </a:rPr>
              <a:t>R.id.</a:t>
            </a:r>
            <a:r>
              <a:rPr lang="en-US" altLang="zh-HK" sz="1900" i="1" dirty="0" err="1">
                <a:solidFill>
                  <a:srgbClr val="000000"/>
                </a:solidFill>
              </a:rPr>
              <a:t>txtItem</a:t>
            </a:r>
            <a:r>
              <a:rPr lang="en-US" altLang="zh-HK" sz="1900" dirty="0">
                <a:solidFill>
                  <a:srgbClr val="000000"/>
                </a:solidFill>
              </a:rPr>
              <a:t>);</a:t>
            </a:r>
            <a:br>
              <a:rPr lang="en-US" altLang="zh-HK" sz="1900" dirty="0">
                <a:solidFill>
                  <a:srgbClr val="000000"/>
                </a:solidFill>
              </a:rPr>
            </a:br>
            <a:r>
              <a:rPr lang="en-US" altLang="zh-HK" sz="1900" dirty="0">
                <a:solidFill>
                  <a:srgbClr val="000000"/>
                </a:solidFill>
              </a:rPr>
              <a:t>        </a:t>
            </a:r>
            <a:r>
              <a:rPr lang="en-US" altLang="zh-HK" sz="1900" dirty="0" err="1">
                <a:solidFill>
                  <a:schemeClr val="accent1"/>
                </a:solidFill>
              </a:rPr>
              <a:t>btnRemove</a:t>
            </a:r>
            <a:r>
              <a:rPr lang="en-US" altLang="zh-HK" sz="1900" dirty="0">
                <a:solidFill>
                  <a:srgbClr val="000000"/>
                </a:solidFill>
              </a:rPr>
              <a:t> = </a:t>
            </a:r>
            <a:r>
              <a:rPr lang="en-US" altLang="zh-HK" sz="1900" dirty="0" err="1">
                <a:solidFill>
                  <a:srgbClr val="000000"/>
                </a:solidFill>
              </a:rPr>
              <a:t>itemView.findViewById</a:t>
            </a:r>
            <a:r>
              <a:rPr lang="en-US" altLang="zh-HK" sz="1900" dirty="0">
                <a:solidFill>
                  <a:srgbClr val="000000"/>
                </a:solidFill>
              </a:rPr>
              <a:t>(</a:t>
            </a:r>
            <a:r>
              <a:rPr lang="en-US" altLang="zh-HK" sz="1900" dirty="0" err="1">
                <a:solidFill>
                  <a:srgbClr val="000000"/>
                </a:solidFill>
              </a:rPr>
              <a:t>R.id.</a:t>
            </a:r>
            <a:r>
              <a:rPr lang="en-US" altLang="zh-HK" sz="1900" i="1" dirty="0" err="1">
                <a:solidFill>
                  <a:srgbClr val="000000"/>
                </a:solidFill>
              </a:rPr>
              <a:t>btnRemove</a:t>
            </a:r>
            <a:r>
              <a:rPr lang="en-US" altLang="zh-HK" sz="1900" dirty="0">
                <a:solidFill>
                  <a:srgbClr val="000000"/>
                </a:solidFill>
              </a:rPr>
              <a:t>);</a:t>
            </a:r>
          </a:p>
          <a:p>
            <a:endParaRPr lang="en-US" altLang="zh-HK" sz="19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HK" sz="1900" dirty="0">
                <a:solidFill>
                  <a:srgbClr val="000000"/>
                </a:solidFill>
              </a:rPr>
              <a:t>// you can define some action here, </a:t>
            </a:r>
            <a:r>
              <a:rPr lang="en-US" altLang="zh-HK" sz="1900" dirty="0" err="1">
                <a:solidFill>
                  <a:srgbClr val="000000"/>
                </a:solidFill>
              </a:rPr>
              <a:t>eg</a:t>
            </a:r>
            <a:r>
              <a:rPr lang="en-US" altLang="zh-HK" sz="1900" dirty="0">
                <a:solidFill>
                  <a:srgbClr val="000000"/>
                </a:solidFill>
              </a:rPr>
              <a:t> action after clicking button</a:t>
            </a:r>
          </a:p>
          <a:p>
            <a:pPr marL="0" indent="0">
              <a:buNone/>
            </a:pPr>
            <a:r>
              <a:rPr lang="en-US" altLang="zh-HK" sz="1900" dirty="0">
                <a:solidFill>
                  <a:srgbClr val="000000"/>
                </a:solidFill>
              </a:rPr>
              <a:t>}</a:t>
            </a:r>
            <a:br>
              <a:rPr lang="en-US" altLang="zh-HK" sz="1900" dirty="0">
                <a:solidFill>
                  <a:srgbClr val="000000"/>
                </a:solidFill>
              </a:rPr>
            </a:br>
            <a:endParaRPr kumimoji="1" lang="zh-HK" altLang="en-US" sz="1900" dirty="0">
              <a:solidFill>
                <a:srgbClr val="000000"/>
              </a:solidFill>
            </a:endParaRPr>
          </a:p>
        </p:txBody>
      </p:sp>
      <p:sp>
        <p:nvSpPr>
          <p:cNvPr id="9" name="框架 8">
            <a:extLst>
              <a:ext uri="{FF2B5EF4-FFF2-40B4-BE49-F238E27FC236}">
                <a16:creationId xmlns:a16="http://schemas.microsoft.com/office/drawing/2014/main" id="{C9E5ED2E-2808-584E-8656-ADCDE8D4FB29}"/>
              </a:ext>
            </a:extLst>
          </p:cNvPr>
          <p:cNvSpPr/>
          <p:nvPr/>
        </p:nvSpPr>
        <p:spPr>
          <a:xfrm>
            <a:off x="429349" y="3243263"/>
            <a:ext cx="2871064" cy="357187"/>
          </a:xfrm>
          <a:prstGeom prst="fram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1CF6C18-7CCA-764F-9F78-2D1C3D1C45CE}"/>
              </a:ext>
            </a:extLst>
          </p:cNvPr>
          <p:cNvSpPr txBox="1"/>
          <p:nvPr/>
        </p:nvSpPr>
        <p:spPr>
          <a:xfrm>
            <a:off x="399580" y="2400264"/>
            <a:ext cx="101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K" dirty="0" err="1">
                <a:solidFill>
                  <a:srgbClr val="FF0000"/>
                </a:solidFill>
              </a:rPr>
              <a:t>txtItem</a:t>
            </a:r>
            <a:endParaRPr kumimoji="1" lang="zh-HK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34B00AD6-88F1-574F-9B47-C919EF837AFC}"/>
              </a:ext>
            </a:extLst>
          </p:cNvPr>
          <p:cNvCxnSpPr>
            <a:cxnSpLocks/>
          </p:cNvCxnSpPr>
          <p:nvPr/>
        </p:nvCxnSpPr>
        <p:spPr>
          <a:xfrm>
            <a:off x="1028700" y="2769596"/>
            <a:ext cx="415061" cy="47366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E5AB75F2-2DF1-5F49-AAB0-BC4DA40B56FB}"/>
              </a:ext>
            </a:extLst>
          </p:cNvPr>
          <p:cNvCxnSpPr>
            <a:cxnSpLocks/>
          </p:cNvCxnSpPr>
          <p:nvPr/>
        </p:nvCxnSpPr>
        <p:spPr>
          <a:xfrm>
            <a:off x="3235034" y="2750856"/>
            <a:ext cx="415061" cy="47366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EA4EF7F-55FC-7844-AC28-DE909B9C6386}"/>
              </a:ext>
            </a:extLst>
          </p:cNvPr>
          <p:cNvSpPr txBox="1"/>
          <p:nvPr/>
        </p:nvSpPr>
        <p:spPr>
          <a:xfrm>
            <a:off x="2390372" y="2381524"/>
            <a:ext cx="146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K" dirty="0" err="1">
                <a:solidFill>
                  <a:schemeClr val="accent1"/>
                </a:solidFill>
              </a:rPr>
              <a:t>btnRemove</a:t>
            </a:r>
            <a:endParaRPr kumimoji="1" lang="zh-HK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557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219D58E-154D-6C46-8D2B-AB41FA5C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49" y="1910285"/>
            <a:ext cx="3661831" cy="305762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4804D-4D6B-CD41-ACD6-77A329699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2729" y="-3726"/>
            <a:ext cx="7072120" cy="6711398"/>
          </a:xfrm>
        </p:spPr>
        <p:txBody>
          <a:bodyPr anchor="ctr">
            <a:normAutofit fontScale="32500" lnSpcReduction="20000"/>
          </a:bodyPr>
          <a:lstStyle/>
          <a:p>
            <a:r>
              <a:rPr lang="en-US" altLang="zh-HK" sz="6200" dirty="0">
                <a:solidFill>
                  <a:srgbClr val="000000"/>
                </a:solidFill>
              </a:rPr>
              <a:t>@Override</a:t>
            </a:r>
            <a:br>
              <a:rPr lang="en-US" altLang="zh-HK" sz="6200" dirty="0">
                <a:solidFill>
                  <a:srgbClr val="000000"/>
                </a:solidFill>
              </a:rPr>
            </a:br>
            <a:r>
              <a:rPr lang="en-US" altLang="zh-HK" sz="6200" dirty="0">
                <a:solidFill>
                  <a:srgbClr val="000000"/>
                </a:solidFill>
              </a:rPr>
              <a:t>public</a:t>
            </a:r>
            <a:r>
              <a:rPr lang="en-US" altLang="zh-HK" sz="6200" b="1" dirty="0">
                <a:solidFill>
                  <a:srgbClr val="000000"/>
                </a:solidFill>
              </a:rPr>
              <a:t> </a:t>
            </a:r>
            <a:r>
              <a:rPr lang="en-US" altLang="zh-HK" sz="6200" dirty="0" err="1">
                <a:solidFill>
                  <a:srgbClr val="000000"/>
                </a:solidFill>
              </a:rPr>
              <a:t>ViewHolder</a:t>
            </a:r>
            <a:r>
              <a:rPr lang="en-US" altLang="zh-HK" sz="6200" dirty="0">
                <a:solidFill>
                  <a:srgbClr val="000000"/>
                </a:solidFill>
              </a:rPr>
              <a:t> </a:t>
            </a:r>
            <a:r>
              <a:rPr lang="en-US" altLang="zh-HK" sz="6200" dirty="0" err="1">
                <a:solidFill>
                  <a:srgbClr val="000000"/>
                </a:solidFill>
              </a:rPr>
              <a:t>onCreateViewHolder</a:t>
            </a:r>
            <a:r>
              <a:rPr lang="en-US" altLang="zh-HK" sz="6200" dirty="0">
                <a:solidFill>
                  <a:srgbClr val="000000"/>
                </a:solidFill>
              </a:rPr>
              <a:t>(</a:t>
            </a:r>
            <a:r>
              <a:rPr lang="en-US" altLang="zh-HK" sz="6200" dirty="0" err="1">
                <a:solidFill>
                  <a:srgbClr val="000000"/>
                </a:solidFill>
              </a:rPr>
              <a:t>ViewGroup</a:t>
            </a:r>
            <a:r>
              <a:rPr lang="en-US" altLang="zh-HK" sz="6200" dirty="0">
                <a:solidFill>
                  <a:srgbClr val="000000"/>
                </a:solidFill>
              </a:rPr>
              <a:t> parent, int</a:t>
            </a:r>
            <a:r>
              <a:rPr lang="en-US" altLang="zh-HK" sz="6200" b="1" dirty="0">
                <a:solidFill>
                  <a:srgbClr val="000000"/>
                </a:solidFill>
              </a:rPr>
              <a:t> </a:t>
            </a:r>
            <a:r>
              <a:rPr lang="en-US" altLang="zh-HK" sz="6200" dirty="0" err="1">
                <a:solidFill>
                  <a:srgbClr val="000000"/>
                </a:solidFill>
              </a:rPr>
              <a:t>viewType</a:t>
            </a:r>
            <a:r>
              <a:rPr lang="en-US" altLang="zh-HK" sz="6200" dirty="0">
                <a:solidFill>
                  <a:srgbClr val="000000"/>
                </a:solidFill>
              </a:rPr>
              <a:t>) {</a:t>
            </a:r>
          </a:p>
          <a:p>
            <a:br>
              <a:rPr lang="en-US" altLang="zh-HK" sz="6200" dirty="0">
                <a:solidFill>
                  <a:srgbClr val="000000"/>
                </a:solidFill>
              </a:rPr>
            </a:br>
            <a:r>
              <a:rPr lang="en-US" altLang="zh-HK" sz="6200" dirty="0">
                <a:solidFill>
                  <a:srgbClr val="000000"/>
                </a:solidFill>
              </a:rPr>
              <a:t>    </a:t>
            </a:r>
            <a:r>
              <a:rPr lang="en-US" altLang="zh-HK" sz="6200" i="1" dirty="0">
                <a:solidFill>
                  <a:srgbClr val="000000"/>
                </a:solidFill>
              </a:rPr>
              <a:t>// used to link </a:t>
            </a:r>
            <a:r>
              <a:rPr lang="en-US" altLang="zh-HK" sz="6200" i="1" dirty="0" err="1">
                <a:solidFill>
                  <a:srgbClr val="000000"/>
                </a:solidFill>
              </a:rPr>
              <a:t>list_items.xml</a:t>
            </a:r>
            <a:endParaRPr lang="en-US" altLang="zh-HK" sz="6200" i="1" dirty="0">
              <a:solidFill>
                <a:srgbClr val="000000"/>
              </a:solidFill>
            </a:endParaRPr>
          </a:p>
          <a:p>
            <a:br>
              <a:rPr lang="en-US" altLang="zh-HK" sz="6200" i="1" dirty="0">
                <a:solidFill>
                  <a:srgbClr val="000000"/>
                </a:solidFill>
              </a:rPr>
            </a:br>
            <a:r>
              <a:rPr lang="en-US" altLang="zh-HK" sz="6200" i="1" dirty="0">
                <a:solidFill>
                  <a:srgbClr val="000000"/>
                </a:solidFill>
              </a:rPr>
              <a:t>    </a:t>
            </a:r>
            <a:r>
              <a:rPr lang="en-US" altLang="zh-HK" sz="6200" dirty="0">
                <a:solidFill>
                  <a:srgbClr val="000000"/>
                </a:solidFill>
              </a:rPr>
              <a:t>View view = </a:t>
            </a:r>
            <a:r>
              <a:rPr lang="en-US" altLang="zh-HK" sz="6200" dirty="0" err="1">
                <a:solidFill>
                  <a:srgbClr val="7030A0"/>
                </a:solidFill>
              </a:rPr>
              <a:t>LayoutInflater</a:t>
            </a:r>
            <a:r>
              <a:rPr lang="en-US" altLang="zh-HK" sz="6200" dirty="0" err="1">
                <a:solidFill>
                  <a:srgbClr val="000000"/>
                </a:solidFill>
              </a:rPr>
              <a:t>.</a:t>
            </a:r>
            <a:r>
              <a:rPr lang="en-US" altLang="zh-HK" sz="6200" i="1" dirty="0" err="1">
                <a:solidFill>
                  <a:srgbClr val="000000"/>
                </a:solidFill>
              </a:rPr>
              <a:t>from</a:t>
            </a:r>
            <a:r>
              <a:rPr lang="en-US" altLang="zh-HK" sz="6200" dirty="0">
                <a:solidFill>
                  <a:srgbClr val="000000"/>
                </a:solidFill>
              </a:rPr>
              <a:t>(</a:t>
            </a:r>
            <a:r>
              <a:rPr lang="en-US" altLang="zh-HK" sz="6200" dirty="0" err="1">
                <a:solidFill>
                  <a:srgbClr val="000000"/>
                </a:solidFill>
              </a:rPr>
              <a:t>parent.getContext</a:t>
            </a:r>
            <a:r>
              <a:rPr lang="en-US" altLang="zh-HK" sz="6200" dirty="0">
                <a:solidFill>
                  <a:srgbClr val="000000"/>
                </a:solidFill>
              </a:rPr>
              <a:t>())</a:t>
            </a:r>
            <a:br>
              <a:rPr lang="en-US" altLang="zh-HK" sz="6200" dirty="0">
                <a:solidFill>
                  <a:srgbClr val="000000"/>
                </a:solidFill>
              </a:rPr>
            </a:br>
            <a:r>
              <a:rPr lang="en-US" altLang="zh-HK" sz="6200" dirty="0">
                <a:solidFill>
                  <a:srgbClr val="000000"/>
                </a:solidFill>
              </a:rPr>
              <a:t>            .inflate(</a:t>
            </a:r>
            <a:r>
              <a:rPr lang="en-US" altLang="zh-HK" sz="6200" dirty="0" err="1">
                <a:solidFill>
                  <a:srgbClr val="000000"/>
                </a:solidFill>
              </a:rPr>
              <a:t>R.layout.</a:t>
            </a:r>
            <a:r>
              <a:rPr lang="en-US" altLang="zh-HK" sz="6200" b="1" i="1" dirty="0" err="1">
                <a:solidFill>
                  <a:srgbClr val="000000"/>
                </a:solidFill>
              </a:rPr>
              <a:t>list_items</a:t>
            </a:r>
            <a:r>
              <a:rPr lang="en-US" altLang="zh-HK" sz="6200" dirty="0">
                <a:solidFill>
                  <a:srgbClr val="000000"/>
                </a:solidFill>
              </a:rPr>
              <a:t>, parent, false);</a:t>
            </a:r>
          </a:p>
          <a:p>
            <a:br>
              <a:rPr lang="en-US" altLang="zh-HK" sz="6200" dirty="0">
                <a:solidFill>
                  <a:srgbClr val="000000"/>
                </a:solidFill>
              </a:rPr>
            </a:br>
            <a:r>
              <a:rPr lang="en-US" altLang="zh-HK" sz="6200" dirty="0">
                <a:solidFill>
                  <a:srgbClr val="000000"/>
                </a:solidFill>
              </a:rPr>
              <a:t>    return new </a:t>
            </a:r>
            <a:r>
              <a:rPr lang="en-US" altLang="zh-HK" sz="6200" dirty="0" err="1">
                <a:solidFill>
                  <a:srgbClr val="000000"/>
                </a:solidFill>
              </a:rPr>
              <a:t>ViewHolder</a:t>
            </a:r>
            <a:r>
              <a:rPr lang="en-US" altLang="zh-HK" sz="6200" dirty="0">
                <a:solidFill>
                  <a:srgbClr val="000000"/>
                </a:solidFill>
              </a:rPr>
              <a:t>(view);</a:t>
            </a:r>
          </a:p>
          <a:p>
            <a:br>
              <a:rPr lang="en-US" altLang="zh-HK" sz="6200" dirty="0">
                <a:solidFill>
                  <a:srgbClr val="000000"/>
                </a:solidFill>
              </a:rPr>
            </a:br>
            <a:r>
              <a:rPr lang="en-US" altLang="zh-HK" sz="6200" dirty="0">
                <a:solidFill>
                  <a:srgbClr val="000000"/>
                </a:solidFill>
              </a:rPr>
              <a:t>}</a:t>
            </a:r>
            <a:br>
              <a:rPr lang="en-US" altLang="zh-HK" sz="6200" dirty="0">
                <a:solidFill>
                  <a:srgbClr val="000000"/>
                </a:solidFill>
              </a:rPr>
            </a:br>
            <a:br>
              <a:rPr lang="en-US" altLang="zh-HK" sz="6200" dirty="0">
                <a:solidFill>
                  <a:srgbClr val="000000"/>
                </a:solidFill>
              </a:rPr>
            </a:br>
            <a:r>
              <a:rPr lang="en-US" altLang="zh-HK" sz="6200" dirty="0">
                <a:solidFill>
                  <a:srgbClr val="000000"/>
                </a:solidFill>
              </a:rPr>
              <a:t>@Override</a:t>
            </a:r>
            <a:br>
              <a:rPr lang="en-US" altLang="zh-HK" sz="6200" dirty="0">
                <a:solidFill>
                  <a:srgbClr val="000000"/>
                </a:solidFill>
              </a:rPr>
            </a:br>
            <a:r>
              <a:rPr lang="en-US" altLang="zh-HK" sz="6200" dirty="0">
                <a:solidFill>
                  <a:srgbClr val="000000"/>
                </a:solidFill>
              </a:rPr>
              <a:t>public void </a:t>
            </a:r>
            <a:r>
              <a:rPr lang="en-US" altLang="zh-HK" sz="6200" dirty="0" err="1">
                <a:solidFill>
                  <a:srgbClr val="000000"/>
                </a:solidFill>
              </a:rPr>
              <a:t>onBindViewHolder</a:t>
            </a:r>
            <a:r>
              <a:rPr lang="en-US" altLang="zh-HK" sz="6200" dirty="0">
                <a:solidFill>
                  <a:srgbClr val="000000"/>
                </a:solidFill>
              </a:rPr>
              <a:t>(</a:t>
            </a:r>
            <a:r>
              <a:rPr lang="en-US" altLang="zh-HK" sz="6200" dirty="0" err="1">
                <a:solidFill>
                  <a:srgbClr val="000000"/>
                </a:solidFill>
              </a:rPr>
              <a:t>ViewHolder</a:t>
            </a:r>
            <a:r>
              <a:rPr lang="en-US" altLang="zh-HK" sz="6200" dirty="0">
                <a:solidFill>
                  <a:srgbClr val="000000"/>
                </a:solidFill>
              </a:rPr>
              <a:t> holder, int position) {</a:t>
            </a:r>
          </a:p>
          <a:p>
            <a:br>
              <a:rPr lang="en-US" altLang="zh-HK" sz="6200" dirty="0">
                <a:solidFill>
                  <a:srgbClr val="000000"/>
                </a:solidFill>
              </a:rPr>
            </a:br>
            <a:r>
              <a:rPr lang="en-US" altLang="zh-HK" sz="6200" dirty="0">
                <a:solidFill>
                  <a:srgbClr val="000000"/>
                </a:solidFill>
              </a:rPr>
              <a:t>    </a:t>
            </a:r>
            <a:r>
              <a:rPr lang="en-US" altLang="zh-HK" sz="6200" i="1" dirty="0">
                <a:solidFill>
                  <a:schemeClr val="accent1">
                    <a:lumMod val="75000"/>
                  </a:schemeClr>
                </a:solidFill>
              </a:rPr>
              <a:t>// set the display information of </a:t>
            </a:r>
            <a:r>
              <a:rPr lang="en-US" altLang="zh-HK" sz="6200" i="1" dirty="0" err="1">
                <a:solidFill>
                  <a:schemeClr val="accent1">
                    <a:lumMod val="75000"/>
                  </a:schemeClr>
                </a:solidFill>
              </a:rPr>
              <a:t>txtItem</a:t>
            </a:r>
            <a:r>
              <a:rPr lang="en-US" altLang="zh-HK" sz="6200" i="1" dirty="0">
                <a:solidFill>
                  <a:schemeClr val="accent1">
                    <a:lumMod val="75000"/>
                  </a:schemeClr>
                </a:solidFill>
              </a:rPr>
              <a:t> (Item 0 </a:t>
            </a:r>
            <a:r>
              <a:rPr lang="en-US" altLang="zh-HK" sz="6200" i="1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en-US" altLang="zh-HK" sz="6200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br>
              <a:rPr lang="zh-HK" altLang="en-US" sz="6200" i="1" dirty="0">
                <a:solidFill>
                  <a:srgbClr val="000000"/>
                </a:solidFill>
              </a:rPr>
            </a:br>
            <a:r>
              <a:rPr lang="zh-HK" altLang="en-US" sz="6200" i="1" dirty="0">
                <a:solidFill>
                  <a:srgbClr val="000000"/>
                </a:solidFill>
              </a:rPr>
              <a:t>    </a:t>
            </a:r>
            <a:r>
              <a:rPr lang="en-US" altLang="zh-HK" sz="6200" dirty="0" err="1">
                <a:solidFill>
                  <a:srgbClr val="000000"/>
                </a:solidFill>
              </a:rPr>
              <a:t>holder.</a:t>
            </a:r>
            <a:r>
              <a:rPr lang="en-US" altLang="zh-HK" sz="6200" b="1" dirty="0" err="1">
                <a:solidFill>
                  <a:srgbClr val="000000"/>
                </a:solidFill>
              </a:rPr>
              <a:t>txtItem</a:t>
            </a:r>
            <a:r>
              <a:rPr lang="en-US" altLang="zh-HK" sz="6200" dirty="0" err="1">
                <a:solidFill>
                  <a:srgbClr val="000000"/>
                </a:solidFill>
              </a:rPr>
              <a:t>.setText</a:t>
            </a:r>
            <a:r>
              <a:rPr lang="en-US" altLang="zh-HK" sz="6200" dirty="0">
                <a:solidFill>
                  <a:srgbClr val="000000"/>
                </a:solidFill>
              </a:rPr>
              <a:t>(</a:t>
            </a:r>
            <a:r>
              <a:rPr lang="en-US" altLang="zh-HK" sz="6200" b="1" dirty="0" err="1">
                <a:solidFill>
                  <a:srgbClr val="000000"/>
                </a:solidFill>
              </a:rPr>
              <a:t>mData</a:t>
            </a:r>
            <a:r>
              <a:rPr lang="en-US" altLang="zh-HK" sz="6200" dirty="0" err="1">
                <a:solidFill>
                  <a:srgbClr val="000000"/>
                </a:solidFill>
              </a:rPr>
              <a:t>.get</a:t>
            </a:r>
            <a:r>
              <a:rPr lang="en-US" altLang="zh-HK" sz="6200" dirty="0">
                <a:solidFill>
                  <a:srgbClr val="000000"/>
                </a:solidFill>
              </a:rPr>
              <a:t>(position));</a:t>
            </a:r>
          </a:p>
          <a:p>
            <a:br>
              <a:rPr lang="en-US" altLang="zh-HK" sz="6200" dirty="0">
                <a:solidFill>
                  <a:srgbClr val="000000"/>
                </a:solidFill>
              </a:rPr>
            </a:br>
            <a:r>
              <a:rPr lang="en-US" altLang="zh-HK" sz="6200" dirty="0">
                <a:solidFill>
                  <a:srgbClr val="000000"/>
                </a:solidFill>
              </a:rPr>
              <a:t>}</a:t>
            </a:r>
            <a:endParaRPr kumimoji="1" lang="zh-HK" altLang="en-US" sz="6200" dirty="0">
              <a:solidFill>
                <a:srgbClr val="000000"/>
              </a:solidFill>
            </a:endParaRPr>
          </a:p>
          <a:p>
            <a:pPr marL="0" indent="0">
              <a:buNone/>
            </a:pPr>
            <a:br>
              <a:rPr lang="en-US" altLang="zh-HK" sz="1400" dirty="0">
                <a:solidFill>
                  <a:srgbClr val="000000"/>
                </a:solidFill>
              </a:rPr>
            </a:br>
            <a:endParaRPr kumimoji="1" lang="zh-HK" altLang="en-US" sz="1400" dirty="0">
              <a:solidFill>
                <a:srgbClr val="000000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882B569F-D69B-4144-ACA1-4CDDFD67E3CC}"/>
              </a:ext>
            </a:extLst>
          </p:cNvPr>
          <p:cNvSpPr/>
          <p:nvPr/>
        </p:nvSpPr>
        <p:spPr>
          <a:xfrm>
            <a:off x="271999" y="2571750"/>
            <a:ext cx="699551" cy="3143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>
              <a:solidFill>
                <a:schemeClr val="tx1"/>
              </a:solidFill>
            </a:endParaRPr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E4EA5D02-B68F-9840-AE28-B33E99806A22}"/>
              </a:ext>
            </a:extLst>
          </p:cNvPr>
          <p:cNvCxnSpPr>
            <a:cxnSpLocks/>
          </p:cNvCxnSpPr>
          <p:nvPr/>
        </p:nvCxnSpPr>
        <p:spPr>
          <a:xfrm>
            <a:off x="1033841" y="2724985"/>
            <a:ext cx="4458236" cy="260213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14C86EC-AC73-2745-A461-21F2D0F749D1}"/>
              </a:ext>
            </a:extLst>
          </p:cNvPr>
          <p:cNvSpPr txBox="1"/>
          <p:nvPr/>
        </p:nvSpPr>
        <p:spPr>
          <a:xfrm>
            <a:off x="621774" y="6246007"/>
            <a:ext cx="7386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rgbClr val="000000"/>
                </a:solidFill>
              </a:rPr>
              <a:t>Remark : </a:t>
            </a:r>
            <a:r>
              <a:rPr lang="en-US" altLang="zh-HK" dirty="0" err="1">
                <a:solidFill>
                  <a:srgbClr val="7030A0"/>
                </a:solidFill>
              </a:rPr>
              <a:t>LayoutInflater</a:t>
            </a:r>
            <a:r>
              <a:rPr lang="en-US" altLang="zh-HK" dirty="0">
                <a:solidFill>
                  <a:srgbClr val="000000"/>
                </a:solidFill>
              </a:rPr>
              <a:t> is also used to load the layout, similar with </a:t>
            </a:r>
            <a:r>
              <a:rPr lang="en-US" altLang="zh-HK" dirty="0" err="1">
                <a:solidFill>
                  <a:srgbClr val="000000"/>
                </a:solidFill>
              </a:rPr>
              <a:t>setContentView</a:t>
            </a:r>
            <a:r>
              <a:rPr lang="en-US" altLang="zh-HK" dirty="0">
                <a:solidFill>
                  <a:srgbClr val="000000"/>
                </a:solidFill>
              </a:rPr>
              <a:t>()</a:t>
            </a:r>
          </a:p>
          <a:p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054644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996F0-BEDA-5240-856A-DFECD9A3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Example code (</a:t>
            </a:r>
            <a:r>
              <a:rPr kumimoji="1" lang="en-US" altLang="zh-HK" dirty="0" err="1"/>
              <a:t>MainActivity.java</a:t>
            </a:r>
            <a:r>
              <a:rPr kumimoji="1" lang="en-US" altLang="zh-HK" dirty="0"/>
              <a:t>)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9EFA6E-9C53-8141-AF59-E8CEEC5D4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HK" dirty="0"/>
              <a:t>public class </a:t>
            </a:r>
            <a:r>
              <a:rPr lang="en-US" altLang="zh-HK" dirty="0" err="1"/>
              <a:t>MainActivity</a:t>
            </a:r>
            <a:r>
              <a:rPr lang="en-US" altLang="zh-HK" dirty="0"/>
              <a:t> extends </a:t>
            </a:r>
            <a:r>
              <a:rPr lang="en-US" altLang="zh-HK" dirty="0" err="1"/>
              <a:t>AppCompatActivity</a:t>
            </a:r>
            <a:r>
              <a:rPr lang="en-US" altLang="zh-HK" dirty="0"/>
              <a:t> {</a:t>
            </a:r>
            <a:br>
              <a:rPr lang="en-US" altLang="zh-HK" dirty="0"/>
            </a:br>
            <a:br>
              <a:rPr lang="en-US" altLang="zh-HK" dirty="0"/>
            </a:br>
            <a:r>
              <a:rPr lang="en-US" altLang="zh-HK" dirty="0"/>
              <a:t>    private </a:t>
            </a:r>
            <a:r>
              <a:rPr lang="en-US" altLang="zh-HK" dirty="0" err="1"/>
              <a:t>RecyclerView</a:t>
            </a:r>
            <a:r>
              <a:rPr lang="en-US" altLang="zh-HK" dirty="0"/>
              <a:t> </a:t>
            </a:r>
            <a:r>
              <a:rPr lang="en-US" altLang="zh-HK" b="1" dirty="0" err="1">
                <a:solidFill>
                  <a:srgbClr val="0070C0"/>
                </a:solidFill>
              </a:rPr>
              <a:t>recycler_view</a:t>
            </a:r>
            <a:r>
              <a:rPr lang="en-US" altLang="zh-HK" dirty="0"/>
              <a:t>;</a:t>
            </a:r>
            <a:br>
              <a:rPr lang="en-US" altLang="zh-HK" dirty="0"/>
            </a:br>
            <a:r>
              <a:rPr lang="en-US" altLang="zh-HK" dirty="0"/>
              <a:t>    private </a:t>
            </a:r>
            <a:r>
              <a:rPr lang="en-US" altLang="zh-HK" dirty="0" err="1"/>
              <a:t>MyAdapter</a:t>
            </a:r>
            <a:r>
              <a:rPr lang="en-US" altLang="zh-HK" dirty="0"/>
              <a:t> </a:t>
            </a:r>
            <a:r>
              <a:rPr lang="en-US" altLang="zh-HK" b="1" dirty="0">
                <a:solidFill>
                  <a:srgbClr val="FF0000"/>
                </a:solidFill>
              </a:rPr>
              <a:t>adapter</a:t>
            </a:r>
            <a:r>
              <a:rPr lang="en-US" altLang="zh-HK" dirty="0"/>
              <a:t>;</a:t>
            </a:r>
            <a:br>
              <a:rPr lang="en-US" altLang="zh-HK" dirty="0"/>
            </a:br>
            <a:r>
              <a:rPr lang="en-US" altLang="zh-HK" dirty="0"/>
              <a:t>    private </a:t>
            </a:r>
            <a:r>
              <a:rPr lang="en-US" altLang="zh-HK" dirty="0" err="1"/>
              <a:t>ArrayList</a:t>
            </a:r>
            <a:r>
              <a:rPr lang="en-US" altLang="zh-HK" dirty="0"/>
              <a:t>&lt;String&gt; </a:t>
            </a:r>
            <a:r>
              <a:rPr lang="en-US" altLang="zh-HK" b="1" dirty="0" err="1"/>
              <a:t>mData</a:t>
            </a:r>
            <a:r>
              <a:rPr lang="en-US" altLang="zh-HK" dirty="0"/>
              <a:t> = new </a:t>
            </a:r>
            <a:r>
              <a:rPr lang="en-US" altLang="zh-HK" dirty="0" err="1"/>
              <a:t>ArrayList</a:t>
            </a:r>
            <a:r>
              <a:rPr lang="en-US" altLang="zh-HK" dirty="0"/>
              <a:t>&lt;&gt;();</a:t>
            </a:r>
            <a:br>
              <a:rPr lang="en-US" altLang="zh-HK" dirty="0"/>
            </a:br>
            <a:br>
              <a:rPr lang="en-US" altLang="zh-HK" dirty="0"/>
            </a:br>
            <a:r>
              <a:rPr lang="en-US" altLang="zh-HK" dirty="0"/>
              <a:t>    @Override</a:t>
            </a:r>
            <a:br>
              <a:rPr lang="en-US" altLang="zh-HK" dirty="0"/>
            </a:br>
            <a:r>
              <a:rPr lang="en-US" altLang="zh-HK" dirty="0"/>
              <a:t>    protected void </a:t>
            </a:r>
            <a:r>
              <a:rPr lang="en-US" altLang="zh-HK" dirty="0" err="1"/>
              <a:t>onCreate</a:t>
            </a:r>
            <a:r>
              <a:rPr lang="en-US" altLang="zh-HK" dirty="0"/>
              <a:t>(Bundle </a:t>
            </a:r>
            <a:r>
              <a:rPr lang="en-US" altLang="zh-HK" dirty="0" err="1"/>
              <a:t>savedInstanceState</a:t>
            </a:r>
            <a:r>
              <a:rPr lang="en-US" altLang="zh-HK" dirty="0"/>
              <a:t>) {</a:t>
            </a:r>
            <a:br>
              <a:rPr lang="en-US" altLang="zh-HK" dirty="0"/>
            </a:br>
            <a:r>
              <a:rPr lang="en-US" altLang="zh-HK" dirty="0"/>
              <a:t>...</a:t>
            </a:r>
          </a:p>
          <a:p>
            <a:r>
              <a:rPr lang="en-US" altLang="zh-HK" dirty="0"/>
              <a:t>          </a:t>
            </a:r>
            <a:r>
              <a:rPr lang="en-US" altLang="zh-HK" dirty="0" err="1"/>
              <a:t>recycler_view</a:t>
            </a:r>
            <a:r>
              <a:rPr lang="en-US" altLang="zh-HK" dirty="0"/>
              <a:t> = </a:t>
            </a:r>
            <a:r>
              <a:rPr lang="en-US" altLang="zh-HK" dirty="0" err="1"/>
              <a:t>findViewById</a:t>
            </a:r>
            <a:r>
              <a:rPr lang="en-US" altLang="zh-HK" dirty="0"/>
              <a:t>(</a:t>
            </a:r>
            <a:r>
              <a:rPr lang="en-US" altLang="zh-HK" dirty="0" err="1"/>
              <a:t>R.id.</a:t>
            </a:r>
            <a:r>
              <a:rPr lang="en-US" altLang="zh-HK" i="1" dirty="0" err="1"/>
              <a:t>recycler_view</a:t>
            </a:r>
            <a:r>
              <a:rPr lang="en-US" altLang="zh-HK" dirty="0"/>
              <a:t>);</a:t>
            </a:r>
          </a:p>
          <a:p>
            <a:r>
              <a:rPr lang="en-US" altLang="zh-HK" dirty="0"/>
              <a:t>          </a:t>
            </a:r>
            <a:r>
              <a:rPr lang="en-US" altLang="zh-HK" b="1" dirty="0">
                <a:solidFill>
                  <a:srgbClr val="FF0000"/>
                </a:solidFill>
              </a:rPr>
              <a:t>adapter</a:t>
            </a:r>
            <a:r>
              <a:rPr lang="en-US" altLang="zh-HK" dirty="0"/>
              <a:t> = new </a:t>
            </a:r>
            <a:r>
              <a:rPr lang="en-US" altLang="zh-HK" dirty="0" err="1"/>
              <a:t>MyAdapter</a:t>
            </a:r>
            <a:r>
              <a:rPr lang="en-US" altLang="zh-HK" dirty="0"/>
              <a:t>(</a:t>
            </a:r>
            <a:r>
              <a:rPr lang="en-US" altLang="zh-HK" b="1" dirty="0" err="1"/>
              <a:t>mData</a:t>
            </a:r>
            <a:r>
              <a:rPr lang="en-US" altLang="zh-HK" dirty="0"/>
              <a:t>);</a:t>
            </a:r>
          </a:p>
          <a:p>
            <a:br>
              <a:rPr lang="en-US" altLang="zh-HK" dirty="0"/>
            </a:br>
            <a:r>
              <a:rPr lang="en-US" altLang="zh-HK" dirty="0"/>
              <a:t>          </a:t>
            </a:r>
            <a:r>
              <a:rPr lang="en-US" altLang="zh-HK" i="1" dirty="0"/>
              <a:t>// set adapter for </a:t>
            </a:r>
            <a:r>
              <a:rPr lang="en-US" altLang="zh-HK" i="1" dirty="0" err="1"/>
              <a:t>recycler_view</a:t>
            </a:r>
            <a:br>
              <a:rPr lang="en-US" altLang="zh-HK" i="1" dirty="0"/>
            </a:br>
            <a:r>
              <a:rPr lang="en-US" altLang="zh-HK" i="1" dirty="0"/>
              <a:t>          </a:t>
            </a:r>
            <a:r>
              <a:rPr lang="en-US" altLang="zh-HK" b="1" dirty="0" err="1">
                <a:solidFill>
                  <a:srgbClr val="0070C0"/>
                </a:solidFill>
              </a:rPr>
              <a:t>recycler_view</a:t>
            </a:r>
            <a:r>
              <a:rPr lang="en-US" altLang="zh-HK" dirty="0" err="1"/>
              <a:t>.setAdapter</a:t>
            </a:r>
            <a:r>
              <a:rPr lang="en-US" altLang="zh-HK" dirty="0"/>
              <a:t>(adapter);</a:t>
            </a:r>
            <a:br>
              <a:rPr lang="en-US" altLang="zh-HK" dirty="0"/>
            </a:br>
            <a:br>
              <a:rPr lang="en-US" altLang="zh-HK" dirty="0"/>
            </a:br>
            <a:r>
              <a:rPr lang="en-US" altLang="zh-HK" dirty="0"/>
              <a:t>        }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27635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D062C2-5AD1-014D-B9CD-A3DD5497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 err="1"/>
              <a:t>MyAdapter.java</a:t>
            </a:r>
            <a:endParaRPr kumimoji="1" lang="zh-HK" altLang="en-US" dirty="0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8D75495B-7D0D-2142-A7EA-5CD2E179D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2363"/>
            <a:ext cx="7494899" cy="5080512"/>
          </a:xfrm>
        </p:spPr>
      </p:pic>
    </p:spTree>
    <p:extLst>
      <p:ext uri="{BB962C8B-B14F-4D97-AF65-F5344CB8AC3E}">
        <p14:creationId xmlns:p14="http://schemas.microsoft.com/office/powerpoint/2010/main" val="3127574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99F259-5BAF-9F4E-905A-DFFBF110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HK" altLang="en-US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9A38B895-3695-664F-9FFD-E3791479A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5969"/>
            <a:ext cx="7920038" cy="3875106"/>
          </a:xfrm>
        </p:spPr>
      </p:pic>
    </p:spTree>
    <p:extLst>
      <p:ext uri="{BB962C8B-B14F-4D97-AF65-F5344CB8AC3E}">
        <p14:creationId xmlns:p14="http://schemas.microsoft.com/office/powerpoint/2010/main" val="176077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64970" y="2143116"/>
            <a:ext cx="6934200" cy="1285884"/>
          </a:xfrm>
        </p:spPr>
        <p:txBody>
          <a:bodyPr/>
          <a:lstStyle/>
          <a:p>
            <a:r>
              <a:rPr lang="en-US" altLang="zh-TW" sz="4000" dirty="0">
                <a:ea typeface="新細明體" charset="-120"/>
              </a:rPr>
              <a:t>Using Spinners</a:t>
            </a:r>
          </a:p>
        </p:txBody>
      </p:sp>
      <p:pic>
        <p:nvPicPr>
          <p:cNvPr id="5" name="圖片 4" descr="androidus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3524250"/>
            <a:ext cx="2819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66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C396-76D7-A64A-8DA2-9A37A5A04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Menus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57D8E-A0BD-1D4E-8FE8-62AA87095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07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Introduction - </a:t>
            </a:r>
            <a:r>
              <a:rPr lang="en-US" altLang="zh-HK" dirty="0">
                <a:solidFill>
                  <a:srgbClr val="0000CC"/>
                </a:solidFill>
              </a:rPr>
              <a:t>Menu</a:t>
            </a:r>
            <a:endParaRPr lang="zh-HK" altLang="en-US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660" y="1268760"/>
            <a:ext cx="4829405" cy="5040560"/>
          </a:xfrm>
        </p:spPr>
        <p:txBody>
          <a:bodyPr/>
          <a:lstStyle/>
          <a:p>
            <a:r>
              <a:rPr lang="en-US" altLang="zh-HK" sz="2400" b="1" dirty="0">
                <a:solidFill>
                  <a:srgbClr val="FF0000"/>
                </a:solidFill>
              </a:rPr>
              <a:t>Menus</a:t>
            </a:r>
            <a:r>
              <a:rPr lang="en-US" altLang="zh-HK" sz="2400" dirty="0">
                <a:solidFill>
                  <a:schemeClr val="tx1"/>
                </a:solidFill>
              </a:rPr>
              <a:t> are a common user interface component in many types of applications.</a:t>
            </a:r>
          </a:p>
          <a:p>
            <a:endParaRPr lang="en-US" altLang="zh-HK" sz="2400" dirty="0">
              <a:solidFill>
                <a:schemeClr val="tx1"/>
              </a:solidFill>
            </a:endParaRPr>
          </a:p>
          <a:p>
            <a:r>
              <a:rPr lang="en-US" altLang="zh-HK" sz="2400" b="1" i="1" dirty="0">
                <a:solidFill>
                  <a:srgbClr val="FF00FF"/>
                </a:solidFill>
              </a:rPr>
              <a:t>Options Menu </a:t>
            </a:r>
            <a:r>
              <a:rPr lang="en-US" altLang="zh-HK" sz="2400" dirty="0"/>
              <a:t>and </a:t>
            </a:r>
            <a:r>
              <a:rPr lang="en-US" altLang="zh-HK" sz="2400" b="1" i="1" dirty="0">
                <a:solidFill>
                  <a:srgbClr val="FF00FF"/>
                </a:solidFill>
              </a:rPr>
              <a:t>Context Menu</a:t>
            </a:r>
            <a:r>
              <a:rPr lang="en-US" altLang="zh-HK" sz="2400" dirty="0"/>
              <a:t> are the most commonly used menus in Android.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4" y="3071580"/>
            <a:ext cx="3810000" cy="3019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5" y="1196752"/>
            <a:ext cx="3838171" cy="158417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 bwMode="auto">
          <a:xfrm flipH="1">
            <a:off x="9768408" y="2348880"/>
            <a:ext cx="288032" cy="1512168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351584" y="4879193"/>
            <a:ext cx="2952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HK" dirty="0"/>
              <a:t>An example on the right:</a:t>
            </a:r>
          </a:p>
          <a:p>
            <a:pPr algn="l"/>
            <a:r>
              <a:rPr lang="en-US" altLang="zh-HK" b="1" dirty="0">
                <a:solidFill>
                  <a:srgbClr val="FF0000"/>
                </a:solidFill>
              </a:rPr>
              <a:t>Option Menu</a:t>
            </a:r>
            <a:endParaRPr lang="zh-HK" alt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5332892" y="2276872"/>
            <a:ext cx="4579533" cy="2992978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127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11651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0976" y="188641"/>
            <a:ext cx="7315200" cy="459343"/>
          </a:xfrm>
        </p:spPr>
        <p:txBody>
          <a:bodyPr>
            <a:normAutofit fontScale="90000"/>
          </a:bodyPr>
          <a:lstStyle/>
          <a:p>
            <a:r>
              <a:rPr lang="en-US" altLang="zh-HK" dirty="0"/>
              <a:t>OptionMenu Items – </a:t>
            </a:r>
            <a:r>
              <a:rPr lang="en-US" altLang="zh-HK" dirty="0">
                <a:solidFill>
                  <a:srgbClr val="FF00FF"/>
                </a:solidFill>
              </a:rPr>
              <a:t>menu1.xml</a:t>
            </a:r>
            <a:endParaRPr lang="zh-HK" altLang="en-US" dirty="0">
              <a:solidFill>
                <a:srgbClr val="FF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5520" y="980728"/>
            <a:ext cx="74168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HK" dirty="0">
                <a:solidFill>
                  <a:srgbClr val="7030A0"/>
                </a:solidFill>
              </a:rPr>
              <a:t>&lt;</a:t>
            </a:r>
            <a:r>
              <a:rPr lang="en-US" altLang="zh-HK" b="1" dirty="0">
                <a:solidFill>
                  <a:srgbClr val="7030A0"/>
                </a:solidFill>
              </a:rPr>
              <a:t>menu</a:t>
            </a:r>
            <a:r>
              <a:rPr lang="en-US" altLang="zh-HK" dirty="0">
                <a:solidFill>
                  <a:srgbClr val="7030A0"/>
                </a:solidFill>
              </a:rPr>
              <a:t> </a:t>
            </a:r>
            <a:r>
              <a:rPr lang="en-US" altLang="zh-HK" dirty="0" err="1"/>
              <a:t>xmlns:android</a:t>
            </a:r>
            <a:r>
              <a:rPr lang="en-US" altLang="zh-HK" dirty="0"/>
              <a:t>="http://schemas.android.com/</a:t>
            </a:r>
            <a:r>
              <a:rPr lang="en-US" altLang="zh-HK" dirty="0" err="1"/>
              <a:t>apk</a:t>
            </a:r>
            <a:r>
              <a:rPr lang="en-US" altLang="zh-HK" dirty="0"/>
              <a:t>/res/android"&gt;</a:t>
            </a:r>
          </a:p>
          <a:p>
            <a:pPr algn="l"/>
            <a:endParaRPr lang="en-US" altLang="zh-HK" dirty="0"/>
          </a:p>
          <a:p>
            <a:pPr algn="l"/>
            <a:r>
              <a:rPr lang="en-US" altLang="zh-HK" dirty="0"/>
              <a:t>    </a:t>
            </a:r>
            <a:r>
              <a:rPr lang="en-US" altLang="zh-HK" b="1" dirty="0"/>
              <a:t>&lt;item</a:t>
            </a:r>
          </a:p>
          <a:p>
            <a:pPr algn="l"/>
            <a:r>
              <a:rPr lang="en-US" altLang="zh-HK" dirty="0"/>
              <a:t>        android:id="</a:t>
            </a:r>
            <a:r>
              <a:rPr lang="en-US" altLang="zh-HK" dirty="0">
                <a:solidFill>
                  <a:srgbClr val="0000CC"/>
                </a:solidFill>
              </a:rPr>
              <a:t>@+id/</a:t>
            </a:r>
            <a:r>
              <a:rPr lang="en-US" altLang="zh-HK" b="1" dirty="0" err="1">
                <a:solidFill>
                  <a:srgbClr val="0000CC"/>
                </a:solidFill>
              </a:rPr>
              <a:t>action_settings</a:t>
            </a:r>
            <a:r>
              <a:rPr lang="en-US" altLang="zh-HK" dirty="0"/>
              <a:t>"</a:t>
            </a:r>
          </a:p>
          <a:p>
            <a:pPr algn="l"/>
            <a:r>
              <a:rPr lang="en-US" altLang="zh-HK" dirty="0"/>
              <a:t>        android:title="</a:t>
            </a:r>
            <a:r>
              <a:rPr lang="en-US" altLang="zh-HK" b="1" dirty="0">
                <a:solidFill>
                  <a:srgbClr val="FF00FF"/>
                </a:solidFill>
              </a:rPr>
              <a:t>Settings</a:t>
            </a:r>
            <a:r>
              <a:rPr lang="en-US" altLang="zh-HK" dirty="0"/>
              <a:t>"&gt;</a:t>
            </a:r>
          </a:p>
          <a:p>
            <a:pPr algn="l"/>
            <a:r>
              <a:rPr lang="en-US" altLang="zh-HK" dirty="0"/>
              <a:t>    </a:t>
            </a:r>
            <a:r>
              <a:rPr lang="en-US" altLang="zh-HK" b="1" dirty="0"/>
              <a:t>&lt;/item&gt;</a:t>
            </a:r>
          </a:p>
          <a:p>
            <a:pPr algn="l"/>
            <a:r>
              <a:rPr lang="en-US" altLang="zh-HK" b="1" dirty="0"/>
              <a:t>    &lt;item</a:t>
            </a:r>
          </a:p>
          <a:p>
            <a:pPr algn="l"/>
            <a:r>
              <a:rPr lang="en-US" altLang="zh-HK" dirty="0"/>
              <a:t>        android:id="</a:t>
            </a:r>
            <a:r>
              <a:rPr lang="en-US" altLang="zh-HK" dirty="0">
                <a:solidFill>
                  <a:srgbClr val="0000CC"/>
                </a:solidFill>
              </a:rPr>
              <a:t>@+id/</a:t>
            </a:r>
            <a:r>
              <a:rPr lang="en-US" altLang="zh-HK" b="1" dirty="0" err="1">
                <a:solidFill>
                  <a:srgbClr val="0000CC"/>
                </a:solidFill>
              </a:rPr>
              <a:t>action_reload</a:t>
            </a:r>
            <a:r>
              <a:rPr lang="en-US" altLang="zh-HK" dirty="0"/>
              <a:t>"</a:t>
            </a:r>
          </a:p>
          <a:p>
            <a:pPr algn="l"/>
            <a:r>
              <a:rPr lang="en-US" altLang="zh-HK" dirty="0"/>
              <a:t>        android:title="</a:t>
            </a:r>
            <a:r>
              <a:rPr lang="en-US" altLang="zh-HK" b="1" dirty="0">
                <a:solidFill>
                  <a:srgbClr val="FF00FF"/>
                </a:solidFill>
              </a:rPr>
              <a:t>Reload</a:t>
            </a:r>
            <a:r>
              <a:rPr lang="en-US" altLang="zh-HK" dirty="0"/>
              <a:t>"&gt;</a:t>
            </a:r>
          </a:p>
          <a:p>
            <a:pPr algn="l"/>
            <a:r>
              <a:rPr lang="en-US" altLang="zh-HK" dirty="0"/>
              <a:t>    </a:t>
            </a:r>
            <a:r>
              <a:rPr lang="en-US" altLang="zh-HK" b="1" dirty="0"/>
              <a:t>&lt;/item&gt;</a:t>
            </a:r>
          </a:p>
          <a:p>
            <a:pPr algn="l"/>
            <a:r>
              <a:rPr lang="en-US" altLang="zh-HK" b="1" dirty="0"/>
              <a:t>    &lt;item</a:t>
            </a:r>
          </a:p>
          <a:p>
            <a:pPr algn="l"/>
            <a:r>
              <a:rPr lang="en-US" altLang="zh-HK" dirty="0"/>
              <a:t>        android:id="</a:t>
            </a:r>
            <a:r>
              <a:rPr lang="en-US" altLang="zh-HK" dirty="0">
                <a:solidFill>
                  <a:srgbClr val="0000CC"/>
                </a:solidFill>
              </a:rPr>
              <a:t>@+id/</a:t>
            </a:r>
            <a:r>
              <a:rPr lang="en-US" altLang="zh-HK" b="1" dirty="0" err="1">
                <a:solidFill>
                  <a:srgbClr val="0000CC"/>
                </a:solidFill>
              </a:rPr>
              <a:t>action_large</a:t>
            </a:r>
            <a:r>
              <a:rPr lang="en-US" altLang="zh-HK" dirty="0"/>
              <a:t>"</a:t>
            </a:r>
          </a:p>
          <a:p>
            <a:pPr algn="l"/>
            <a:r>
              <a:rPr lang="en-US" altLang="zh-HK" dirty="0"/>
              <a:t>        android:title="</a:t>
            </a:r>
            <a:r>
              <a:rPr lang="en-US" altLang="zh-HK" b="1" dirty="0">
                <a:solidFill>
                  <a:srgbClr val="FF00FF"/>
                </a:solidFill>
              </a:rPr>
              <a:t>Large Text</a:t>
            </a:r>
            <a:r>
              <a:rPr lang="en-US" altLang="zh-HK" dirty="0"/>
              <a:t>"&gt;</a:t>
            </a:r>
          </a:p>
          <a:p>
            <a:pPr algn="l"/>
            <a:r>
              <a:rPr lang="en-US" altLang="zh-HK" dirty="0"/>
              <a:t>    </a:t>
            </a:r>
            <a:r>
              <a:rPr lang="en-US" altLang="zh-HK" b="1" dirty="0"/>
              <a:t>&lt;/item&gt;</a:t>
            </a:r>
          </a:p>
          <a:p>
            <a:pPr algn="l"/>
            <a:r>
              <a:rPr lang="en-US" altLang="zh-HK" b="1" dirty="0"/>
              <a:t>    &lt;item</a:t>
            </a:r>
          </a:p>
          <a:p>
            <a:pPr algn="l"/>
            <a:r>
              <a:rPr lang="en-US" altLang="zh-HK" dirty="0"/>
              <a:t>        android:id="</a:t>
            </a:r>
            <a:r>
              <a:rPr lang="en-US" altLang="zh-HK" dirty="0">
                <a:solidFill>
                  <a:srgbClr val="0000CC"/>
                </a:solidFill>
              </a:rPr>
              <a:t>@+id/</a:t>
            </a:r>
            <a:r>
              <a:rPr lang="en-US" altLang="zh-HK" b="1" dirty="0" err="1">
                <a:solidFill>
                  <a:srgbClr val="0000CC"/>
                </a:solidFill>
              </a:rPr>
              <a:t>action_small</a:t>
            </a:r>
            <a:r>
              <a:rPr lang="en-US" altLang="zh-HK" dirty="0"/>
              <a:t>"</a:t>
            </a:r>
          </a:p>
          <a:p>
            <a:pPr algn="l"/>
            <a:r>
              <a:rPr lang="en-US" altLang="zh-HK" dirty="0"/>
              <a:t>        android:title="</a:t>
            </a:r>
            <a:r>
              <a:rPr lang="en-US" altLang="zh-HK" b="1" dirty="0">
                <a:solidFill>
                  <a:srgbClr val="FF00FF"/>
                </a:solidFill>
              </a:rPr>
              <a:t>Small Text</a:t>
            </a:r>
            <a:r>
              <a:rPr lang="en-US" altLang="zh-HK" dirty="0"/>
              <a:t>"&gt;</a:t>
            </a:r>
          </a:p>
          <a:p>
            <a:pPr algn="l"/>
            <a:r>
              <a:rPr lang="en-US" altLang="zh-HK" dirty="0"/>
              <a:t>    </a:t>
            </a:r>
            <a:r>
              <a:rPr lang="en-US" altLang="zh-HK" b="1" dirty="0"/>
              <a:t>&lt;/item&gt;</a:t>
            </a:r>
          </a:p>
          <a:p>
            <a:pPr algn="l"/>
            <a:endParaRPr lang="en-US" altLang="zh-HK" dirty="0"/>
          </a:p>
          <a:p>
            <a:pPr algn="l"/>
            <a:r>
              <a:rPr lang="en-US" altLang="zh-HK" dirty="0">
                <a:solidFill>
                  <a:srgbClr val="7030A0"/>
                </a:solidFill>
              </a:rPr>
              <a:t>&lt;/</a:t>
            </a:r>
            <a:r>
              <a:rPr lang="en-US" altLang="zh-HK" b="1" dirty="0">
                <a:solidFill>
                  <a:srgbClr val="7030A0"/>
                </a:solidFill>
              </a:rPr>
              <a:t>menu</a:t>
            </a:r>
            <a:r>
              <a:rPr lang="en-US" altLang="zh-HK" dirty="0">
                <a:solidFill>
                  <a:srgbClr val="7030A0"/>
                </a:solidFill>
              </a:rPr>
              <a:t>&gt;</a:t>
            </a:r>
            <a:endParaRPr lang="zh-HK" alt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3" y="1772816"/>
            <a:ext cx="3667125" cy="42672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 bwMode="auto">
          <a:xfrm>
            <a:off x="6427062" y="3976902"/>
            <a:ext cx="677051" cy="892258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6" name="Right Brace 15"/>
          <p:cNvSpPr/>
          <p:nvPr/>
        </p:nvSpPr>
        <p:spPr bwMode="auto">
          <a:xfrm>
            <a:off x="6023993" y="1340768"/>
            <a:ext cx="403069" cy="5272271"/>
          </a:xfrm>
          <a:prstGeom prst="rightBrace">
            <a:avLst>
              <a:gd name="adj1" fmla="val 0"/>
              <a:gd name="adj2" fmla="val 50000"/>
            </a:avLst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072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87225"/>
            <a:ext cx="7315200" cy="698993"/>
          </a:xfrm>
        </p:spPr>
        <p:txBody>
          <a:bodyPr/>
          <a:lstStyle/>
          <a:p>
            <a:r>
              <a:rPr lang="en-US" altLang="zh-HK" sz="3200" dirty="0"/>
              <a:t>OptionMenu E.g.– </a:t>
            </a:r>
            <a:r>
              <a:rPr lang="en-US" altLang="zh-HK" sz="3200" dirty="0">
                <a:solidFill>
                  <a:srgbClr val="0000FF"/>
                </a:solidFill>
              </a:rPr>
              <a:t>MainActivity.java</a:t>
            </a:r>
            <a:r>
              <a:rPr lang="en-US" altLang="zh-HK" sz="3200" dirty="0"/>
              <a:t> (1)</a:t>
            </a:r>
            <a:endParaRPr lang="zh-HK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9" y="886217"/>
            <a:ext cx="5981533" cy="50405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HK" sz="1600" dirty="0"/>
              <a:t>public class </a:t>
            </a:r>
            <a:r>
              <a:rPr lang="en-US" altLang="zh-HK" sz="1600" b="1" dirty="0">
                <a:solidFill>
                  <a:srgbClr val="0000CC"/>
                </a:solidFill>
              </a:rPr>
              <a:t>MainActivity</a:t>
            </a:r>
            <a:r>
              <a:rPr lang="en-US" altLang="zh-HK" sz="1600" dirty="0">
                <a:solidFill>
                  <a:srgbClr val="0000CC"/>
                </a:solidFill>
              </a:rPr>
              <a:t> </a:t>
            </a:r>
            <a:r>
              <a:rPr lang="en-US" altLang="zh-HK" sz="1600" dirty="0"/>
              <a:t>extends </a:t>
            </a:r>
            <a:r>
              <a:rPr lang="en-US" altLang="zh-HK" sz="1600" dirty="0" err="1"/>
              <a:t>AppCompatActivity</a:t>
            </a:r>
            <a:r>
              <a:rPr lang="en-US" altLang="zh-HK" sz="1600" dirty="0"/>
              <a:t> {</a:t>
            </a:r>
          </a:p>
          <a:p>
            <a:pPr marL="0" indent="0">
              <a:buNone/>
            </a:pPr>
            <a:r>
              <a:rPr lang="en-US" altLang="zh-HK" sz="1600" dirty="0"/>
              <a:t>    </a:t>
            </a:r>
            <a:r>
              <a:rPr lang="en-US" altLang="zh-HK" sz="1600" dirty="0">
                <a:solidFill>
                  <a:srgbClr val="00B05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altLang="zh-HK" sz="1600" dirty="0"/>
              <a:t>    protected void </a:t>
            </a:r>
            <a:r>
              <a:rPr lang="en-US" altLang="zh-HK" sz="1600" dirty="0" err="1"/>
              <a:t>onCreate</a:t>
            </a:r>
            <a:r>
              <a:rPr lang="en-US" altLang="zh-HK" sz="1600" dirty="0"/>
              <a:t>(Bundle </a:t>
            </a:r>
            <a:r>
              <a:rPr lang="en-US" altLang="zh-HK" sz="1600" dirty="0" err="1"/>
              <a:t>savedInstanceState</a:t>
            </a:r>
            <a:r>
              <a:rPr lang="en-US" altLang="zh-HK" sz="1600" dirty="0"/>
              <a:t>) {</a:t>
            </a:r>
          </a:p>
          <a:p>
            <a:pPr marL="0" indent="0">
              <a:buNone/>
            </a:pPr>
            <a:r>
              <a:rPr lang="en-US" altLang="zh-HK" sz="1600" dirty="0"/>
              <a:t>        </a:t>
            </a:r>
            <a:r>
              <a:rPr lang="en-US" altLang="zh-HK" sz="1600" dirty="0" err="1"/>
              <a:t>super.onCreate</a:t>
            </a:r>
            <a:r>
              <a:rPr lang="en-US" altLang="zh-HK" sz="1600" dirty="0"/>
              <a:t>(</a:t>
            </a:r>
            <a:r>
              <a:rPr lang="en-US" altLang="zh-HK" sz="1600" dirty="0" err="1"/>
              <a:t>savedInstanceState</a:t>
            </a:r>
            <a:r>
              <a:rPr lang="en-US" altLang="zh-HK" sz="1600" dirty="0"/>
              <a:t>);</a:t>
            </a:r>
          </a:p>
          <a:p>
            <a:pPr marL="0" indent="0">
              <a:buNone/>
            </a:pPr>
            <a:r>
              <a:rPr lang="en-US" altLang="zh-HK" sz="1600" dirty="0"/>
              <a:t>        </a:t>
            </a:r>
            <a:r>
              <a:rPr lang="en-US" altLang="zh-HK" sz="1600" dirty="0" err="1"/>
              <a:t>setContentView</a:t>
            </a:r>
            <a:r>
              <a:rPr lang="en-US" altLang="zh-HK" sz="1600" dirty="0"/>
              <a:t>(</a:t>
            </a:r>
            <a:r>
              <a:rPr lang="en-US" altLang="zh-HK" sz="1600" dirty="0" err="1"/>
              <a:t>R.layout.</a:t>
            </a:r>
            <a:r>
              <a:rPr lang="en-US" altLang="zh-HK" sz="1600" b="1" dirty="0" err="1">
                <a:solidFill>
                  <a:srgbClr val="000000"/>
                </a:solidFill>
              </a:rPr>
              <a:t>activity_main</a:t>
            </a:r>
            <a:r>
              <a:rPr lang="en-US" altLang="zh-HK" sz="1600" dirty="0"/>
              <a:t>);</a:t>
            </a:r>
          </a:p>
          <a:p>
            <a:pPr marL="0" indent="0">
              <a:buNone/>
            </a:pPr>
            <a:r>
              <a:rPr lang="en-US" altLang="zh-HK" sz="1600" dirty="0"/>
              <a:t>    }</a:t>
            </a:r>
          </a:p>
          <a:p>
            <a:pPr marL="0" indent="0">
              <a:buNone/>
            </a:pP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/>
              <a:t>    </a:t>
            </a:r>
            <a:r>
              <a:rPr lang="en-US" altLang="zh-HK" sz="1600" dirty="0">
                <a:solidFill>
                  <a:srgbClr val="00B05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altLang="zh-HK" sz="1600" dirty="0"/>
              <a:t>    public </a:t>
            </a:r>
            <a:r>
              <a:rPr lang="en-US" altLang="zh-HK" sz="1600" dirty="0" err="1"/>
              <a:t>boolean</a:t>
            </a:r>
            <a:r>
              <a:rPr lang="en-US" altLang="zh-HK" sz="1600" dirty="0"/>
              <a:t> </a:t>
            </a:r>
            <a:r>
              <a:rPr lang="en-US" altLang="zh-HK" sz="1600" b="1" dirty="0" err="1">
                <a:solidFill>
                  <a:srgbClr val="FF0000"/>
                </a:solidFill>
              </a:rPr>
              <a:t>onCreateOptionsMenu</a:t>
            </a:r>
            <a:r>
              <a:rPr lang="en-US" altLang="zh-HK" sz="1600" dirty="0"/>
              <a:t>(Menu menu) {</a:t>
            </a:r>
          </a:p>
          <a:p>
            <a:pPr marL="0" indent="0">
              <a:buNone/>
            </a:pPr>
            <a:r>
              <a:rPr lang="en-US" altLang="zh-HK" sz="1600" dirty="0"/>
              <a:t>        </a:t>
            </a:r>
            <a:r>
              <a:rPr lang="en-US" altLang="zh-HK" sz="1600" b="1" dirty="0" err="1">
                <a:solidFill>
                  <a:srgbClr val="0000CC"/>
                </a:solidFill>
              </a:rPr>
              <a:t>MenuInflater</a:t>
            </a:r>
            <a:r>
              <a:rPr lang="en-US" altLang="zh-HK" sz="1600" b="1" dirty="0">
                <a:solidFill>
                  <a:srgbClr val="0000CC"/>
                </a:solidFill>
              </a:rPr>
              <a:t> </a:t>
            </a:r>
            <a:r>
              <a:rPr lang="en-US" altLang="zh-HK" sz="1600" b="1" dirty="0" err="1">
                <a:solidFill>
                  <a:srgbClr val="0000CC"/>
                </a:solidFill>
              </a:rPr>
              <a:t>inflater</a:t>
            </a:r>
            <a:r>
              <a:rPr lang="en-US" altLang="zh-HK" sz="1600" b="1" dirty="0">
                <a:solidFill>
                  <a:srgbClr val="0000CC"/>
                </a:solidFill>
              </a:rPr>
              <a:t> = </a:t>
            </a:r>
            <a:r>
              <a:rPr lang="en-US" altLang="zh-HK" sz="1600" b="1" dirty="0" err="1">
                <a:solidFill>
                  <a:srgbClr val="0000CC"/>
                </a:solidFill>
              </a:rPr>
              <a:t>getMenuInflater</a:t>
            </a:r>
            <a:r>
              <a:rPr lang="en-US" altLang="zh-HK" sz="1600" b="1" dirty="0">
                <a:solidFill>
                  <a:srgbClr val="0000CC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HK" sz="1600" dirty="0"/>
              <a:t>        </a:t>
            </a:r>
            <a:r>
              <a:rPr lang="en-US" altLang="zh-HK" sz="1600" b="1" dirty="0" err="1">
                <a:solidFill>
                  <a:srgbClr val="0000CC"/>
                </a:solidFill>
              </a:rPr>
              <a:t>inflater.inflate</a:t>
            </a:r>
            <a:r>
              <a:rPr lang="en-US" altLang="zh-HK" sz="1600" b="1" dirty="0">
                <a:solidFill>
                  <a:srgbClr val="0000CC"/>
                </a:solidFill>
              </a:rPr>
              <a:t>(</a:t>
            </a:r>
            <a:r>
              <a:rPr lang="en-US" altLang="zh-HK" sz="1600" b="1" i="1" dirty="0">
                <a:solidFill>
                  <a:srgbClr val="FF00FF"/>
                </a:solidFill>
              </a:rPr>
              <a:t>R.menu.menu1</a:t>
            </a:r>
            <a:r>
              <a:rPr lang="en-US" altLang="zh-HK" sz="1600" dirty="0"/>
              <a:t>, menu</a:t>
            </a:r>
            <a:r>
              <a:rPr lang="en-US" altLang="zh-HK" sz="1600" b="1" dirty="0">
                <a:solidFill>
                  <a:srgbClr val="0000CC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HK" sz="1600" dirty="0"/>
              <a:t>        return true;</a:t>
            </a:r>
          </a:p>
          <a:p>
            <a:pPr marL="0" indent="0">
              <a:buNone/>
            </a:pPr>
            <a:r>
              <a:rPr lang="en-US" altLang="zh-HK" sz="1600" dirty="0"/>
              <a:t>    }</a:t>
            </a:r>
          </a:p>
          <a:p>
            <a:pPr marL="0" indent="0">
              <a:buNone/>
            </a:pP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/>
              <a:t>    </a:t>
            </a:r>
            <a:r>
              <a:rPr lang="en-US" altLang="zh-HK" sz="1600" dirty="0">
                <a:solidFill>
                  <a:srgbClr val="00B050"/>
                </a:solidFill>
              </a:rPr>
              <a:t>. . . . . 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32104" y="2420888"/>
            <a:ext cx="2880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HK" dirty="0"/>
              <a:t>Prepare the Option </a:t>
            </a:r>
            <a:r>
              <a:rPr lang="en-US" altLang="zh-HK" b="1" dirty="0">
                <a:solidFill>
                  <a:srgbClr val="FF0000"/>
                </a:solidFill>
              </a:rPr>
              <a:t>Menu</a:t>
            </a:r>
            <a:endParaRPr lang="zh-HK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flipV="1">
            <a:off x="5087888" y="2780928"/>
            <a:ext cx="1944216" cy="504056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12700" cap="flat" cmpd="sng" algn="ctr">
            <a:solidFill>
              <a:srgbClr val="FF00FF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320136" y="4509120"/>
            <a:ext cx="172819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K" sz="2000" dirty="0"/>
              <a:t>See </a:t>
            </a:r>
            <a:r>
              <a:rPr lang="en-US" altLang="zh-HK" sz="2000" b="1" dirty="0">
                <a:solidFill>
                  <a:srgbClr val="FF00FF"/>
                </a:solidFill>
              </a:rPr>
              <a:t>menu1.xml</a:t>
            </a:r>
            <a:endParaRPr lang="zh-HK" altLang="en-US" sz="2000" b="1" dirty="0">
              <a:solidFill>
                <a:srgbClr val="FF00FF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943872" y="4077072"/>
            <a:ext cx="2376264" cy="864096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12700" cap="flat" cmpd="sng" algn="ctr">
            <a:solidFill>
              <a:srgbClr val="FF00FF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29365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87225"/>
            <a:ext cx="7315200" cy="698993"/>
          </a:xfrm>
        </p:spPr>
        <p:txBody>
          <a:bodyPr/>
          <a:lstStyle/>
          <a:p>
            <a:r>
              <a:rPr lang="en-US" altLang="zh-HK" sz="3200" dirty="0"/>
              <a:t>OptionMenu E.g.– </a:t>
            </a:r>
            <a:r>
              <a:rPr lang="en-US" altLang="zh-HK" sz="3200" dirty="0">
                <a:solidFill>
                  <a:srgbClr val="0000FF"/>
                </a:solidFill>
              </a:rPr>
              <a:t>MainActivity.java</a:t>
            </a:r>
            <a:r>
              <a:rPr lang="en-US" altLang="zh-HK" sz="3200" dirty="0"/>
              <a:t> (2)</a:t>
            </a:r>
            <a:endParaRPr lang="zh-HK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381" y="117120"/>
            <a:ext cx="8568952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>
                <a:solidFill>
                  <a:srgbClr val="00B050"/>
                </a:solidFill>
              </a:rPr>
              <a:t>    . . . . . .</a:t>
            </a:r>
          </a:p>
          <a:p>
            <a:pPr marL="0" indent="0">
              <a:buNone/>
            </a:pPr>
            <a:r>
              <a:rPr lang="en-US" altLang="zh-HK" sz="1600" dirty="0">
                <a:solidFill>
                  <a:srgbClr val="00B050"/>
                </a:solidFill>
              </a:rPr>
              <a:t>    @Override</a:t>
            </a:r>
          </a:p>
          <a:p>
            <a:pPr marL="0" indent="0">
              <a:buNone/>
            </a:pPr>
            <a:r>
              <a:rPr lang="en-US" altLang="zh-HK" sz="1600" dirty="0"/>
              <a:t>    public </a:t>
            </a:r>
            <a:r>
              <a:rPr lang="en-US" altLang="zh-HK" sz="1600" dirty="0" err="1"/>
              <a:t>boolean</a:t>
            </a:r>
            <a:r>
              <a:rPr lang="en-US" altLang="zh-HK" sz="1600" dirty="0"/>
              <a:t> </a:t>
            </a:r>
            <a:r>
              <a:rPr lang="en-US" altLang="zh-HK" sz="1600" b="1" dirty="0" err="1">
                <a:solidFill>
                  <a:srgbClr val="FF0000"/>
                </a:solidFill>
              </a:rPr>
              <a:t>onOptionsItemSelected</a:t>
            </a:r>
            <a:r>
              <a:rPr lang="en-US" altLang="zh-HK" sz="1600" dirty="0"/>
              <a:t>(</a:t>
            </a:r>
            <a:r>
              <a:rPr lang="en-US" altLang="zh-HK" sz="1600" dirty="0" err="1"/>
              <a:t>MenuItem</a:t>
            </a:r>
            <a:r>
              <a:rPr lang="en-US" altLang="zh-HK" sz="1600" dirty="0"/>
              <a:t> item) {</a:t>
            </a:r>
          </a:p>
          <a:p>
            <a:pPr marL="0" indent="0">
              <a:buNone/>
            </a:pPr>
            <a:r>
              <a:rPr lang="en-US" altLang="zh-HK" sz="1600" dirty="0"/>
              <a:t>        switch ( </a:t>
            </a:r>
            <a:r>
              <a:rPr lang="en-US" altLang="zh-HK" sz="1600" b="1" dirty="0" err="1">
                <a:solidFill>
                  <a:srgbClr val="FF0000"/>
                </a:solidFill>
              </a:rPr>
              <a:t>item.getItemId</a:t>
            </a:r>
            <a:r>
              <a:rPr lang="en-US" altLang="zh-HK" sz="1600" b="1" dirty="0">
                <a:solidFill>
                  <a:srgbClr val="FF0000"/>
                </a:solidFill>
              </a:rPr>
              <a:t>() </a:t>
            </a:r>
            <a:r>
              <a:rPr lang="en-US" altLang="zh-HK" sz="1600" dirty="0"/>
              <a:t>) {</a:t>
            </a:r>
          </a:p>
          <a:p>
            <a:pPr marL="0" indent="0">
              <a:buNone/>
            </a:pPr>
            <a:r>
              <a:rPr lang="en-US" altLang="zh-HK" sz="1600" dirty="0"/>
              <a:t>            </a:t>
            </a:r>
            <a:r>
              <a:rPr lang="en-US" altLang="zh-HK" sz="1600" dirty="0">
                <a:solidFill>
                  <a:srgbClr val="00B050"/>
                </a:solidFill>
              </a:rPr>
              <a:t>// action with ID action_settings was selected</a:t>
            </a:r>
          </a:p>
          <a:p>
            <a:pPr marL="0" indent="0">
              <a:buNone/>
            </a:pPr>
            <a:r>
              <a:rPr lang="en-US" altLang="zh-HK" sz="1600" dirty="0"/>
              <a:t>            </a:t>
            </a:r>
            <a:r>
              <a:rPr lang="en-US" altLang="zh-HK" sz="1600" b="1" dirty="0"/>
              <a:t>case</a:t>
            </a:r>
            <a:r>
              <a:rPr lang="en-US" altLang="zh-HK" sz="1600" dirty="0"/>
              <a:t> </a:t>
            </a:r>
            <a:r>
              <a:rPr lang="en-US" altLang="zh-HK" sz="1600" b="1" dirty="0">
                <a:solidFill>
                  <a:srgbClr val="FF00FF"/>
                </a:solidFill>
              </a:rPr>
              <a:t>R.id.action_settings</a:t>
            </a:r>
            <a:r>
              <a:rPr lang="en-US" altLang="zh-HK" sz="1600" dirty="0"/>
              <a:t>:</a:t>
            </a:r>
          </a:p>
          <a:p>
            <a:pPr marL="0" indent="0">
              <a:buNone/>
            </a:pPr>
            <a:r>
              <a:rPr lang="en-US" altLang="zh-HK" sz="1600" dirty="0"/>
              <a:t>                </a:t>
            </a:r>
            <a:r>
              <a:rPr lang="en-US" altLang="zh-HK" sz="1600" b="1" dirty="0" err="1">
                <a:solidFill>
                  <a:srgbClr val="0000FF"/>
                </a:solidFill>
              </a:rPr>
              <a:t>Toast.makeText</a:t>
            </a:r>
            <a:r>
              <a:rPr lang="en-US" altLang="zh-HK" sz="1600" b="1" dirty="0">
                <a:solidFill>
                  <a:srgbClr val="0000FF"/>
                </a:solidFill>
              </a:rPr>
              <a:t>( </a:t>
            </a:r>
            <a:r>
              <a:rPr lang="en-US" altLang="zh-HK" sz="1600" dirty="0"/>
              <a:t>this, "</a:t>
            </a:r>
            <a:r>
              <a:rPr lang="en-US" altLang="zh-HK" sz="1600" b="1" dirty="0">
                <a:solidFill>
                  <a:srgbClr val="7030A0"/>
                </a:solidFill>
              </a:rPr>
              <a:t>Settings selected</a:t>
            </a:r>
            <a:r>
              <a:rPr lang="en-US" altLang="zh-HK" sz="1600" dirty="0"/>
              <a:t>", </a:t>
            </a:r>
            <a:r>
              <a:rPr lang="en-US" altLang="zh-HK" sz="1600" dirty="0" err="1"/>
              <a:t>Toast.LENGTH_SHORT</a:t>
            </a:r>
            <a:r>
              <a:rPr lang="en-US" altLang="zh-HK" sz="1600" dirty="0"/>
              <a:t> </a:t>
            </a:r>
            <a:r>
              <a:rPr lang="en-US" altLang="zh-HK" sz="1600" b="1" dirty="0">
                <a:solidFill>
                  <a:srgbClr val="0000FF"/>
                </a:solidFill>
              </a:rPr>
              <a:t>).show();</a:t>
            </a:r>
          </a:p>
          <a:p>
            <a:pPr marL="0" indent="0">
              <a:buNone/>
            </a:pPr>
            <a:r>
              <a:rPr lang="en-US" altLang="zh-HK" sz="1600" dirty="0"/>
              <a:t>                break;</a:t>
            </a:r>
          </a:p>
          <a:p>
            <a:pPr marL="0" indent="0">
              <a:buNone/>
            </a:pPr>
            <a:r>
              <a:rPr lang="en-US" altLang="zh-HK" sz="1600" dirty="0"/>
              <a:t>            </a:t>
            </a:r>
            <a:r>
              <a:rPr lang="en-US" altLang="zh-HK" sz="1600" b="1" dirty="0"/>
              <a:t>case</a:t>
            </a:r>
            <a:r>
              <a:rPr lang="en-US" altLang="zh-HK" sz="1600" dirty="0"/>
              <a:t> </a:t>
            </a:r>
            <a:r>
              <a:rPr lang="en-US" altLang="zh-HK" sz="1600" b="1" dirty="0" err="1">
                <a:solidFill>
                  <a:srgbClr val="FF00FF"/>
                </a:solidFill>
              </a:rPr>
              <a:t>R.id.action_reload</a:t>
            </a:r>
            <a:r>
              <a:rPr lang="en-US" altLang="zh-HK" sz="1600" dirty="0"/>
              <a:t>:</a:t>
            </a:r>
          </a:p>
          <a:p>
            <a:pPr marL="0" indent="0">
              <a:buNone/>
            </a:pPr>
            <a:r>
              <a:rPr lang="en-US" altLang="zh-HK" sz="1600" dirty="0"/>
              <a:t>                </a:t>
            </a:r>
            <a:r>
              <a:rPr lang="en-US" altLang="zh-HK" sz="1600" b="1" dirty="0" err="1">
                <a:solidFill>
                  <a:srgbClr val="0000FF"/>
                </a:solidFill>
              </a:rPr>
              <a:t>Toast.makeText</a:t>
            </a:r>
            <a:r>
              <a:rPr lang="en-US" altLang="zh-HK" sz="1600" b="1" dirty="0">
                <a:solidFill>
                  <a:srgbClr val="0000FF"/>
                </a:solidFill>
              </a:rPr>
              <a:t>(</a:t>
            </a:r>
            <a:r>
              <a:rPr lang="en-US" altLang="zh-HK" sz="1600" dirty="0"/>
              <a:t> this, "</a:t>
            </a:r>
            <a:r>
              <a:rPr lang="en-US" altLang="zh-HK" sz="1600" b="1" dirty="0">
                <a:solidFill>
                  <a:srgbClr val="7030A0"/>
                </a:solidFill>
              </a:rPr>
              <a:t>Reload selected</a:t>
            </a:r>
            <a:r>
              <a:rPr lang="en-US" altLang="zh-HK" sz="1600" dirty="0"/>
              <a:t>", </a:t>
            </a:r>
            <a:r>
              <a:rPr lang="en-US" altLang="zh-HK" sz="1600" dirty="0" err="1"/>
              <a:t>Toast.LENGTH_SHORT</a:t>
            </a:r>
            <a:r>
              <a:rPr lang="en-US" altLang="zh-HK" sz="1600" dirty="0"/>
              <a:t> </a:t>
            </a:r>
            <a:r>
              <a:rPr lang="en-US" altLang="zh-HK" sz="1600" b="1" dirty="0">
                <a:solidFill>
                  <a:srgbClr val="0000FF"/>
                </a:solidFill>
              </a:rPr>
              <a:t>).show();</a:t>
            </a:r>
          </a:p>
          <a:p>
            <a:pPr marL="0" indent="0">
              <a:buNone/>
            </a:pPr>
            <a:r>
              <a:rPr lang="en-US" altLang="zh-HK" sz="1600" dirty="0"/>
              <a:t>                break;</a:t>
            </a:r>
          </a:p>
          <a:p>
            <a:pPr marL="0" indent="0">
              <a:buNone/>
            </a:pPr>
            <a:r>
              <a:rPr lang="en-US" altLang="zh-HK" sz="1600" dirty="0">
                <a:solidFill>
                  <a:srgbClr val="00B050"/>
                </a:solidFill>
              </a:rPr>
              <a:t>            . . . . . .</a:t>
            </a:r>
          </a:p>
          <a:p>
            <a:pPr marL="0" indent="0">
              <a:buNone/>
            </a:pPr>
            <a:r>
              <a:rPr lang="en-US" altLang="zh-HK" sz="1600" dirty="0"/>
              <a:t>            </a:t>
            </a:r>
            <a:r>
              <a:rPr lang="en-US" altLang="zh-HK" sz="1600" b="1" dirty="0"/>
              <a:t>default</a:t>
            </a:r>
            <a:r>
              <a:rPr lang="en-US" altLang="zh-HK" sz="1600" dirty="0"/>
              <a:t>:</a:t>
            </a:r>
          </a:p>
          <a:p>
            <a:pPr marL="0" indent="0">
              <a:buNone/>
            </a:pPr>
            <a:r>
              <a:rPr lang="en-US" altLang="zh-HK" sz="1600" dirty="0"/>
              <a:t>                break;</a:t>
            </a:r>
          </a:p>
          <a:p>
            <a:pPr marL="0" indent="0">
              <a:buNone/>
            </a:pPr>
            <a:r>
              <a:rPr lang="en-US" altLang="zh-HK" sz="1600" dirty="0"/>
              <a:t>        }</a:t>
            </a:r>
          </a:p>
          <a:p>
            <a:pPr marL="0" indent="0">
              <a:buNone/>
            </a:pPr>
            <a:r>
              <a:rPr lang="en-US" altLang="zh-HK" sz="1600" dirty="0"/>
              <a:t>        return true;</a:t>
            </a:r>
          </a:p>
          <a:p>
            <a:pPr marL="0" indent="0">
              <a:buNone/>
            </a:pPr>
            <a:r>
              <a:rPr lang="en-US" altLang="zh-HK" sz="1600" dirty="0"/>
              <a:t>    }  </a:t>
            </a:r>
          </a:p>
          <a:p>
            <a:pPr marL="0" indent="0">
              <a:buNone/>
            </a:pPr>
            <a:r>
              <a:rPr lang="en-US" altLang="zh-HK" sz="16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0056" y="940575"/>
            <a:ext cx="338437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HK" sz="2000" dirty="0"/>
              <a:t>Response to the </a:t>
            </a:r>
            <a:r>
              <a:rPr lang="en-US" altLang="zh-HK" sz="2000" b="1" i="1" dirty="0">
                <a:solidFill>
                  <a:srgbClr val="0066FF"/>
                </a:solidFill>
              </a:rPr>
              <a:t>menu item </a:t>
            </a:r>
            <a:r>
              <a:rPr lang="en-US" altLang="zh-HK" sz="2000" dirty="0"/>
              <a:t>selection.</a:t>
            </a:r>
            <a:endParaRPr lang="zh-HK" altLang="en-US" sz="2000" dirty="0"/>
          </a:p>
        </p:txBody>
      </p:sp>
      <p:cxnSp>
        <p:nvCxnSpPr>
          <p:cNvPr id="6" name="Straight Connector 5"/>
          <p:cNvCxnSpPr>
            <a:endCxn id="4" idx="1"/>
          </p:cNvCxnSpPr>
          <p:nvPr/>
        </p:nvCxnSpPr>
        <p:spPr bwMode="auto">
          <a:xfrm flipV="1">
            <a:off x="4583832" y="1294518"/>
            <a:ext cx="2016224" cy="15011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5015880" y="1294518"/>
            <a:ext cx="1584176" cy="550306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127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978" y="2072373"/>
            <a:ext cx="2095500" cy="78105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 bwMode="auto">
          <a:xfrm flipV="1">
            <a:off x="9162728" y="2637400"/>
            <a:ext cx="0" cy="359553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12700" cap="flat" cmpd="sng" algn="ctr">
            <a:solidFill>
              <a:srgbClr val="FF00FF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87120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116633"/>
            <a:ext cx="7315200" cy="698993"/>
          </a:xfrm>
        </p:spPr>
        <p:txBody>
          <a:bodyPr/>
          <a:lstStyle/>
          <a:p>
            <a:r>
              <a:rPr lang="en-US" altLang="zh-HK" dirty="0">
                <a:solidFill>
                  <a:srgbClr val="0000CC"/>
                </a:solidFill>
              </a:rPr>
              <a:t>Context Menu</a:t>
            </a:r>
            <a:endParaRPr lang="zh-HK" altLang="en-US" dirty="0">
              <a:solidFill>
                <a:srgbClr val="0000CC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8760296" y="3621218"/>
            <a:ext cx="0" cy="815895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3140968"/>
            <a:ext cx="2880320" cy="3434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3" y="3209517"/>
            <a:ext cx="2954329" cy="329089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48205" y="905261"/>
            <a:ext cx="8429805" cy="2304256"/>
          </a:xfrm>
        </p:spPr>
        <p:txBody>
          <a:bodyPr>
            <a:normAutofit lnSpcReduction="10000"/>
          </a:bodyPr>
          <a:lstStyle/>
          <a:p>
            <a:r>
              <a:rPr lang="en-US" altLang="zh-HK" sz="2000" b="1" i="1" dirty="0">
                <a:solidFill>
                  <a:srgbClr val="FF00FF"/>
                </a:solidFill>
              </a:rPr>
              <a:t>Context Menu </a:t>
            </a:r>
            <a:r>
              <a:rPr lang="en-US" altLang="zh-HK" sz="2000" dirty="0">
                <a:solidFill>
                  <a:schemeClr val="tx1"/>
                </a:solidFill>
              </a:rPr>
              <a:t>offers actions that affect a </a:t>
            </a:r>
            <a:r>
              <a:rPr lang="en-US" altLang="zh-HK" sz="2000" i="1" dirty="0">
                <a:solidFill>
                  <a:srgbClr val="0066FF"/>
                </a:solidFill>
              </a:rPr>
              <a:t>specific item </a:t>
            </a:r>
            <a:r>
              <a:rPr lang="en-US" altLang="zh-HK" sz="2000" dirty="0">
                <a:solidFill>
                  <a:schemeClr val="tx1"/>
                </a:solidFill>
              </a:rPr>
              <a:t>or </a:t>
            </a:r>
            <a:r>
              <a:rPr lang="en-US" altLang="zh-HK" sz="2000" i="1" dirty="0">
                <a:solidFill>
                  <a:srgbClr val="0066FF"/>
                </a:solidFill>
              </a:rPr>
              <a:t>context frame </a:t>
            </a:r>
            <a:r>
              <a:rPr lang="en-US" altLang="zh-HK" sz="2000" dirty="0">
                <a:solidFill>
                  <a:schemeClr val="tx1"/>
                </a:solidFill>
              </a:rPr>
              <a:t>in the UI. </a:t>
            </a:r>
          </a:p>
          <a:p>
            <a:endParaRPr lang="en-US" altLang="zh-HK" sz="2000" dirty="0">
              <a:solidFill>
                <a:schemeClr val="tx1"/>
              </a:solidFill>
            </a:endParaRPr>
          </a:p>
          <a:p>
            <a:r>
              <a:rPr lang="en-US" altLang="zh-HK" sz="2000" b="1" i="1" dirty="0">
                <a:solidFill>
                  <a:srgbClr val="FF00FF"/>
                </a:solidFill>
              </a:rPr>
              <a:t>Context Menu </a:t>
            </a:r>
            <a:r>
              <a:rPr lang="en-US" altLang="zh-HK" sz="2000" dirty="0">
                <a:solidFill>
                  <a:schemeClr val="tx1"/>
                </a:solidFill>
              </a:rPr>
              <a:t>can be used for any views, but it is more often for </a:t>
            </a:r>
            <a:r>
              <a:rPr lang="en-US" altLang="zh-HK" sz="2000" b="1" dirty="0">
                <a:solidFill>
                  <a:srgbClr val="0066FF"/>
                </a:solidFill>
              </a:rPr>
              <a:t>ListView</a:t>
            </a:r>
            <a:r>
              <a:rPr lang="en-US" altLang="zh-HK" sz="2000" dirty="0">
                <a:solidFill>
                  <a:srgbClr val="0066FF"/>
                </a:solidFill>
              </a:rPr>
              <a:t> </a:t>
            </a:r>
            <a:r>
              <a:rPr lang="en-US" altLang="zh-HK" sz="2000" dirty="0">
                <a:solidFill>
                  <a:schemeClr val="tx1"/>
                </a:solidFill>
              </a:rPr>
              <a:t>items. </a:t>
            </a:r>
          </a:p>
          <a:p>
            <a:pPr lvl="1"/>
            <a:r>
              <a:rPr lang="en-US" altLang="zh-HK" dirty="0"/>
              <a:t>E.g. Long-pressing an </a:t>
            </a:r>
            <a:r>
              <a:rPr lang="en-US" altLang="zh-HK" b="1" dirty="0"/>
              <a:t>item</a:t>
            </a:r>
            <a:r>
              <a:rPr lang="en-US" altLang="zh-HK" dirty="0"/>
              <a:t> (e.g. </a:t>
            </a:r>
            <a:r>
              <a:rPr lang="en-US" altLang="zh-HK" b="1" i="1" dirty="0">
                <a:solidFill>
                  <a:srgbClr val="0000FF"/>
                </a:solidFill>
              </a:rPr>
              <a:t>Banana</a:t>
            </a:r>
            <a:r>
              <a:rPr lang="en-US" altLang="zh-HK" dirty="0"/>
              <a:t>) will display the following </a:t>
            </a:r>
            <a:r>
              <a:rPr lang="en-US" altLang="zh-HK" b="1" dirty="0"/>
              <a:t>context menu</a:t>
            </a:r>
            <a:r>
              <a:rPr lang="en-US" altLang="zh-HK" dirty="0">
                <a:solidFill>
                  <a:schemeClr val="tx1"/>
                </a:solidFill>
              </a:rPr>
              <a:t> (</a:t>
            </a:r>
            <a:r>
              <a:rPr lang="en-US" altLang="zh-HK" dirty="0">
                <a:solidFill>
                  <a:srgbClr val="FF0000"/>
                </a:solidFill>
              </a:rPr>
              <a:t>Delete</a:t>
            </a:r>
            <a:r>
              <a:rPr lang="en-US" altLang="zh-HK" dirty="0">
                <a:solidFill>
                  <a:schemeClr val="tx1"/>
                </a:solidFill>
              </a:rPr>
              <a:t> / </a:t>
            </a:r>
            <a:r>
              <a:rPr lang="en-US" altLang="zh-HK" dirty="0">
                <a:solidFill>
                  <a:srgbClr val="FF0000"/>
                </a:solidFill>
              </a:rPr>
              <a:t>Share</a:t>
            </a:r>
            <a:r>
              <a:rPr lang="en-US" altLang="zh-HK" dirty="0">
                <a:solidFill>
                  <a:schemeClr val="tx1"/>
                </a:solidFill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4146789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D448-186A-4B4E-8E66-FB282F13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MainActivity</a:t>
            </a:r>
            <a:r>
              <a:rPr lang="en-US" dirty="0"/>
              <a:t>-&gt; </a:t>
            </a:r>
            <a:r>
              <a:rPr lang="en-US" dirty="0" err="1"/>
              <a:t>onCreate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8D6C7-6D13-5442-8A60-156811ACB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dirty="0"/>
              <a:t>selection = </a:t>
            </a:r>
            <a:r>
              <a:rPr lang="en-HK" dirty="0" err="1"/>
              <a:t>findViewById</a:t>
            </a:r>
            <a:r>
              <a:rPr lang="en-HK" dirty="0"/>
              <a:t>(</a:t>
            </a:r>
            <a:r>
              <a:rPr lang="en-HK" dirty="0" err="1"/>
              <a:t>R.id.</a:t>
            </a:r>
            <a:r>
              <a:rPr lang="en-HK" i="1" dirty="0" err="1"/>
              <a:t>selection</a:t>
            </a:r>
            <a:r>
              <a:rPr lang="en-HK" dirty="0"/>
              <a:t>);</a:t>
            </a:r>
          </a:p>
          <a:p>
            <a:pPr marL="0" indent="0">
              <a:buNone/>
            </a:pPr>
            <a:r>
              <a:rPr lang="en-HK" dirty="0" err="1"/>
              <a:t>registerForContextMenu</a:t>
            </a:r>
            <a:r>
              <a:rPr lang="en-HK" dirty="0"/>
              <a:t>(selection);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9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B1FC-039D-894C-B805-5E3649434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081" y="702179"/>
            <a:ext cx="8596668" cy="3880773"/>
          </a:xfrm>
        </p:spPr>
        <p:txBody>
          <a:bodyPr>
            <a:noAutofit/>
          </a:bodyPr>
          <a:lstStyle/>
          <a:p>
            <a:r>
              <a:rPr lang="en-HK" sz="1600" dirty="0"/>
              <a:t>@Override</a:t>
            </a:r>
            <a:br>
              <a:rPr lang="en-HK" sz="1600" dirty="0"/>
            </a:br>
            <a:r>
              <a:rPr lang="en-HK" sz="1600" dirty="0"/>
              <a:t>public void </a:t>
            </a:r>
            <a:r>
              <a:rPr lang="en-HK" sz="1600" dirty="0" err="1"/>
              <a:t>onCreateContextMenu</a:t>
            </a:r>
            <a:r>
              <a:rPr lang="en-HK" sz="1600" dirty="0"/>
              <a:t>(</a:t>
            </a:r>
            <a:r>
              <a:rPr lang="en-HK" sz="1600" dirty="0" err="1"/>
              <a:t>ContextMenu</a:t>
            </a:r>
            <a:r>
              <a:rPr lang="en-HK" sz="1600" dirty="0"/>
              <a:t> menu, View v, </a:t>
            </a:r>
            <a:r>
              <a:rPr lang="en-HK" sz="1600" dirty="0" err="1"/>
              <a:t>ContextMenu.ContextMenuInfo</a:t>
            </a:r>
            <a:r>
              <a:rPr lang="en-HK" sz="1600" dirty="0"/>
              <a:t> </a:t>
            </a:r>
            <a:r>
              <a:rPr lang="en-HK" sz="1600" dirty="0" err="1"/>
              <a:t>menuInfo</a:t>
            </a:r>
            <a:r>
              <a:rPr lang="en-HK" sz="1600" dirty="0"/>
              <a:t>) {</a:t>
            </a:r>
            <a:br>
              <a:rPr lang="en-HK" sz="1600" dirty="0"/>
            </a:br>
            <a:r>
              <a:rPr lang="en-HK" sz="1600" dirty="0"/>
              <a:t>    </a:t>
            </a:r>
            <a:r>
              <a:rPr lang="en-HK" sz="1600" dirty="0" err="1"/>
              <a:t>super.onCreateContextMenu</a:t>
            </a:r>
            <a:r>
              <a:rPr lang="en-HK" sz="1600" dirty="0"/>
              <a:t>(menu, v, </a:t>
            </a:r>
            <a:r>
              <a:rPr lang="en-HK" sz="1600" dirty="0" err="1"/>
              <a:t>menuInfo</a:t>
            </a:r>
            <a:r>
              <a:rPr lang="en-HK" sz="1600" dirty="0"/>
              <a:t>);</a:t>
            </a:r>
            <a:br>
              <a:rPr lang="en-HK" sz="1600" dirty="0"/>
            </a:br>
            <a:r>
              <a:rPr lang="en-HK" sz="1600" dirty="0"/>
              <a:t>    </a:t>
            </a:r>
            <a:r>
              <a:rPr lang="en-HK" sz="1600" dirty="0" err="1"/>
              <a:t>MenuInflater</a:t>
            </a:r>
            <a:r>
              <a:rPr lang="en-HK" sz="1600" dirty="0"/>
              <a:t> inflater = </a:t>
            </a:r>
            <a:r>
              <a:rPr lang="en-HK" sz="1600" dirty="0" err="1"/>
              <a:t>getMenuInflater</a:t>
            </a:r>
            <a:r>
              <a:rPr lang="en-HK" sz="1600" dirty="0"/>
              <a:t>();</a:t>
            </a:r>
            <a:br>
              <a:rPr lang="en-HK" sz="1600" dirty="0"/>
            </a:br>
            <a:r>
              <a:rPr lang="en-HK" sz="1600" dirty="0"/>
              <a:t>    </a:t>
            </a:r>
            <a:r>
              <a:rPr lang="en-HK" sz="1600" dirty="0" err="1"/>
              <a:t>inflater.inflate</a:t>
            </a:r>
            <a:r>
              <a:rPr lang="en-HK" sz="1600" dirty="0"/>
              <a:t>(</a:t>
            </a:r>
            <a:r>
              <a:rPr lang="en-HK" sz="1600" dirty="0" err="1"/>
              <a:t>R.menu.</a:t>
            </a:r>
            <a:r>
              <a:rPr lang="en-HK" sz="1600" i="1" dirty="0" err="1"/>
              <a:t>menu</a:t>
            </a:r>
            <a:r>
              <a:rPr lang="en-HK" sz="1600" dirty="0"/>
              <a:t>, menu);</a:t>
            </a:r>
            <a:br>
              <a:rPr lang="en-HK" sz="1600" dirty="0"/>
            </a:br>
            <a:r>
              <a:rPr lang="en-HK" sz="1600" dirty="0"/>
              <a:t>}</a:t>
            </a:r>
            <a:br>
              <a:rPr lang="en-HK" sz="1600" dirty="0"/>
            </a:br>
            <a:br>
              <a:rPr lang="en-HK" sz="1600" dirty="0"/>
            </a:br>
            <a:r>
              <a:rPr lang="en-HK" sz="1600" dirty="0"/>
              <a:t>@Override</a:t>
            </a:r>
            <a:br>
              <a:rPr lang="en-HK" sz="1600" dirty="0"/>
            </a:br>
            <a:r>
              <a:rPr lang="en-HK" sz="1600" dirty="0"/>
              <a:t>public </a:t>
            </a:r>
            <a:r>
              <a:rPr lang="en-HK" sz="1600" dirty="0" err="1"/>
              <a:t>boolean</a:t>
            </a:r>
            <a:r>
              <a:rPr lang="en-HK" sz="1600" dirty="0"/>
              <a:t> </a:t>
            </a:r>
            <a:r>
              <a:rPr lang="en-HK" sz="1600" dirty="0" err="1"/>
              <a:t>onContextItemSelected</a:t>
            </a:r>
            <a:r>
              <a:rPr lang="en-HK" sz="1600" dirty="0"/>
              <a:t>(@</a:t>
            </a:r>
            <a:r>
              <a:rPr lang="en-HK" sz="1600" dirty="0" err="1"/>
              <a:t>NonNull</a:t>
            </a:r>
            <a:r>
              <a:rPr lang="en-HK" sz="1600" dirty="0"/>
              <a:t> </a:t>
            </a:r>
            <a:r>
              <a:rPr lang="en-HK" sz="1600" dirty="0" err="1"/>
              <a:t>MenuItem</a:t>
            </a:r>
            <a:r>
              <a:rPr lang="en-HK" sz="1600" dirty="0"/>
              <a:t> item) {</a:t>
            </a:r>
            <a:br>
              <a:rPr lang="en-HK" sz="1600" dirty="0"/>
            </a:br>
            <a:r>
              <a:rPr lang="en-HK" sz="1600" dirty="0"/>
              <a:t>    switch (</a:t>
            </a:r>
            <a:r>
              <a:rPr lang="en-HK" sz="1600" dirty="0" err="1"/>
              <a:t>item.getItemId</a:t>
            </a:r>
            <a:r>
              <a:rPr lang="en-HK" sz="1600" dirty="0"/>
              <a:t>()) {</a:t>
            </a:r>
            <a:br>
              <a:rPr lang="en-HK" sz="1600" dirty="0"/>
            </a:br>
            <a:r>
              <a:rPr lang="en-HK" sz="1600" dirty="0"/>
              <a:t>        case </a:t>
            </a:r>
            <a:r>
              <a:rPr lang="en-HK" sz="1600" dirty="0" err="1"/>
              <a:t>R.id.</a:t>
            </a:r>
            <a:r>
              <a:rPr lang="en-HK" sz="1600" i="1" dirty="0" err="1"/>
              <a:t>action_wiki</a:t>
            </a:r>
            <a:r>
              <a:rPr lang="en-HK" sz="1600" dirty="0"/>
              <a:t>:</a:t>
            </a:r>
            <a:br>
              <a:rPr lang="en-HK" sz="1600" dirty="0"/>
            </a:br>
            <a:r>
              <a:rPr lang="en-HK" sz="1600" dirty="0"/>
              <a:t>            Intent intent = new Intent(</a:t>
            </a:r>
            <a:r>
              <a:rPr lang="en-HK" sz="1600" dirty="0" err="1"/>
              <a:t>Intent.</a:t>
            </a:r>
            <a:r>
              <a:rPr lang="en-HK" sz="1600" i="1" dirty="0" err="1"/>
              <a:t>ACTION_VIEW</a:t>
            </a:r>
            <a:r>
              <a:rPr lang="en-HK" sz="1600" dirty="0"/>
              <a:t>,</a:t>
            </a:r>
            <a:br>
              <a:rPr lang="en-HK" sz="1600" dirty="0"/>
            </a:br>
            <a:r>
              <a:rPr lang="en-HK" sz="1600" dirty="0"/>
              <a:t>                    </a:t>
            </a:r>
            <a:r>
              <a:rPr lang="en-HK" sz="1600" dirty="0" err="1"/>
              <a:t>Uri.</a:t>
            </a:r>
            <a:r>
              <a:rPr lang="en-HK" sz="1600" i="1" dirty="0" err="1"/>
              <a:t>parse</a:t>
            </a:r>
            <a:r>
              <a:rPr lang="en-HK" sz="1600" dirty="0"/>
              <a:t>("https://</a:t>
            </a:r>
            <a:r>
              <a:rPr lang="en-HK" sz="1600" dirty="0" err="1"/>
              <a:t>en.wikipedia.org</a:t>
            </a:r>
            <a:r>
              <a:rPr lang="en-HK" sz="1600" dirty="0"/>
              <a:t>/wiki/Planet"));</a:t>
            </a:r>
            <a:br>
              <a:rPr lang="en-HK" sz="1600" dirty="0"/>
            </a:br>
            <a:r>
              <a:rPr lang="en-HK" sz="1600" dirty="0"/>
              <a:t>            </a:t>
            </a:r>
            <a:r>
              <a:rPr lang="en-HK" sz="1600" dirty="0" err="1"/>
              <a:t>startActivity</a:t>
            </a:r>
            <a:r>
              <a:rPr lang="en-HK" sz="1600" dirty="0"/>
              <a:t>(intent);</a:t>
            </a:r>
            <a:br>
              <a:rPr lang="en-HK" sz="1600" dirty="0"/>
            </a:br>
            <a:r>
              <a:rPr lang="en-HK" sz="1600" dirty="0"/>
              <a:t>            return true;</a:t>
            </a:r>
            <a:br>
              <a:rPr lang="en-HK" sz="1600" dirty="0"/>
            </a:br>
            <a:br>
              <a:rPr lang="en-HK" sz="1600" dirty="0"/>
            </a:br>
            <a:r>
              <a:rPr lang="en-HK" sz="1600" dirty="0"/>
              <a:t>        case </a:t>
            </a:r>
            <a:r>
              <a:rPr lang="en-HK" sz="1600" dirty="0" err="1"/>
              <a:t>R.id.</a:t>
            </a:r>
            <a:r>
              <a:rPr lang="en-HK" sz="1600" i="1" dirty="0" err="1"/>
              <a:t>action_exit</a:t>
            </a:r>
            <a:r>
              <a:rPr lang="en-HK" sz="1600" dirty="0"/>
              <a:t>:</a:t>
            </a:r>
            <a:br>
              <a:rPr lang="en-HK" sz="1600" dirty="0"/>
            </a:br>
            <a:r>
              <a:rPr lang="en-HK" sz="1600" dirty="0"/>
              <a:t>            finish();</a:t>
            </a:r>
            <a:br>
              <a:rPr lang="en-HK" sz="1600" dirty="0"/>
            </a:br>
            <a:r>
              <a:rPr lang="en-HK" sz="1600" dirty="0"/>
              <a:t>            return true;</a:t>
            </a:r>
            <a:br>
              <a:rPr lang="en-HK" sz="1600" dirty="0"/>
            </a:br>
            <a:r>
              <a:rPr lang="en-HK" sz="1600" dirty="0"/>
              <a:t>        default:</a:t>
            </a:r>
            <a:br>
              <a:rPr lang="en-HK" sz="1600" dirty="0"/>
            </a:br>
            <a:r>
              <a:rPr lang="en-HK" sz="1600" dirty="0"/>
              <a:t>            return </a:t>
            </a:r>
            <a:r>
              <a:rPr lang="en-HK" sz="1600" dirty="0" err="1"/>
              <a:t>super.onContextItemSelected</a:t>
            </a:r>
            <a:r>
              <a:rPr lang="en-HK" sz="1600" dirty="0"/>
              <a:t>(item);</a:t>
            </a:r>
            <a:br>
              <a:rPr lang="en-HK" sz="1600" dirty="0"/>
            </a:br>
            <a:r>
              <a:rPr lang="en-HK" sz="1600" dirty="0"/>
              <a:t>    }</a:t>
            </a:r>
            <a:br>
              <a:rPr lang="en-HK" sz="1600" dirty="0"/>
            </a:br>
            <a:r>
              <a:rPr lang="en-HK" sz="1600" dirty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967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What is </a:t>
            </a:r>
            <a:r>
              <a:rPr lang="en-US" altLang="zh-HK" dirty="0">
                <a:solidFill>
                  <a:srgbClr val="0000FF"/>
                </a:solidFill>
              </a:rPr>
              <a:t>Spinner</a:t>
            </a:r>
            <a:r>
              <a:rPr lang="en-US" altLang="zh-HK" dirty="0"/>
              <a:t>?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16" y="1690688"/>
            <a:ext cx="4973421" cy="5040560"/>
          </a:xfrm>
        </p:spPr>
        <p:txBody>
          <a:bodyPr/>
          <a:lstStyle/>
          <a:p>
            <a:r>
              <a:rPr lang="en-US" altLang="zh-HK" sz="2400" b="1" dirty="0">
                <a:solidFill>
                  <a:srgbClr val="FF0000"/>
                </a:solidFill>
              </a:rPr>
              <a:t>Spinners</a:t>
            </a:r>
            <a:r>
              <a:rPr lang="en-US" altLang="zh-HK" sz="2400" dirty="0"/>
              <a:t> provide a quick way to </a:t>
            </a:r>
            <a:r>
              <a:rPr lang="en-US" altLang="zh-HK" sz="2400" dirty="0">
                <a:solidFill>
                  <a:srgbClr val="FF00FF"/>
                </a:solidFill>
              </a:rPr>
              <a:t>select one value from a set</a:t>
            </a:r>
            <a:r>
              <a:rPr lang="en-US" altLang="zh-HK" sz="2400" dirty="0"/>
              <a:t>. </a:t>
            </a:r>
          </a:p>
          <a:p>
            <a:r>
              <a:rPr lang="en-US" altLang="zh-HK" sz="2400" dirty="0"/>
              <a:t>In the default state, a spinner shows its currently selected value. </a:t>
            </a:r>
          </a:p>
          <a:p>
            <a:r>
              <a:rPr lang="en-US" altLang="zh-HK" sz="2400" dirty="0"/>
              <a:t>Touching the spinner displays a </a:t>
            </a:r>
            <a:r>
              <a:rPr lang="en-US" altLang="zh-HK" sz="2400" b="1" dirty="0">
                <a:solidFill>
                  <a:srgbClr val="0000CC"/>
                </a:solidFill>
              </a:rPr>
              <a:t>dropdown menu</a:t>
            </a:r>
            <a:r>
              <a:rPr lang="en-US" altLang="zh-HK" sz="2400" dirty="0"/>
              <a:t> with all other available values, from which the user can select a new one.</a:t>
            </a:r>
          </a:p>
          <a:p>
            <a:r>
              <a:rPr lang="en-US" altLang="zh-HK" sz="2400" dirty="0"/>
              <a:t>You can add a spinner to your layout using the </a:t>
            </a:r>
            <a:r>
              <a:rPr lang="en-US" altLang="zh-HK" sz="2400" b="1" dirty="0">
                <a:solidFill>
                  <a:srgbClr val="FF0000"/>
                </a:solidFill>
              </a:rPr>
              <a:t>&lt;Spinner&gt;</a:t>
            </a:r>
            <a:r>
              <a:rPr lang="en-US" altLang="zh-HK" sz="2400" dirty="0"/>
              <a:t> element.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96" y="1484785"/>
            <a:ext cx="3486150" cy="3038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77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0976" y="188641"/>
            <a:ext cx="7315200" cy="459343"/>
          </a:xfrm>
        </p:spPr>
        <p:txBody>
          <a:bodyPr>
            <a:normAutofit fontScale="90000"/>
          </a:bodyPr>
          <a:lstStyle/>
          <a:p>
            <a:r>
              <a:rPr lang="en-US" altLang="zh-HK" sz="3600" dirty="0"/>
              <a:t>Example</a:t>
            </a:r>
            <a:endParaRPr lang="zh-HK" altLang="en-US" sz="36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75520" y="1052736"/>
            <a:ext cx="3059430" cy="242316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183335" y="188641"/>
            <a:ext cx="3192780" cy="393636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6190992" y="4221088"/>
            <a:ext cx="3211830" cy="25374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47528" y="4005064"/>
            <a:ext cx="32403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HK" dirty="0" err="1"/>
              <a:t>android:spinnerMode</a:t>
            </a:r>
            <a:r>
              <a:rPr lang="en-US" altLang="zh-HK" dirty="0"/>
              <a:t>=</a:t>
            </a:r>
            <a:r>
              <a:rPr lang="en-US" altLang="zh-HK" i="1" dirty="0"/>
              <a:t>"</a:t>
            </a:r>
            <a:r>
              <a:rPr lang="en-US" altLang="zh-HK" i="1" dirty="0">
                <a:solidFill>
                  <a:srgbClr val="FF0000"/>
                </a:solidFill>
              </a:rPr>
              <a:t>dialog</a:t>
            </a:r>
            <a:r>
              <a:rPr lang="en-US" altLang="zh-HK" i="1" dirty="0"/>
              <a:t>"</a:t>
            </a:r>
            <a:endParaRPr lang="zh-HK" altLang="en-US" dirty="0"/>
          </a:p>
        </p:txBody>
      </p:sp>
      <p:cxnSp>
        <p:nvCxnSpPr>
          <p:cNvPr id="12" name="Straight Connector 11"/>
          <p:cNvCxnSpPr>
            <a:stCxn id="10" idx="3"/>
          </p:cNvCxnSpPr>
          <p:nvPr/>
        </p:nvCxnSpPr>
        <p:spPr bwMode="auto">
          <a:xfrm flipV="1">
            <a:off x="5087888" y="2780928"/>
            <a:ext cx="1368152" cy="1408802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847528" y="5090263"/>
            <a:ext cx="3672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HK" dirty="0" err="1"/>
              <a:t>android:spinnerMode</a:t>
            </a:r>
            <a:r>
              <a:rPr lang="en-US" altLang="zh-HK" dirty="0"/>
              <a:t>=</a:t>
            </a:r>
            <a:r>
              <a:rPr lang="en-US" altLang="zh-HK" i="1" dirty="0"/>
              <a:t>“</a:t>
            </a:r>
            <a:r>
              <a:rPr lang="en-US" altLang="zh-HK" i="1" dirty="0">
                <a:solidFill>
                  <a:srgbClr val="FF0000"/>
                </a:solidFill>
              </a:rPr>
              <a:t>dropdown</a:t>
            </a:r>
            <a:r>
              <a:rPr lang="en-US" altLang="zh-HK" i="1" dirty="0"/>
              <a:t>"</a:t>
            </a:r>
            <a:endParaRPr lang="zh-HK" altLang="en-US" dirty="0"/>
          </a:p>
        </p:txBody>
      </p:sp>
      <p:cxnSp>
        <p:nvCxnSpPr>
          <p:cNvPr id="15" name="Straight Connector 14"/>
          <p:cNvCxnSpPr>
            <a:stCxn id="13" idx="3"/>
            <a:endCxn id="8" idx="1"/>
          </p:cNvCxnSpPr>
          <p:nvPr/>
        </p:nvCxnSpPr>
        <p:spPr bwMode="auto">
          <a:xfrm>
            <a:off x="5519936" y="5274930"/>
            <a:ext cx="671056" cy="214889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965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675" y="140012"/>
            <a:ext cx="7315200" cy="698993"/>
          </a:xfrm>
        </p:spPr>
        <p:txBody>
          <a:bodyPr/>
          <a:lstStyle/>
          <a:p>
            <a:r>
              <a:rPr lang="en-US" altLang="zh-HK" dirty="0"/>
              <a:t>Example – The Layout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6676" y="1050444"/>
            <a:ext cx="4973421" cy="50405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HK" sz="1600" dirty="0"/>
              <a:t>&lt;</a:t>
            </a:r>
            <a:r>
              <a:rPr lang="en-US" altLang="zh-HK" sz="1600" dirty="0" err="1"/>
              <a:t>LinearLayout</a:t>
            </a:r>
            <a:r>
              <a:rPr lang="en-US" altLang="zh-HK" sz="1600" dirty="0"/>
              <a:t>  . . . . . .&gt;</a:t>
            </a:r>
          </a:p>
          <a:p>
            <a:pPr marL="0" indent="0">
              <a:buNone/>
            </a:pP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/>
              <a:t>    </a:t>
            </a:r>
            <a:r>
              <a:rPr lang="en-US" altLang="zh-HK" sz="1600" b="1" dirty="0"/>
              <a:t>&lt;Spinner</a:t>
            </a:r>
          </a:p>
          <a:p>
            <a:pPr marL="0" indent="0">
              <a:buNone/>
            </a:pPr>
            <a:r>
              <a:rPr lang="en-US" altLang="zh-HK" sz="1600" b="1" dirty="0"/>
              <a:t>        </a:t>
            </a:r>
            <a:r>
              <a:rPr lang="en-US" altLang="zh-HK" sz="1600" b="1" dirty="0" err="1"/>
              <a:t>android:id</a:t>
            </a:r>
            <a:r>
              <a:rPr lang="en-US" altLang="zh-HK" sz="1600" b="1" dirty="0"/>
              <a:t>="@+id/spinner1"</a:t>
            </a:r>
          </a:p>
          <a:p>
            <a:pPr marL="0" indent="0">
              <a:buNone/>
            </a:pPr>
            <a:r>
              <a:rPr lang="en-US" altLang="zh-HK" sz="1600" b="1" dirty="0"/>
              <a:t>        </a:t>
            </a:r>
            <a:r>
              <a:rPr lang="en-US" altLang="zh-HK" sz="1600" b="1" dirty="0" err="1"/>
              <a:t>android:layout_width</a:t>
            </a:r>
            <a:r>
              <a:rPr lang="en-US" altLang="zh-HK" sz="1600" b="1" dirty="0"/>
              <a:t>="</a:t>
            </a:r>
            <a:r>
              <a:rPr lang="en-US" altLang="zh-HK" sz="1600" b="1" dirty="0" err="1"/>
              <a:t>match_parent</a:t>
            </a:r>
            <a:r>
              <a:rPr lang="en-US" altLang="zh-HK" sz="1600" b="1" dirty="0"/>
              <a:t>"</a:t>
            </a:r>
          </a:p>
          <a:p>
            <a:pPr marL="0" indent="0">
              <a:buNone/>
            </a:pPr>
            <a:r>
              <a:rPr lang="en-US" altLang="zh-HK" sz="1600" b="1" dirty="0"/>
              <a:t>        </a:t>
            </a:r>
            <a:r>
              <a:rPr lang="en-US" altLang="zh-HK" sz="1600" b="1" dirty="0" err="1"/>
              <a:t>android:layout_height</a:t>
            </a:r>
            <a:r>
              <a:rPr lang="en-US" altLang="zh-HK" sz="1600" b="1" dirty="0"/>
              <a:t>="</a:t>
            </a:r>
            <a:r>
              <a:rPr lang="en-US" altLang="zh-HK" sz="1600" b="1" dirty="0" err="1"/>
              <a:t>wrap_content</a:t>
            </a:r>
            <a:r>
              <a:rPr lang="en-US" altLang="zh-HK" sz="1600" b="1" dirty="0"/>
              <a:t>"</a:t>
            </a:r>
          </a:p>
          <a:p>
            <a:pPr marL="0" indent="0">
              <a:buNone/>
            </a:pPr>
            <a:r>
              <a:rPr lang="en-US" altLang="zh-HK" sz="1600" b="1" dirty="0"/>
              <a:t>        </a:t>
            </a:r>
            <a:r>
              <a:rPr lang="en-US" altLang="zh-HK" sz="1600" b="1" dirty="0" err="1"/>
              <a:t>android:</a:t>
            </a:r>
            <a:r>
              <a:rPr lang="en-US" altLang="zh-HK" sz="1600" b="1" dirty="0" err="1">
                <a:solidFill>
                  <a:srgbClr val="FF0000"/>
                </a:solidFill>
              </a:rPr>
              <a:t>prompt</a:t>
            </a:r>
            <a:r>
              <a:rPr lang="en-US" altLang="zh-HK" sz="1600" b="1" dirty="0"/>
              <a:t>="@string/</a:t>
            </a:r>
            <a:r>
              <a:rPr lang="en-US" altLang="zh-HK" sz="1600" b="1" dirty="0">
                <a:solidFill>
                  <a:srgbClr val="0066FF"/>
                </a:solidFill>
              </a:rPr>
              <a:t>prompt</a:t>
            </a:r>
            <a:r>
              <a:rPr lang="en-US" altLang="zh-HK" sz="1600" b="1" dirty="0"/>
              <a:t>"</a:t>
            </a:r>
          </a:p>
          <a:p>
            <a:pPr marL="0" indent="0">
              <a:buNone/>
            </a:pPr>
            <a:r>
              <a:rPr lang="en-US" altLang="zh-HK" sz="1600" b="1" dirty="0"/>
              <a:t>        </a:t>
            </a:r>
            <a:r>
              <a:rPr lang="en-US" altLang="zh-HK" sz="1600" b="1" dirty="0" err="1"/>
              <a:t>android:</a:t>
            </a:r>
            <a:r>
              <a:rPr lang="en-US" altLang="zh-HK" sz="1600" b="1" dirty="0" err="1">
                <a:solidFill>
                  <a:srgbClr val="FF0000"/>
                </a:solidFill>
              </a:rPr>
              <a:t>entries</a:t>
            </a:r>
            <a:r>
              <a:rPr lang="en-US" altLang="zh-HK" sz="1600" b="1" dirty="0"/>
              <a:t>="@array/</a:t>
            </a:r>
            <a:r>
              <a:rPr lang="en-US" altLang="zh-HK" sz="1600" b="1" dirty="0">
                <a:solidFill>
                  <a:srgbClr val="0066FF"/>
                </a:solidFill>
              </a:rPr>
              <a:t>choices</a:t>
            </a:r>
            <a:r>
              <a:rPr lang="en-US" altLang="zh-HK" sz="1600" b="1" dirty="0"/>
              <a:t>"</a:t>
            </a:r>
          </a:p>
          <a:p>
            <a:pPr marL="0" indent="0">
              <a:buNone/>
            </a:pPr>
            <a:r>
              <a:rPr lang="en-US" altLang="zh-HK" sz="1600" b="1" dirty="0"/>
              <a:t>        </a:t>
            </a:r>
            <a:r>
              <a:rPr lang="en-US" altLang="zh-HK" sz="1600" b="1" dirty="0" err="1"/>
              <a:t>android:spinnerMode</a:t>
            </a:r>
            <a:r>
              <a:rPr lang="en-US" altLang="zh-HK" sz="1600" b="1" dirty="0"/>
              <a:t>="</a:t>
            </a:r>
            <a:r>
              <a:rPr lang="en-US" altLang="zh-HK" sz="1600" b="1" dirty="0">
                <a:solidFill>
                  <a:srgbClr val="FF0000"/>
                </a:solidFill>
              </a:rPr>
              <a:t>dialog</a:t>
            </a:r>
            <a:r>
              <a:rPr lang="en-US" altLang="zh-HK" sz="1600" b="1" dirty="0"/>
              <a:t>" /&gt;</a:t>
            </a:r>
          </a:p>
          <a:p>
            <a:pPr marL="0" indent="0">
              <a:buNone/>
            </a:pP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/>
              <a:t>    &lt;Button</a:t>
            </a:r>
          </a:p>
          <a:p>
            <a:pPr marL="0" indent="0">
              <a:buNone/>
            </a:pPr>
            <a:r>
              <a:rPr lang="en-US" altLang="zh-HK" sz="1600" dirty="0"/>
              <a:t>        </a:t>
            </a:r>
            <a:r>
              <a:rPr lang="en-US" altLang="zh-HK" sz="1600" dirty="0" err="1"/>
              <a:t>android:id</a:t>
            </a:r>
            <a:r>
              <a:rPr lang="en-US" altLang="zh-HK" sz="1600" dirty="0"/>
              <a:t>="@+id/button1"</a:t>
            </a:r>
          </a:p>
          <a:p>
            <a:pPr marL="0" indent="0">
              <a:buNone/>
            </a:pPr>
            <a:r>
              <a:rPr lang="en-US" altLang="zh-HK" sz="1600" dirty="0"/>
              <a:t>        . . . . . . /&gt;</a:t>
            </a:r>
          </a:p>
          <a:p>
            <a:pPr marL="0" indent="0">
              <a:buNone/>
            </a:pP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/>
              <a:t>    &lt;</a:t>
            </a:r>
            <a:r>
              <a:rPr lang="en-US" altLang="zh-HK" sz="1600" dirty="0" err="1"/>
              <a:t>TextView</a:t>
            </a: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/>
              <a:t>        </a:t>
            </a:r>
            <a:r>
              <a:rPr lang="en-US" altLang="zh-HK" sz="1600" dirty="0" err="1"/>
              <a:t>android:id</a:t>
            </a:r>
            <a:r>
              <a:rPr lang="en-US" altLang="zh-HK" sz="1600" dirty="0"/>
              <a:t>="@+id/textView1"</a:t>
            </a:r>
          </a:p>
          <a:p>
            <a:pPr marL="0" indent="0">
              <a:buNone/>
            </a:pPr>
            <a:r>
              <a:rPr lang="en-US" altLang="zh-HK" sz="1600" dirty="0"/>
              <a:t>        . . . . . ./&gt;</a:t>
            </a:r>
          </a:p>
          <a:p>
            <a:pPr marL="0" indent="0">
              <a:buNone/>
            </a:pPr>
            <a:r>
              <a:rPr lang="en-US" altLang="zh-HK" sz="1600" dirty="0"/>
              <a:t>&lt;/</a:t>
            </a:r>
            <a:r>
              <a:rPr lang="en-US" altLang="zh-HK" sz="1600" dirty="0" err="1"/>
              <a:t>LinearLayout</a:t>
            </a:r>
            <a:r>
              <a:rPr lang="en-US" altLang="zh-HK" sz="1600" dirty="0"/>
              <a:t>&gt;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960096" y="1196753"/>
            <a:ext cx="3192780" cy="393636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5807968" y="2996952"/>
            <a:ext cx="1584176" cy="72008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6816080" y="3356992"/>
            <a:ext cx="1152128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HK" altLang="en-US" sz="2400">
              <a:latin typeface="Arial" charset="0"/>
            </a:endParaRPr>
          </a:p>
        </p:txBody>
      </p:sp>
      <p:cxnSp>
        <p:nvCxnSpPr>
          <p:cNvPr id="10" name="Straight Connector 9"/>
          <p:cNvCxnSpPr>
            <a:endCxn id="8" idx="1"/>
          </p:cNvCxnSpPr>
          <p:nvPr/>
        </p:nvCxnSpPr>
        <p:spPr bwMode="auto">
          <a:xfrm>
            <a:off x="5807968" y="3356992"/>
            <a:ext cx="1008112" cy="5760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3325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675" y="140012"/>
            <a:ext cx="7315200" cy="698993"/>
          </a:xfrm>
        </p:spPr>
        <p:txBody>
          <a:bodyPr/>
          <a:lstStyle/>
          <a:p>
            <a:r>
              <a:rPr lang="en-US" altLang="zh-HK" dirty="0"/>
              <a:t>Example – </a:t>
            </a:r>
            <a:r>
              <a:rPr lang="en-US" altLang="zh-HK" dirty="0">
                <a:solidFill>
                  <a:srgbClr val="0000FF"/>
                </a:solidFill>
              </a:rPr>
              <a:t>strings.xml</a:t>
            </a:r>
            <a:endParaRPr lang="zh-HK" alt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321" y="1196752"/>
            <a:ext cx="4973421" cy="50405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HK" sz="1400" dirty="0"/>
              <a:t>&lt;</a:t>
            </a:r>
            <a:r>
              <a:rPr lang="en-US" altLang="zh-HK" sz="1400" dirty="0" err="1"/>
              <a:t>LinearLayout</a:t>
            </a:r>
            <a:r>
              <a:rPr lang="en-US" altLang="zh-HK" sz="1400" dirty="0"/>
              <a:t>  . . . . . .&gt;</a:t>
            </a:r>
          </a:p>
          <a:p>
            <a:pPr marL="0" indent="0">
              <a:buNone/>
            </a:pPr>
            <a:endParaRPr lang="en-US" altLang="zh-HK" sz="1400" dirty="0"/>
          </a:p>
          <a:p>
            <a:pPr marL="0" indent="0">
              <a:buNone/>
            </a:pPr>
            <a:r>
              <a:rPr lang="en-US" altLang="zh-HK" sz="1400" dirty="0"/>
              <a:t>    </a:t>
            </a:r>
            <a:r>
              <a:rPr lang="en-US" altLang="zh-HK" sz="1400" b="1" dirty="0"/>
              <a:t>&lt;Spinner</a:t>
            </a:r>
          </a:p>
          <a:p>
            <a:pPr marL="0" indent="0">
              <a:buNone/>
            </a:pPr>
            <a:r>
              <a:rPr lang="en-US" altLang="zh-HK" sz="1400" b="1" dirty="0"/>
              <a:t>        </a:t>
            </a:r>
            <a:r>
              <a:rPr lang="en-US" altLang="zh-HK" sz="1400" b="1" dirty="0" err="1"/>
              <a:t>android:id</a:t>
            </a:r>
            <a:r>
              <a:rPr lang="en-US" altLang="zh-HK" sz="1400" b="1" dirty="0"/>
              <a:t>="@+id/spinner1"</a:t>
            </a:r>
          </a:p>
          <a:p>
            <a:pPr marL="0" indent="0">
              <a:buNone/>
            </a:pPr>
            <a:r>
              <a:rPr lang="en-US" altLang="zh-HK" sz="1400" b="1" dirty="0"/>
              <a:t>        </a:t>
            </a:r>
            <a:r>
              <a:rPr lang="en-US" altLang="zh-HK" sz="1400" b="1" dirty="0" err="1"/>
              <a:t>android:layout_width</a:t>
            </a:r>
            <a:r>
              <a:rPr lang="en-US" altLang="zh-HK" sz="1400" b="1" dirty="0"/>
              <a:t>="</a:t>
            </a:r>
            <a:r>
              <a:rPr lang="en-US" altLang="zh-HK" sz="1400" b="1" dirty="0" err="1"/>
              <a:t>match_parent</a:t>
            </a:r>
            <a:r>
              <a:rPr lang="en-US" altLang="zh-HK" sz="1400" b="1" dirty="0"/>
              <a:t>"</a:t>
            </a:r>
          </a:p>
          <a:p>
            <a:pPr marL="0" indent="0">
              <a:buNone/>
            </a:pPr>
            <a:r>
              <a:rPr lang="en-US" altLang="zh-HK" sz="1400" b="1" dirty="0"/>
              <a:t>        </a:t>
            </a:r>
            <a:r>
              <a:rPr lang="en-US" altLang="zh-HK" sz="1400" b="1" dirty="0" err="1"/>
              <a:t>android:layout_height</a:t>
            </a:r>
            <a:r>
              <a:rPr lang="en-US" altLang="zh-HK" sz="1400" b="1" dirty="0"/>
              <a:t>="</a:t>
            </a:r>
            <a:r>
              <a:rPr lang="en-US" altLang="zh-HK" sz="1400" b="1" dirty="0" err="1"/>
              <a:t>wrap_content</a:t>
            </a:r>
            <a:r>
              <a:rPr lang="en-US" altLang="zh-HK" sz="1400" b="1" dirty="0"/>
              <a:t>"</a:t>
            </a:r>
          </a:p>
          <a:p>
            <a:pPr marL="0" indent="0">
              <a:buNone/>
            </a:pPr>
            <a:r>
              <a:rPr lang="en-US" altLang="zh-HK" sz="1400" b="1" dirty="0"/>
              <a:t>        </a:t>
            </a:r>
            <a:r>
              <a:rPr lang="en-US" altLang="zh-HK" sz="1400" b="1" dirty="0" err="1"/>
              <a:t>android:</a:t>
            </a:r>
            <a:r>
              <a:rPr lang="en-US" altLang="zh-HK" sz="1400" b="1" dirty="0" err="1">
                <a:solidFill>
                  <a:srgbClr val="FF0000"/>
                </a:solidFill>
              </a:rPr>
              <a:t>prompt</a:t>
            </a:r>
            <a:r>
              <a:rPr lang="en-US" altLang="zh-HK" sz="1400" b="1" dirty="0"/>
              <a:t>="@string/</a:t>
            </a:r>
            <a:r>
              <a:rPr lang="en-US" altLang="zh-HK" sz="1400" b="1" dirty="0">
                <a:solidFill>
                  <a:srgbClr val="0066FF"/>
                </a:solidFill>
              </a:rPr>
              <a:t>prompt</a:t>
            </a:r>
            <a:r>
              <a:rPr lang="en-US" altLang="zh-HK" sz="1400" b="1" dirty="0"/>
              <a:t>"</a:t>
            </a:r>
          </a:p>
          <a:p>
            <a:pPr marL="0" indent="0">
              <a:buNone/>
            </a:pPr>
            <a:r>
              <a:rPr lang="en-US" altLang="zh-HK" sz="1400" b="1" dirty="0"/>
              <a:t>        </a:t>
            </a:r>
            <a:r>
              <a:rPr lang="en-US" altLang="zh-HK" sz="1400" b="1" dirty="0" err="1"/>
              <a:t>android:</a:t>
            </a:r>
            <a:r>
              <a:rPr lang="en-US" altLang="zh-HK" sz="1400" b="1" dirty="0" err="1">
                <a:solidFill>
                  <a:srgbClr val="FF0000"/>
                </a:solidFill>
              </a:rPr>
              <a:t>entries</a:t>
            </a:r>
            <a:r>
              <a:rPr lang="en-US" altLang="zh-HK" sz="1400" b="1" dirty="0"/>
              <a:t>="@array/</a:t>
            </a:r>
            <a:r>
              <a:rPr lang="en-US" altLang="zh-HK" sz="1400" b="1" dirty="0">
                <a:solidFill>
                  <a:srgbClr val="0066FF"/>
                </a:solidFill>
              </a:rPr>
              <a:t>choices</a:t>
            </a:r>
            <a:r>
              <a:rPr lang="en-US" altLang="zh-HK" sz="1400" b="1" dirty="0"/>
              <a:t>"</a:t>
            </a:r>
          </a:p>
          <a:p>
            <a:pPr marL="0" indent="0">
              <a:buNone/>
            </a:pPr>
            <a:r>
              <a:rPr lang="en-US" altLang="zh-HK" sz="1400" b="1" dirty="0"/>
              <a:t>        </a:t>
            </a:r>
            <a:r>
              <a:rPr lang="en-US" altLang="zh-HK" sz="1400" b="1" dirty="0" err="1"/>
              <a:t>android:spinnerMode</a:t>
            </a:r>
            <a:r>
              <a:rPr lang="en-US" altLang="zh-HK" sz="1400" b="1" dirty="0"/>
              <a:t>="</a:t>
            </a:r>
            <a:r>
              <a:rPr lang="en-US" altLang="zh-HK" sz="1400" b="1" dirty="0">
                <a:solidFill>
                  <a:srgbClr val="FF0000"/>
                </a:solidFill>
              </a:rPr>
              <a:t>dialog</a:t>
            </a:r>
            <a:r>
              <a:rPr lang="en-US" altLang="zh-HK" sz="1400" b="1" dirty="0"/>
              <a:t>" /&gt;</a:t>
            </a:r>
          </a:p>
          <a:p>
            <a:pPr marL="0" indent="0">
              <a:buNone/>
            </a:pPr>
            <a:endParaRPr lang="en-US" altLang="zh-HK" sz="1400" dirty="0"/>
          </a:p>
          <a:p>
            <a:pPr marL="0" indent="0">
              <a:buNone/>
            </a:pPr>
            <a:r>
              <a:rPr lang="en-US" altLang="zh-HK" sz="1400" dirty="0"/>
              <a:t>    &lt;Button</a:t>
            </a:r>
          </a:p>
          <a:p>
            <a:pPr marL="0" indent="0">
              <a:buNone/>
            </a:pPr>
            <a:r>
              <a:rPr lang="en-US" altLang="zh-HK" sz="1400" dirty="0"/>
              <a:t>        </a:t>
            </a:r>
            <a:r>
              <a:rPr lang="en-US" altLang="zh-HK" sz="1400" dirty="0" err="1"/>
              <a:t>android:id</a:t>
            </a:r>
            <a:r>
              <a:rPr lang="en-US" altLang="zh-HK" sz="1400" dirty="0"/>
              <a:t>="@+id/button1"</a:t>
            </a:r>
          </a:p>
          <a:p>
            <a:pPr marL="0" indent="0">
              <a:buNone/>
            </a:pPr>
            <a:r>
              <a:rPr lang="en-US" altLang="zh-HK" sz="1400" dirty="0"/>
              <a:t>        . . . . . . /&gt;</a:t>
            </a:r>
          </a:p>
          <a:p>
            <a:pPr marL="0" indent="0">
              <a:buNone/>
            </a:pPr>
            <a:endParaRPr lang="en-US" altLang="zh-HK" sz="1400" dirty="0"/>
          </a:p>
          <a:p>
            <a:pPr marL="0" indent="0">
              <a:buNone/>
            </a:pPr>
            <a:r>
              <a:rPr lang="en-US" altLang="zh-HK" sz="1400" dirty="0"/>
              <a:t>    &lt;</a:t>
            </a:r>
            <a:r>
              <a:rPr lang="en-US" altLang="zh-HK" sz="1400" dirty="0" err="1"/>
              <a:t>TextView</a:t>
            </a:r>
            <a:endParaRPr lang="en-US" altLang="zh-HK" sz="1400" dirty="0"/>
          </a:p>
          <a:p>
            <a:pPr marL="0" indent="0">
              <a:buNone/>
            </a:pPr>
            <a:r>
              <a:rPr lang="en-US" altLang="zh-HK" sz="1400" dirty="0"/>
              <a:t>        </a:t>
            </a:r>
            <a:r>
              <a:rPr lang="en-US" altLang="zh-HK" sz="1400" dirty="0" err="1"/>
              <a:t>android:id</a:t>
            </a:r>
            <a:r>
              <a:rPr lang="en-US" altLang="zh-HK" sz="1400" dirty="0"/>
              <a:t>="@+id/textView1"</a:t>
            </a:r>
          </a:p>
          <a:p>
            <a:pPr marL="0" indent="0">
              <a:buNone/>
            </a:pPr>
            <a:r>
              <a:rPr lang="en-US" altLang="zh-HK" sz="1400" dirty="0"/>
              <a:t>        . . . . . ./&gt;</a:t>
            </a:r>
          </a:p>
          <a:p>
            <a:pPr marL="0" indent="0">
              <a:buNone/>
            </a:pPr>
            <a:r>
              <a:rPr lang="en-US" altLang="zh-HK" sz="1400" dirty="0"/>
              <a:t>&lt;/</a:t>
            </a:r>
            <a:r>
              <a:rPr lang="en-US" altLang="zh-HK" sz="1400" dirty="0" err="1"/>
              <a:t>LinearLayout</a:t>
            </a:r>
            <a:r>
              <a:rPr lang="en-US" altLang="zh-HK" sz="1400" dirty="0"/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5581" y="1196752"/>
            <a:ext cx="5184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HK" sz="1600" dirty="0"/>
              <a:t>&lt;resources&gt;</a:t>
            </a:r>
          </a:p>
          <a:p>
            <a:pPr algn="l"/>
            <a:r>
              <a:rPr lang="en-US" altLang="zh-HK" sz="1600" dirty="0"/>
              <a:t>    &lt;string name="</a:t>
            </a:r>
            <a:r>
              <a:rPr lang="en-US" altLang="zh-HK" sz="1600" b="1" dirty="0" err="1">
                <a:solidFill>
                  <a:srgbClr val="FF0000"/>
                </a:solidFill>
              </a:rPr>
              <a:t>app_name</a:t>
            </a:r>
            <a:r>
              <a:rPr lang="en-US" altLang="zh-HK" sz="1600" dirty="0"/>
              <a:t>"&gt;</a:t>
            </a:r>
            <a:r>
              <a:rPr lang="en-US" altLang="zh-HK" sz="1600" dirty="0" err="1"/>
              <a:t>SimpleSpinner</a:t>
            </a:r>
            <a:r>
              <a:rPr lang="en-US" altLang="zh-HK" sz="1600" dirty="0"/>
              <a:t>&lt;/string&gt;</a:t>
            </a:r>
          </a:p>
          <a:p>
            <a:pPr algn="l"/>
            <a:r>
              <a:rPr lang="en-US" altLang="zh-HK" sz="1600" dirty="0"/>
              <a:t>    &lt;string name="prompt"&gt;Choose a fruit&lt;/string&gt;</a:t>
            </a:r>
          </a:p>
          <a:p>
            <a:pPr algn="l"/>
            <a:r>
              <a:rPr lang="en-US" altLang="zh-HK" sz="1600" dirty="0"/>
              <a:t>    </a:t>
            </a:r>
            <a:r>
              <a:rPr lang="en-US" altLang="zh-HK" sz="1600" b="1" dirty="0">
                <a:solidFill>
                  <a:srgbClr val="FF0000"/>
                </a:solidFill>
              </a:rPr>
              <a:t>&lt;string-array name="</a:t>
            </a:r>
            <a:r>
              <a:rPr lang="en-US" altLang="zh-HK" sz="1600" b="1" dirty="0">
                <a:solidFill>
                  <a:srgbClr val="0066FF"/>
                </a:solidFill>
              </a:rPr>
              <a:t>choices</a:t>
            </a:r>
            <a:r>
              <a:rPr lang="en-US" altLang="zh-HK" sz="1600" b="1" dirty="0">
                <a:solidFill>
                  <a:srgbClr val="FF0000"/>
                </a:solidFill>
              </a:rPr>
              <a:t>"&gt;</a:t>
            </a:r>
          </a:p>
          <a:p>
            <a:pPr algn="l"/>
            <a:r>
              <a:rPr lang="en-US" altLang="zh-HK" sz="1600" b="1" dirty="0">
                <a:solidFill>
                  <a:srgbClr val="FF0000"/>
                </a:solidFill>
              </a:rPr>
              <a:t>        &lt;item&gt;Apple&lt;/item&gt;</a:t>
            </a:r>
          </a:p>
          <a:p>
            <a:pPr algn="l"/>
            <a:r>
              <a:rPr lang="en-US" altLang="zh-HK" sz="1600" b="1" dirty="0">
                <a:solidFill>
                  <a:srgbClr val="FF0000"/>
                </a:solidFill>
              </a:rPr>
              <a:t>        &lt;item&gt;Orange&lt;/item&gt;</a:t>
            </a:r>
          </a:p>
          <a:p>
            <a:pPr algn="l"/>
            <a:r>
              <a:rPr lang="en-US" altLang="zh-HK" sz="1600" b="1" dirty="0">
                <a:solidFill>
                  <a:srgbClr val="FF0000"/>
                </a:solidFill>
              </a:rPr>
              <a:t>        &lt;item&gt;Pear&lt;/item&gt;</a:t>
            </a:r>
          </a:p>
          <a:p>
            <a:pPr algn="l"/>
            <a:r>
              <a:rPr lang="en-US" altLang="zh-HK" sz="1600" b="1" dirty="0">
                <a:solidFill>
                  <a:srgbClr val="FF0000"/>
                </a:solidFill>
              </a:rPr>
              <a:t>    &lt;/string-array&gt;</a:t>
            </a:r>
          </a:p>
          <a:p>
            <a:pPr algn="l"/>
            <a:r>
              <a:rPr lang="en-US" altLang="zh-HK" sz="1600" dirty="0"/>
              <a:t>&lt;/resources&gt;</a:t>
            </a:r>
          </a:p>
        </p:txBody>
      </p:sp>
    </p:spTree>
    <p:extLst>
      <p:ext uri="{BB962C8B-B14F-4D97-AF65-F5344CB8AC3E}">
        <p14:creationId xmlns:p14="http://schemas.microsoft.com/office/powerpoint/2010/main" val="374235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1"/>
            <a:ext cx="7315200" cy="698993"/>
          </a:xfrm>
        </p:spPr>
        <p:txBody>
          <a:bodyPr>
            <a:normAutofit fontScale="90000"/>
          </a:bodyPr>
          <a:lstStyle/>
          <a:p>
            <a:r>
              <a:rPr lang="en-US" altLang="zh-HK" sz="3600" dirty="0"/>
              <a:t>Example – </a:t>
            </a:r>
            <a:r>
              <a:rPr lang="en-US" altLang="zh-HK" sz="3600" dirty="0">
                <a:solidFill>
                  <a:srgbClr val="0000FF"/>
                </a:solidFill>
              </a:rPr>
              <a:t>MainActivity.java</a:t>
            </a:r>
            <a:r>
              <a:rPr lang="en-US" altLang="zh-HK" sz="3600" dirty="0"/>
              <a:t> (Part 1)</a:t>
            </a:r>
            <a:endParaRPr lang="zh-HK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03512" y="550887"/>
            <a:ext cx="8712968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HK" sz="1600" dirty="0"/>
              <a:t>public class </a:t>
            </a:r>
            <a:r>
              <a:rPr lang="en-US" altLang="zh-HK" sz="1600" b="1" dirty="0">
                <a:solidFill>
                  <a:srgbClr val="0066FF"/>
                </a:solidFill>
              </a:rPr>
              <a:t>MainActivity</a:t>
            </a:r>
            <a:r>
              <a:rPr lang="en-US" altLang="zh-HK" sz="1600" dirty="0">
                <a:solidFill>
                  <a:srgbClr val="0066FF"/>
                </a:solidFill>
              </a:rPr>
              <a:t> </a:t>
            </a:r>
            <a:r>
              <a:rPr lang="en-US" altLang="zh-HK" sz="1600" dirty="0"/>
              <a:t>extends Activity {</a:t>
            </a:r>
          </a:p>
          <a:p>
            <a:pPr algn="l"/>
            <a:r>
              <a:rPr lang="en-US" altLang="zh-HK" sz="1600" dirty="0"/>
              <a:t>    private Spinner spinner1;</a:t>
            </a:r>
          </a:p>
          <a:p>
            <a:pPr algn="l"/>
            <a:r>
              <a:rPr lang="en-US" altLang="zh-HK" sz="1600" dirty="0"/>
              <a:t>    . . . . . .</a:t>
            </a:r>
          </a:p>
          <a:p>
            <a:pPr algn="l"/>
            <a:r>
              <a:rPr lang="en-US" altLang="zh-HK" sz="1600" dirty="0"/>
              <a:t>    </a:t>
            </a:r>
            <a:r>
              <a:rPr lang="en-US" altLang="zh-HK" sz="1600" dirty="0">
                <a:solidFill>
                  <a:srgbClr val="7030A0"/>
                </a:solidFill>
              </a:rPr>
              <a:t>@Override</a:t>
            </a:r>
          </a:p>
          <a:p>
            <a:pPr algn="l"/>
            <a:r>
              <a:rPr lang="en-US" altLang="zh-HK" sz="1600" dirty="0"/>
              <a:t>    protected void </a:t>
            </a:r>
            <a:r>
              <a:rPr lang="en-US" altLang="zh-HK" sz="1600" dirty="0" err="1"/>
              <a:t>onCreate</a:t>
            </a:r>
            <a:r>
              <a:rPr lang="en-US" altLang="zh-HK" sz="1600" dirty="0"/>
              <a:t>(Bundle </a:t>
            </a:r>
            <a:r>
              <a:rPr lang="en-US" altLang="zh-HK" sz="1600" dirty="0" err="1"/>
              <a:t>savedInstanceState</a:t>
            </a:r>
            <a:r>
              <a:rPr lang="en-US" altLang="zh-HK" sz="1600" dirty="0"/>
              <a:t>) {</a:t>
            </a:r>
          </a:p>
          <a:p>
            <a:pPr algn="l"/>
            <a:r>
              <a:rPr lang="en-US" altLang="zh-HK" sz="1600" dirty="0"/>
              <a:t>        </a:t>
            </a:r>
            <a:r>
              <a:rPr lang="en-US" altLang="zh-HK" sz="1600" dirty="0" err="1"/>
              <a:t>super.onCreate</a:t>
            </a:r>
            <a:r>
              <a:rPr lang="en-US" altLang="zh-HK" sz="1600" dirty="0"/>
              <a:t>(</a:t>
            </a:r>
            <a:r>
              <a:rPr lang="en-US" altLang="zh-HK" sz="1600" dirty="0" err="1"/>
              <a:t>savedInstanceState</a:t>
            </a:r>
            <a:r>
              <a:rPr lang="en-US" altLang="zh-HK" sz="1600" dirty="0"/>
              <a:t>);</a:t>
            </a:r>
          </a:p>
          <a:p>
            <a:pPr algn="l"/>
            <a:r>
              <a:rPr lang="en-US" altLang="zh-HK" sz="1600" dirty="0"/>
              <a:t>        </a:t>
            </a:r>
            <a:r>
              <a:rPr lang="en-US" altLang="zh-HK" sz="1600" dirty="0" err="1"/>
              <a:t>setContentView</a:t>
            </a:r>
            <a:r>
              <a:rPr lang="en-US" altLang="zh-HK" sz="1600" dirty="0"/>
              <a:t>(</a:t>
            </a:r>
            <a:r>
              <a:rPr lang="en-US" altLang="zh-HK" sz="1600" dirty="0" err="1"/>
              <a:t>R.layout.activity_main</a:t>
            </a:r>
            <a:r>
              <a:rPr lang="en-US" altLang="zh-HK" sz="1600" dirty="0"/>
              <a:t>);</a:t>
            </a:r>
          </a:p>
          <a:p>
            <a:pPr algn="l"/>
            <a:r>
              <a:rPr lang="en-US" altLang="zh-HK" sz="1600" dirty="0"/>
              <a:t>        </a:t>
            </a:r>
            <a:r>
              <a:rPr lang="en-US" altLang="zh-HK" sz="1600" dirty="0">
                <a:solidFill>
                  <a:srgbClr val="FF0000"/>
                </a:solidFill>
              </a:rPr>
              <a:t>spinner1 = </a:t>
            </a:r>
            <a:r>
              <a:rPr lang="en-US" altLang="zh-HK" sz="1600" dirty="0" err="1">
                <a:solidFill>
                  <a:srgbClr val="FF0000"/>
                </a:solidFill>
              </a:rPr>
              <a:t>findViewById</a:t>
            </a:r>
            <a:r>
              <a:rPr lang="en-US" altLang="zh-HK" sz="1600" dirty="0">
                <a:solidFill>
                  <a:srgbClr val="FF0000"/>
                </a:solidFill>
              </a:rPr>
              <a:t>(R.id.spinner1);</a:t>
            </a:r>
          </a:p>
          <a:p>
            <a:pPr algn="l"/>
            <a:r>
              <a:rPr lang="en-US" altLang="zh-HK" sz="1600" dirty="0"/>
              <a:t>        . . . . . .</a:t>
            </a:r>
          </a:p>
          <a:p>
            <a:pPr algn="l"/>
            <a:r>
              <a:rPr lang="en-US" altLang="zh-HK" sz="1600" dirty="0"/>
              <a:t>        spinner1.</a:t>
            </a:r>
            <a:r>
              <a:rPr lang="en-US" altLang="zh-HK" sz="1600" b="1" dirty="0">
                <a:solidFill>
                  <a:srgbClr val="FF0000"/>
                </a:solidFill>
              </a:rPr>
              <a:t>setOnItemSelectedListener</a:t>
            </a:r>
            <a:r>
              <a:rPr lang="en-US" altLang="zh-HK" sz="2000" b="1" dirty="0">
                <a:solidFill>
                  <a:srgbClr val="0066FF"/>
                </a:solidFill>
              </a:rPr>
              <a:t>(</a:t>
            </a:r>
            <a:r>
              <a:rPr lang="en-US" altLang="zh-HK" sz="1600" dirty="0"/>
              <a:t>new </a:t>
            </a:r>
            <a:r>
              <a:rPr lang="en-US" altLang="zh-HK" sz="1600" dirty="0" err="1"/>
              <a:t>OnItemSelectedListener</a:t>
            </a:r>
            <a:r>
              <a:rPr lang="en-US" altLang="zh-HK" sz="1600" dirty="0"/>
              <a:t>(){</a:t>
            </a:r>
          </a:p>
          <a:p>
            <a:pPr algn="l"/>
            <a:r>
              <a:rPr lang="en-US" altLang="zh-HK" sz="1600" dirty="0"/>
              <a:t>             </a:t>
            </a:r>
            <a:r>
              <a:rPr lang="en-US" altLang="zh-HK" sz="1600" dirty="0">
                <a:solidFill>
                  <a:srgbClr val="7030A0"/>
                </a:solidFill>
              </a:rPr>
              <a:t>@Override</a:t>
            </a:r>
          </a:p>
          <a:p>
            <a:pPr algn="l"/>
            <a:r>
              <a:rPr lang="en-US" altLang="zh-HK" sz="1600" dirty="0"/>
              <a:t>             public void </a:t>
            </a:r>
            <a:r>
              <a:rPr lang="en-US" altLang="zh-HK" sz="1600" b="1" dirty="0" err="1">
                <a:solidFill>
                  <a:srgbClr val="FF0000"/>
                </a:solidFill>
              </a:rPr>
              <a:t>onItemSelected</a:t>
            </a:r>
            <a:r>
              <a:rPr lang="en-US" altLang="zh-HK" sz="1600" dirty="0"/>
              <a:t>(</a:t>
            </a:r>
            <a:r>
              <a:rPr lang="en-US" altLang="zh-HK" sz="1600" b="1" dirty="0" err="1">
                <a:solidFill>
                  <a:srgbClr val="FF00FF"/>
                </a:solidFill>
              </a:rPr>
              <a:t>AdapterView</a:t>
            </a:r>
            <a:r>
              <a:rPr lang="en-US" altLang="zh-HK" sz="1600" b="1" dirty="0">
                <a:solidFill>
                  <a:srgbClr val="FF00FF"/>
                </a:solidFill>
              </a:rPr>
              <a:t>&lt;?&gt;</a:t>
            </a:r>
            <a:r>
              <a:rPr lang="en-US" altLang="zh-HK" sz="1600" dirty="0"/>
              <a:t>  parent, View </a:t>
            </a:r>
            <a:r>
              <a:rPr lang="en-US" altLang="zh-HK" sz="1600" dirty="0" err="1"/>
              <a:t>view</a:t>
            </a:r>
            <a:r>
              <a:rPr lang="en-US" altLang="zh-HK" sz="1600" dirty="0"/>
              <a:t>, </a:t>
            </a:r>
          </a:p>
          <a:p>
            <a:pPr algn="l"/>
            <a:r>
              <a:rPr lang="en-US" altLang="zh-HK" sz="1600" dirty="0"/>
              <a:t>                                                                                   </a:t>
            </a:r>
            <a:r>
              <a:rPr lang="en-US" altLang="zh-HK" sz="1600" dirty="0" err="1"/>
              <a:t>int</a:t>
            </a:r>
            <a:r>
              <a:rPr lang="en-US" altLang="zh-HK" sz="1600" dirty="0"/>
              <a:t> position, long id) {</a:t>
            </a:r>
          </a:p>
          <a:p>
            <a:pPr algn="l"/>
            <a:r>
              <a:rPr lang="en-US" altLang="zh-HK" sz="1600" dirty="0"/>
              <a:t>	</a:t>
            </a:r>
            <a:r>
              <a:rPr lang="en-US" altLang="zh-HK" sz="1600" dirty="0">
                <a:solidFill>
                  <a:srgbClr val="00B050"/>
                </a:solidFill>
              </a:rPr>
              <a:t>    // The item at "position" is selected!</a:t>
            </a:r>
          </a:p>
          <a:p>
            <a:pPr algn="l"/>
            <a:r>
              <a:rPr lang="en-US" altLang="zh-HK" sz="1600" dirty="0"/>
              <a:t>                    String </a:t>
            </a:r>
            <a:r>
              <a:rPr lang="en-US" altLang="zh-HK" sz="1600" b="1" dirty="0">
                <a:solidFill>
                  <a:srgbClr val="0000CC"/>
                </a:solidFill>
              </a:rPr>
              <a:t>choice</a:t>
            </a:r>
            <a:r>
              <a:rPr lang="en-US" altLang="zh-HK" sz="1600" dirty="0"/>
              <a:t> </a:t>
            </a:r>
            <a:r>
              <a:rPr lang="en-US" altLang="zh-HK" sz="1600" dirty="0">
                <a:solidFill>
                  <a:srgbClr val="0000CC"/>
                </a:solidFill>
              </a:rPr>
              <a:t>= </a:t>
            </a:r>
            <a:r>
              <a:rPr lang="en-US" altLang="zh-HK" sz="1600" dirty="0" err="1">
                <a:solidFill>
                  <a:srgbClr val="0000CC"/>
                </a:solidFill>
              </a:rPr>
              <a:t>parent.getItemAtPosition</a:t>
            </a:r>
            <a:r>
              <a:rPr lang="en-US" altLang="zh-HK" sz="1600" dirty="0">
                <a:solidFill>
                  <a:srgbClr val="0000CC"/>
                </a:solidFill>
              </a:rPr>
              <a:t>(position).</a:t>
            </a:r>
            <a:r>
              <a:rPr lang="en-US" altLang="zh-HK" sz="1600" dirty="0" err="1">
                <a:solidFill>
                  <a:srgbClr val="0000CC"/>
                </a:solidFill>
              </a:rPr>
              <a:t>toString</a:t>
            </a:r>
            <a:r>
              <a:rPr lang="en-US" altLang="zh-HK" sz="1600" dirty="0">
                <a:solidFill>
                  <a:srgbClr val="0000CC"/>
                </a:solidFill>
              </a:rPr>
              <a:t>();</a:t>
            </a:r>
          </a:p>
          <a:p>
            <a:pPr algn="l"/>
            <a:r>
              <a:rPr lang="en-US" altLang="zh-HK" sz="1600" dirty="0"/>
              <a:t>	    </a:t>
            </a:r>
            <a:r>
              <a:rPr lang="en-US" altLang="zh-HK" sz="1600" b="1" dirty="0" err="1">
                <a:solidFill>
                  <a:schemeClr val="tx1">
                    <a:lumMod val="50000"/>
                  </a:schemeClr>
                </a:solidFill>
              </a:rPr>
              <a:t>Toast.makeText</a:t>
            </a:r>
            <a:r>
              <a:rPr lang="en-US" altLang="zh-HK" sz="1600" b="1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altLang="zh-HK" sz="1600" dirty="0" err="1"/>
              <a:t>MainActivity.this</a:t>
            </a:r>
            <a:r>
              <a:rPr lang="en-US" altLang="zh-HK" sz="1600" dirty="0"/>
              <a:t>,  </a:t>
            </a:r>
            <a:r>
              <a:rPr lang="en-US" altLang="zh-HK" sz="1600" b="1" dirty="0">
                <a:solidFill>
                  <a:srgbClr val="0000CC"/>
                </a:solidFill>
              </a:rPr>
              <a:t>choice</a:t>
            </a:r>
            <a:r>
              <a:rPr lang="en-US" altLang="zh-HK" sz="1600" dirty="0"/>
              <a:t>, </a:t>
            </a:r>
            <a:r>
              <a:rPr lang="en-US" altLang="zh-HK" sz="1600" b="1" dirty="0" err="1">
                <a:solidFill>
                  <a:srgbClr val="00B0F0"/>
                </a:solidFill>
              </a:rPr>
              <a:t>Toast.LENGTH_LONG</a:t>
            </a:r>
            <a:r>
              <a:rPr lang="en-US" altLang="zh-HK" sz="1600" b="1" dirty="0">
                <a:solidFill>
                  <a:schemeClr val="tx1">
                    <a:lumMod val="50000"/>
                  </a:schemeClr>
                </a:solidFill>
              </a:rPr>
              <a:t>).show();</a:t>
            </a:r>
          </a:p>
          <a:p>
            <a:pPr algn="l"/>
            <a:r>
              <a:rPr lang="en-US" altLang="zh-HK" sz="1600" dirty="0"/>
              <a:t>             }</a:t>
            </a:r>
          </a:p>
          <a:p>
            <a:pPr algn="l"/>
            <a:r>
              <a:rPr lang="en-US" altLang="zh-HK" sz="1600" dirty="0">
                <a:solidFill>
                  <a:srgbClr val="7030A0"/>
                </a:solidFill>
              </a:rPr>
              <a:t>            @Override</a:t>
            </a:r>
          </a:p>
          <a:p>
            <a:pPr algn="l"/>
            <a:r>
              <a:rPr lang="en-US" altLang="zh-HK" sz="1600" dirty="0"/>
              <a:t>            public void </a:t>
            </a:r>
            <a:r>
              <a:rPr lang="en-US" altLang="zh-HK" sz="1600" dirty="0" err="1"/>
              <a:t>onNothingSelected</a:t>
            </a:r>
            <a:r>
              <a:rPr lang="en-US" altLang="zh-HK" sz="1600" dirty="0"/>
              <a:t>(</a:t>
            </a:r>
            <a:r>
              <a:rPr lang="en-US" altLang="zh-HK" sz="1600" b="1" dirty="0" err="1">
                <a:solidFill>
                  <a:srgbClr val="FF00FF"/>
                </a:solidFill>
              </a:rPr>
              <a:t>AdapterView</a:t>
            </a:r>
            <a:r>
              <a:rPr lang="en-US" altLang="zh-HK" sz="1600" b="1" dirty="0">
                <a:solidFill>
                  <a:srgbClr val="FF00FF"/>
                </a:solidFill>
              </a:rPr>
              <a:t>&lt;?&gt;</a:t>
            </a:r>
            <a:r>
              <a:rPr lang="en-US" altLang="zh-HK" sz="1600" dirty="0"/>
              <a:t>  parent) {</a:t>
            </a:r>
          </a:p>
          <a:p>
            <a:pPr algn="l"/>
            <a:r>
              <a:rPr lang="en-US" altLang="zh-HK" sz="1600" dirty="0"/>
              <a:t>	   </a:t>
            </a:r>
            <a:r>
              <a:rPr lang="en-US" altLang="zh-HK" sz="1600" dirty="0">
                <a:solidFill>
                  <a:srgbClr val="00B050"/>
                </a:solidFill>
              </a:rPr>
              <a:t>// Ignore this!</a:t>
            </a:r>
          </a:p>
          <a:p>
            <a:pPr algn="l"/>
            <a:r>
              <a:rPr lang="en-US" altLang="zh-HK" sz="1600" dirty="0"/>
              <a:t>            }</a:t>
            </a:r>
          </a:p>
          <a:p>
            <a:pPr algn="l"/>
            <a:r>
              <a:rPr lang="en-US" altLang="zh-HK" sz="1600" dirty="0"/>
              <a:t>        }</a:t>
            </a:r>
            <a:r>
              <a:rPr lang="en-US" altLang="zh-HK" sz="2000" b="1" dirty="0">
                <a:solidFill>
                  <a:srgbClr val="0066FF"/>
                </a:solidFill>
              </a:rPr>
              <a:t>)</a:t>
            </a:r>
            <a:r>
              <a:rPr lang="en-US" altLang="zh-HK" sz="1600" dirty="0"/>
              <a:t>;</a:t>
            </a:r>
          </a:p>
          <a:p>
            <a:pPr algn="l"/>
            <a:r>
              <a:rPr lang="en-US" altLang="zh-HK" sz="1600" dirty="0"/>
              <a:t>        . . . . . .</a:t>
            </a:r>
          </a:p>
          <a:p>
            <a:pPr algn="l"/>
            <a:r>
              <a:rPr lang="en-US" altLang="zh-HK" sz="1600" dirty="0"/>
              <a:t>    }</a:t>
            </a:r>
          </a:p>
          <a:p>
            <a:pPr algn="l"/>
            <a:r>
              <a:rPr lang="en-US" altLang="zh-HK" sz="1600" dirty="0"/>
              <a:t>}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0" y="1124744"/>
            <a:ext cx="3108960" cy="15925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/>
          <p:cNvCxnSpPr/>
          <p:nvPr/>
        </p:nvCxnSpPr>
        <p:spPr bwMode="auto">
          <a:xfrm>
            <a:off x="9306744" y="1844824"/>
            <a:ext cx="0" cy="2520280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4741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1"/>
            <a:ext cx="7315200" cy="698993"/>
          </a:xfrm>
        </p:spPr>
        <p:txBody>
          <a:bodyPr>
            <a:normAutofit fontScale="90000"/>
          </a:bodyPr>
          <a:lstStyle/>
          <a:p>
            <a:r>
              <a:rPr lang="en-US" altLang="zh-HK" sz="3600" dirty="0"/>
              <a:t>Example – </a:t>
            </a:r>
            <a:r>
              <a:rPr lang="en-US" altLang="zh-HK" sz="3600" dirty="0">
                <a:solidFill>
                  <a:srgbClr val="0000FF"/>
                </a:solidFill>
              </a:rPr>
              <a:t>MainActivity.java</a:t>
            </a:r>
            <a:r>
              <a:rPr lang="en-US" altLang="zh-HK" sz="3600" dirty="0"/>
              <a:t> (Part 2)</a:t>
            </a:r>
            <a:endParaRPr lang="zh-HK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03512" y="698994"/>
            <a:ext cx="87129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HK" sz="1600" dirty="0"/>
              <a:t>public class </a:t>
            </a:r>
            <a:r>
              <a:rPr lang="en-US" altLang="zh-HK" sz="1600" b="1" dirty="0">
                <a:solidFill>
                  <a:srgbClr val="0000CC"/>
                </a:solidFill>
              </a:rPr>
              <a:t>MainActivity</a:t>
            </a:r>
            <a:r>
              <a:rPr lang="en-US" altLang="zh-HK" sz="1600" dirty="0">
                <a:solidFill>
                  <a:srgbClr val="0000CC"/>
                </a:solidFill>
              </a:rPr>
              <a:t> </a:t>
            </a:r>
            <a:r>
              <a:rPr lang="en-US" altLang="zh-HK" sz="1600" dirty="0"/>
              <a:t>extends Activity {</a:t>
            </a:r>
          </a:p>
          <a:p>
            <a:pPr algn="l"/>
            <a:r>
              <a:rPr lang="en-US" altLang="zh-HK" sz="1600" dirty="0"/>
              <a:t>    private Spinner </a:t>
            </a:r>
            <a:r>
              <a:rPr lang="en-US" altLang="zh-HK" sz="1600" dirty="0">
                <a:solidFill>
                  <a:srgbClr val="0000FF"/>
                </a:solidFill>
              </a:rPr>
              <a:t>spinner1</a:t>
            </a:r>
            <a:r>
              <a:rPr lang="en-US" altLang="zh-HK" sz="1600" dirty="0"/>
              <a:t>;</a:t>
            </a:r>
          </a:p>
          <a:p>
            <a:pPr algn="l"/>
            <a:r>
              <a:rPr lang="en-US" altLang="zh-HK" sz="1600" dirty="0"/>
              <a:t>    . . . . . .</a:t>
            </a:r>
          </a:p>
          <a:p>
            <a:pPr algn="l"/>
            <a:r>
              <a:rPr lang="en-US" altLang="zh-HK" sz="1600" dirty="0"/>
              <a:t>    </a:t>
            </a:r>
            <a:r>
              <a:rPr lang="en-US" altLang="zh-HK" sz="1600" dirty="0">
                <a:solidFill>
                  <a:srgbClr val="7030A0"/>
                </a:solidFill>
              </a:rPr>
              <a:t>@Override</a:t>
            </a:r>
          </a:p>
          <a:p>
            <a:pPr algn="l"/>
            <a:r>
              <a:rPr lang="en-US" altLang="zh-HK" sz="1600" dirty="0"/>
              <a:t>    protected void </a:t>
            </a:r>
            <a:r>
              <a:rPr lang="en-US" altLang="zh-HK" sz="1600" dirty="0" err="1"/>
              <a:t>onCreate</a:t>
            </a:r>
            <a:r>
              <a:rPr lang="en-US" altLang="zh-HK" sz="1600" dirty="0"/>
              <a:t>(Bundle </a:t>
            </a:r>
            <a:r>
              <a:rPr lang="en-US" altLang="zh-HK" sz="1600" dirty="0" err="1"/>
              <a:t>savedInstanceState</a:t>
            </a:r>
            <a:r>
              <a:rPr lang="en-US" altLang="zh-HK" sz="1600" dirty="0"/>
              <a:t>) {</a:t>
            </a:r>
          </a:p>
          <a:p>
            <a:pPr algn="l"/>
            <a:r>
              <a:rPr lang="en-US" altLang="zh-HK" sz="1600" dirty="0"/>
              <a:t>         </a:t>
            </a:r>
            <a:r>
              <a:rPr lang="en-US" altLang="zh-HK" sz="1600" dirty="0" err="1"/>
              <a:t>super.onCreate</a:t>
            </a:r>
            <a:r>
              <a:rPr lang="en-US" altLang="zh-HK" sz="1600" dirty="0"/>
              <a:t>(</a:t>
            </a:r>
            <a:r>
              <a:rPr lang="en-US" altLang="zh-HK" sz="1600" dirty="0" err="1"/>
              <a:t>savedInstanceState</a:t>
            </a:r>
            <a:r>
              <a:rPr lang="en-US" altLang="zh-HK" sz="1600" dirty="0"/>
              <a:t>);</a:t>
            </a:r>
          </a:p>
          <a:p>
            <a:pPr algn="l"/>
            <a:r>
              <a:rPr lang="en-US" altLang="zh-HK" sz="1600" dirty="0"/>
              <a:t>         </a:t>
            </a:r>
            <a:r>
              <a:rPr lang="en-US" altLang="zh-HK" sz="1600" dirty="0" err="1"/>
              <a:t>setContentView</a:t>
            </a:r>
            <a:r>
              <a:rPr lang="en-US" altLang="zh-HK" sz="1600" dirty="0"/>
              <a:t>(</a:t>
            </a:r>
            <a:r>
              <a:rPr lang="en-US" altLang="zh-HK" sz="1600" dirty="0" err="1"/>
              <a:t>R.layout.activity_main</a:t>
            </a:r>
            <a:r>
              <a:rPr lang="en-US" altLang="zh-HK" sz="1600" dirty="0"/>
              <a:t>);</a:t>
            </a:r>
          </a:p>
          <a:p>
            <a:pPr algn="l"/>
            <a:r>
              <a:rPr lang="en-US" altLang="zh-HK" sz="1600" dirty="0"/>
              <a:t>         </a:t>
            </a:r>
            <a:r>
              <a:rPr lang="en-US" altLang="zh-HK" sz="1600" dirty="0">
                <a:solidFill>
                  <a:srgbClr val="0000FF"/>
                </a:solidFill>
              </a:rPr>
              <a:t>spinner1 </a:t>
            </a:r>
            <a:r>
              <a:rPr lang="en-US" altLang="zh-HK" sz="1600" dirty="0"/>
              <a:t>= (Spinner) </a:t>
            </a:r>
            <a:r>
              <a:rPr lang="en-US" altLang="zh-HK" sz="1600" dirty="0" err="1"/>
              <a:t>findViewById</a:t>
            </a:r>
            <a:r>
              <a:rPr lang="en-US" altLang="zh-HK" sz="1600" dirty="0"/>
              <a:t>(R.id.spinner1);</a:t>
            </a:r>
          </a:p>
          <a:p>
            <a:pPr algn="l"/>
            <a:r>
              <a:rPr lang="en-US" altLang="zh-HK" sz="1600" dirty="0"/>
              <a:t>         </a:t>
            </a:r>
            <a:r>
              <a:rPr lang="en-US" altLang="zh-HK" sz="1600" dirty="0">
                <a:solidFill>
                  <a:srgbClr val="FF0000"/>
                </a:solidFill>
              </a:rPr>
              <a:t>button1 = (Button) </a:t>
            </a:r>
            <a:r>
              <a:rPr lang="en-US" altLang="zh-HK" sz="1600" dirty="0" err="1">
                <a:solidFill>
                  <a:srgbClr val="FF0000"/>
                </a:solidFill>
              </a:rPr>
              <a:t>findViewById</a:t>
            </a:r>
            <a:r>
              <a:rPr lang="en-US" altLang="zh-HK" sz="1600" dirty="0">
                <a:solidFill>
                  <a:srgbClr val="FF0000"/>
                </a:solidFill>
              </a:rPr>
              <a:t>(R.id.button1);</a:t>
            </a:r>
            <a:r>
              <a:rPr lang="en-US" altLang="zh-HK" sz="1600" dirty="0"/>
              <a:t> </a:t>
            </a:r>
          </a:p>
          <a:p>
            <a:pPr algn="l"/>
            <a:r>
              <a:rPr lang="en-US" altLang="zh-HK" sz="1600" dirty="0"/>
              <a:t>         textView1 = (</a:t>
            </a:r>
            <a:r>
              <a:rPr lang="en-US" altLang="zh-HK" sz="1600" dirty="0" err="1"/>
              <a:t>TextView</a:t>
            </a:r>
            <a:r>
              <a:rPr lang="en-US" altLang="zh-HK" sz="1600" dirty="0"/>
              <a:t>) </a:t>
            </a:r>
            <a:r>
              <a:rPr lang="en-US" altLang="zh-HK" sz="1600" dirty="0" err="1"/>
              <a:t>findViewById</a:t>
            </a:r>
            <a:r>
              <a:rPr lang="en-US" altLang="zh-HK" sz="1600" dirty="0"/>
              <a:t>(R.id.textView1);</a:t>
            </a:r>
          </a:p>
          <a:p>
            <a:pPr algn="l"/>
            <a:endParaRPr lang="zh-TW" altLang="zh-HK" sz="1600" dirty="0"/>
          </a:p>
          <a:p>
            <a:pPr algn="l"/>
            <a:r>
              <a:rPr lang="en-US" altLang="zh-HK" sz="1600" dirty="0"/>
              <a:t>         spinner1.</a:t>
            </a:r>
            <a:r>
              <a:rPr lang="en-US" altLang="zh-HK" sz="1600" b="1" dirty="0">
                <a:solidFill>
                  <a:srgbClr val="FF0000"/>
                </a:solidFill>
              </a:rPr>
              <a:t>setOnItemSelectedListener</a:t>
            </a:r>
            <a:r>
              <a:rPr lang="en-US" altLang="zh-HK" sz="1600" dirty="0"/>
              <a:t>( . . . . . . );</a:t>
            </a:r>
          </a:p>
          <a:p>
            <a:pPr algn="l"/>
            <a:endParaRPr lang="en-US" altLang="zh-HK" sz="1600" dirty="0"/>
          </a:p>
          <a:p>
            <a:pPr algn="l"/>
            <a:r>
              <a:rPr lang="en-US" altLang="zh-HK" sz="1600" dirty="0"/>
              <a:t>         button1.</a:t>
            </a:r>
            <a:r>
              <a:rPr lang="en-US" altLang="zh-HK" sz="1600" b="1" dirty="0">
                <a:solidFill>
                  <a:srgbClr val="FF0000"/>
                </a:solidFill>
              </a:rPr>
              <a:t>setOnClickListener</a:t>
            </a:r>
            <a:r>
              <a:rPr lang="en-US" altLang="zh-HK" sz="2000" b="1" dirty="0">
                <a:solidFill>
                  <a:srgbClr val="0066FF"/>
                </a:solidFill>
              </a:rPr>
              <a:t>(</a:t>
            </a:r>
            <a:r>
              <a:rPr lang="en-US" altLang="zh-HK" sz="1600" dirty="0"/>
              <a:t>new </a:t>
            </a:r>
            <a:r>
              <a:rPr lang="en-US" altLang="zh-HK" sz="1600" dirty="0" err="1"/>
              <a:t>OnClickListener</a:t>
            </a:r>
            <a:r>
              <a:rPr lang="en-US" altLang="zh-HK" sz="1600" dirty="0"/>
              <a:t>(){</a:t>
            </a:r>
          </a:p>
          <a:p>
            <a:pPr algn="l"/>
            <a:r>
              <a:rPr lang="en-US" altLang="zh-HK" sz="1600" dirty="0"/>
              <a:t>	</a:t>
            </a:r>
            <a:r>
              <a:rPr lang="en-US" altLang="zh-HK" sz="1600" dirty="0">
                <a:solidFill>
                  <a:srgbClr val="7030A0"/>
                </a:solidFill>
              </a:rPr>
              <a:t>@Override</a:t>
            </a:r>
          </a:p>
          <a:p>
            <a:pPr algn="l"/>
            <a:r>
              <a:rPr lang="en-US" altLang="zh-HK" sz="1600" dirty="0"/>
              <a:t>	public void </a:t>
            </a:r>
            <a:r>
              <a:rPr lang="en-US" altLang="zh-HK" sz="1600" b="1" dirty="0" err="1">
                <a:solidFill>
                  <a:srgbClr val="FF0000"/>
                </a:solidFill>
              </a:rPr>
              <a:t>onClick</a:t>
            </a:r>
            <a:r>
              <a:rPr lang="en-US" altLang="zh-HK" sz="1600" dirty="0"/>
              <a:t>(View view) {</a:t>
            </a:r>
          </a:p>
          <a:p>
            <a:pPr algn="l"/>
            <a:r>
              <a:rPr lang="en-US" altLang="zh-HK" sz="1600" dirty="0"/>
              <a:t>	      String s = </a:t>
            </a:r>
            <a:r>
              <a:rPr lang="en-US" altLang="zh-HK" sz="1600" dirty="0">
                <a:solidFill>
                  <a:srgbClr val="0066FF"/>
                </a:solidFill>
              </a:rPr>
              <a:t>spinner1.getSelectedItem().</a:t>
            </a:r>
            <a:r>
              <a:rPr lang="en-US" altLang="zh-HK" sz="1600" dirty="0" err="1">
                <a:solidFill>
                  <a:srgbClr val="0066FF"/>
                </a:solidFill>
              </a:rPr>
              <a:t>toString</a:t>
            </a:r>
            <a:r>
              <a:rPr lang="en-US" altLang="zh-HK" sz="1600" dirty="0">
                <a:solidFill>
                  <a:srgbClr val="0066FF"/>
                </a:solidFill>
              </a:rPr>
              <a:t>();</a:t>
            </a:r>
          </a:p>
          <a:p>
            <a:pPr algn="l"/>
            <a:r>
              <a:rPr lang="en-US" altLang="zh-HK" sz="1600" dirty="0"/>
              <a:t>	      </a:t>
            </a:r>
            <a:r>
              <a:rPr lang="en-US" altLang="zh-HK" sz="1600" dirty="0">
                <a:solidFill>
                  <a:srgbClr val="FF00FF"/>
                </a:solidFill>
              </a:rPr>
              <a:t>textView1.setText(s);</a:t>
            </a:r>
            <a:r>
              <a:rPr lang="en-US" altLang="zh-HK" sz="1600" dirty="0"/>
              <a:t>	</a:t>
            </a:r>
          </a:p>
          <a:p>
            <a:pPr algn="l"/>
            <a:r>
              <a:rPr lang="en-US" altLang="zh-HK" sz="1600" dirty="0"/>
              <a:t>	}</a:t>
            </a:r>
          </a:p>
          <a:p>
            <a:pPr algn="l"/>
            <a:r>
              <a:rPr lang="en-US" altLang="zh-HK" sz="1600" dirty="0"/>
              <a:t>        }</a:t>
            </a:r>
            <a:r>
              <a:rPr lang="en-US" altLang="zh-HK" sz="2000" b="1" dirty="0">
                <a:solidFill>
                  <a:srgbClr val="0066FF"/>
                </a:solidFill>
              </a:rPr>
              <a:t>)</a:t>
            </a:r>
            <a:r>
              <a:rPr lang="en-US" altLang="zh-HK" sz="1600" dirty="0"/>
              <a:t>;   </a:t>
            </a:r>
          </a:p>
          <a:p>
            <a:pPr algn="l"/>
            <a:r>
              <a:rPr lang="en-US" altLang="zh-HK" sz="1600" dirty="0"/>
              <a:t>    }</a:t>
            </a:r>
          </a:p>
          <a:p>
            <a:pPr algn="l"/>
            <a:r>
              <a:rPr lang="en-US" altLang="zh-HK" sz="1600" dirty="0"/>
              <a:t>}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536160" y="2060848"/>
            <a:ext cx="3059430" cy="242316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 bwMode="auto">
          <a:xfrm flipV="1">
            <a:off x="5015880" y="5034042"/>
            <a:ext cx="2808312" cy="51143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7824192" y="3717033"/>
            <a:ext cx="0" cy="1317009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600056" y="2780928"/>
            <a:ext cx="576064" cy="0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7176120" y="2780928"/>
            <a:ext cx="504056" cy="432048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7962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9245F-7CDF-C747-95F5-93577944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Example 2</a:t>
            </a:r>
            <a:endParaRPr kumimoji="1" lang="zh-HK" altLang="en-US" dirty="0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1506F97E-459C-8146-B48A-893F9D102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405231"/>
            <a:ext cx="6094272" cy="5452769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4975928-6AF9-A544-A222-4AC5E1B5D308}"/>
              </a:ext>
            </a:extLst>
          </p:cNvPr>
          <p:cNvSpPr txBox="1"/>
          <p:nvPr/>
        </p:nvSpPr>
        <p:spPr>
          <a:xfrm>
            <a:off x="7487119" y="3946949"/>
            <a:ext cx="298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K" dirty="0"/>
              <a:t>Get the array from </a:t>
            </a:r>
            <a:r>
              <a:rPr kumimoji="1" lang="en-US" altLang="zh-HK" dirty="0" err="1"/>
              <a:t>strings.xml</a:t>
            </a:r>
            <a:endParaRPr kumimoji="1" lang="zh-HK" altLang="en-US" dirty="0"/>
          </a:p>
        </p:txBody>
      </p:sp>
      <p:sp>
        <p:nvSpPr>
          <p:cNvPr id="7" name="向左箭號 6">
            <a:extLst>
              <a:ext uri="{FF2B5EF4-FFF2-40B4-BE49-F238E27FC236}">
                <a16:creationId xmlns:a16="http://schemas.microsoft.com/office/drawing/2014/main" id="{EC26962F-F930-FB44-BA01-85F634CEE490}"/>
              </a:ext>
            </a:extLst>
          </p:cNvPr>
          <p:cNvSpPr/>
          <p:nvPr/>
        </p:nvSpPr>
        <p:spPr>
          <a:xfrm rot="21011565">
            <a:off x="6096000" y="4087448"/>
            <a:ext cx="1369671" cy="3693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5587314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{7413454A-E7DF-3348-8F96-1F259921CE4E}tf10001060</Template>
  <TotalTime>100</TotalTime>
  <Words>1885</Words>
  <Application>Microsoft Macintosh PowerPoint</Application>
  <PresentationFormat>Widescreen</PresentationFormat>
  <Paragraphs>231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Trebuchet MS</vt:lpstr>
      <vt:lpstr>Wingdings 3</vt:lpstr>
      <vt:lpstr>Facet</vt:lpstr>
      <vt:lpstr>Spinner and RecyclerView</vt:lpstr>
      <vt:lpstr>Using Spinners</vt:lpstr>
      <vt:lpstr>What is Spinner?</vt:lpstr>
      <vt:lpstr>Example</vt:lpstr>
      <vt:lpstr>Example – The Layout</vt:lpstr>
      <vt:lpstr>Example – strings.xml</vt:lpstr>
      <vt:lpstr>Example – MainActivity.java (Part 1)</vt:lpstr>
      <vt:lpstr>Example – MainActivity.java (Part 2)</vt:lpstr>
      <vt:lpstr>Example 2</vt:lpstr>
      <vt:lpstr>Using RecyclerView</vt:lpstr>
      <vt:lpstr>Introduction to RecyclerView</vt:lpstr>
      <vt:lpstr>What is Adapter?</vt:lpstr>
      <vt:lpstr>ViewHolder</vt:lpstr>
      <vt:lpstr>Example code (MyAdapter.java)</vt:lpstr>
      <vt:lpstr>PowerPoint Presentation</vt:lpstr>
      <vt:lpstr>PowerPoint Presentation</vt:lpstr>
      <vt:lpstr>Example code (MainActivity.java)</vt:lpstr>
      <vt:lpstr>MyAdapter.java</vt:lpstr>
      <vt:lpstr>PowerPoint Presentation</vt:lpstr>
      <vt:lpstr>Menus</vt:lpstr>
      <vt:lpstr>Introduction - Menu</vt:lpstr>
      <vt:lpstr>OptionMenu Items – menu1.xml</vt:lpstr>
      <vt:lpstr>OptionMenu E.g.– MainActivity.java (1)</vt:lpstr>
      <vt:lpstr>OptionMenu E.g.– MainActivity.java (2)</vt:lpstr>
      <vt:lpstr>Context Menu</vt:lpstr>
      <vt:lpstr>MainActivity-&gt; onCreate()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RecyclerView</dc:title>
  <dc:creator>Ho Yuen Cheung</dc:creator>
  <cp:lastModifiedBy>CHEUNG HO YUEN</cp:lastModifiedBy>
  <cp:revision>16</cp:revision>
  <dcterms:created xsi:type="dcterms:W3CDTF">2019-11-22T02:29:49Z</dcterms:created>
  <dcterms:modified xsi:type="dcterms:W3CDTF">2021-02-18T17:18:50Z</dcterms:modified>
</cp:coreProperties>
</file>