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2" r:id="rId2"/>
    <p:sldId id="303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327" r:id="rId11"/>
    <p:sldId id="326" r:id="rId12"/>
    <p:sldId id="318" r:id="rId13"/>
    <p:sldId id="324" r:id="rId14"/>
    <p:sldId id="319" r:id="rId15"/>
    <p:sldId id="320" r:id="rId16"/>
    <p:sldId id="322" r:id="rId17"/>
    <p:sldId id="323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4" r:id="rId26"/>
    <p:sldId id="306" r:id="rId27"/>
    <p:sldId id="307" r:id="rId28"/>
    <p:sldId id="308" r:id="rId29"/>
    <p:sldId id="309" r:id="rId30"/>
    <p:sldId id="310" r:id="rId31"/>
    <p:sldId id="313" r:id="rId32"/>
    <p:sldId id="325" r:id="rId33"/>
    <p:sldId id="314" r:id="rId34"/>
    <p:sldId id="315" r:id="rId35"/>
    <p:sldId id="316" r:id="rId36"/>
    <p:sldId id="317" r:id="rId3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  <a:srgbClr val="0000FF"/>
    <a:srgbClr val="CC66FF"/>
    <a:srgbClr val="FFCCFF"/>
    <a:srgbClr val="0066FF"/>
    <a:srgbClr val="0000CC"/>
    <a:srgbClr val="99FF66"/>
    <a:srgbClr val="99FF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5" autoAdjust="0"/>
    <p:restoredTop sz="95781" autoAdjust="0"/>
  </p:normalViewPr>
  <p:slideViewPr>
    <p:cSldViewPr>
      <p:cViewPr varScale="1">
        <p:scale>
          <a:sx n="110" d="100"/>
          <a:sy n="110" d="100"/>
        </p:scale>
        <p:origin x="18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DFC84-B377-408F-AC8E-FE12F76880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9055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0BE0F-1FDF-4224-B1C3-5595508571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0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2B14E-8E6A-45F6-BDFD-843CB66E1BFF}" type="slidenum">
              <a:rPr lang="en-US" altLang="zh-TW"/>
              <a:pPr/>
              <a:t>2</a:t>
            </a:fld>
            <a:endParaRPr lang="en-US" altLang="zh-TW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8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2B14E-8E6A-45F6-BDFD-843CB66E1BFF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8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668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pic>
        <p:nvPicPr>
          <p:cNvPr id="4" name="圖片 3" descr="androi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52859" y="3143248"/>
            <a:ext cx="2690909" cy="2690909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3" descr="androi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77000" y="1371600"/>
            <a:ext cx="1828800" cy="5029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1371600"/>
            <a:ext cx="5334000" cy="5029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3" descr="androi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315200" cy="715963"/>
          </a:xfrm>
          <a:effectLst>
            <a:outerShdw blurRad="76200" dist="12700" dir="8100000" sx="123000" sy="1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033546" cy="5040560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4" name="圖片 3" descr="androi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4" name="圖片 3" descr="androi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2133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2133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5" name="圖片 4" descr="androi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6" descr="androi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3" name="圖片 2" descr="androi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5" name="圖片 4" descr="androi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5" name="圖片 4" descr="androi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371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336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ViewGroup/package-summar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rgbClr val="0000FF"/>
                </a:solidFill>
              </a:rPr>
              <a:t>Android 02 – </a:t>
            </a:r>
            <a:br>
              <a:rPr lang="en-US" sz="3200" cap="none" dirty="0">
                <a:solidFill>
                  <a:srgbClr val="0000FF"/>
                </a:solidFill>
              </a:rPr>
            </a:br>
            <a:r>
              <a:rPr lang="en-US" sz="3200" cap="none" dirty="0">
                <a:solidFill>
                  <a:srgbClr val="0000FF"/>
                </a:solidFill>
              </a:rPr>
              <a:t>Basic UI and Events Handling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</a:rPr>
              <a:t>ITP4203 Object Oriented Mobile Programming</a:t>
            </a:r>
          </a:p>
        </p:txBody>
      </p:sp>
    </p:spTree>
    <p:extLst>
      <p:ext uri="{BB962C8B-B14F-4D97-AF65-F5344CB8AC3E}">
        <p14:creationId xmlns:p14="http://schemas.microsoft.com/office/powerpoint/2010/main" val="3426888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CB8E8-8C76-BA40-8031-0D9F9A1A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Constraint Layout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54F501-1B26-FD48-8E88-D4D25DB1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HK" altLang="zh-HK" sz="2200" b="1" dirty="0" err="1"/>
              <a:t>ConstraintLayout</a:t>
            </a:r>
            <a:r>
              <a:rPr lang="en-HK" altLang="zh-HK" sz="2200" dirty="0"/>
              <a:t> is a </a:t>
            </a:r>
            <a:r>
              <a:rPr lang="en-HK" altLang="zh-HK" sz="2200" dirty="0">
                <a:hlinkClick r:id="rId2"/>
              </a:rPr>
              <a:t>android.view.ViewGroup</a:t>
            </a:r>
            <a:r>
              <a:rPr lang="en-HK" altLang="zh-HK" sz="2200" dirty="0"/>
              <a:t> which allows you to position and size widgets in a flexible way.</a:t>
            </a:r>
          </a:p>
          <a:p>
            <a:pPr>
              <a:lnSpc>
                <a:spcPct val="150000"/>
              </a:lnSpc>
            </a:pPr>
            <a:r>
              <a:rPr kumimoji="1" lang="en-HK" altLang="zh-HK" sz="2200" dirty="0"/>
              <a:t>If offers </a:t>
            </a:r>
            <a:r>
              <a:rPr kumimoji="1" lang="en-HK" altLang="zh-HK" sz="2200" b="1" dirty="0"/>
              <a:t>bias</a:t>
            </a:r>
            <a:r>
              <a:rPr kumimoji="1" lang="en-HK" altLang="zh-HK" sz="2200" dirty="0"/>
              <a:t> values (0-1) to represent the offset in different size of devices.</a:t>
            </a:r>
          </a:p>
          <a:p>
            <a:pPr>
              <a:lnSpc>
                <a:spcPct val="150000"/>
              </a:lnSpc>
            </a:pPr>
            <a:r>
              <a:rPr kumimoji="1" lang="en-HK" altLang="zh-HK" sz="2200" dirty="0"/>
              <a:t>It can use </a:t>
            </a:r>
            <a:r>
              <a:rPr kumimoji="1" lang="en-HK" altLang="zh-HK" sz="2200" b="1" dirty="0"/>
              <a:t>ratio</a:t>
            </a:r>
            <a:r>
              <a:rPr kumimoji="1" lang="en-HK" altLang="zh-HK" sz="2200" dirty="0"/>
              <a:t> to adjust the size of view.</a:t>
            </a:r>
            <a:br>
              <a:rPr kumimoji="1" lang="en-US" altLang="zh-HK" sz="2200" dirty="0"/>
            </a:br>
            <a:r>
              <a:rPr kumimoji="1" lang="en-US" altLang="zh-HK" sz="2200" dirty="0" err="1"/>
              <a:t>Eg.</a:t>
            </a:r>
            <a:r>
              <a:rPr kumimoji="1" lang="en-US" altLang="zh-HK" sz="2200" dirty="0"/>
              <a:t> </a:t>
            </a:r>
            <a:r>
              <a:rPr kumimoji="1" lang="en-US" altLang="zh-HK" sz="2200" dirty="0" err="1"/>
              <a:t>app:layout_constraintDimensionRatio</a:t>
            </a:r>
            <a:r>
              <a:rPr kumimoji="1" lang="en-US" altLang="zh-HK" sz="2200" dirty="0"/>
              <a:t>=“w,1:1”</a:t>
            </a:r>
          </a:p>
          <a:p>
            <a:pPr>
              <a:lnSpc>
                <a:spcPct val="150000"/>
              </a:lnSpc>
            </a:pPr>
            <a:r>
              <a:rPr kumimoji="1" lang="en-US" altLang="zh-HK" sz="2200" dirty="0"/>
              <a:t>It provides </a:t>
            </a:r>
            <a:r>
              <a:rPr kumimoji="1" lang="en-US" altLang="zh-HK" sz="2200" b="1" dirty="0"/>
              <a:t>chain</a:t>
            </a:r>
            <a:r>
              <a:rPr kumimoji="1" lang="en-US" altLang="zh-HK" sz="2200" dirty="0"/>
              <a:t> to group the view as layout.</a:t>
            </a:r>
            <a:endParaRPr kumimoji="1" lang="en-HK" altLang="zh-HK" sz="2200" dirty="0"/>
          </a:p>
        </p:txBody>
      </p:sp>
    </p:spTree>
    <p:extLst>
      <p:ext uri="{BB962C8B-B14F-4D97-AF65-F5344CB8AC3E}">
        <p14:creationId xmlns:p14="http://schemas.microsoft.com/office/powerpoint/2010/main" val="314089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D471-2227-2749-8970-CB916F5F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Example</a:t>
            </a:r>
            <a:endParaRPr kumimoji="1" lang="zh-HK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4846402-0C28-CB4F-A5AB-5E6762A8F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3241"/>
            <a:ext cx="5138050" cy="864096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979B614A-13D1-0F4F-9340-13EBA0A2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7337"/>
            <a:ext cx="4251922" cy="4494665"/>
          </a:xfrm>
          <a:prstGeom prst="rect">
            <a:avLst/>
          </a:prstGeom>
        </p:spPr>
      </p:pic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7035A955-DA58-DC47-90F0-C2402DD40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15959"/>
            <a:ext cx="31242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15200" cy="715963"/>
          </a:xfrm>
        </p:spPr>
        <p:txBody>
          <a:bodyPr/>
          <a:lstStyle/>
          <a:p>
            <a:r>
              <a:rPr lang="en-US" altLang="zh-HK" dirty="0"/>
              <a:t>Frame Layout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033546" cy="5616624"/>
          </a:xfrm>
        </p:spPr>
        <p:txBody>
          <a:bodyPr/>
          <a:lstStyle/>
          <a:p>
            <a:r>
              <a:rPr lang="en-US" altLang="zh-HK" sz="2200" b="1" dirty="0" err="1">
                <a:solidFill>
                  <a:srgbClr val="FF00FF"/>
                </a:solidFill>
              </a:rPr>
              <a:t>FrameLayout</a:t>
            </a:r>
            <a:r>
              <a:rPr lang="en-US" altLang="zh-HK" sz="2200" dirty="0">
                <a:solidFill>
                  <a:srgbClr val="FF00FF"/>
                </a:solidFill>
              </a:rPr>
              <a:t> </a:t>
            </a:r>
            <a:r>
              <a:rPr lang="en-US" altLang="zh-HK" sz="2200" dirty="0"/>
              <a:t>displays child view</a:t>
            </a:r>
            <a:r>
              <a:rPr lang="en-US" altLang="zh-HK" sz="2200" dirty="0">
                <a:solidFill>
                  <a:srgbClr val="FF0000"/>
                </a:solidFill>
              </a:rPr>
              <a:t> </a:t>
            </a:r>
            <a:r>
              <a:rPr lang="en-US" altLang="zh-HK" sz="2200" dirty="0"/>
              <a:t>on different layers / frames.</a:t>
            </a:r>
          </a:p>
          <a:p>
            <a:r>
              <a:rPr lang="en-US" altLang="zh-HK" sz="2200" dirty="0"/>
              <a:t>A </a:t>
            </a:r>
            <a:r>
              <a:rPr lang="en-US" altLang="zh-HK" sz="2200" b="1" dirty="0" err="1">
                <a:solidFill>
                  <a:srgbClr val="FF00FF"/>
                </a:solidFill>
              </a:rPr>
              <a:t>FrameLayout</a:t>
            </a:r>
            <a:r>
              <a:rPr lang="en-US" altLang="zh-HK" sz="2200" dirty="0">
                <a:solidFill>
                  <a:srgbClr val="FF00FF"/>
                </a:solidFill>
              </a:rPr>
              <a:t> </a:t>
            </a:r>
            <a:r>
              <a:rPr lang="en-US" altLang="zh-HK" sz="2200" dirty="0"/>
              <a:t>can control child views’ position by assigning gravity to each of them.</a:t>
            </a:r>
          </a:p>
          <a:p>
            <a:endParaRPr lang="en-US" altLang="zh-HK" sz="2200" dirty="0"/>
          </a:p>
          <a:p>
            <a:r>
              <a:rPr lang="en-US" altLang="zh-HK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android:gravity</a:t>
            </a:r>
            <a:r>
              <a:rPr lang="en-US" altLang="zh-HK" sz="2200" dirty="0"/>
              <a:t> is a setting used by the </a:t>
            </a:r>
            <a:r>
              <a:rPr lang="en-US" altLang="zh-HK" sz="2200" b="1" i="1" dirty="0">
                <a:solidFill>
                  <a:srgbClr val="FF0000"/>
                </a:solidFill>
              </a:rPr>
              <a:t>View</a:t>
            </a:r>
          </a:p>
          <a:p>
            <a:r>
              <a:rPr lang="en-US" altLang="zh-HK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android:layout_gravity </a:t>
            </a:r>
            <a:r>
              <a:rPr lang="en-US" altLang="zh-HK" sz="2200" dirty="0"/>
              <a:t>is used by the container (</a:t>
            </a:r>
            <a:r>
              <a:rPr lang="en-US" altLang="zh-HK" sz="2200" b="1" i="1" dirty="0" err="1">
                <a:solidFill>
                  <a:srgbClr val="FF0000"/>
                </a:solidFill>
              </a:rPr>
              <a:t>ViewGroup</a:t>
            </a:r>
            <a:r>
              <a:rPr lang="en-US" altLang="zh-HK" sz="2200" dirty="0"/>
              <a:t>)</a:t>
            </a:r>
          </a:p>
          <a:p>
            <a:pPr lvl="1"/>
            <a:r>
              <a:rPr lang="en-US" altLang="zh-HK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left, center, right, top, bottom, </a:t>
            </a:r>
            <a:r>
              <a:rPr lang="en-US" altLang="zh-HK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center_vertical</a:t>
            </a:r>
            <a:r>
              <a:rPr lang="en-US" altLang="zh-HK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K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clip_horizontal</a:t>
            </a:r>
            <a:endParaRPr lang="en-US" altLang="zh-HK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HK" sz="2200" dirty="0"/>
          </a:p>
          <a:p>
            <a:r>
              <a:rPr lang="en-US" altLang="zh-HK" sz="2200" dirty="0"/>
              <a:t>An </a:t>
            </a:r>
            <a:r>
              <a:rPr lang="en-US" altLang="zh-HK" sz="2200" b="1" dirty="0">
                <a:solidFill>
                  <a:srgbClr val="FF00FF"/>
                </a:solidFill>
              </a:rPr>
              <a:t>ImageView</a:t>
            </a:r>
            <a:r>
              <a:rPr lang="en-US" altLang="zh-HK" sz="2200" dirty="0">
                <a:solidFill>
                  <a:srgbClr val="FF00FF"/>
                </a:solidFill>
              </a:rPr>
              <a:t> </a:t>
            </a:r>
            <a:r>
              <a:rPr lang="en-US" altLang="zh-HK" sz="2200" dirty="0"/>
              <a:t>has an attribute, </a:t>
            </a:r>
            <a:r>
              <a:rPr lang="en-US" altLang="zh-HK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android:scaleType</a:t>
            </a:r>
            <a:r>
              <a:rPr lang="en-US" altLang="zh-HK" sz="2200" dirty="0"/>
              <a:t>, with 8 values</a:t>
            </a:r>
            <a:endParaRPr lang="en-US" altLang="zh-HK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HK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zh-HK" alt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HK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fitXY</a:t>
            </a:r>
            <a:r>
              <a:rPr lang="zh-HK" alt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HK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fitStart</a:t>
            </a:r>
            <a:r>
              <a:rPr lang="zh-HK" alt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HK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fitCenter</a:t>
            </a:r>
            <a:r>
              <a:rPr lang="zh-HK" alt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HK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fitEnd</a:t>
            </a:r>
            <a:r>
              <a:rPr lang="zh-HK" alt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HK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zh-HK" alt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HK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centerCrop</a:t>
            </a:r>
            <a:r>
              <a:rPr lang="zh-HK" alt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HK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centerInside</a:t>
            </a:r>
            <a:endParaRPr lang="en-US" altLang="zh-HK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9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44816" cy="715963"/>
          </a:xfrm>
        </p:spPr>
        <p:txBody>
          <a:bodyPr/>
          <a:lstStyle/>
          <a:p>
            <a:r>
              <a:rPr lang="en-US" altLang="zh-HK" sz="3600" dirty="0"/>
              <a:t>ImageView - </a:t>
            </a:r>
            <a:r>
              <a:rPr lang="en-US" altLang="zh-HK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android:scaleType</a:t>
            </a:r>
            <a:r>
              <a:rPr lang="en-US" altLang="zh-HK" sz="3200" dirty="0"/>
              <a:t> </a:t>
            </a:r>
            <a:endParaRPr lang="zh-HK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4129"/>
            <a:ext cx="6192688" cy="58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 bwMode="auto">
          <a:xfrm>
            <a:off x="2483768" y="904129"/>
            <a:ext cx="1008112" cy="292623"/>
          </a:xfrm>
          <a:prstGeom prst="round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23928" y="899609"/>
            <a:ext cx="1152128" cy="292623"/>
          </a:xfrm>
          <a:prstGeom prst="round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99592" y="3854913"/>
            <a:ext cx="1008112" cy="292623"/>
          </a:xfrm>
          <a:prstGeom prst="round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483768" y="3839778"/>
            <a:ext cx="1008112" cy="292623"/>
          </a:xfrm>
          <a:prstGeom prst="round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95936" y="3861001"/>
            <a:ext cx="1008112" cy="292623"/>
          </a:xfrm>
          <a:prstGeom prst="round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76256" y="4869160"/>
            <a:ext cx="2016224" cy="189778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4" y="5273913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means to maintain the image’s aspect ratio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976237" y="5010928"/>
            <a:ext cx="1152128" cy="292623"/>
          </a:xfrm>
          <a:prstGeom prst="round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9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469"/>
            <a:ext cx="7315200" cy="715963"/>
          </a:xfrm>
        </p:spPr>
        <p:txBody>
          <a:bodyPr/>
          <a:lstStyle/>
          <a:p>
            <a:r>
              <a:rPr lang="en-US" altLang="zh-HK" sz="3600" dirty="0"/>
              <a:t>Example: </a:t>
            </a:r>
            <a:r>
              <a:rPr lang="en-US" altLang="zh-HK" sz="3600" dirty="0">
                <a:solidFill>
                  <a:srgbClr val="0000FF"/>
                </a:solidFill>
              </a:rPr>
              <a:t>Frame Layout</a:t>
            </a:r>
            <a:endParaRPr lang="zh-HK" altLang="en-US" sz="3600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584577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96751"/>
            <a:ext cx="2808312" cy="556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19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15200" cy="715963"/>
          </a:xfrm>
        </p:spPr>
        <p:txBody>
          <a:bodyPr/>
          <a:lstStyle/>
          <a:p>
            <a:r>
              <a:rPr lang="en-US" altLang="zh-HK" dirty="0"/>
              <a:t>Table Layout…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033546" cy="5616624"/>
          </a:xfrm>
        </p:spPr>
        <p:txBody>
          <a:bodyPr/>
          <a:lstStyle/>
          <a:p>
            <a:r>
              <a:rPr lang="en-US" altLang="zh-HK" sz="2200" b="1" dirty="0" err="1">
                <a:solidFill>
                  <a:srgbClr val="FF00FF"/>
                </a:solidFill>
              </a:rPr>
              <a:t>TableLayout</a:t>
            </a:r>
            <a:r>
              <a:rPr lang="en-US" altLang="zh-HK" sz="2200" dirty="0">
                <a:solidFill>
                  <a:srgbClr val="FF00FF"/>
                </a:solidFill>
              </a:rPr>
              <a:t> </a:t>
            </a:r>
            <a:r>
              <a:rPr lang="en-US" altLang="zh-HK" sz="2200" dirty="0"/>
              <a:t>displays </a:t>
            </a:r>
            <a:r>
              <a:rPr lang="en-US" altLang="zh-HK" sz="2200" b="1" i="1" dirty="0">
                <a:solidFill>
                  <a:srgbClr val="FF0000"/>
                </a:solidFill>
              </a:rPr>
              <a:t>View</a:t>
            </a:r>
            <a:r>
              <a:rPr lang="en-US" altLang="zh-HK" sz="2200" dirty="0">
                <a:solidFill>
                  <a:srgbClr val="FF0000"/>
                </a:solidFill>
              </a:rPr>
              <a:t> </a:t>
            </a:r>
            <a:r>
              <a:rPr lang="en-US" altLang="zh-HK" sz="2200" dirty="0"/>
              <a:t>/ </a:t>
            </a:r>
            <a:r>
              <a:rPr lang="en-US" altLang="zh-HK" sz="2200" b="1" i="1" dirty="0" err="1">
                <a:solidFill>
                  <a:srgbClr val="FF0000"/>
                </a:solidFill>
              </a:rPr>
              <a:t>viewGroup</a:t>
            </a:r>
            <a:r>
              <a:rPr lang="en-US" altLang="zh-HK" sz="2200" dirty="0">
                <a:solidFill>
                  <a:srgbClr val="FF0000"/>
                </a:solidFill>
              </a:rPr>
              <a:t> </a:t>
            </a:r>
            <a:r>
              <a:rPr lang="en-US" altLang="zh-HK" sz="2200" dirty="0"/>
              <a:t>in rows and columns.</a:t>
            </a:r>
          </a:p>
          <a:p>
            <a:r>
              <a:rPr lang="en-US" altLang="zh-HK" sz="2200" dirty="0"/>
              <a:t>For cells in </a:t>
            </a:r>
            <a:r>
              <a:rPr lang="en-US" altLang="zh-HK" sz="2200" b="1" dirty="0" err="1">
                <a:solidFill>
                  <a:srgbClr val="FF00FF"/>
                </a:solidFill>
              </a:rPr>
              <a:t>TableLayout</a:t>
            </a:r>
            <a:r>
              <a:rPr lang="en-US" altLang="zh-HK" sz="2200" dirty="0"/>
              <a:t>, they can span multiple columns, but </a:t>
            </a:r>
            <a:r>
              <a:rPr lang="en-US" altLang="zh-HK" sz="2200" dirty="0">
                <a:solidFill>
                  <a:srgbClr val="FF0000"/>
                </a:solidFill>
              </a:rPr>
              <a:t>cannot span multiple rows</a:t>
            </a:r>
            <a:r>
              <a:rPr lang="en-US" altLang="zh-HK" sz="2200" dirty="0"/>
              <a:t>. Each row has </a:t>
            </a:r>
            <a:r>
              <a:rPr lang="en-US" altLang="zh-HK" sz="2200" b="1" i="1" dirty="0"/>
              <a:t>zero or more </a:t>
            </a:r>
            <a:r>
              <a:rPr lang="en-US" altLang="zh-HK" sz="2200" dirty="0"/>
              <a:t>cells.</a:t>
            </a:r>
          </a:p>
          <a:p>
            <a:pPr lvl="1"/>
            <a:r>
              <a:rPr lang="en-US" altLang="zh-HK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android:stretchColumns</a:t>
            </a:r>
            <a:r>
              <a:rPr lang="en-US" altLang="zh-HK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有需要</a:t>
            </a:r>
            <a:r>
              <a:rPr lang="en-US" altLang="zh-TW" sz="1600" dirty="0">
                <a:solidFill>
                  <a:srgbClr val="000000"/>
                </a:solidFill>
                <a:cs typeface="Courier New" panose="02070309020205020404" pitchFamily="49" charset="0"/>
              </a:rPr>
              <a:t>, View</a:t>
            </a:r>
            <a:r>
              <a:rPr lang="zh-TW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物件在指定的</a:t>
            </a:r>
            <a:r>
              <a:rPr lang="en-US" altLang="zh-TW" sz="1600" dirty="0">
                <a:solidFill>
                  <a:srgbClr val="000000"/>
                </a:solidFill>
                <a:cs typeface="Courier New" panose="02070309020205020404" pitchFamily="49" charset="0"/>
              </a:rPr>
              <a:t>column</a:t>
            </a:r>
            <a:r>
              <a:rPr lang="zh-TW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盡量擴展</a:t>
            </a:r>
            <a:r>
              <a:rPr lang="en-US" altLang="zh-HK" sz="1600" dirty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endParaRPr lang="en-US" altLang="zh-HK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HK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android:shrinkColumns</a:t>
            </a:r>
            <a:r>
              <a:rPr lang="en-US" altLang="zh-HK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有需要</a:t>
            </a:r>
            <a:r>
              <a:rPr lang="en-US" altLang="zh-TW" sz="1600" dirty="0">
                <a:solidFill>
                  <a:srgbClr val="000000"/>
                </a:solidFill>
                <a:cs typeface="Courier New" panose="02070309020205020404" pitchFamily="49" charset="0"/>
              </a:rPr>
              <a:t>, View</a:t>
            </a:r>
            <a:r>
              <a:rPr lang="zh-TW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物件在指定的</a:t>
            </a:r>
            <a:r>
              <a:rPr lang="en-US" altLang="zh-TW" sz="1600" dirty="0">
                <a:solidFill>
                  <a:srgbClr val="000000"/>
                </a:solidFill>
                <a:cs typeface="Courier New" panose="02070309020205020404" pitchFamily="49" charset="0"/>
              </a:rPr>
              <a:t>column</a:t>
            </a:r>
            <a:r>
              <a:rPr lang="zh-TW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盡量收縮</a:t>
            </a:r>
            <a:r>
              <a:rPr lang="en-US" altLang="zh-HK" sz="1600" dirty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endParaRPr lang="en-US" altLang="zh-HK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HK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android:collapseColumns</a:t>
            </a:r>
            <a:r>
              <a:rPr lang="en-US" altLang="zh-HK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隱藏指定的</a:t>
            </a:r>
            <a:r>
              <a:rPr lang="en-US" altLang="zh-HK" sz="1600" dirty="0">
                <a:solidFill>
                  <a:srgbClr val="000000"/>
                </a:solidFill>
                <a:cs typeface="Courier New" panose="02070309020205020404" pitchFamily="49" charset="0"/>
              </a:rPr>
              <a:t>column)</a:t>
            </a:r>
            <a:endParaRPr lang="en-US" altLang="zh-HK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en-US" altLang="zh-HK" sz="2200" dirty="0"/>
          </a:p>
          <a:p>
            <a:r>
              <a:rPr lang="en-US" altLang="zh-HK" sz="2200" dirty="0"/>
              <a:t>Use </a:t>
            </a:r>
            <a:r>
              <a:rPr lang="en-US" altLang="zh-HK" sz="2200" b="1" dirty="0">
                <a:solidFill>
                  <a:srgbClr val="FF00FF"/>
                </a:solidFill>
              </a:rPr>
              <a:t>TableRow</a:t>
            </a:r>
            <a:r>
              <a:rPr lang="en-US" altLang="zh-HK" sz="2200" dirty="0">
                <a:solidFill>
                  <a:srgbClr val="FF00FF"/>
                </a:solidFill>
              </a:rPr>
              <a:t> </a:t>
            </a:r>
            <a:r>
              <a:rPr lang="en-US" altLang="zh-HK" sz="2200" dirty="0"/>
              <a:t>to build each row, consider column starts by index </a:t>
            </a:r>
            <a:r>
              <a:rPr lang="en-US" altLang="zh-H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HK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2200" dirty="0"/>
              <a:t>(</a:t>
            </a:r>
            <a:r>
              <a:rPr lang="en-US" altLang="zh-H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HK" sz="2200" dirty="0"/>
              <a:t> means for all columns) </a:t>
            </a:r>
            <a:endParaRPr lang="en-US" altLang="zh-HK" sz="2000" dirty="0">
              <a:cs typeface="Courier New" panose="02070309020205020404" pitchFamily="49" charset="0"/>
            </a:endParaRPr>
          </a:p>
          <a:p>
            <a:pPr lvl="1"/>
            <a:r>
              <a:rPr lang="en-US" altLang="zh-HK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android:layout_span</a:t>
            </a:r>
            <a:endParaRPr lang="en-US" altLang="zh-HK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HK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android:layout_column</a:t>
            </a:r>
            <a:endParaRPr lang="en-US" altLang="zh-HK" sz="2000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3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315200" cy="715963"/>
          </a:xfrm>
        </p:spPr>
        <p:txBody>
          <a:bodyPr/>
          <a:lstStyle/>
          <a:p>
            <a:r>
              <a:rPr lang="en-US" altLang="zh-HK" sz="3600" dirty="0"/>
              <a:t>Example: </a:t>
            </a:r>
            <a:r>
              <a:rPr lang="en-US" altLang="zh-HK" sz="3600" dirty="0">
                <a:solidFill>
                  <a:srgbClr val="0000FF"/>
                </a:solidFill>
              </a:rPr>
              <a:t>Table Layout</a:t>
            </a:r>
            <a:endParaRPr lang="zh-HK" altLang="en-US" sz="3600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2" y="551122"/>
            <a:ext cx="4945435" cy="446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3" y="4967097"/>
            <a:ext cx="5809531" cy="184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59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315200" cy="715963"/>
          </a:xfrm>
        </p:spPr>
        <p:txBody>
          <a:bodyPr/>
          <a:lstStyle/>
          <a:p>
            <a:r>
              <a:rPr lang="en-US" altLang="zh-HK" sz="3600" dirty="0"/>
              <a:t>Example: </a:t>
            </a:r>
            <a:r>
              <a:rPr lang="en-US" altLang="zh-HK" sz="3600" dirty="0">
                <a:solidFill>
                  <a:srgbClr val="0000FF"/>
                </a:solidFill>
              </a:rPr>
              <a:t>Table Layout</a:t>
            </a:r>
            <a:r>
              <a:rPr lang="zh-TW" altLang="en-US" sz="3600" dirty="0">
                <a:solidFill>
                  <a:srgbClr val="0000FF"/>
                </a:solidFill>
              </a:rPr>
              <a:t> </a:t>
            </a:r>
            <a:r>
              <a:rPr lang="en-US" altLang="zh-TW" sz="3600" dirty="0">
                <a:solidFill>
                  <a:srgbClr val="0000FF"/>
                </a:solidFill>
              </a:rPr>
              <a:t>(cont.)</a:t>
            </a:r>
            <a:endParaRPr lang="zh-HK" altLang="en-US" sz="3600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6" y="934344"/>
            <a:ext cx="4778541" cy="333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86053"/>
            <a:ext cx="5836940" cy="137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44" y="1484784"/>
            <a:ext cx="3092052" cy="523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09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Attributes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Every </a:t>
            </a:r>
            <a:r>
              <a:rPr lang="en-US" altLang="zh-HK" b="1" dirty="0">
                <a:solidFill>
                  <a:srgbClr val="0066FF"/>
                </a:solidFill>
              </a:rPr>
              <a:t>View</a:t>
            </a:r>
            <a:r>
              <a:rPr lang="en-US" altLang="zh-HK" dirty="0">
                <a:solidFill>
                  <a:srgbClr val="0066FF"/>
                </a:solidFill>
              </a:rPr>
              <a:t> </a:t>
            </a:r>
            <a:r>
              <a:rPr lang="en-US" altLang="zh-HK" dirty="0"/>
              <a:t>and </a:t>
            </a:r>
            <a:r>
              <a:rPr lang="en-US" altLang="zh-HK" b="1" dirty="0">
                <a:solidFill>
                  <a:srgbClr val="0066FF"/>
                </a:solidFill>
              </a:rPr>
              <a:t>ViewGroup</a:t>
            </a:r>
            <a:r>
              <a:rPr lang="en-US" altLang="zh-HK" dirty="0">
                <a:solidFill>
                  <a:srgbClr val="0066FF"/>
                </a:solidFill>
              </a:rPr>
              <a:t> </a:t>
            </a:r>
            <a:r>
              <a:rPr lang="en-US" altLang="zh-HK" dirty="0"/>
              <a:t>object supports their own variety of </a:t>
            </a:r>
            <a:r>
              <a:rPr lang="en-US" altLang="zh-HK" b="1" dirty="0"/>
              <a:t>XML </a:t>
            </a:r>
            <a:r>
              <a:rPr lang="en-US" altLang="zh-HK" b="1" dirty="0">
                <a:solidFill>
                  <a:srgbClr val="FF00FF"/>
                </a:solidFill>
              </a:rPr>
              <a:t>attributes</a:t>
            </a:r>
            <a:r>
              <a:rPr lang="en-US" altLang="zh-HK" dirty="0"/>
              <a:t>.</a:t>
            </a:r>
          </a:p>
          <a:p>
            <a:endParaRPr lang="en-US" altLang="zh-HK" b="1" dirty="0">
              <a:solidFill>
                <a:srgbClr val="FF00FF"/>
              </a:solidFill>
            </a:endParaRPr>
          </a:p>
          <a:p>
            <a:r>
              <a:rPr lang="en-US" altLang="zh-HK" b="1" dirty="0">
                <a:solidFill>
                  <a:srgbClr val="FF00FF"/>
                </a:solidFill>
              </a:rPr>
              <a:t>Attributes</a:t>
            </a:r>
            <a:r>
              <a:rPr lang="en-US" altLang="zh-HK" dirty="0">
                <a:solidFill>
                  <a:srgbClr val="FF00FF"/>
                </a:solidFill>
              </a:rPr>
              <a:t> </a:t>
            </a:r>
            <a:r>
              <a:rPr lang="en-US" altLang="zh-HK" dirty="0"/>
              <a:t>are used to specify the properties of </a:t>
            </a:r>
            <a:r>
              <a:rPr lang="en-US" altLang="zh-HK" b="1" dirty="0">
                <a:solidFill>
                  <a:srgbClr val="0066FF"/>
                </a:solidFill>
              </a:rPr>
              <a:t>View</a:t>
            </a:r>
            <a:r>
              <a:rPr lang="en-US" altLang="zh-HK" dirty="0"/>
              <a:t> objects and </a:t>
            </a:r>
            <a:r>
              <a:rPr lang="en-US" altLang="zh-HK" b="1" dirty="0">
                <a:solidFill>
                  <a:srgbClr val="0066FF"/>
                </a:solidFill>
              </a:rPr>
              <a:t>ViewGroup</a:t>
            </a:r>
            <a:r>
              <a:rPr lang="en-US" altLang="zh-HK" dirty="0"/>
              <a:t> objects.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0905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01" y="116632"/>
            <a:ext cx="7315200" cy="715963"/>
          </a:xfrm>
        </p:spPr>
        <p:txBody>
          <a:bodyPr/>
          <a:lstStyle/>
          <a:p>
            <a:r>
              <a:rPr lang="en-US" altLang="zh-HK" dirty="0"/>
              <a:t>Common </a:t>
            </a:r>
            <a:r>
              <a:rPr lang="en-US" altLang="zh-HK" dirty="0">
                <a:solidFill>
                  <a:srgbClr val="FF00FF"/>
                </a:solidFill>
              </a:rPr>
              <a:t>Attributes</a:t>
            </a:r>
            <a:endParaRPr lang="zh-HK" altLang="en-US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70" y="1052736"/>
            <a:ext cx="8033546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600" b="1" dirty="0">
                <a:solidFill>
                  <a:srgbClr val="000000"/>
                </a:solidFill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altLang="zh-HK" sz="1600" dirty="0"/>
              <a:t>&lt;LinearLayout xmlns:android="http://schemas.android.com/</a:t>
            </a:r>
            <a:r>
              <a:rPr lang="en-US" altLang="zh-HK" sz="1600" dirty="0" err="1"/>
              <a:t>apk</a:t>
            </a:r>
            <a:r>
              <a:rPr lang="en-US" altLang="zh-HK" sz="1600" dirty="0"/>
              <a:t>/res/android"</a:t>
            </a:r>
          </a:p>
          <a:p>
            <a:pPr marL="0" indent="0">
              <a:buNone/>
            </a:pPr>
            <a:r>
              <a:rPr lang="en-US" altLang="zh-HK" sz="1600" dirty="0"/>
              <a:t>    android:layout_width="match_parent"</a:t>
            </a:r>
          </a:p>
          <a:p>
            <a:pPr marL="0" indent="0">
              <a:buNone/>
            </a:pPr>
            <a:r>
              <a:rPr lang="en-US" altLang="zh-HK" sz="1600" dirty="0"/>
              <a:t>    android:layout_height="match_parent"</a:t>
            </a:r>
          </a:p>
          <a:p>
            <a:pPr marL="0" indent="0">
              <a:buNone/>
            </a:pPr>
            <a:r>
              <a:rPr lang="en-US" altLang="zh-HK" sz="1600" dirty="0"/>
              <a:t>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orientation</a:t>
            </a:r>
            <a:r>
              <a:rPr lang="en-US" altLang="zh-HK" sz="1600" dirty="0"/>
              <a:t>="vertical"&gt;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&lt;TextView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layout_width</a:t>
            </a:r>
            <a:r>
              <a:rPr lang="en-US" altLang="zh-HK" sz="1600" dirty="0"/>
              <a:t>="match_parent"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layout_height</a:t>
            </a:r>
            <a:r>
              <a:rPr lang="en-US" altLang="zh-HK" sz="1600" dirty="0"/>
              <a:t>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text</a:t>
            </a:r>
            <a:r>
              <a:rPr lang="en-US" altLang="zh-HK" sz="1600" dirty="0"/>
              <a:t>="Hello Student!"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background</a:t>
            </a:r>
            <a:r>
              <a:rPr lang="en-US" altLang="zh-HK" sz="1600" dirty="0"/>
              <a:t>="#FFFF00"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textSize</a:t>
            </a:r>
            <a:r>
              <a:rPr lang="en-US" altLang="zh-HK" sz="1600" dirty="0"/>
              <a:t>="36sp"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layout_margin</a:t>
            </a:r>
            <a:r>
              <a:rPr lang="en-US" altLang="zh-HK" sz="1600" dirty="0"/>
              <a:t>="10dp"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padding</a:t>
            </a:r>
            <a:r>
              <a:rPr lang="en-US" altLang="zh-HK" sz="1600" dirty="0"/>
              <a:t>="30dp"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gravity</a:t>
            </a:r>
            <a:r>
              <a:rPr lang="en-US" altLang="zh-HK" sz="1600" dirty="0"/>
              <a:t>="right"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id</a:t>
            </a:r>
            <a:r>
              <a:rPr lang="en-US" altLang="zh-HK" sz="1600" dirty="0"/>
              <a:t>="</a:t>
            </a:r>
            <a:r>
              <a:rPr lang="en-US" altLang="zh-HK" sz="1600" dirty="0">
                <a:solidFill>
                  <a:srgbClr val="0000FF"/>
                </a:solidFill>
              </a:rPr>
              <a:t>@+id/</a:t>
            </a:r>
            <a:r>
              <a:rPr lang="en-US" altLang="zh-HK" sz="1600" dirty="0" err="1">
                <a:solidFill>
                  <a:srgbClr val="0000FF"/>
                </a:solidFill>
              </a:rPr>
              <a:t>textView</a:t>
            </a:r>
            <a:r>
              <a:rPr lang="en-US" altLang="zh-HK" sz="1600" dirty="0"/>
              <a:t>" /&gt;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&lt;/LinearLayout&gt;</a:t>
            </a:r>
            <a:endParaRPr lang="zh-HK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653680"/>
            <a:ext cx="4000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500306"/>
            <a:ext cx="6934200" cy="1285884"/>
          </a:xfrm>
        </p:spPr>
        <p:txBody>
          <a:bodyPr/>
          <a:lstStyle/>
          <a:p>
            <a:r>
              <a:rPr lang="en-US" altLang="zh-TW" sz="4000" dirty="0">
                <a:ea typeface="新細明體" charset="-120"/>
              </a:rPr>
              <a:t>Basic UI Development for Android Applications</a:t>
            </a:r>
          </a:p>
        </p:txBody>
      </p:sp>
      <p:pic>
        <p:nvPicPr>
          <p:cNvPr id="5" name="圖片 4" descr="androidus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3810000"/>
            <a:ext cx="2819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Common </a:t>
            </a:r>
            <a:r>
              <a:rPr lang="en-US" altLang="zh-HK" dirty="0">
                <a:solidFill>
                  <a:srgbClr val="FF00FF"/>
                </a:solidFill>
              </a:rPr>
              <a:t>Attributes </a:t>
            </a:r>
            <a:r>
              <a:rPr lang="en-US" altLang="zh-HK" dirty="0"/>
              <a:t>(cont.)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48618"/>
            <a:ext cx="8033546" cy="5692749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600" b="1" dirty="0">
                <a:solidFill>
                  <a:srgbClr val="000000"/>
                </a:solidFill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altLang="zh-HK" sz="1600" dirty="0"/>
              <a:t>&lt;LinearLayout . . . . . . android:orientation="</a:t>
            </a:r>
            <a:r>
              <a:rPr lang="en-US" altLang="zh-HK" sz="1600" b="1" dirty="0"/>
              <a:t>vertical</a:t>
            </a:r>
            <a:r>
              <a:rPr lang="en-US" altLang="zh-HK" sz="1600" dirty="0"/>
              <a:t>"&gt;</a:t>
            </a:r>
          </a:p>
          <a:p>
            <a:pPr marL="0" indent="0">
              <a:buNone/>
            </a:pPr>
            <a:r>
              <a:rPr lang="en-US" altLang="zh-HK" sz="1600" dirty="0"/>
              <a:t>    &lt;TextView  . . . . . .</a:t>
            </a:r>
          </a:p>
          <a:p>
            <a:pPr marL="0" indent="0">
              <a:buNone/>
            </a:pPr>
            <a:r>
              <a:rPr lang="en-US" altLang="zh-HK" sz="1600" dirty="0"/>
              <a:t>        android:layout_width="wrap_content"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android:layout_height="wrap_content“</a:t>
            </a:r>
          </a:p>
          <a:p>
            <a:pPr marL="0" indent="0">
              <a:buNone/>
            </a:pPr>
            <a:r>
              <a:rPr lang="en-US" altLang="zh-HK" sz="1600" dirty="0"/>
              <a:t>        android:text=“Hello“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layout_gravity</a:t>
            </a:r>
            <a:r>
              <a:rPr lang="en-US" altLang="zh-HK" sz="1600" dirty="0"/>
              <a:t>="right" /&gt;</a:t>
            </a:r>
          </a:p>
          <a:p>
            <a:pPr marL="0" indent="0">
              <a:buNone/>
            </a:pPr>
            <a:r>
              <a:rPr lang="en-US" altLang="zh-HK" sz="1600" dirty="0"/>
              <a:t>    </a:t>
            </a:r>
            <a:r>
              <a:rPr lang="en-US" altLang="zh-HK" sz="1600" b="1" dirty="0">
                <a:solidFill>
                  <a:srgbClr val="00B050"/>
                </a:solidFill>
              </a:rPr>
              <a:t>&lt;LinearLayout</a:t>
            </a:r>
          </a:p>
          <a:p>
            <a:pPr marL="0" indent="0">
              <a:buNone/>
            </a:pPr>
            <a:r>
              <a:rPr lang="en-US" altLang="zh-HK" sz="1600" dirty="0"/>
              <a:t>        android:layout_width="match_parent"</a:t>
            </a:r>
          </a:p>
          <a:p>
            <a:pPr marL="0" indent="0">
              <a:buNone/>
            </a:pPr>
            <a:r>
              <a:rPr lang="en-US" altLang="zh-HK" sz="1600" dirty="0"/>
              <a:t>        android:layout_height="wrap_content"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android:orientation="</a:t>
            </a:r>
            <a:r>
              <a:rPr lang="en-US" altLang="zh-HK" sz="1600" b="1" dirty="0"/>
              <a:t>horizontal</a:t>
            </a:r>
            <a:r>
              <a:rPr lang="en-US" altLang="zh-HK" sz="1600" dirty="0"/>
              <a:t>"&gt;</a:t>
            </a:r>
          </a:p>
          <a:p>
            <a:pPr marL="0" indent="0">
              <a:buNone/>
            </a:pPr>
            <a:r>
              <a:rPr lang="en-US" altLang="zh-HK" sz="1600" dirty="0"/>
              <a:t>        &lt;TextView . . . . . .</a:t>
            </a:r>
          </a:p>
          <a:p>
            <a:pPr marL="0" indent="0">
              <a:buNone/>
            </a:pPr>
            <a:r>
              <a:rPr lang="en-US" altLang="zh-HK" sz="1600" dirty="0"/>
              <a:t>    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layout_weight</a:t>
            </a:r>
            <a:r>
              <a:rPr lang="en-US" altLang="zh-HK" sz="1600" dirty="0"/>
              <a:t>="</a:t>
            </a:r>
            <a:r>
              <a:rPr lang="en-US" altLang="zh-HK" sz="1600" b="1" dirty="0">
                <a:solidFill>
                  <a:srgbClr val="FF0000"/>
                </a:solidFill>
              </a:rPr>
              <a:t>1</a:t>
            </a:r>
            <a:r>
              <a:rPr lang="en-US" altLang="zh-HK" sz="1600" dirty="0"/>
              <a:t>"</a:t>
            </a:r>
          </a:p>
          <a:p>
            <a:pPr marL="0" indent="0">
              <a:buNone/>
            </a:pPr>
            <a:r>
              <a:rPr lang="en-US" altLang="zh-HK" sz="1600" dirty="0"/>
              <a:t>            android:layout_width="</a:t>
            </a:r>
            <a:r>
              <a:rPr lang="en-US" altLang="zh-HK" sz="1600" b="1" dirty="0">
                <a:solidFill>
                  <a:srgbClr val="0066FF"/>
                </a:solidFill>
              </a:rPr>
              <a:t>0dp</a:t>
            </a:r>
            <a:r>
              <a:rPr lang="en-US" altLang="zh-HK" sz="1600" dirty="0"/>
              <a:t>" /&gt;</a:t>
            </a:r>
          </a:p>
          <a:p>
            <a:pPr marL="0" indent="0">
              <a:buNone/>
            </a:pPr>
            <a:r>
              <a:rPr lang="en-US" altLang="zh-HK" sz="1600" dirty="0"/>
              <a:t>        &lt;TextView . . . . . .</a:t>
            </a:r>
          </a:p>
          <a:p>
            <a:pPr marL="0" indent="0">
              <a:buNone/>
            </a:pPr>
            <a:r>
              <a:rPr lang="en-US" altLang="zh-HK" sz="1600" dirty="0"/>
              <a:t>    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layout_weight</a:t>
            </a:r>
            <a:r>
              <a:rPr lang="en-US" altLang="zh-HK" sz="1600" dirty="0"/>
              <a:t>="</a:t>
            </a:r>
            <a:r>
              <a:rPr lang="en-US" altLang="zh-HK" sz="1600" b="1" dirty="0">
                <a:solidFill>
                  <a:srgbClr val="FF0000"/>
                </a:solidFill>
              </a:rPr>
              <a:t>2</a:t>
            </a:r>
            <a:r>
              <a:rPr lang="en-US" altLang="zh-HK" sz="1600" dirty="0"/>
              <a:t>"</a:t>
            </a:r>
          </a:p>
          <a:p>
            <a:pPr marL="0" indent="0">
              <a:buNone/>
            </a:pPr>
            <a:r>
              <a:rPr lang="en-US" altLang="zh-HK" sz="1600" dirty="0"/>
              <a:t>            android:layout_width="</a:t>
            </a:r>
            <a:r>
              <a:rPr lang="en-US" altLang="zh-HK" sz="1600" b="1" dirty="0">
                <a:solidFill>
                  <a:srgbClr val="0066FF"/>
                </a:solidFill>
              </a:rPr>
              <a:t>0dp</a:t>
            </a:r>
            <a:r>
              <a:rPr lang="en-US" altLang="zh-HK" sz="1600" dirty="0"/>
              <a:t>" /&gt;</a:t>
            </a:r>
          </a:p>
          <a:p>
            <a:pPr marL="0" indent="0">
              <a:buNone/>
            </a:pPr>
            <a:r>
              <a:rPr lang="en-US" altLang="zh-HK" sz="1600" dirty="0"/>
              <a:t>    </a:t>
            </a:r>
            <a:r>
              <a:rPr lang="en-US" altLang="zh-HK" sz="1600" b="1" dirty="0">
                <a:solidFill>
                  <a:srgbClr val="00B050"/>
                </a:solidFill>
              </a:rPr>
              <a:t>&lt;/LinearLayout&gt;</a:t>
            </a:r>
          </a:p>
          <a:p>
            <a:pPr marL="0" indent="0">
              <a:buNone/>
            </a:pPr>
            <a:r>
              <a:rPr lang="en-US" altLang="zh-HK" sz="1600" dirty="0"/>
              <a:t>&lt;/LinearLayout&gt;</a:t>
            </a:r>
            <a:endParaRPr lang="zh-HK" alt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852936"/>
            <a:ext cx="4029075" cy="2952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3131840" y="3140968"/>
            <a:ext cx="4824536" cy="86409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3851920" y="4581128"/>
            <a:ext cx="1368152" cy="21602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851920" y="4689140"/>
            <a:ext cx="3312368" cy="97210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533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Common </a:t>
            </a:r>
            <a:r>
              <a:rPr lang="en-US" altLang="zh-HK" dirty="0">
                <a:solidFill>
                  <a:srgbClr val="FF00FF"/>
                </a:solidFill>
              </a:rPr>
              <a:t>Attributes </a:t>
            </a:r>
            <a:r>
              <a:rPr lang="en-US" altLang="zh-HK" dirty="0"/>
              <a:t>(cont.)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48619"/>
            <a:ext cx="8033546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600" b="1" dirty="0">
                <a:solidFill>
                  <a:srgbClr val="000000"/>
                </a:solidFill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7030A0"/>
                </a:solidFill>
              </a:rPr>
              <a:t>&lt;LinearLayout . . . . . . &gt;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&lt;</a:t>
            </a:r>
            <a:r>
              <a:rPr lang="en-US" altLang="zh-HK" sz="1600" b="1" dirty="0"/>
              <a:t>ImageView</a:t>
            </a:r>
          </a:p>
          <a:p>
            <a:pPr marL="0" indent="0">
              <a:buNone/>
            </a:pPr>
            <a:r>
              <a:rPr lang="en-US" altLang="zh-HK" sz="1600" dirty="0"/>
              <a:t>        android:layout_width="wrap_content"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android:layout_height="wrap_content"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src</a:t>
            </a:r>
            <a:r>
              <a:rPr lang="en-US" altLang="zh-HK" sz="1600" dirty="0"/>
              <a:t>="</a:t>
            </a:r>
            <a:r>
              <a:rPr lang="en-US" altLang="zh-HK" sz="1600" b="1" dirty="0">
                <a:solidFill>
                  <a:srgbClr val="00B0F0"/>
                </a:solidFill>
              </a:rPr>
              <a:t>@drawable/</a:t>
            </a:r>
            <a:r>
              <a:rPr lang="en-US" altLang="zh-HK" sz="1600" b="1" dirty="0" err="1">
                <a:solidFill>
                  <a:srgbClr val="00B0F0"/>
                </a:solidFill>
              </a:rPr>
              <a:t>android_logo</a:t>
            </a:r>
            <a:r>
              <a:rPr lang="en-US" altLang="zh-HK" sz="1600" dirty="0"/>
              <a:t>"</a:t>
            </a:r>
          </a:p>
          <a:p>
            <a:pPr marL="0" indent="0">
              <a:buNone/>
            </a:pPr>
            <a:r>
              <a:rPr lang="en-US" altLang="zh-HK" sz="1600" dirty="0"/>
              <a:t>        android:id="</a:t>
            </a:r>
            <a:r>
              <a:rPr lang="en-US" altLang="zh-HK" sz="1600" dirty="0">
                <a:solidFill>
                  <a:srgbClr val="0000FF"/>
                </a:solidFill>
              </a:rPr>
              <a:t>@+id/imageView1</a:t>
            </a:r>
            <a:r>
              <a:rPr lang="en-US" altLang="zh-HK" sz="1600" dirty="0"/>
              <a:t>" /&gt;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&lt;</a:t>
            </a:r>
            <a:r>
              <a:rPr lang="en-US" altLang="zh-HK" sz="1600" b="1" dirty="0"/>
              <a:t>ImageView</a:t>
            </a:r>
          </a:p>
          <a:p>
            <a:pPr marL="0" indent="0">
              <a:buNone/>
            </a:pPr>
            <a:r>
              <a:rPr lang="en-US" altLang="zh-HK" sz="1600" dirty="0"/>
              <a:t>        android:layout_width="100dp"</a:t>
            </a:r>
          </a:p>
          <a:p>
            <a:pPr marL="0" indent="0">
              <a:buNone/>
            </a:pPr>
            <a:r>
              <a:rPr lang="en-US" altLang="zh-HK" sz="1600" dirty="0"/>
              <a:t>        android:layout_height="100dp"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src</a:t>
            </a:r>
            <a:r>
              <a:rPr lang="en-US" altLang="zh-HK" sz="1600" dirty="0"/>
              <a:t>="</a:t>
            </a:r>
            <a:r>
              <a:rPr lang="en-US" altLang="zh-HK" sz="1600" b="1" dirty="0">
                <a:solidFill>
                  <a:srgbClr val="00B0F0"/>
                </a:solidFill>
              </a:rPr>
              <a:t>@drawable/</a:t>
            </a:r>
            <a:r>
              <a:rPr lang="en-US" altLang="zh-HK" sz="1600" b="1" dirty="0" err="1">
                <a:solidFill>
                  <a:srgbClr val="00B0F0"/>
                </a:solidFill>
              </a:rPr>
              <a:t>android_logo</a:t>
            </a:r>
            <a:r>
              <a:rPr lang="en-US" altLang="zh-HK" sz="1600" dirty="0"/>
              <a:t>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scaleType</a:t>
            </a:r>
            <a:r>
              <a:rPr lang="en-US" altLang="zh-HK" sz="1600" dirty="0"/>
              <a:t>="</a:t>
            </a:r>
            <a:r>
              <a:rPr lang="en-US" altLang="zh-HK" sz="1600" dirty="0" err="1"/>
              <a:t>fitCenter</a:t>
            </a:r>
            <a:r>
              <a:rPr lang="en-US" altLang="zh-HK" sz="1600" dirty="0"/>
              <a:t>"</a:t>
            </a:r>
          </a:p>
          <a:p>
            <a:pPr marL="0" indent="0">
              <a:buNone/>
            </a:pPr>
            <a:r>
              <a:rPr lang="en-US" altLang="zh-HK" sz="1600" dirty="0"/>
              <a:t>        android:id="</a:t>
            </a:r>
            <a:r>
              <a:rPr lang="en-US" altLang="zh-HK" sz="1600" dirty="0">
                <a:solidFill>
                  <a:srgbClr val="0000FF"/>
                </a:solidFill>
              </a:rPr>
              <a:t>@+id/imageView2</a:t>
            </a:r>
            <a:r>
              <a:rPr lang="en-US" altLang="zh-HK" sz="1600" dirty="0"/>
              <a:t>" /&gt;</a:t>
            </a:r>
          </a:p>
          <a:p>
            <a:pPr marL="0" indent="0">
              <a:buNone/>
            </a:pPr>
            <a:r>
              <a:rPr lang="en-US" altLang="zh-HK" sz="1600" dirty="0"/>
              <a:t>    . . . . . 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636912"/>
            <a:ext cx="3784883" cy="324036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4427984" y="3140968"/>
            <a:ext cx="864096" cy="5760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4211960" y="4365104"/>
            <a:ext cx="1224136" cy="288032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9502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Common </a:t>
            </a:r>
            <a:r>
              <a:rPr lang="en-US" altLang="zh-HK" dirty="0">
                <a:solidFill>
                  <a:srgbClr val="FF00FF"/>
                </a:solidFill>
              </a:rPr>
              <a:t>Attributes </a:t>
            </a:r>
            <a:r>
              <a:rPr lang="en-US" altLang="zh-HK" dirty="0"/>
              <a:t>(cont.)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48619"/>
            <a:ext cx="8033546" cy="5040560"/>
          </a:xfrm>
        </p:spPr>
        <p:txBody>
          <a:bodyPr/>
          <a:lstStyle/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. . . . . . .</a:t>
            </a:r>
          </a:p>
          <a:p>
            <a:pPr marL="0" indent="0">
              <a:buNone/>
            </a:pPr>
            <a:r>
              <a:rPr lang="en-US" altLang="zh-HK" sz="1600" dirty="0"/>
              <a:t>    &lt;</a:t>
            </a:r>
            <a:r>
              <a:rPr lang="en-US" altLang="zh-HK" sz="1600" b="1" dirty="0" err="1"/>
              <a:t>EditText</a:t>
            </a:r>
            <a:endParaRPr lang="en-US" altLang="zh-HK" sz="1600" b="1" dirty="0"/>
          </a:p>
          <a:p>
            <a:pPr marL="0" indent="0">
              <a:buNone/>
            </a:pPr>
            <a:r>
              <a:rPr lang="en-US" altLang="zh-HK" sz="1600" dirty="0"/>
              <a:t>        android:layout_width="match_parent"</a:t>
            </a:r>
          </a:p>
          <a:p>
            <a:pPr marL="0" indent="0">
              <a:buNone/>
            </a:pPr>
            <a:r>
              <a:rPr lang="en-US" altLang="zh-HK" sz="1600" dirty="0"/>
              <a:t>        android:layout_height="wrap_content"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hint</a:t>
            </a:r>
            <a:r>
              <a:rPr lang="en-US" altLang="zh-HK" sz="1600" dirty="0"/>
              <a:t>="Enter Name"</a:t>
            </a:r>
          </a:p>
          <a:p>
            <a:pPr marL="0" indent="0">
              <a:buNone/>
            </a:pPr>
            <a:r>
              <a:rPr lang="en-US" altLang="zh-HK" sz="1600" dirty="0"/>
              <a:t>        android:id="</a:t>
            </a:r>
            <a:r>
              <a:rPr lang="en-US" altLang="zh-HK" sz="1600" dirty="0">
                <a:solidFill>
                  <a:srgbClr val="0000FF"/>
                </a:solidFill>
              </a:rPr>
              <a:t>@+id/editText1</a:t>
            </a:r>
            <a:r>
              <a:rPr lang="en-US" altLang="zh-HK" sz="1600" dirty="0"/>
              <a:t>" /&gt;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&lt;</a:t>
            </a:r>
            <a:r>
              <a:rPr lang="en-US" altLang="zh-HK" sz="1600" b="1" dirty="0" err="1"/>
              <a:t>EditText</a:t>
            </a:r>
            <a:endParaRPr lang="en-US" altLang="zh-HK" sz="1600" b="1" dirty="0"/>
          </a:p>
          <a:p>
            <a:pPr marL="0" indent="0">
              <a:buNone/>
            </a:pPr>
            <a:r>
              <a:rPr lang="en-US" altLang="zh-HK" sz="1600" dirty="0"/>
              <a:t>        android:layout_width="match_parent"</a:t>
            </a:r>
          </a:p>
          <a:p>
            <a:pPr marL="0" indent="0">
              <a:buNone/>
            </a:pPr>
            <a:r>
              <a:rPr lang="en-US" altLang="zh-HK" sz="1600" dirty="0"/>
              <a:t>        android:layout_height="wrap_content"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inputType</a:t>
            </a:r>
            <a:r>
              <a:rPr lang="en-US" altLang="zh-HK" sz="1600" dirty="0"/>
              <a:t>="</a:t>
            </a:r>
            <a:r>
              <a:rPr lang="en-US" altLang="zh-HK" sz="1600" b="1" dirty="0">
                <a:solidFill>
                  <a:srgbClr val="0066FF"/>
                </a:solidFill>
              </a:rPr>
              <a:t>phone</a:t>
            </a:r>
            <a:r>
              <a:rPr lang="en-US" altLang="zh-HK" sz="1600" dirty="0"/>
              <a:t>"</a:t>
            </a:r>
          </a:p>
          <a:p>
            <a:pPr marL="0" indent="0">
              <a:buNone/>
            </a:pPr>
            <a:r>
              <a:rPr lang="en-US" altLang="zh-HK" sz="1600" dirty="0"/>
              <a:t>        android:hint="Enter Phone No."</a:t>
            </a:r>
          </a:p>
          <a:p>
            <a:pPr marL="0" indent="0">
              <a:buNone/>
            </a:pPr>
            <a:r>
              <a:rPr lang="en-US" altLang="zh-HK" sz="1600" dirty="0"/>
              <a:t>        android:id="</a:t>
            </a:r>
            <a:r>
              <a:rPr lang="en-US" altLang="zh-HK" sz="1600" dirty="0">
                <a:solidFill>
                  <a:srgbClr val="0000FF"/>
                </a:solidFill>
              </a:rPr>
              <a:t>@+id/editText2</a:t>
            </a:r>
            <a:r>
              <a:rPr lang="en-US" altLang="zh-HK" sz="1600" dirty="0"/>
              <a:t>" /&gt;</a:t>
            </a:r>
          </a:p>
          <a:p>
            <a:pPr marL="0" indent="0">
              <a:buNone/>
            </a:pPr>
            <a:endParaRPr lang="en-US" altLang="zh-HK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7030A0"/>
                </a:solidFill>
              </a:rPr>
              <a:t>&lt;/</a:t>
            </a:r>
            <a:r>
              <a:rPr lang="en-US" altLang="zh-HK" sz="1600" b="1" dirty="0" err="1">
                <a:solidFill>
                  <a:srgbClr val="7030A0"/>
                </a:solidFill>
              </a:rPr>
              <a:t>LinearLayout</a:t>
            </a:r>
            <a:r>
              <a:rPr lang="en-US" altLang="zh-HK" sz="1600" b="1" dirty="0">
                <a:solidFill>
                  <a:srgbClr val="7030A0"/>
                </a:solidFill>
              </a:rPr>
              <a:t>&gt;</a:t>
            </a:r>
            <a:endParaRPr lang="zh-HK" altLang="en-US" sz="1600" b="1" dirty="0">
              <a:solidFill>
                <a:srgbClr val="7030A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967682"/>
            <a:ext cx="3384376" cy="348565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>
            <a:off x="3671900" y="4440609"/>
            <a:ext cx="1908212" cy="82603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707904" y="2708920"/>
            <a:ext cx="1872208" cy="468052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4067944" y="3830176"/>
            <a:ext cx="1656184" cy="92147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FF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87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06" y="188640"/>
            <a:ext cx="7315200" cy="715963"/>
          </a:xfrm>
        </p:spPr>
        <p:txBody>
          <a:bodyPr/>
          <a:lstStyle/>
          <a:p>
            <a:r>
              <a:rPr lang="en-US" altLang="zh-HK" dirty="0">
                <a:solidFill>
                  <a:srgbClr val="FF00FF"/>
                </a:solidFill>
              </a:rPr>
              <a:t>View </a:t>
            </a:r>
            <a:r>
              <a:rPr lang="en-US" altLang="zh-HK" dirty="0"/>
              <a:t>– CheckBox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06" y="1052736"/>
            <a:ext cx="8033546" cy="504056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HK" sz="1600" b="1" dirty="0">
                <a:solidFill>
                  <a:srgbClr val="000000"/>
                </a:solidFill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7030A0"/>
                </a:solidFill>
              </a:rPr>
              <a:t>&lt;LinearLayout </a:t>
            </a:r>
            <a:r>
              <a:rPr lang="en-US" altLang="zh-HK" sz="1600" dirty="0"/>
              <a:t>xmlns:android="http://schemas.android.com/</a:t>
            </a:r>
            <a:r>
              <a:rPr lang="en-US" altLang="zh-HK" sz="1600" dirty="0" err="1"/>
              <a:t>apk</a:t>
            </a:r>
            <a:r>
              <a:rPr lang="en-US" altLang="zh-HK" sz="1600" dirty="0"/>
              <a:t>/res/android"</a:t>
            </a:r>
          </a:p>
          <a:p>
            <a:pPr marL="0" indent="0">
              <a:buNone/>
            </a:pPr>
            <a:r>
              <a:rPr lang="en-US" altLang="zh-HK" sz="1600" dirty="0"/>
              <a:t>    android:layout_width="match_parent"</a:t>
            </a:r>
          </a:p>
          <a:p>
            <a:pPr marL="0" indent="0">
              <a:buNone/>
            </a:pPr>
            <a:r>
              <a:rPr lang="en-US" altLang="zh-HK" sz="1600" dirty="0"/>
              <a:t>    android:layout_height="match_parent"</a:t>
            </a:r>
          </a:p>
          <a:p>
            <a:pPr marL="0" indent="0">
              <a:buNone/>
            </a:pPr>
            <a:r>
              <a:rPr lang="en-US" altLang="zh-HK" sz="1600" dirty="0"/>
              <a:t>    android:orientation="vertical"&gt;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&lt;</a:t>
            </a:r>
            <a:r>
              <a:rPr lang="en-US" altLang="zh-HK" sz="1600" b="1" dirty="0">
                <a:solidFill>
                  <a:srgbClr val="FF00FF"/>
                </a:solidFill>
              </a:rPr>
              <a:t>CheckBox</a:t>
            </a:r>
          </a:p>
          <a:p>
            <a:pPr marL="0" indent="0">
              <a:buNone/>
            </a:pPr>
            <a:r>
              <a:rPr lang="en-US" altLang="zh-HK" sz="1600" dirty="0"/>
              <a:t>        android:layout_width="wrap_content"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android:layout_height="wrap_content"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android:text="</a:t>
            </a:r>
            <a:r>
              <a:rPr lang="en-US" altLang="zh-HK" sz="1600" b="1" dirty="0"/>
              <a:t>Is Member</a:t>
            </a:r>
            <a:r>
              <a:rPr lang="en-US" altLang="zh-HK" sz="1600" dirty="0"/>
              <a:t>"</a:t>
            </a:r>
          </a:p>
          <a:p>
            <a:pPr marL="0" indent="0">
              <a:buNone/>
            </a:pPr>
            <a:r>
              <a:rPr lang="en-US" altLang="zh-HK" sz="1600" dirty="0"/>
              <a:t>        android:id="</a:t>
            </a:r>
            <a:r>
              <a:rPr lang="en-US" altLang="zh-HK" sz="1600" dirty="0">
                <a:solidFill>
                  <a:srgbClr val="0000FF"/>
                </a:solidFill>
              </a:rPr>
              <a:t>@+id/</a:t>
            </a:r>
            <a:r>
              <a:rPr lang="en-US" altLang="zh-HK" sz="1600" dirty="0" err="1">
                <a:solidFill>
                  <a:srgbClr val="0000FF"/>
                </a:solidFill>
              </a:rPr>
              <a:t>checkBox</a:t>
            </a:r>
            <a:r>
              <a:rPr lang="en-US" altLang="zh-HK" sz="1600" dirty="0"/>
              <a:t>" /&gt;</a:t>
            </a:r>
          </a:p>
          <a:p>
            <a:pPr marL="0" indent="0">
              <a:buNone/>
            </a:pPr>
            <a:r>
              <a:rPr lang="en-US" altLang="zh-HK" sz="1600" dirty="0"/>
              <a:t>    . . . . .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060848"/>
            <a:ext cx="3810000" cy="3276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979712" y="2996952"/>
            <a:ext cx="3277209" cy="14401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0119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19" y="188641"/>
            <a:ext cx="7315200" cy="504056"/>
          </a:xfrm>
        </p:spPr>
        <p:txBody>
          <a:bodyPr/>
          <a:lstStyle/>
          <a:p>
            <a:r>
              <a:rPr lang="en-US" altLang="zh-HK" sz="3600" dirty="0">
                <a:solidFill>
                  <a:srgbClr val="FF00FF"/>
                </a:solidFill>
              </a:rPr>
              <a:t>View </a:t>
            </a:r>
            <a:r>
              <a:rPr lang="en-US" altLang="zh-HK" sz="3600" dirty="0"/>
              <a:t>– RadioButton</a:t>
            </a:r>
            <a:endParaRPr lang="zh-HK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033546" cy="5904655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600" dirty="0"/>
              <a:t>. . . . . .</a:t>
            </a:r>
          </a:p>
          <a:p>
            <a:pPr marL="0" indent="0">
              <a:buNone/>
            </a:pPr>
            <a:r>
              <a:rPr lang="en-US" altLang="zh-HK" sz="1600" dirty="0"/>
              <a:t>    &lt;TextView . . . . . .</a:t>
            </a:r>
          </a:p>
          <a:p>
            <a:pPr marL="0" indent="0">
              <a:buNone/>
            </a:pPr>
            <a:r>
              <a:rPr lang="en-US" altLang="zh-HK" sz="1600" dirty="0"/>
              <a:t>        android:text="</a:t>
            </a:r>
            <a:r>
              <a:rPr lang="en-US" altLang="zh-HK" sz="1600" b="1" dirty="0"/>
              <a:t>Gender</a:t>
            </a:r>
            <a:r>
              <a:rPr lang="en-US" altLang="zh-HK" sz="1600" dirty="0"/>
              <a:t>"/&gt;   </a:t>
            </a:r>
          </a:p>
          <a:p>
            <a:pPr marL="0" indent="0">
              <a:buNone/>
            </a:pPr>
            <a:r>
              <a:rPr lang="en-US" altLang="zh-HK" sz="1600" dirty="0"/>
              <a:t>&lt;</a:t>
            </a:r>
            <a:r>
              <a:rPr lang="en-US" altLang="zh-HK" sz="1600" b="1" dirty="0">
                <a:solidFill>
                  <a:srgbClr val="FF00FF"/>
                </a:solidFill>
              </a:rPr>
              <a:t>RadioGroup</a:t>
            </a:r>
          </a:p>
          <a:p>
            <a:pPr marL="0" indent="0">
              <a:buNone/>
            </a:pPr>
            <a:r>
              <a:rPr lang="en-US" altLang="zh-HK" sz="1600" dirty="0"/>
              <a:t>        android:layout_width="wrap_content"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android:layout_height="wrap_content"</a:t>
            </a:r>
          </a:p>
          <a:p>
            <a:pPr marL="0" indent="0">
              <a:buNone/>
            </a:pPr>
            <a:r>
              <a:rPr lang="en-US" altLang="zh-HK" sz="1600" dirty="0"/>
              <a:t>        android:layout_marginLeft="</a:t>
            </a:r>
            <a:r>
              <a:rPr lang="en-US" altLang="zh-HK" sz="1600" b="1" dirty="0">
                <a:solidFill>
                  <a:srgbClr val="00B0F0"/>
                </a:solidFill>
              </a:rPr>
              <a:t>20dp</a:t>
            </a:r>
            <a:r>
              <a:rPr lang="en-US" altLang="zh-HK" sz="1600" dirty="0"/>
              <a:t>"&gt;</a:t>
            </a:r>
          </a:p>
          <a:p>
            <a:pPr marL="0" indent="0">
              <a:buNone/>
            </a:pPr>
            <a:r>
              <a:rPr lang="en-US" altLang="zh-HK" sz="1600" dirty="0"/>
              <a:t>        &lt;</a:t>
            </a:r>
            <a:r>
              <a:rPr lang="en-US" altLang="zh-HK" sz="1600" b="1" dirty="0">
                <a:solidFill>
                  <a:srgbClr val="CC66FF"/>
                </a:solidFill>
              </a:rPr>
              <a:t>RadioButton</a:t>
            </a:r>
          </a:p>
          <a:p>
            <a:pPr marL="0" indent="0">
              <a:buNone/>
            </a:pPr>
            <a:r>
              <a:rPr lang="en-US" altLang="zh-HK" sz="1600" dirty="0"/>
              <a:t>            android:layout_width="wrap_content"</a:t>
            </a:r>
          </a:p>
          <a:p>
            <a:pPr marL="0" indent="0">
              <a:buNone/>
            </a:pPr>
            <a:r>
              <a:rPr lang="en-US" altLang="zh-HK" sz="1600" dirty="0"/>
              <a:t>            android:layout_height="wrap_content"</a:t>
            </a:r>
          </a:p>
          <a:p>
            <a:pPr marL="0" indent="0">
              <a:buNone/>
            </a:pPr>
            <a:r>
              <a:rPr lang="en-US" altLang="zh-HK" sz="1600" dirty="0"/>
              <a:t>            android:text="</a:t>
            </a:r>
            <a:r>
              <a:rPr lang="en-US" altLang="zh-HK" sz="1600" b="1" dirty="0"/>
              <a:t>Male</a:t>
            </a:r>
            <a:r>
              <a:rPr lang="en-US" altLang="zh-HK" sz="1600" dirty="0"/>
              <a:t>"</a:t>
            </a:r>
          </a:p>
          <a:p>
            <a:pPr marL="0" indent="0">
              <a:buNone/>
            </a:pPr>
            <a:r>
              <a:rPr lang="en-US" altLang="zh-HK" sz="1600" dirty="0"/>
              <a:t>            android:id="</a:t>
            </a:r>
            <a:r>
              <a:rPr lang="en-US" altLang="zh-HK" sz="1600" dirty="0">
                <a:solidFill>
                  <a:srgbClr val="0000FF"/>
                </a:solidFill>
              </a:rPr>
              <a:t>@+id/radioButton1</a:t>
            </a:r>
            <a:r>
              <a:rPr lang="en-US" altLang="zh-HK" sz="1600" dirty="0"/>
              <a:t>" /&gt;</a:t>
            </a:r>
          </a:p>
          <a:p>
            <a:pPr marL="0" indent="0">
              <a:buNone/>
            </a:pPr>
            <a:r>
              <a:rPr lang="en-US" altLang="zh-HK" sz="1600" dirty="0"/>
              <a:t>        &lt;</a:t>
            </a:r>
            <a:r>
              <a:rPr lang="en-US" altLang="zh-HK" sz="1600" b="1" dirty="0">
                <a:solidFill>
                  <a:srgbClr val="CC66FF"/>
                </a:solidFill>
              </a:rPr>
              <a:t>RadioButton</a:t>
            </a:r>
          </a:p>
          <a:p>
            <a:pPr marL="0" indent="0">
              <a:buNone/>
            </a:pPr>
            <a:r>
              <a:rPr lang="en-US" altLang="zh-HK" sz="1600" dirty="0"/>
              <a:t>            android:layout_width="wrap_content"</a:t>
            </a:r>
          </a:p>
          <a:p>
            <a:pPr marL="0" indent="0">
              <a:buNone/>
            </a:pPr>
            <a:r>
              <a:rPr lang="en-US" altLang="zh-HK" sz="1600" dirty="0"/>
              <a:t>            android:layout_height="wrap_content"</a:t>
            </a:r>
          </a:p>
          <a:p>
            <a:pPr marL="0" indent="0">
              <a:buNone/>
            </a:pPr>
            <a:r>
              <a:rPr lang="en-US" altLang="zh-HK" sz="1600" dirty="0"/>
              <a:t>            android:text="</a:t>
            </a:r>
            <a:r>
              <a:rPr lang="en-US" altLang="zh-HK" sz="1600" b="1" dirty="0"/>
              <a:t>Female</a:t>
            </a:r>
            <a:r>
              <a:rPr lang="en-US" altLang="zh-HK" sz="1600" dirty="0"/>
              <a:t>"</a:t>
            </a:r>
          </a:p>
          <a:p>
            <a:pPr marL="0" indent="0">
              <a:buNone/>
            </a:pPr>
            <a:r>
              <a:rPr lang="en-US" altLang="zh-HK" sz="1600" dirty="0"/>
              <a:t>            android:</a:t>
            </a:r>
            <a:r>
              <a:rPr lang="en-US" altLang="zh-HK" sz="1600" b="1" dirty="0">
                <a:solidFill>
                  <a:srgbClr val="FF0000"/>
                </a:solidFill>
              </a:rPr>
              <a:t>checked</a:t>
            </a:r>
            <a:r>
              <a:rPr lang="en-US" altLang="zh-HK" sz="1600" dirty="0"/>
              <a:t>="true"</a:t>
            </a:r>
          </a:p>
          <a:p>
            <a:pPr marL="0" indent="0">
              <a:buNone/>
            </a:pPr>
            <a:r>
              <a:rPr lang="en-US" altLang="zh-HK" sz="1600" dirty="0"/>
              <a:t>            android:id="</a:t>
            </a:r>
            <a:r>
              <a:rPr lang="en-US" altLang="zh-HK" sz="1600" dirty="0">
                <a:solidFill>
                  <a:srgbClr val="0000FF"/>
                </a:solidFill>
              </a:rPr>
              <a:t>@+id/radioButton2</a:t>
            </a:r>
            <a:r>
              <a:rPr lang="en-US" altLang="zh-HK" sz="1600" dirty="0"/>
              <a:t>" /&gt;</a:t>
            </a:r>
          </a:p>
          <a:p>
            <a:pPr marL="0" indent="0">
              <a:buNone/>
            </a:pPr>
            <a:r>
              <a:rPr lang="en-US" altLang="zh-HK" sz="1600" dirty="0"/>
              <a:t>    &lt;</a:t>
            </a:r>
            <a:r>
              <a:rPr lang="en-US" altLang="zh-HK" sz="1600" b="1" dirty="0">
                <a:solidFill>
                  <a:srgbClr val="FF00FF"/>
                </a:solidFill>
              </a:rPr>
              <a:t>/RadioGroup</a:t>
            </a:r>
            <a:r>
              <a:rPr lang="en-US" altLang="zh-HK" sz="1600" dirty="0"/>
              <a:t>&gt;</a:t>
            </a:r>
          </a:p>
          <a:p>
            <a:pPr marL="0" indent="0">
              <a:buNone/>
            </a:pPr>
            <a:r>
              <a:rPr lang="en-US" altLang="zh-HK" sz="1600" dirty="0"/>
              <a:t>    . . . . . 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780928"/>
            <a:ext cx="3690257" cy="317657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3203848" y="3784930"/>
            <a:ext cx="2232248" cy="58017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3436398" y="4653136"/>
            <a:ext cx="2088232" cy="61206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29959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500306"/>
            <a:ext cx="6934200" cy="1285884"/>
          </a:xfrm>
        </p:spPr>
        <p:txBody>
          <a:bodyPr/>
          <a:lstStyle/>
          <a:p>
            <a:r>
              <a:rPr lang="en-US" altLang="zh-TW" sz="4000" dirty="0">
                <a:ea typeface="新細明體" charset="-120"/>
              </a:rPr>
              <a:t>UI Events Handling</a:t>
            </a:r>
          </a:p>
        </p:txBody>
      </p:sp>
      <p:pic>
        <p:nvPicPr>
          <p:cNvPr id="5" name="圖片 4" descr="androidus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3810000"/>
            <a:ext cx="2819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6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Events Handling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675" y="1302472"/>
            <a:ext cx="4973421" cy="4788532"/>
          </a:xfrm>
        </p:spPr>
        <p:txBody>
          <a:bodyPr/>
          <a:lstStyle/>
          <a:p>
            <a:r>
              <a:rPr lang="en-US" altLang="zh-HK" dirty="0"/>
              <a:t>When a user </a:t>
            </a:r>
            <a:r>
              <a:rPr lang="en-US" altLang="zh-HK" dirty="0">
                <a:solidFill>
                  <a:srgbClr val="0000FF"/>
                </a:solidFill>
              </a:rPr>
              <a:t>interacts with the </a:t>
            </a:r>
            <a:r>
              <a:rPr lang="en-US" altLang="zh-HK" b="1" dirty="0">
                <a:solidFill>
                  <a:srgbClr val="0000FF"/>
                </a:solidFill>
              </a:rPr>
              <a:t>UI</a:t>
            </a:r>
            <a:r>
              <a:rPr lang="en-US" altLang="zh-HK" dirty="0"/>
              <a:t> (e.g. </a:t>
            </a:r>
            <a:r>
              <a:rPr lang="en-US" altLang="zh-HK" i="1" dirty="0">
                <a:solidFill>
                  <a:srgbClr val="00B0F0"/>
                </a:solidFill>
              </a:rPr>
              <a:t>clicking a button</a:t>
            </a:r>
            <a:r>
              <a:rPr lang="en-US" altLang="zh-HK" dirty="0"/>
              <a:t>), </a:t>
            </a:r>
            <a:r>
              <a:rPr lang="en-US" altLang="zh-HK" b="1" dirty="0">
                <a:solidFill>
                  <a:srgbClr val="FF0000"/>
                </a:solidFill>
              </a:rPr>
              <a:t>events</a:t>
            </a:r>
            <a:r>
              <a:rPr lang="en-US" altLang="zh-HK" dirty="0">
                <a:solidFill>
                  <a:srgbClr val="FF0000"/>
                </a:solidFill>
              </a:rPr>
              <a:t> </a:t>
            </a:r>
            <a:r>
              <a:rPr lang="en-US" altLang="zh-HK" dirty="0"/>
              <a:t>(e.g. click events) will be </a:t>
            </a:r>
            <a:r>
              <a:rPr lang="en-US" altLang="zh-HK" b="1" i="1" dirty="0">
                <a:solidFill>
                  <a:srgbClr val="FF00FF"/>
                </a:solidFill>
              </a:rPr>
              <a:t>fired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Events will be handled by </a:t>
            </a:r>
            <a:r>
              <a:rPr lang="en-US" altLang="zh-HK" b="1" i="1" dirty="0">
                <a:solidFill>
                  <a:srgbClr val="0000FF"/>
                </a:solidFill>
              </a:rPr>
              <a:t>Listener objects</a:t>
            </a:r>
            <a:r>
              <a:rPr lang="en-US" altLang="zh-HK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302472"/>
            <a:ext cx="3096344" cy="50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2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600" dirty="0">
                <a:solidFill>
                  <a:srgbClr val="FF00FF"/>
                </a:solidFill>
              </a:rPr>
              <a:t>View.OnClickListener </a:t>
            </a:r>
            <a:r>
              <a:rPr lang="en-US" altLang="zh-HK" sz="3600" dirty="0"/>
              <a:t>Interface</a:t>
            </a:r>
            <a:endParaRPr lang="zh-HK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69" y="3212976"/>
            <a:ext cx="8033546" cy="2592288"/>
          </a:xfrm>
        </p:spPr>
        <p:txBody>
          <a:bodyPr/>
          <a:lstStyle/>
          <a:p>
            <a:r>
              <a:rPr lang="en-US" altLang="zh-HK" sz="2000" dirty="0"/>
              <a:t>The  </a:t>
            </a:r>
            <a:r>
              <a:rPr lang="en-US" altLang="zh-HK" sz="2000" b="1" dirty="0">
                <a:solidFill>
                  <a:srgbClr val="0000FF"/>
                </a:solidFill>
              </a:rPr>
              <a:t>View.OnClickListener</a:t>
            </a:r>
            <a:r>
              <a:rPr lang="en-US" altLang="zh-HK" sz="2000" dirty="0"/>
              <a:t> Interface is defined in the </a:t>
            </a:r>
            <a:r>
              <a:rPr lang="en-US" altLang="zh-HK" sz="2000" dirty="0">
                <a:solidFill>
                  <a:srgbClr val="FF00FF"/>
                </a:solidFill>
              </a:rPr>
              <a:t>View</a:t>
            </a:r>
            <a:r>
              <a:rPr lang="en-US" altLang="zh-HK" sz="2000" dirty="0"/>
              <a:t> class.</a:t>
            </a:r>
          </a:p>
          <a:p>
            <a:r>
              <a:rPr lang="en-US" altLang="zh-HK" sz="2000" dirty="0"/>
              <a:t>An object of type </a:t>
            </a:r>
            <a:r>
              <a:rPr lang="en-US" altLang="zh-HK" sz="2000" b="1" dirty="0">
                <a:solidFill>
                  <a:srgbClr val="0000FF"/>
                </a:solidFill>
              </a:rPr>
              <a:t>View.OnClickListener</a:t>
            </a:r>
            <a:r>
              <a:rPr lang="en-US" altLang="zh-HK" sz="2000" dirty="0"/>
              <a:t> is used to handle </a:t>
            </a:r>
            <a:r>
              <a:rPr lang="en-US" altLang="zh-HK" sz="2000" b="1" dirty="0">
                <a:solidFill>
                  <a:srgbClr val="00B0F0"/>
                </a:solidFill>
              </a:rPr>
              <a:t>click events </a:t>
            </a:r>
            <a:r>
              <a:rPr lang="en-US" altLang="zh-HK" sz="2000" dirty="0"/>
              <a:t>on view </a:t>
            </a:r>
            <a:r>
              <a:rPr lang="en-US" altLang="zh-HK" sz="2000" b="1" dirty="0">
                <a:solidFill>
                  <a:srgbClr val="CC66FF"/>
                </a:solidFill>
              </a:rPr>
              <a:t>objects</a:t>
            </a:r>
            <a:r>
              <a:rPr lang="en-US" altLang="zh-HK" sz="2000" dirty="0">
                <a:solidFill>
                  <a:srgbClr val="CC66FF"/>
                </a:solidFill>
              </a:rPr>
              <a:t> </a:t>
            </a:r>
            <a:r>
              <a:rPr lang="en-US" altLang="zh-HK" sz="2000" dirty="0"/>
              <a:t>(e.g. </a:t>
            </a:r>
            <a:r>
              <a:rPr lang="en-US" altLang="zh-HK" sz="2000" i="1" dirty="0">
                <a:solidFill>
                  <a:srgbClr val="CC66FF"/>
                </a:solidFill>
              </a:rPr>
              <a:t>TextView</a:t>
            </a:r>
            <a:r>
              <a:rPr lang="en-US" altLang="zh-HK" sz="2000" dirty="0"/>
              <a:t>, </a:t>
            </a:r>
            <a:r>
              <a:rPr lang="en-US" altLang="zh-HK" sz="2000" i="1" dirty="0">
                <a:solidFill>
                  <a:srgbClr val="CC66FF"/>
                </a:solidFill>
              </a:rPr>
              <a:t>Button</a:t>
            </a:r>
            <a:r>
              <a:rPr lang="en-US" altLang="zh-HK" sz="2000" dirty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869" y="1340768"/>
            <a:ext cx="756084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600" dirty="0"/>
              <a:t>public </a:t>
            </a:r>
            <a:r>
              <a:rPr lang="en-US" altLang="zh-HK" sz="1600" dirty="0">
                <a:solidFill>
                  <a:srgbClr val="FF00FF"/>
                </a:solidFill>
              </a:rPr>
              <a:t>View</a:t>
            </a:r>
            <a:r>
              <a:rPr lang="en-US" altLang="zh-HK" sz="1600" dirty="0"/>
              <a:t> ... {</a:t>
            </a:r>
          </a:p>
          <a:p>
            <a:pPr algn="l"/>
            <a:r>
              <a:rPr lang="en-US" altLang="zh-HK" sz="1600" dirty="0"/>
              <a:t>   public interface </a:t>
            </a:r>
            <a:r>
              <a:rPr lang="en-US" altLang="zh-HK" sz="1600" b="1" dirty="0" err="1">
                <a:solidFill>
                  <a:srgbClr val="0000FF"/>
                </a:solidFill>
              </a:rPr>
              <a:t>OnClickListener</a:t>
            </a:r>
            <a:r>
              <a:rPr lang="en-US" altLang="zh-HK" sz="1600" b="1" dirty="0">
                <a:solidFill>
                  <a:srgbClr val="0000FF"/>
                </a:solidFill>
              </a:rPr>
              <a:t> </a:t>
            </a:r>
            <a:r>
              <a:rPr lang="en-US" altLang="zh-HK" sz="1600" dirty="0"/>
              <a:t>{</a:t>
            </a:r>
          </a:p>
          <a:p>
            <a:pPr algn="l"/>
            <a:r>
              <a:rPr lang="en-US" altLang="zh-HK" sz="1600" dirty="0"/>
              <a:t>       void </a:t>
            </a:r>
            <a:r>
              <a:rPr lang="en-US" altLang="zh-HK" sz="1600" b="1" dirty="0" err="1">
                <a:solidFill>
                  <a:srgbClr val="0000FF"/>
                </a:solidFill>
              </a:rPr>
              <a:t>onClick</a:t>
            </a:r>
            <a:r>
              <a:rPr lang="en-US" altLang="zh-HK" sz="1600" dirty="0"/>
              <a:t>(View v);</a:t>
            </a:r>
          </a:p>
          <a:p>
            <a:pPr algn="l"/>
            <a:r>
              <a:rPr lang="en-US" altLang="zh-HK" sz="1600" dirty="0"/>
              <a:t>   }</a:t>
            </a:r>
          </a:p>
          <a:p>
            <a:pPr algn="l"/>
            <a:r>
              <a:rPr lang="en-US" altLang="zh-HK" sz="1600" dirty="0"/>
              <a:t>}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113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315200" cy="504056"/>
          </a:xfrm>
        </p:spPr>
        <p:txBody>
          <a:bodyPr/>
          <a:lstStyle/>
          <a:p>
            <a:r>
              <a:rPr lang="en-US" altLang="zh-HK" sz="3200" dirty="0"/>
              <a:t>Example 1 (</a:t>
            </a:r>
            <a:r>
              <a:rPr lang="en-US" altLang="zh-HK" sz="3200" dirty="0">
                <a:solidFill>
                  <a:srgbClr val="FF00FF"/>
                </a:solidFill>
              </a:rPr>
              <a:t>Anonymous Inner Class</a:t>
            </a:r>
            <a:r>
              <a:rPr lang="en-US" altLang="zh-HK" sz="3200" dirty="0"/>
              <a:t>)</a:t>
            </a:r>
            <a:endParaRPr lang="zh-HK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05" y="620688"/>
            <a:ext cx="8033546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600" dirty="0"/>
              <a:t>public class </a:t>
            </a:r>
            <a:r>
              <a:rPr lang="en-US" altLang="zh-HK" sz="1600" b="1" dirty="0">
                <a:solidFill>
                  <a:srgbClr val="7030A0"/>
                </a:solidFill>
              </a:rPr>
              <a:t>MainActivity</a:t>
            </a:r>
            <a:r>
              <a:rPr lang="en-US" altLang="zh-HK" sz="1600" dirty="0">
                <a:solidFill>
                  <a:srgbClr val="7030A0"/>
                </a:solidFill>
              </a:rPr>
              <a:t> </a:t>
            </a:r>
            <a:r>
              <a:rPr lang="en-US" altLang="zh-HK" sz="1600" dirty="0"/>
              <a:t>extends </a:t>
            </a:r>
            <a:r>
              <a:rPr lang="en-US" altLang="zh-HK" sz="1600" b="1" dirty="0">
                <a:solidFill>
                  <a:srgbClr val="FF0000"/>
                </a:solidFill>
              </a:rPr>
              <a:t>AppCompatActivity</a:t>
            </a:r>
            <a:r>
              <a:rPr lang="en-US" altLang="zh-HK" sz="1600" dirty="0">
                <a:solidFill>
                  <a:srgbClr val="FF0000"/>
                </a:solidFill>
              </a:rPr>
              <a:t> </a:t>
            </a:r>
            <a:r>
              <a:rPr lang="en-US" altLang="zh-HK" sz="1600" dirty="0"/>
              <a:t>{</a:t>
            </a:r>
          </a:p>
          <a:p>
            <a:pPr marL="0" indent="0">
              <a:buNone/>
            </a:pPr>
            <a:r>
              <a:rPr lang="en-US" altLang="zh-HK" sz="1600" dirty="0"/>
              <a:t>    private Button </a:t>
            </a:r>
            <a:r>
              <a:rPr lang="en-US" altLang="zh-HK" sz="1600" b="1" dirty="0" err="1"/>
              <a:t>buttonR</a:t>
            </a:r>
            <a:r>
              <a:rPr lang="en-US" altLang="zh-HK" sz="1600" dirty="0"/>
              <a:t>, </a:t>
            </a:r>
            <a:r>
              <a:rPr lang="en-US" altLang="zh-HK" sz="1600" b="1" dirty="0" err="1"/>
              <a:t>buttonG</a:t>
            </a:r>
            <a:r>
              <a:rPr lang="en-US" altLang="zh-HK" sz="1600" dirty="0"/>
              <a:t>, </a:t>
            </a:r>
            <a:r>
              <a:rPr lang="en-US" altLang="zh-HK" sz="1600" b="1" dirty="0" err="1"/>
              <a:t>buttonB</a:t>
            </a:r>
            <a:r>
              <a:rPr lang="en-US" altLang="zh-HK" sz="1600" dirty="0"/>
              <a:t>;</a:t>
            </a:r>
          </a:p>
          <a:p>
            <a:pPr marL="0" indent="0">
              <a:buNone/>
            </a:pPr>
            <a:r>
              <a:rPr lang="en-US" altLang="zh-HK" sz="1600" dirty="0"/>
              <a:t>    private TextView </a:t>
            </a:r>
            <a:r>
              <a:rPr lang="en-US" altLang="zh-HK" sz="1600" b="1" dirty="0"/>
              <a:t>textView1</a:t>
            </a:r>
            <a:r>
              <a:rPr lang="en-US" altLang="zh-HK" sz="1600" dirty="0"/>
              <a:t>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>
                <a:solidFill>
                  <a:srgbClr val="00B050"/>
                </a:solidFill>
              </a:rPr>
              <a:t>    @Override</a:t>
            </a:r>
          </a:p>
          <a:p>
            <a:pPr marL="0" indent="0">
              <a:buNone/>
            </a:pPr>
            <a:r>
              <a:rPr lang="en-US" altLang="zh-HK" sz="1600" dirty="0"/>
              <a:t>    protected void </a:t>
            </a:r>
            <a:r>
              <a:rPr lang="en-US" altLang="zh-HK" sz="1600" dirty="0" err="1"/>
              <a:t>onCreate</a:t>
            </a:r>
            <a:r>
              <a:rPr lang="en-US" altLang="zh-HK" sz="1600" dirty="0"/>
              <a:t>(Bundle 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 {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super.onCreate</a:t>
            </a:r>
            <a:r>
              <a:rPr lang="en-US" altLang="zh-HK" sz="1600" dirty="0"/>
              <a:t>(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setContentView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R.layout.activity_main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buttonR</a:t>
            </a:r>
            <a:r>
              <a:rPr lang="en-US" altLang="zh-HK" sz="1600" dirty="0"/>
              <a:t> = (Button)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R.id.buttonR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buttonG</a:t>
            </a:r>
            <a:r>
              <a:rPr lang="en-US" altLang="zh-HK" sz="1600" dirty="0"/>
              <a:t> = (Button)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R.id.buttonG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buttonB</a:t>
            </a:r>
            <a:r>
              <a:rPr lang="en-US" altLang="zh-HK" sz="1600" dirty="0"/>
              <a:t> = (Button)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R.id.buttonB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textView1 = (TextView)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(R.id.textView1);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  buttonR.setOnClickListener</a:t>
            </a:r>
            <a:r>
              <a:rPr lang="en-US" altLang="zh-HK" sz="1600" b="1" dirty="0">
                <a:solidFill>
                  <a:srgbClr val="FF0000"/>
                </a:solidFill>
              </a:rPr>
              <a:t>(  </a:t>
            </a:r>
            <a:r>
              <a:rPr lang="en-US" altLang="zh-HK" sz="1600" b="1" dirty="0">
                <a:solidFill>
                  <a:srgbClr val="0066FF"/>
                </a:solidFill>
              </a:rPr>
              <a:t>new View.OnClickListener() {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b="1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public void </a:t>
            </a:r>
            <a:r>
              <a:rPr lang="en-US" altLang="zh-HK" sz="1600" b="1" dirty="0" err="1">
                <a:solidFill>
                  <a:srgbClr val="FF0000"/>
                </a:solidFill>
              </a:rPr>
              <a:t>onClick</a:t>
            </a:r>
            <a:r>
              <a:rPr lang="en-US" altLang="zh-HK" sz="1600" b="1" dirty="0">
                <a:solidFill>
                  <a:srgbClr val="0066FF"/>
                </a:solidFill>
              </a:rPr>
              <a:t>(View v) {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   </a:t>
            </a:r>
            <a:r>
              <a:rPr lang="en-US" altLang="zh-HK" sz="1600" b="1" dirty="0">
                <a:solidFill>
                  <a:srgbClr val="0000FF"/>
                </a:solidFill>
              </a:rPr>
              <a:t>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Color.RED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}  </a:t>
            </a:r>
            <a:r>
              <a:rPr lang="en-US" altLang="zh-HK" sz="1600" b="1" dirty="0">
                <a:solidFill>
                  <a:srgbClr val="FF0000"/>
                </a:solidFill>
              </a:rPr>
              <a:t>)</a:t>
            </a:r>
            <a:r>
              <a:rPr lang="en-US" altLang="zh-HK" sz="1600" dirty="0"/>
              <a:t>;</a:t>
            </a:r>
          </a:p>
          <a:p>
            <a:pPr marL="0" indent="0">
              <a:buNone/>
            </a:pPr>
            <a:r>
              <a:rPr lang="en-US" altLang="zh-HK" sz="1600" dirty="0"/>
              <a:t>        . . . . . .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</a:p>
          <a:p>
            <a:pPr marL="0" indent="0">
              <a:buNone/>
            </a:pPr>
            <a:r>
              <a:rPr lang="en-US" altLang="zh-HK" sz="1600" dirty="0"/>
              <a:t>   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4283968" y="4653136"/>
            <a:ext cx="2592288" cy="7200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275651" y="4725144"/>
            <a:ext cx="0" cy="288032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876256" y="4653136"/>
            <a:ext cx="72008" cy="144016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755576" y="5013176"/>
            <a:ext cx="3520075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755576" y="5013176"/>
            <a:ext cx="0" cy="151216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755576" y="6525344"/>
            <a:ext cx="360040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1115616" y="6237312"/>
            <a:ext cx="0" cy="288032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1115616" y="6093296"/>
            <a:ext cx="5832648" cy="14401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308304" y="5013176"/>
            <a:ext cx="1584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800" b="1" dirty="0">
                <a:solidFill>
                  <a:srgbClr val="FF00FF"/>
                </a:solidFill>
              </a:rPr>
              <a:t>Anonymous Inner</a:t>
            </a:r>
          </a:p>
          <a:p>
            <a:pPr algn="l"/>
            <a:r>
              <a:rPr lang="en-US" altLang="zh-HK" sz="1800" dirty="0"/>
              <a:t>Class</a:t>
            </a:r>
            <a:endParaRPr lang="zh-HK" altLang="en-US" sz="18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6912260" y="5474841"/>
            <a:ext cx="554856" cy="1737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020272" y="3429000"/>
            <a:ext cx="18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600" b="1" i="1" dirty="0">
                <a:solidFill>
                  <a:srgbClr val="00B0F0"/>
                </a:solidFill>
              </a:rPr>
              <a:t>Create</a:t>
            </a:r>
            <a:r>
              <a:rPr lang="en-US" altLang="zh-HK" sz="1600" dirty="0">
                <a:solidFill>
                  <a:srgbClr val="00B0F0"/>
                </a:solidFill>
              </a:rPr>
              <a:t> </a:t>
            </a:r>
            <a:r>
              <a:rPr lang="en-US" altLang="zh-HK" sz="1600" dirty="0"/>
              <a:t>an object of the anonymous inner class</a:t>
            </a:r>
            <a:endParaRPr lang="zh-HK" altLang="en-US" sz="1600" dirty="0"/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4031940" y="4581128"/>
            <a:ext cx="0" cy="22618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031940" y="4509120"/>
            <a:ext cx="3888432" cy="7200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30" idx="2"/>
          </p:cNvCxnSpPr>
          <p:nvPr/>
        </p:nvCxnSpPr>
        <p:spPr bwMode="auto">
          <a:xfrm flipV="1">
            <a:off x="7920372" y="4259997"/>
            <a:ext cx="0" cy="249123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516216" y="1124744"/>
            <a:ext cx="237626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600" dirty="0"/>
              <a:t>An </a:t>
            </a:r>
            <a:r>
              <a:rPr lang="en-US" altLang="zh-HK" sz="1600" b="1" dirty="0">
                <a:solidFill>
                  <a:srgbClr val="FF00FF"/>
                </a:solidFill>
              </a:rPr>
              <a:t>anonymous</a:t>
            </a:r>
            <a:r>
              <a:rPr lang="en-US" altLang="zh-HK" sz="1600" dirty="0">
                <a:solidFill>
                  <a:srgbClr val="FF00FF"/>
                </a:solidFill>
              </a:rPr>
              <a:t> </a:t>
            </a:r>
            <a:r>
              <a:rPr lang="en-US" altLang="zh-HK" sz="1600" dirty="0"/>
              <a:t>class is a class with no name.</a:t>
            </a:r>
          </a:p>
          <a:p>
            <a:pPr algn="l"/>
            <a:endParaRPr lang="en-US" altLang="zh-HK" sz="1600" dirty="0"/>
          </a:p>
          <a:p>
            <a:pPr algn="l"/>
            <a:r>
              <a:rPr lang="en-US" altLang="zh-HK" sz="1600" dirty="0"/>
              <a:t>An </a:t>
            </a:r>
            <a:r>
              <a:rPr lang="en-US" altLang="zh-HK" sz="1600" b="1" dirty="0">
                <a:solidFill>
                  <a:srgbClr val="FF00FF"/>
                </a:solidFill>
              </a:rPr>
              <a:t>inner</a:t>
            </a:r>
            <a:r>
              <a:rPr lang="en-US" altLang="zh-HK" sz="1600" dirty="0">
                <a:solidFill>
                  <a:srgbClr val="FF00FF"/>
                </a:solidFill>
              </a:rPr>
              <a:t> </a:t>
            </a:r>
            <a:r>
              <a:rPr lang="en-US" altLang="zh-HK" sz="1600" dirty="0"/>
              <a:t>class is a class defined within another class.</a:t>
            </a:r>
          </a:p>
        </p:txBody>
      </p:sp>
    </p:spTree>
    <p:extLst>
      <p:ext uri="{BB962C8B-B14F-4D97-AF65-F5344CB8AC3E}">
        <p14:creationId xmlns:p14="http://schemas.microsoft.com/office/powerpoint/2010/main" val="511635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315200" cy="504056"/>
          </a:xfrm>
        </p:spPr>
        <p:txBody>
          <a:bodyPr/>
          <a:lstStyle/>
          <a:p>
            <a:r>
              <a:rPr lang="en-US" altLang="zh-HK" sz="3200" dirty="0"/>
              <a:t>Example 1 (</a:t>
            </a:r>
            <a:r>
              <a:rPr lang="en-US" altLang="zh-HK" sz="3200" dirty="0">
                <a:solidFill>
                  <a:srgbClr val="00B0F0"/>
                </a:solidFill>
              </a:rPr>
              <a:t>cont.</a:t>
            </a:r>
            <a:r>
              <a:rPr lang="en-US" altLang="zh-HK" sz="3200" dirty="0"/>
              <a:t>)</a:t>
            </a:r>
            <a:endParaRPr lang="zh-HK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05" y="620688"/>
            <a:ext cx="8033546" cy="5544616"/>
          </a:xfrm>
        </p:spPr>
        <p:txBody>
          <a:bodyPr/>
          <a:lstStyle/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      . . . . . .</a:t>
            </a:r>
          </a:p>
          <a:p>
            <a:pPr marL="0" indent="0">
              <a:buNone/>
            </a:pPr>
            <a:r>
              <a:rPr lang="en-US" altLang="zh-HK" sz="1600" dirty="0"/>
              <a:t>         </a:t>
            </a:r>
            <a:r>
              <a:rPr lang="en-US" altLang="zh-HK" sz="1600" dirty="0" err="1"/>
              <a:t>buttonG.setOnClickListener</a:t>
            </a:r>
            <a:r>
              <a:rPr lang="en-US" altLang="zh-HK" sz="1600" b="1" dirty="0">
                <a:solidFill>
                  <a:srgbClr val="FF0000"/>
                </a:solidFill>
              </a:rPr>
              <a:t>(</a:t>
            </a:r>
            <a:r>
              <a:rPr lang="en-US" altLang="zh-HK" sz="1600" b="1" dirty="0">
                <a:solidFill>
                  <a:srgbClr val="0066FF"/>
                </a:solidFill>
              </a:rPr>
              <a:t>new View.OnClickListener() {</a:t>
            </a:r>
          </a:p>
          <a:p>
            <a:pPr marL="0" indent="0">
              <a:buNone/>
            </a:pPr>
            <a:r>
              <a:rPr lang="en-US" altLang="zh-HK" sz="1600" dirty="0"/>
              <a:t>             </a:t>
            </a:r>
            <a:r>
              <a:rPr lang="en-US" altLang="zh-HK" sz="1600" b="1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public void </a:t>
            </a:r>
            <a:r>
              <a:rPr lang="en-US" altLang="zh-HK" sz="1600" b="1" dirty="0">
                <a:solidFill>
                  <a:srgbClr val="FF0000"/>
                </a:solidFill>
              </a:rPr>
              <a:t>onClick</a:t>
            </a:r>
            <a:r>
              <a:rPr lang="en-US" altLang="zh-HK" sz="1600" b="1" dirty="0">
                <a:solidFill>
                  <a:srgbClr val="0066FF"/>
                </a:solidFill>
              </a:rPr>
              <a:t>(View v) {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    textView1.setBackgroundColor(</a:t>
            </a:r>
            <a:r>
              <a:rPr lang="en-US" altLang="zh-HK" sz="1600" b="1" dirty="0" err="1">
                <a:solidFill>
                  <a:srgbClr val="0066FF"/>
                </a:solidFill>
              </a:rPr>
              <a:t>Color.GREEN</a:t>
            </a:r>
            <a:r>
              <a:rPr lang="en-US" altLang="zh-HK" sz="1600" b="1" dirty="0">
                <a:solidFill>
                  <a:srgbClr val="0066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}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}</a:t>
            </a:r>
            <a:r>
              <a:rPr lang="en-US" altLang="zh-HK" sz="1600" b="1" dirty="0">
                <a:solidFill>
                  <a:srgbClr val="FF0000"/>
                </a:solidFill>
              </a:rPr>
              <a:t>)</a:t>
            </a:r>
            <a:r>
              <a:rPr lang="en-US" altLang="zh-HK" sz="1600" dirty="0"/>
              <a:t>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   </a:t>
            </a:r>
            <a:r>
              <a:rPr lang="en-US" altLang="zh-HK" sz="1600" dirty="0" err="1"/>
              <a:t>buttonB.setOnClickListener</a:t>
            </a:r>
            <a:r>
              <a:rPr lang="en-US" altLang="zh-HK" sz="1600" b="1" dirty="0">
                <a:solidFill>
                  <a:srgbClr val="FF0000"/>
                </a:solidFill>
              </a:rPr>
              <a:t>(</a:t>
            </a:r>
            <a:r>
              <a:rPr lang="en-US" altLang="zh-HK" sz="1600" b="1" dirty="0">
                <a:solidFill>
                  <a:srgbClr val="0066FF"/>
                </a:solidFill>
              </a:rPr>
              <a:t>new View.OnClickListener() {</a:t>
            </a:r>
          </a:p>
          <a:p>
            <a:pPr marL="0" indent="0">
              <a:buNone/>
            </a:pPr>
            <a:r>
              <a:rPr lang="en-US" altLang="zh-HK" sz="1600" dirty="0"/>
              <a:t>             </a:t>
            </a:r>
            <a:r>
              <a:rPr lang="en-US" altLang="zh-HK" sz="1600" b="1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public void </a:t>
            </a:r>
            <a:r>
              <a:rPr lang="en-US" altLang="zh-HK" sz="1600" b="1" dirty="0" err="1">
                <a:solidFill>
                  <a:srgbClr val="FF0000"/>
                </a:solidFill>
              </a:rPr>
              <a:t>onClick</a:t>
            </a:r>
            <a:r>
              <a:rPr lang="en-US" altLang="zh-HK" sz="1600" b="1" dirty="0">
                <a:solidFill>
                  <a:srgbClr val="0066FF"/>
                </a:solidFill>
              </a:rPr>
              <a:t>(View v) {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    </a:t>
            </a:r>
            <a:r>
              <a:rPr lang="en-US" altLang="zh-HK" sz="1600" b="1" dirty="0">
                <a:solidFill>
                  <a:srgbClr val="0000FF"/>
                </a:solidFill>
              </a:rPr>
              <a:t>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Color.BLUE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}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}</a:t>
            </a:r>
            <a:r>
              <a:rPr lang="en-US" altLang="zh-HK" sz="1600" b="1" dirty="0">
                <a:solidFill>
                  <a:srgbClr val="FF0000"/>
                </a:solidFill>
              </a:rPr>
              <a:t>)</a:t>
            </a:r>
            <a:r>
              <a:rPr lang="en-US" altLang="zh-HK" sz="1600" dirty="0"/>
              <a:t>;   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}</a:t>
            </a:r>
          </a:p>
          <a:p>
            <a:pPr marL="0" indent="0">
              <a:buNone/>
            </a:pPr>
            <a:r>
              <a:rPr lang="en-US" altLang="zh-HK" sz="1600" dirty="0"/>
              <a:t>}     </a:t>
            </a:r>
          </a:p>
          <a:p>
            <a:pPr marL="0" indent="0">
              <a:buNone/>
            </a:pPr>
            <a:r>
              <a:rPr lang="en-US" altLang="zh-HK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005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Android UI Overview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/>
              <a:t>All user interface elements in an Android app are built using </a:t>
            </a:r>
            <a:r>
              <a:rPr lang="en-US" altLang="zh-HK" sz="2400" b="1" dirty="0">
                <a:solidFill>
                  <a:srgbClr val="FF00FF"/>
                </a:solidFill>
              </a:rPr>
              <a:t>View</a:t>
            </a:r>
            <a:r>
              <a:rPr lang="en-US" altLang="zh-HK" sz="2400" dirty="0">
                <a:solidFill>
                  <a:srgbClr val="FF00FF"/>
                </a:solidFill>
              </a:rPr>
              <a:t> </a:t>
            </a:r>
            <a:r>
              <a:rPr lang="en-US" altLang="zh-HK" sz="2400" dirty="0"/>
              <a:t>and </a:t>
            </a:r>
            <a:r>
              <a:rPr lang="en-US" altLang="zh-HK" sz="2400" b="1" dirty="0">
                <a:solidFill>
                  <a:srgbClr val="FF00FF"/>
                </a:solidFill>
              </a:rPr>
              <a:t>ViewGroup</a:t>
            </a:r>
            <a:r>
              <a:rPr lang="en-US" altLang="zh-HK" sz="2400" dirty="0">
                <a:solidFill>
                  <a:srgbClr val="FF00FF"/>
                </a:solidFill>
              </a:rPr>
              <a:t> </a:t>
            </a:r>
            <a:r>
              <a:rPr lang="en-US" altLang="zh-HK" sz="2400" dirty="0"/>
              <a:t>objects. </a:t>
            </a:r>
          </a:p>
          <a:p>
            <a:endParaRPr lang="en-US" altLang="zh-HK" sz="2400" dirty="0"/>
          </a:p>
          <a:p>
            <a:r>
              <a:rPr lang="en-US" altLang="zh-HK" sz="2400" dirty="0"/>
              <a:t>A </a:t>
            </a:r>
            <a:r>
              <a:rPr lang="en-US" altLang="zh-HK" sz="2400" b="1" dirty="0">
                <a:solidFill>
                  <a:srgbClr val="FF00FF"/>
                </a:solidFill>
              </a:rPr>
              <a:t>View</a:t>
            </a:r>
            <a:r>
              <a:rPr lang="en-US" altLang="zh-HK" sz="2400" dirty="0">
                <a:solidFill>
                  <a:srgbClr val="FF00FF"/>
                </a:solidFill>
              </a:rPr>
              <a:t> </a:t>
            </a:r>
            <a:r>
              <a:rPr lang="en-US" altLang="zh-HK" sz="2400" dirty="0"/>
              <a:t>object (e.g. </a:t>
            </a:r>
            <a:r>
              <a:rPr lang="en-US" altLang="zh-HK" sz="2400" dirty="0">
                <a:solidFill>
                  <a:srgbClr val="0066FF"/>
                </a:solidFill>
              </a:rPr>
              <a:t>Button</a:t>
            </a:r>
            <a:r>
              <a:rPr lang="en-US" altLang="zh-HK" sz="2400" dirty="0"/>
              <a:t>, </a:t>
            </a:r>
            <a:r>
              <a:rPr lang="en-US" altLang="zh-HK" sz="2400" dirty="0">
                <a:solidFill>
                  <a:srgbClr val="0066FF"/>
                </a:solidFill>
              </a:rPr>
              <a:t>TextView</a:t>
            </a:r>
            <a:r>
              <a:rPr lang="en-US" altLang="zh-HK" sz="2400" dirty="0"/>
              <a:t>) draws something on the monitor and lets user to interact with. </a:t>
            </a:r>
          </a:p>
          <a:p>
            <a:endParaRPr lang="en-US" altLang="zh-HK" sz="2400" dirty="0"/>
          </a:p>
          <a:p>
            <a:r>
              <a:rPr lang="en-US" altLang="zh-HK" sz="2400" dirty="0"/>
              <a:t>A </a:t>
            </a:r>
            <a:r>
              <a:rPr lang="en-US" altLang="zh-HK" sz="2400" b="1" dirty="0">
                <a:solidFill>
                  <a:srgbClr val="FF00FF"/>
                </a:solidFill>
              </a:rPr>
              <a:t>ViewGroup</a:t>
            </a:r>
            <a:r>
              <a:rPr lang="en-US" altLang="zh-HK" sz="2400" dirty="0">
                <a:solidFill>
                  <a:srgbClr val="FF00FF"/>
                </a:solidFill>
              </a:rPr>
              <a:t> </a:t>
            </a:r>
            <a:r>
              <a:rPr lang="en-US" altLang="zh-HK" sz="2400" dirty="0"/>
              <a:t>object (e.g. </a:t>
            </a:r>
            <a:r>
              <a:rPr lang="en-US" altLang="zh-HK" sz="2400" dirty="0">
                <a:solidFill>
                  <a:srgbClr val="0066FF"/>
                </a:solidFill>
              </a:rPr>
              <a:t>LinearLayout</a:t>
            </a:r>
            <a:r>
              <a:rPr lang="en-US" altLang="zh-HK" sz="2400" dirty="0"/>
              <a:t>) can hold other </a:t>
            </a:r>
            <a:r>
              <a:rPr lang="en-US" altLang="zh-HK" sz="2400" b="1" i="1" dirty="0">
                <a:solidFill>
                  <a:srgbClr val="0000CC"/>
                </a:solidFill>
              </a:rPr>
              <a:t>View</a:t>
            </a:r>
            <a:r>
              <a:rPr lang="en-US" altLang="zh-HK" sz="2400" dirty="0">
                <a:solidFill>
                  <a:srgbClr val="0000CC"/>
                </a:solidFill>
              </a:rPr>
              <a:t> </a:t>
            </a:r>
            <a:r>
              <a:rPr lang="en-US" altLang="zh-HK" sz="2400" dirty="0"/>
              <a:t>(and/or </a:t>
            </a:r>
            <a:r>
              <a:rPr lang="en-US" altLang="zh-HK" sz="2400" b="1" i="1" dirty="0">
                <a:solidFill>
                  <a:srgbClr val="0000CC"/>
                </a:solidFill>
              </a:rPr>
              <a:t>ViewGroup</a:t>
            </a:r>
            <a:r>
              <a:rPr lang="en-US" altLang="zh-HK" sz="2400" dirty="0"/>
              <a:t>) objects for the layout of UI.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283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315200" cy="504056"/>
          </a:xfrm>
        </p:spPr>
        <p:txBody>
          <a:bodyPr/>
          <a:lstStyle/>
          <a:p>
            <a:r>
              <a:rPr lang="en-US" altLang="zh-HK" sz="3200" dirty="0"/>
              <a:t>Example 2 (</a:t>
            </a:r>
            <a:r>
              <a:rPr lang="en-US" altLang="zh-HK" sz="3200" dirty="0">
                <a:solidFill>
                  <a:srgbClr val="FF00FF"/>
                </a:solidFill>
              </a:rPr>
              <a:t>Anonymous Inner Class</a:t>
            </a:r>
            <a:r>
              <a:rPr lang="en-US" altLang="zh-HK" sz="3200" dirty="0"/>
              <a:t>)</a:t>
            </a:r>
            <a:endParaRPr lang="zh-HK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05" y="620688"/>
            <a:ext cx="8033546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600" dirty="0"/>
              <a:t>protected void </a:t>
            </a:r>
            <a:r>
              <a:rPr lang="en-US" altLang="zh-HK" sz="1600" dirty="0" err="1"/>
              <a:t>onCreate</a:t>
            </a:r>
            <a:r>
              <a:rPr lang="en-US" altLang="zh-HK" sz="1600" dirty="0"/>
              <a:t>(Bundle 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 {</a:t>
            </a:r>
          </a:p>
          <a:p>
            <a:pPr marL="0" indent="0">
              <a:buNone/>
            </a:pPr>
            <a:r>
              <a:rPr lang="en-US" altLang="zh-HK" sz="1600" dirty="0"/>
              <a:t>        . . . . . .</a:t>
            </a:r>
          </a:p>
          <a:p>
            <a:pPr marL="0" indent="0">
              <a:buNone/>
            </a:pPr>
            <a:r>
              <a:rPr lang="en-US" altLang="zh-HK" sz="1600" dirty="0"/>
              <a:t>        View.OnClickListener  </a:t>
            </a:r>
            <a:r>
              <a:rPr lang="en-US" altLang="zh-HK" sz="1600" b="1" dirty="0">
                <a:solidFill>
                  <a:srgbClr val="FF0000"/>
                </a:solidFill>
              </a:rPr>
              <a:t>listener</a:t>
            </a:r>
            <a:r>
              <a:rPr lang="en-US" altLang="zh-HK" sz="1600" dirty="0"/>
              <a:t>  = </a:t>
            </a:r>
            <a:r>
              <a:rPr lang="en-US" altLang="zh-HK" sz="1600" b="1" dirty="0">
                <a:solidFill>
                  <a:srgbClr val="0066FF"/>
                </a:solidFill>
              </a:rPr>
              <a:t>new View.OnClickListener() {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b="1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public void onClick(View v) {</a:t>
            </a:r>
          </a:p>
          <a:p>
            <a:pPr marL="0" indent="0">
              <a:buNone/>
            </a:pPr>
            <a:endParaRPr lang="en-US" altLang="zh-HK" sz="1600" b="1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   </a:t>
            </a:r>
            <a:r>
              <a:rPr lang="en-US" altLang="zh-HK" sz="1600" b="1" dirty="0">
                <a:solidFill>
                  <a:srgbClr val="00B050"/>
                </a:solidFill>
              </a:rPr>
              <a:t>//  Note: v is the view touched by the user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   if (</a:t>
            </a:r>
            <a:r>
              <a:rPr lang="en-US" altLang="zh-HK" sz="1600" b="1" dirty="0">
                <a:solidFill>
                  <a:srgbClr val="00B0F0"/>
                </a:solidFill>
              </a:rPr>
              <a:t>v == </a:t>
            </a:r>
            <a:r>
              <a:rPr lang="en-US" altLang="zh-HK" sz="1600" b="1" dirty="0" err="1">
                <a:solidFill>
                  <a:srgbClr val="00B0F0"/>
                </a:solidFill>
              </a:rPr>
              <a:t>buttonR</a:t>
            </a:r>
            <a:r>
              <a:rPr lang="en-US" altLang="zh-HK" sz="1600" b="1" dirty="0">
                <a:solidFill>
                  <a:srgbClr val="00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00FF"/>
                </a:solidFill>
              </a:rPr>
              <a:t>                    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Color.RED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   else if (</a:t>
            </a:r>
            <a:r>
              <a:rPr lang="en-US" altLang="zh-HK" sz="1600" b="1" dirty="0">
                <a:solidFill>
                  <a:srgbClr val="00B0F0"/>
                </a:solidFill>
              </a:rPr>
              <a:t>v == </a:t>
            </a:r>
            <a:r>
              <a:rPr lang="en-US" altLang="zh-HK" sz="1600" b="1" dirty="0" err="1">
                <a:solidFill>
                  <a:srgbClr val="00B0F0"/>
                </a:solidFill>
              </a:rPr>
              <a:t>buttonG</a:t>
            </a:r>
            <a:r>
              <a:rPr lang="en-US" altLang="zh-HK" sz="1600" b="1" dirty="0">
                <a:solidFill>
                  <a:srgbClr val="00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00FF"/>
                </a:solidFill>
              </a:rPr>
              <a:t>                    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Color.GREEN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   else if (</a:t>
            </a:r>
            <a:r>
              <a:rPr lang="en-US" altLang="zh-HK" sz="1600" b="1" dirty="0">
                <a:solidFill>
                  <a:srgbClr val="00B0F0"/>
                </a:solidFill>
              </a:rPr>
              <a:t>v == </a:t>
            </a:r>
            <a:r>
              <a:rPr lang="en-US" altLang="zh-HK" sz="1600" b="1" dirty="0" err="1">
                <a:solidFill>
                  <a:srgbClr val="00B0F0"/>
                </a:solidFill>
              </a:rPr>
              <a:t>buttonB</a:t>
            </a:r>
            <a:r>
              <a:rPr lang="en-US" altLang="zh-HK" sz="1600" b="1" dirty="0">
                <a:solidFill>
                  <a:srgbClr val="00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        </a:t>
            </a:r>
            <a:r>
              <a:rPr lang="en-US" altLang="zh-HK" sz="1600" b="1" dirty="0">
                <a:solidFill>
                  <a:srgbClr val="0000FF"/>
                </a:solidFill>
              </a:rPr>
              <a:t>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Color.BLUE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altLang="zh-HK" sz="1600" b="1" dirty="0">
                <a:solidFill>
                  <a:srgbClr val="0066FF"/>
                </a:solidFill>
              </a:rPr>
              <a:t>        }</a:t>
            </a:r>
            <a:r>
              <a:rPr lang="en-US" altLang="zh-HK" sz="1600" dirty="0"/>
              <a:t>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buttonR.setOnClickListener</a:t>
            </a:r>
            <a:r>
              <a:rPr lang="en-US" altLang="zh-HK" sz="1600" dirty="0"/>
              <a:t>(</a:t>
            </a:r>
            <a:r>
              <a:rPr lang="en-US" altLang="zh-HK" sz="1600" b="1" dirty="0">
                <a:solidFill>
                  <a:srgbClr val="FF0000"/>
                </a:solidFill>
              </a:rPr>
              <a:t>listener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buttonG.setOnClickListener</a:t>
            </a:r>
            <a:r>
              <a:rPr lang="en-US" altLang="zh-HK" sz="1600" dirty="0"/>
              <a:t>(</a:t>
            </a:r>
            <a:r>
              <a:rPr lang="en-US" altLang="zh-HK" sz="1600" b="1" dirty="0">
                <a:solidFill>
                  <a:srgbClr val="FF0000"/>
                </a:solidFill>
              </a:rPr>
              <a:t>listener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buttonB.setOnClickListener</a:t>
            </a:r>
            <a:r>
              <a:rPr lang="en-US" altLang="zh-HK" sz="1600" dirty="0"/>
              <a:t>(</a:t>
            </a:r>
            <a:r>
              <a:rPr lang="en-US" altLang="zh-HK" sz="1600" b="1" dirty="0">
                <a:solidFill>
                  <a:srgbClr val="FF0000"/>
                </a:solidFill>
              </a:rPr>
              <a:t>listener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}     </a:t>
            </a:r>
          </a:p>
          <a:p>
            <a:pPr marL="0" indent="0">
              <a:buNone/>
            </a:pPr>
            <a:r>
              <a:rPr lang="en-US" altLang="zh-HK" sz="1600" dirty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5397023"/>
            <a:ext cx="3006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dirty="0"/>
              <a:t>Same “</a:t>
            </a:r>
            <a:r>
              <a:rPr lang="en-US" altLang="zh-HK" dirty="0">
                <a:solidFill>
                  <a:srgbClr val="FF0000"/>
                </a:solidFill>
              </a:rPr>
              <a:t>listener</a:t>
            </a:r>
            <a:r>
              <a:rPr lang="en-US" altLang="zh-HK" dirty="0"/>
              <a:t>” object for all the buttons!</a:t>
            </a:r>
            <a:endParaRPr lang="zh-HK" alt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644008" y="5397023"/>
            <a:ext cx="0" cy="7920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644008" y="5757063"/>
            <a:ext cx="792088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7126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315200" cy="504056"/>
          </a:xfrm>
        </p:spPr>
        <p:txBody>
          <a:bodyPr/>
          <a:lstStyle/>
          <a:p>
            <a:r>
              <a:rPr lang="en-US" altLang="zh-HK" sz="3200" dirty="0"/>
              <a:t>Example 3 (</a:t>
            </a:r>
            <a:r>
              <a:rPr lang="en-US" altLang="zh-HK" sz="3200" dirty="0">
                <a:solidFill>
                  <a:srgbClr val="FF00FF"/>
                </a:solidFill>
              </a:rPr>
              <a:t>onClick </a:t>
            </a:r>
            <a:r>
              <a:rPr lang="en-US" altLang="zh-HK" sz="3200" dirty="0">
                <a:solidFill>
                  <a:srgbClr val="FF0000"/>
                </a:solidFill>
              </a:rPr>
              <a:t>attribute</a:t>
            </a:r>
            <a:r>
              <a:rPr lang="en-US" altLang="zh-HK" sz="3200" dirty="0">
                <a:solidFill>
                  <a:srgbClr val="FF00FF"/>
                </a:solidFill>
              </a:rPr>
              <a:t> </a:t>
            </a:r>
            <a:r>
              <a:rPr lang="en-US" altLang="zh-HK" sz="3200" dirty="0"/>
              <a:t>in XML)</a:t>
            </a:r>
            <a:endParaRPr lang="zh-HK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5897895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600" dirty="0"/>
              <a:t>public class MainActivity extends AppCompatActivity{</a:t>
            </a:r>
          </a:p>
          <a:p>
            <a:pPr marL="0" indent="0">
              <a:buNone/>
            </a:pPr>
            <a:r>
              <a:rPr lang="en-US" altLang="zh-HK" sz="1600" dirty="0"/>
              <a:t>    . . . . . .</a:t>
            </a:r>
          </a:p>
          <a:p>
            <a:pPr marL="0" indent="0">
              <a:buNone/>
            </a:pPr>
            <a:r>
              <a:rPr lang="en-US" altLang="zh-HK" sz="1600" dirty="0"/>
              <a:t>    </a:t>
            </a:r>
            <a:r>
              <a:rPr lang="en-US" altLang="zh-HK" sz="1600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dirty="0"/>
              <a:t>    protected void </a:t>
            </a:r>
            <a:r>
              <a:rPr lang="en-US" altLang="zh-HK" sz="1600" dirty="0" err="1"/>
              <a:t>onCreate</a:t>
            </a:r>
            <a:r>
              <a:rPr lang="en-US" altLang="zh-HK" sz="1600" dirty="0"/>
              <a:t>(Bundle 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 {</a:t>
            </a:r>
          </a:p>
          <a:p>
            <a:pPr marL="0" indent="0">
              <a:buNone/>
            </a:pPr>
            <a:r>
              <a:rPr lang="en-US" altLang="zh-HK" sz="1600" dirty="0"/>
              <a:t>        . . . . . .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buttonR</a:t>
            </a:r>
            <a:r>
              <a:rPr lang="en-US" altLang="zh-HK" sz="1600" dirty="0"/>
              <a:t> = (Button)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R.id.buttonR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. . . . . .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b="1" dirty="0">
                <a:solidFill>
                  <a:srgbClr val="00B050"/>
                </a:solidFill>
              </a:rPr>
              <a:t>// NO NEED to call </a:t>
            </a:r>
            <a:r>
              <a:rPr lang="en-US" altLang="zh-HK" sz="1600" b="1" dirty="0" err="1">
                <a:solidFill>
                  <a:srgbClr val="00B050"/>
                </a:solidFill>
              </a:rPr>
              <a:t>setOnClickListener</a:t>
            </a:r>
            <a:r>
              <a:rPr lang="en-US" altLang="zh-HK" sz="1600" b="1" dirty="0">
                <a:solidFill>
                  <a:srgbClr val="00B050"/>
                </a:solidFill>
              </a:rPr>
              <a:t>( ) here</a:t>
            </a:r>
          </a:p>
          <a:p>
            <a:pPr marL="0" indent="0">
              <a:buNone/>
            </a:pPr>
            <a:r>
              <a:rPr lang="en-US" altLang="zh-HK" sz="1600" dirty="0"/>
              <a:t>    }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public void </a:t>
            </a:r>
            <a:r>
              <a:rPr lang="en-US" altLang="zh-HK" sz="1600" b="1" dirty="0" err="1">
                <a:solidFill>
                  <a:srgbClr val="FF00FF"/>
                </a:solidFill>
              </a:rPr>
              <a:t>buttonClicked</a:t>
            </a:r>
            <a:r>
              <a:rPr lang="en-US" altLang="zh-HK" sz="1600" dirty="0"/>
              <a:t>(View v) {</a:t>
            </a:r>
          </a:p>
          <a:p>
            <a:pPr marL="0" indent="0">
              <a:buNone/>
            </a:pPr>
            <a:r>
              <a:rPr lang="en-US" altLang="zh-HK" sz="1600" dirty="0"/>
              <a:t>        if (</a:t>
            </a:r>
            <a:r>
              <a:rPr lang="en-US" altLang="zh-HK" sz="1600" dirty="0">
                <a:solidFill>
                  <a:srgbClr val="CC66FF"/>
                </a:solidFill>
              </a:rPr>
              <a:t>v == </a:t>
            </a:r>
            <a:r>
              <a:rPr lang="en-US" altLang="zh-HK" sz="1600" dirty="0" err="1">
                <a:solidFill>
                  <a:srgbClr val="CC66FF"/>
                </a:solidFill>
              </a:rPr>
              <a:t>buttonR</a:t>
            </a:r>
            <a:r>
              <a:rPr lang="en-US" altLang="zh-HK" sz="1600" dirty="0"/>
              <a:t>)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b="1" dirty="0">
                <a:solidFill>
                  <a:srgbClr val="0000FF"/>
                </a:solidFill>
              </a:rPr>
              <a:t>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Color.RED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else if (</a:t>
            </a:r>
            <a:r>
              <a:rPr lang="en-US" altLang="zh-HK" sz="1600" dirty="0">
                <a:solidFill>
                  <a:srgbClr val="CC66FF"/>
                </a:solidFill>
              </a:rPr>
              <a:t>v == </a:t>
            </a:r>
            <a:r>
              <a:rPr lang="en-US" altLang="zh-HK" sz="1600" dirty="0" err="1">
                <a:solidFill>
                  <a:srgbClr val="CC66FF"/>
                </a:solidFill>
              </a:rPr>
              <a:t>buttonG</a:t>
            </a:r>
            <a:r>
              <a:rPr lang="en-US" altLang="zh-HK" sz="1600" dirty="0"/>
              <a:t>)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b="1" dirty="0">
                <a:solidFill>
                  <a:srgbClr val="0000FF"/>
                </a:solidFill>
              </a:rPr>
              <a:t>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Color.GREEN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else if (</a:t>
            </a:r>
            <a:r>
              <a:rPr lang="en-US" altLang="zh-HK" sz="1600" dirty="0">
                <a:solidFill>
                  <a:srgbClr val="CC66FF"/>
                </a:solidFill>
              </a:rPr>
              <a:t>v == </a:t>
            </a:r>
            <a:r>
              <a:rPr lang="en-US" altLang="zh-HK" sz="1600" dirty="0" err="1">
                <a:solidFill>
                  <a:srgbClr val="CC66FF"/>
                </a:solidFill>
              </a:rPr>
              <a:t>buttonB</a:t>
            </a:r>
            <a:r>
              <a:rPr lang="en-US" altLang="zh-HK" sz="1600" dirty="0"/>
              <a:t>)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b="1" dirty="0">
                <a:solidFill>
                  <a:srgbClr val="0000FF"/>
                </a:solidFill>
              </a:rPr>
              <a:t>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Color.BLUE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}</a:t>
            </a:r>
          </a:p>
          <a:p>
            <a:pPr marL="0" indent="0">
              <a:buNone/>
            </a:pPr>
            <a:r>
              <a:rPr lang="en-US" altLang="zh-HK" sz="1600" dirty="0"/>
              <a:t>}</a:t>
            </a:r>
          </a:p>
          <a:p>
            <a:pPr marL="0" indent="0">
              <a:buNone/>
            </a:pPr>
            <a:r>
              <a:rPr lang="en-US" altLang="zh-HK" sz="1600" dirty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124744"/>
            <a:ext cx="3714750" cy="55721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2483768" y="2852936"/>
            <a:ext cx="4536504" cy="72008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83388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Events Handling (</a:t>
            </a:r>
            <a:r>
              <a:rPr lang="en-US" altLang="zh-HK" i="1" dirty="0">
                <a:solidFill>
                  <a:srgbClr val="00B0F0"/>
                </a:solidFill>
              </a:rPr>
              <a:t>others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675" y="1302472"/>
            <a:ext cx="4973421" cy="4788532"/>
          </a:xfrm>
        </p:spPr>
        <p:txBody>
          <a:bodyPr/>
          <a:lstStyle/>
          <a:p>
            <a:r>
              <a:rPr lang="en-US" altLang="zh-HK" dirty="0"/>
              <a:t>Consider the </a:t>
            </a:r>
            <a:r>
              <a:rPr lang="en-US" altLang="zh-HK" u="sng" dirty="0"/>
              <a:t>3 buttons </a:t>
            </a:r>
            <a:r>
              <a:rPr lang="en-US" altLang="zh-HK" dirty="0"/>
              <a:t>change to the </a:t>
            </a:r>
            <a:r>
              <a:rPr lang="en-US" altLang="zh-HK" b="1" i="1" dirty="0">
                <a:solidFill>
                  <a:srgbClr val="0070C0"/>
                </a:solidFill>
              </a:rPr>
              <a:t>3 radio buttons</a:t>
            </a:r>
            <a:r>
              <a:rPr lang="en-US" altLang="zh-HK" dirty="0"/>
              <a:t> in a </a:t>
            </a:r>
            <a:r>
              <a:rPr lang="en-US" altLang="zh-HK" b="1" dirty="0">
                <a:solidFill>
                  <a:srgbClr val="0000FF"/>
                </a:solidFill>
              </a:rPr>
              <a:t>RadioGroup</a:t>
            </a:r>
          </a:p>
          <a:p>
            <a:endParaRPr lang="en-US" altLang="zh-HK" dirty="0"/>
          </a:p>
          <a:p>
            <a:r>
              <a:rPr lang="en-US" altLang="zh-HK" dirty="0"/>
              <a:t>How the events will be handled here?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18" y="2132856"/>
            <a:ext cx="3461254" cy="3600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5287210" y="2924944"/>
            <a:ext cx="2160240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99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1"/>
            <a:ext cx="7315200" cy="576064"/>
          </a:xfrm>
        </p:spPr>
        <p:txBody>
          <a:bodyPr/>
          <a:lstStyle/>
          <a:p>
            <a:r>
              <a:rPr lang="en-US" altLang="zh-HK" sz="2400" b="1" dirty="0">
                <a:solidFill>
                  <a:srgbClr val="FF00FF"/>
                </a:solidFill>
              </a:rPr>
              <a:t>Event Handling </a:t>
            </a:r>
            <a:r>
              <a:rPr lang="en-US" altLang="zh-HK" sz="2400" dirty="0"/>
              <a:t>for </a:t>
            </a:r>
            <a:r>
              <a:rPr lang="en-US" altLang="zh-HK" sz="2400" dirty="0">
                <a:solidFill>
                  <a:srgbClr val="00B0F0"/>
                </a:solidFill>
              </a:rPr>
              <a:t>RadioButton</a:t>
            </a:r>
            <a:r>
              <a:rPr lang="en-US" altLang="zh-HK" sz="2400" dirty="0"/>
              <a:t> and </a:t>
            </a:r>
            <a:r>
              <a:rPr lang="en-US" altLang="zh-HK" sz="2400" dirty="0">
                <a:solidFill>
                  <a:srgbClr val="00B0F0"/>
                </a:solidFill>
              </a:rPr>
              <a:t>RadioGroup</a:t>
            </a:r>
            <a:r>
              <a:rPr lang="en-US" altLang="zh-HK" sz="2400" dirty="0"/>
              <a:t> (1)</a:t>
            </a:r>
            <a:endParaRPr lang="zh-HK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06" y="777416"/>
            <a:ext cx="4945090" cy="5747928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400" b="1" dirty="0"/>
              <a:t>&lt;?xml version="1.0" encoding="utf-8"?&gt;</a:t>
            </a:r>
          </a:p>
          <a:p>
            <a:pPr marL="0" indent="0">
              <a:buNone/>
            </a:pPr>
            <a:r>
              <a:rPr lang="en-US" altLang="zh-HK" sz="1400" b="1" dirty="0">
                <a:solidFill>
                  <a:srgbClr val="7030A0"/>
                </a:solidFill>
              </a:rPr>
              <a:t>&lt;</a:t>
            </a:r>
            <a:r>
              <a:rPr lang="en-US" altLang="zh-HK" sz="1400" b="1" dirty="0" err="1">
                <a:solidFill>
                  <a:srgbClr val="7030A0"/>
                </a:solidFill>
              </a:rPr>
              <a:t>LinearLayout</a:t>
            </a:r>
            <a:r>
              <a:rPr lang="en-US" altLang="zh-HK" sz="1400" b="1" dirty="0">
                <a:solidFill>
                  <a:srgbClr val="7030A0"/>
                </a:solidFill>
              </a:rPr>
              <a:t> . . . . . ."&gt;</a:t>
            </a:r>
          </a:p>
          <a:p>
            <a:pPr marL="0" indent="0">
              <a:buNone/>
            </a:pPr>
            <a:r>
              <a:rPr lang="en-US" altLang="zh-HK" sz="1400" dirty="0"/>
              <a:t>    &lt;</a:t>
            </a:r>
            <a:r>
              <a:rPr lang="en-US" altLang="zh-HK" sz="1400" b="1" dirty="0">
                <a:solidFill>
                  <a:srgbClr val="FF00FF"/>
                </a:solidFill>
              </a:rPr>
              <a:t>RadioGroup </a:t>
            </a:r>
          </a:p>
          <a:p>
            <a:pPr marL="0" indent="0">
              <a:buNone/>
            </a:pPr>
            <a:r>
              <a:rPr lang="en-US" altLang="zh-HK" sz="1400" dirty="0"/>
              <a:t>        android:id="</a:t>
            </a:r>
            <a:r>
              <a:rPr lang="en-US" altLang="zh-HK" sz="1400" b="1" dirty="0">
                <a:solidFill>
                  <a:srgbClr val="0000FF"/>
                </a:solidFill>
              </a:rPr>
              <a:t>@+id/</a:t>
            </a:r>
            <a:r>
              <a:rPr lang="en-US" altLang="zh-HK" sz="1400" b="1" dirty="0" err="1">
                <a:solidFill>
                  <a:srgbClr val="0000FF"/>
                </a:solidFill>
              </a:rPr>
              <a:t>radioGroup</a:t>
            </a:r>
            <a:r>
              <a:rPr lang="en-US" altLang="zh-HK" sz="1400" dirty="0"/>
              <a:t>"</a:t>
            </a:r>
          </a:p>
          <a:p>
            <a:pPr marL="0" indent="0">
              <a:buNone/>
            </a:pPr>
            <a:r>
              <a:rPr lang="en-US" altLang="zh-HK" sz="1400" dirty="0"/>
              <a:t>        android:orientation="</a:t>
            </a:r>
            <a:r>
              <a:rPr lang="en-US" altLang="zh-HK" sz="1400" b="1" dirty="0">
                <a:solidFill>
                  <a:srgbClr val="00B0F0"/>
                </a:solidFill>
              </a:rPr>
              <a:t>horizontal</a:t>
            </a:r>
            <a:r>
              <a:rPr lang="en-US" altLang="zh-HK" sz="1400" dirty="0"/>
              <a:t>"</a:t>
            </a:r>
          </a:p>
          <a:p>
            <a:pPr marL="0" indent="0">
              <a:buNone/>
            </a:pPr>
            <a:r>
              <a:rPr lang="en-US" altLang="zh-HK" sz="1400" dirty="0"/>
              <a:t>        android:layout_width="match_parent"</a:t>
            </a:r>
          </a:p>
          <a:p>
            <a:pPr marL="0" indent="0">
              <a:buNone/>
            </a:pPr>
            <a:r>
              <a:rPr lang="en-US" altLang="zh-HK" sz="1400" dirty="0"/>
              <a:t>        android:layout_height="wrap_content"&gt;</a:t>
            </a:r>
          </a:p>
          <a:p>
            <a:pPr marL="0" indent="0">
              <a:buNone/>
            </a:pPr>
            <a:r>
              <a:rPr lang="en-US" altLang="zh-HK" sz="1400" dirty="0"/>
              <a:t>        &lt;</a:t>
            </a:r>
            <a:r>
              <a:rPr lang="en-US" altLang="zh-HK" sz="1400" b="1" dirty="0" err="1">
                <a:solidFill>
                  <a:srgbClr val="CC66FF"/>
                </a:solidFill>
              </a:rPr>
              <a:t>RadioButton</a:t>
            </a:r>
            <a:r>
              <a:rPr lang="en-US" altLang="zh-HK" sz="1400" b="1" dirty="0">
                <a:solidFill>
                  <a:srgbClr val="CC66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HK" sz="1400" dirty="0"/>
              <a:t>            . . . . . .</a:t>
            </a:r>
          </a:p>
          <a:p>
            <a:pPr marL="0" indent="0">
              <a:buNone/>
            </a:pPr>
            <a:r>
              <a:rPr lang="en-US" altLang="zh-HK" sz="1400" dirty="0"/>
              <a:t>            android:text="Red"</a:t>
            </a:r>
          </a:p>
          <a:p>
            <a:pPr marL="0" indent="0">
              <a:buNone/>
            </a:pPr>
            <a:r>
              <a:rPr lang="en-US" altLang="zh-HK" sz="1400" dirty="0"/>
              <a:t>            android:id="</a:t>
            </a:r>
            <a:r>
              <a:rPr lang="en-US" altLang="zh-HK" sz="1400" b="1" dirty="0">
                <a:solidFill>
                  <a:srgbClr val="0000FF"/>
                </a:solidFill>
              </a:rPr>
              <a:t>@+id/</a:t>
            </a:r>
            <a:r>
              <a:rPr lang="en-US" altLang="zh-HK" sz="1400" b="1" dirty="0" err="1">
                <a:solidFill>
                  <a:srgbClr val="0000FF"/>
                </a:solidFill>
              </a:rPr>
              <a:t>radioButtonR</a:t>
            </a:r>
            <a:r>
              <a:rPr lang="en-US" altLang="zh-HK" sz="1400" dirty="0"/>
              <a:t>" /&gt;</a:t>
            </a:r>
          </a:p>
          <a:p>
            <a:pPr marL="0" indent="0">
              <a:buNone/>
            </a:pPr>
            <a:r>
              <a:rPr lang="en-US" altLang="zh-HK" sz="1400" dirty="0"/>
              <a:t>        &lt;</a:t>
            </a:r>
            <a:r>
              <a:rPr lang="en-US" altLang="zh-HK" sz="1400" b="1" dirty="0" err="1">
                <a:solidFill>
                  <a:srgbClr val="CC66FF"/>
                </a:solidFill>
              </a:rPr>
              <a:t>RadioButton</a:t>
            </a:r>
            <a:r>
              <a:rPr lang="en-US" altLang="zh-HK" sz="1400" b="1" dirty="0">
                <a:solidFill>
                  <a:srgbClr val="CC66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HK" sz="1400" dirty="0"/>
              <a:t>             . . . . . .</a:t>
            </a:r>
          </a:p>
          <a:p>
            <a:pPr marL="0" indent="0">
              <a:buNone/>
            </a:pPr>
            <a:r>
              <a:rPr lang="en-US" altLang="zh-HK" sz="1400" dirty="0"/>
              <a:t>            android:text="Green"</a:t>
            </a:r>
          </a:p>
          <a:p>
            <a:pPr marL="0" indent="0">
              <a:buNone/>
            </a:pPr>
            <a:r>
              <a:rPr lang="en-US" altLang="zh-HK" sz="1400" dirty="0"/>
              <a:t>            android:id="</a:t>
            </a:r>
            <a:r>
              <a:rPr lang="en-US" altLang="zh-HK" sz="1400" b="1" dirty="0">
                <a:solidFill>
                  <a:srgbClr val="0000FF"/>
                </a:solidFill>
              </a:rPr>
              <a:t>@+id/</a:t>
            </a:r>
            <a:r>
              <a:rPr lang="en-US" altLang="zh-HK" sz="1400" b="1" dirty="0" err="1">
                <a:solidFill>
                  <a:srgbClr val="0000FF"/>
                </a:solidFill>
              </a:rPr>
              <a:t>radioButtonG</a:t>
            </a:r>
            <a:r>
              <a:rPr lang="en-US" altLang="zh-HK" sz="1400" dirty="0"/>
              <a:t>" /&gt;</a:t>
            </a:r>
          </a:p>
          <a:p>
            <a:pPr marL="0" indent="0">
              <a:buNone/>
            </a:pPr>
            <a:r>
              <a:rPr lang="en-US" altLang="zh-HK" sz="1400" dirty="0"/>
              <a:t>        &lt;</a:t>
            </a:r>
            <a:r>
              <a:rPr lang="en-US" altLang="zh-HK" sz="1400" b="1" dirty="0" err="1">
                <a:solidFill>
                  <a:srgbClr val="CC66FF"/>
                </a:solidFill>
              </a:rPr>
              <a:t>RadioButton</a:t>
            </a:r>
            <a:endParaRPr lang="en-US" altLang="zh-HK" sz="1400" b="1" dirty="0">
              <a:solidFill>
                <a:srgbClr val="CC66FF"/>
              </a:solidFill>
            </a:endParaRPr>
          </a:p>
          <a:p>
            <a:pPr marL="0" indent="0">
              <a:buNone/>
            </a:pPr>
            <a:r>
              <a:rPr lang="en-US" altLang="zh-HK" sz="1400" dirty="0"/>
              <a:t>             . . . . . .</a:t>
            </a:r>
          </a:p>
          <a:p>
            <a:pPr marL="0" indent="0">
              <a:buNone/>
            </a:pPr>
            <a:r>
              <a:rPr lang="en-US" altLang="zh-HK" sz="1400" dirty="0"/>
              <a:t>            android:text="Blue"</a:t>
            </a:r>
          </a:p>
          <a:p>
            <a:pPr marL="0" indent="0">
              <a:buNone/>
            </a:pPr>
            <a:r>
              <a:rPr lang="en-US" altLang="zh-HK" sz="1400" dirty="0"/>
              <a:t>            android:id="</a:t>
            </a:r>
            <a:r>
              <a:rPr lang="en-US" altLang="zh-HK" sz="1400" b="1" dirty="0">
                <a:solidFill>
                  <a:srgbClr val="0000FF"/>
                </a:solidFill>
              </a:rPr>
              <a:t>@+id/</a:t>
            </a:r>
            <a:r>
              <a:rPr lang="en-US" altLang="zh-HK" sz="1400" b="1" dirty="0" err="1">
                <a:solidFill>
                  <a:srgbClr val="0000FF"/>
                </a:solidFill>
              </a:rPr>
              <a:t>radioButtonB</a:t>
            </a:r>
            <a:r>
              <a:rPr lang="en-US" altLang="zh-HK" sz="1400" dirty="0"/>
              <a:t>" /&gt;</a:t>
            </a:r>
          </a:p>
          <a:p>
            <a:pPr marL="0" indent="0">
              <a:buNone/>
            </a:pPr>
            <a:r>
              <a:rPr lang="en-US" altLang="zh-HK" sz="1400" dirty="0"/>
              <a:t>    &lt;</a:t>
            </a:r>
            <a:r>
              <a:rPr lang="en-US" altLang="zh-HK" sz="1400" b="1" dirty="0">
                <a:solidFill>
                  <a:srgbClr val="FF00FF"/>
                </a:solidFill>
              </a:rPr>
              <a:t>/RadioGroup</a:t>
            </a:r>
            <a:r>
              <a:rPr lang="en-US" altLang="zh-HK" sz="1400" dirty="0"/>
              <a:t>&gt;</a:t>
            </a:r>
          </a:p>
          <a:p>
            <a:pPr marL="0" indent="0">
              <a:buNone/>
            </a:pPr>
            <a:r>
              <a:rPr lang="en-US" altLang="zh-HK" sz="1400" dirty="0"/>
              <a:t>    &lt;TextView . . . . ./&gt;</a:t>
            </a:r>
          </a:p>
          <a:p>
            <a:pPr marL="0" indent="0">
              <a:buNone/>
            </a:pPr>
            <a:r>
              <a:rPr lang="en-US" altLang="zh-HK" sz="1400" b="1" dirty="0">
                <a:solidFill>
                  <a:srgbClr val="7030A0"/>
                </a:solidFill>
              </a:rPr>
              <a:t>&lt;/</a:t>
            </a:r>
            <a:r>
              <a:rPr lang="en-US" altLang="zh-HK" sz="1400" b="1" dirty="0" err="1">
                <a:solidFill>
                  <a:srgbClr val="7030A0"/>
                </a:solidFill>
              </a:rPr>
              <a:t>LinearLayout</a:t>
            </a:r>
            <a:r>
              <a:rPr lang="en-US" altLang="zh-HK" sz="1400" b="1" dirty="0">
                <a:solidFill>
                  <a:srgbClr val="7030A0"/>
                </a:solidFill>
              </a:rPr>
              <a:t>&gt;</a:t>
            </a:r>
            <a:endParaRPr lang="zh-HK" altLang="en-US" sz="14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556792"/>
            <a:ext cx="3790950" cy="39433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2411760" y="5229200"/>
            <a:ext cx="3361109" cy="86409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66967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1"/>
            <a:ext cx="7315200" cy="576064"/>
          </a:xfrm>
        </p:spPr>
        <p:txBody>
          <a:bodyPr/>
          <a:lstStyle/>
          <a:p>
            <a:r>
              <a:rPr lang="en-US" altLang="zh-HK" sz="2400" b="1" dirty="0">
                <a:solidFill>
                  <a:srgbClr val="FF00FF"/>
                </a:solidFill>
              </a:rPr>
              <a:t>Event Handling </a:t>
            </a:r>
            <a:r>
              <a:rPr lang="en-US" altLang="zh-HK" sz="2400" dirty="0"/>
              <a:t>for </a:t>
            </a:r>
            <a:r>
              <a:rPr lang="en-US" altLang="zh-HK" sz="2400" dirty="0" err="1">
                <a:solidFill>
                  <a:srgbClr val="00B0F0"/>
                </a:solidFill>
              </a:rPr>
              <a:t>RadioButton</a:t>
            </a:r>
            <a:r>
              <a:rPr lang="en-US" altLang="zh-HK" sz="2400" dirty="0"/>
              <a:t> and </a:t>
            </a:r>
            <a:r>
              <a:rPr lang="en-US" altLang="zh-HK" sz="2400" dirty="0">
                <a:solidFill>
                  <a:srgbClr val="00B0F0"/>
                </a:solidFill>
              </a:rPr>
              <a:t>RadioGroup</a:t>
            </a:r>
            <a:r>
              <a:rPr lang="en-US" altLang="zh-HK" sz="2400" dirty="0"/>
              <a:t>(2)</a:t>
            </a:r>
            <a:endParaRPr lang="zh-HK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06" y="777416"/>
            <a:ext cx="7969426" cy="5819936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600" dirty="0"/>
              <a:t>public class MainActivity </a:t>
            </a:r>
            <a:r>
              <a:rPr lang="en-US" altLang="zh-HK" sz="1600" b="1" u="sng" dirty="0">
                <a:solidFill>
                  <a:srgbClr val="0000FF"/>
                </a:solidFill>
              </a:rPr>
              <a:t>extends</a:t>
            </a:r>
            <a:r>
              <a:rPr lang="en-US" altLang="zh-HK" sz="1600" dirty="0"/>
              <a:t> </a:t>
            </a:r>
            <a:r>
              <a:rPr lang="en-US" altLang="zh-HK" sz="1600" b="1" dirty="0" err="1">
                <a:solidFill>
                  <a:srgbClr val="00B0F0"/>
                </a:solidFill>
              </a:rPr>
              <a:t>AppCompatActivity</a:t>
            </a:r>
            <a:r>
              <a:rPr lang="en-US" altLang="zh-HK" sz="1600" b="1" dirty="0">
                <a:solidFill>
                  <a:srgbClr val="00B0F0"/>
                </a:solidFill>
              </a:rPr>
              <a:t>  </a:t>
            </a:r>
            <a:r>
              <a:rPr lang="en-US" altLang="zh-HK" sz="1600" dirty="0"/>
              <a:t>{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private RadioButton </a:t>
            </a:r>
            <a:r>
              <a:rPr lang="en-US" altLang="zh-HK" sz="1600" b="1" dirty="0" err="1"/>
              <a:t>radioButtonR</a:t>
            </a:r>
            <a:r>
              <a:rPr lang="en-US" altLang="zh-HK" sz="1600" dirty="0"/>
              <a:t>, </a:t>
            </a:r>
            <a:r>
              <a:rPr lang="en-US" altLang="zh-HK" sz="1600" b="1" dirty="0" err="1"/>
              <a:t>radioButtonG</a:t>
            </a:r>
            <a:r>
              <a:rPr lang="en-US" altLang="zh-HK" sz="1600" dirty="0"/>
              <a:t>, </a:t>
            </a:r>
            <a:r>
              <a:rPr lang="en-US" altLang="zh-HK" sz="1600" b="1" dirty="0" err="1"/>
              <a:t>radioButtonB</a:t>
            </a:r>
            <a:r>
              <a:rPr lang="en-US" altLang="zh-HK" sz="1600" dirty="0"/>
              <a:t>;</a:t>
            </a:r>
          </a:p>
          <a:p>
            <a:pPr marL="0" indent="0">
              <a:buNone/>
            </a:pPr>
            <a:r>
              <a:rPr lang="en-US" altLang="zh-HK" sz="1600" dirty="0"/>
              <a:t>    private RadioGroup </a:t>
            </a:r>
            <a:r>
              <a:rPr lang="en-US" altLang="zh-HK" sz="1600" b="1" dirty="0" err="1"/>
              <a:t>radioGroup</a:t>
            </a:r>
            <a:r>
              <a:rPr lang="en-US" altLang="zh-HK" sz="1600" dirty="0"/>
              <a:t>;</a:t>
            </a:r>
          </a:p>
          <a:p>
            <a:pPr marL="0" indent="0">
              <a:buNone/>
            </a:pPr>
            <a:r>
              <a:rPr lang="en-US" altLang="zh-HK" sz="1600" dirty="0"/>
              <a:t>    private TextView </a:t>
            </a:r>
            <a:r>
              <a:rPr lang="en-US" altLang="zh-HK" sz="1600" b="1" dirty="0"/>
              <a:t>textView1</a:t>
            </a:r>
            <a:r>
              <a:rPr lang="en-US" altLang="zh-HK" sz="1600" dirty="0"/>
              <a:t>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</a:t>
            </a:r>
            <a:r>
              <a:rPr lang="en-US" altLang="zh-HK" sz="1600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dirty="0"/>
              <a:t>    protected void </a:t>
            </a:r>
            <a:r>
              <a:rPr lang="en-US" altLang="zh-HK" sz="1600" b="1" dirty="0" err="1">
                <a:solidFill>
                  <a:srgbClr val="FF0000"/>
                </a:solidFill>
              </a:rPr>
              <a:t>onCreate</a:t>
            </a:r>
            <a:r>
              <a:rPr lang="en-US" altLang="zh-HK" sz="1600" dirty="0"/>
              <a:t>(Bundle 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 {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super.onCreate</a:t>
            </a:r>
            <a:r>
              <a:rPr lang="en-US" altLang="zh-HK" sz="1600" dirty="0"/>
              <a:t>(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setContentView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R.layout.activity_main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b="1" dirty="0" err="1"/>
              <a:t>radioGroup</a:t>
            </a:r>
            <a:r>
              <a:rPr lang="en-US" altLang="zh-HK" sz="1600" dirty="0"/>
              <a:t> =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R.id.</a:t>
            </a:r>
            <a:r>
              <a:rPr lang="en-US" altLang="zh-HK" sz="1600" b="1" dirty="0" err="1">
                <a:solidFill>
                  <a:srgbClr val="CC66FF"/>
                </a:solidFill>
              </a:rPr>
              <a:t>radioGroup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b="1" dirty="0" err="1"/>
              <a:t>radioButtonR</a:t>
            </a:r>
            <a:r>
              <a:rPr lang="en-US" altLang="zh-HK" sz="1600" dirty="0"/>
              <a:t> =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R.id.</a:t>
            </a:r>
            <a:r>
              <a:rPr lang="en-US" altLang="zh-HK" sz="1600" b="1" dirty="0" err="1">
                <a:solidFill>
                  <a:srgbClr val="CC66FF"/>
                </a:solidFill>
              </a:rPr>
              <a:t>radioButtonR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b="1" dirty="0" err="1"/>
              <a:t>radioButtonG</a:t>
            </a:r>
            <a:r>
              <a:rPr lang="en-US" altLang="zh-HK" sz="1600" dirty="0"/>
              <a:t> =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R.id.</a:t>
            </a:r>
            <a:r>
              <a:rPr lang="en-US" altLang="zh-HK" sz="1600" b="1" dirty="0" err="1">
                <a:solidFill>
                  <a:srgbClr val="CC66FF"/>
                </a:solidFill>
              </a:rPr>
              <a:t>radioButtonG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b="1" dirty="0" err="1"/>
              <a:t>radioButtonB</a:t>
            </a:r>
            <a:r>
              <a:rPr lang="en-US" altLang="zh-HK" sz="1600" dirty="0"/>
              <a:t>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R.id.</a:t>
            </a:r>
            <a:r>
              <a:rPr lang="en-US" altLang="zh-HK" sz="1600" b="1" dirty="0" err="1">
                <a:solidFill>
                  <a:srgbClr val="CC66FF"/>
                </a:solidFill>
              </a:rPr>
              <a:t>radioButtonB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b="1" dirty="0"/>
              <a:t>textView1</a:t>
            </a:r>
            <a:r>
              <a:rPr lang="en-US" altLang="zh-HK" sz="1600" dirty="0"/>
              <a:t> =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(R.id.</a:t>
            </a:r>
            <a:r>
              <a:rPr lang="en-US" altLang="zh-HK" sz="1600" b="1" dirty="0">
                <a:solidFill>
                  <a:srgbClr val="CC66FF"/>
                </a:solidFill>
              </a:rPr>
              <a:t>textView1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. . . . . .</a:t>
            </a:r>
          </a:p>
        </p:txBody>
      </p:sp>
    </p:spTree>
    <p:extLst>
      <p:ext uri="{BB962C8B-B14F-4D97-AF65-F5344CB8AC3E}">
        <p14:creationId xmlns:p14="http://schemas.microsoft.com/office/powerpoint/2010/main" val="3505992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1"/>
            <a:ext cx="7315200" cy="576064"/>
          </a:xfrm>
        </p:spPr>
        <p:txBody>
          <a:bodyPr/>
          <a:lstStyle/>
          <a:p>
            <a:r>
              <a:rPr lang="en-US" altLang="zh-HK" sz="2400" b="1" dirty="0">
                <a:solidFill>
                  <a:srgbClr val="FF00FF"/>
                </a:solidFill>
              </a:rPr>
              <a:t>Event Handling </a:t>
            </a:r>
            <a:r>
              <a:rPr lang="en-US" altLang="zh-HK" sz="2400" dirty="0"/>
              <a:t>for </a:t>
            </a:r>
            <a:r>
              <a:rPr lang="en-US" altLang="zh-HK" sz="2400" dirty="0" err="1">
                <a:solidFill>
                  <a:srgbClr val="00B0F0"/>
                </a:solidFill>
              </a:rPr>
              <a:t>RadioButton</a:t>
            </a:r>
            <a:r>
              <a:rPr lang="en-US" altLang="zh-HK" sz="2400" dirty="0"/>
              <a:t> and </a:t>
            </a:r>
            <a:r>
              <a:rPr lang="en-US" altLang="zh-HK" sz="2400" dirty="0">
                <a:solidFill>
                  <a:srgbClr val="00B0F0"/>
                </a:solidFill>
              </a:rPr>
              <a:t>RadioGroup </a:t>
            </a:r>
            <a:r>
              <a:rPr lang="en-US" altLang="zh-HK" sz="2400" dirty="0"/>
              <a:t>(3)</a:t>
            </a:r>
            <a:endParaRPr lang="zh-HK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77416"/>
            <a:ext cx="8640960" cy="5040560"/>
          </a:xfrm>
        </p:spPr>
        <p:txBody>
          <a:bodyPr/>
          <a:lstStyle/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b="1" dirty="0" err="1"/>
              <a:t>radioGroup</a:t>
            </a:r>
            <a:r>
              <a:rPr lang="en-US" altLang="zh-HK" sz="1600" dirty="0" err="1"/>
              <a:t>.</a:t>
            </a:r>
            <a:r>
              <a:rPr lang="en-US" altLang="zh-HK" sz="1600" b="1" dirty="0" err="1">
                <a:solidFill>
                  <a:srgbClr val="FF0000"/>
                </a:solidFill>
              </a:rPr>
              <a:t>setOnCheckedChangeListener</a:t>
            </a:r>
            <a:r>
              <a:rPr lang="en-US" altLang="zh-HK" sz="1600" dirty="0"/>
              <a:t>(new </a:t>
            </a:r>
          </a:p>
          <a:p>
            <a:pPr marL="0" indent="0">
              <a:buNone/>
            </a:pPr>
            <a:r>
              <a:rPr lang="en-US" altLang="zh-HK" sz="1600" dirty="0"/>
              <a:t>                                                      </a:t>
            </a:r>
            <a:r>
              <a:rPr lang="en-US" altLang="zh-HK" sz="1600" dirty="0" err="1"/>
              <a:t>RadioGroup.OnCheckedChangeListener</a:t>
            </a:r>
            <a:r>
              <a:rPr lang="en-US" altLang="zh-HK" sz="1600" dirty="0"/>
              <a:t>() {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dirty="0"/>
              <a:t>            public void </a:t>
            </a:r>
            <a:r>
              <a:rPr lang="en-US" altLang="zh-HK" sz="1600" b="1" dirty="0" err="1">
                <a:solidFill>
                  <a:srgbClr val="FF0000"/>
                </a:solidFill>
              </a:rPr>
              <a:t>onCheckedChanged</a:t>
            </a:r>
            <a:r>
              <a:rPr lang="en-US" altLang="zh-HK" sz="1600" dirty="0"/>
              <a:t>(RadioGroup group, </a:t>
            </a:r>
            <a:r>
              <a:rPr lang="en-US" altLang="zh-HK" sz="1600" dirty="0" err="1"/>
              <a:t>int</a:t>
            </a:r>
            <a:r>
              <a:rPr lang="en-US" altLang="zh-HK" sz="1600" dirty="0"/>
              <a:t> </a:t>
            </a:r>
            <a:r>
              <a:rPr lang="en-US" altLang="zh-HK" sz="1600" b="1" dirty="0" err="1">
                <a:solidFill>
                  <a:srgbClr val="00B0F0"/>
                </a:solidFill>
              </a:rPr>
              <a:t>checkedId</a:t>
            </a:r>
            <a:r>
              <a:rPr lang="en-US" altLang="zh-HK" sz="1600" dirty="0"/>
              <a:t>) {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          if (</a:t>
            </a:r>
            <a:r>
              <a:rPr lang="en-US" altLang="zh-HK" sz="1600" b="1" dirty="0" err="1">
                <a:solidFill>
                  <a:srgbClr val="00B0F0"/>
                </a:solidFill>
              </a:rPr>
              <a:t>checkedId</a:t>
            </a:r>
            <a:r>
              <a:rPr lang="en-US" altLang="zh-HK" sz="1600" dirty="0"/>
              <a:t> == </a:t>
            </a:r>
            <a:r>
              <a:rPr lang="en-US" altLang="zh-HK" sz="1600" dirty="0" err="1"/>
              <a:t>R.id.</a:t>
            </a:r>
            <a:r>
              <a:rPr lang="en-US" altLang="zh-HK" sz="1600" b="1" dirty="0" err="1">
                <a:solidFill>
                  <a:srgbClr val="CC66FF"/>
                </a:solidFill>
              </a:rPr>
              <a:t>radioButtonR</a:t>
            </a:r>
            <a:r>
              <a:rPr lang="en-US" altLang="zh-HK" sz="1600" dirty="0"/>
              <a:t>)</a:t>
            </a:r>
          </a:p>
          <a:p>
            <a:pPr marL="0" indent="0">
              <a:buNone/>
            </a:pPr>
            <a:r>
              <a:rPr lang="en-US" altLang="zh-HK" sz="1600" dirty="0"/>
              <a:t>                    </a:t>
            </a:r>
            <a:r>
              <a:rPr lang="en-US" altLang="zh-HK" sz="1600" b="1" dirty="0">
                <a:solidFill>
                  <a:srgbClr val="0000FF"/>
                </a:solidFill>
              </a:rPr>
              <a:t>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Color.RED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        else if (</a:t>
            </a:r>
            <a:r>
              <a:rPr lang="en-US" altLang="zh-HK" sz="1600" b="1" dirty="0" err="1">
                <a:solidFill>
                  <a:srgbClr val="00B0F0"/>
                </a:solidFill>
              </a:rPr>
              <a:t>checkedId</a:t>
            </a:r>
            <a:r>
              <a:rPr lang="en-US" altLang="zh-HK" sz="1600" dirty="0"/>
              <a:t> == </a:t>
            </a:r>
            <a:r>
              <a:rPr lang="en-US" altLang="zh-HK" sz="1600" dirty="0" err="1"/>
              <a:t>R.id.</a:t>
            </a:r>
            <a:r>
              <a:rPr lang="en-US" altLang="zh-HK" sz="1600" b="1" dirty="0" err="1">
                <a:solidFill>
                  <a:srgbClr val="CC66FF"/>
                </a:solidFill>
              </a:rPr>
              <a:t>radioButtonG</a:t>
            </a:r>
            <a:r>
              <a:rPr lang="en-US" altLang="zh-HK" sz="1600" dirty="0"/>
              <a:t>)</a:t>
            </a:r>
          </a:p>
          <a:p>
            <a:pPr marL="0" indent="0">
              <a:buNone/>
            </a:pPr>
            <a:r>
              <a:rPr lang="en-US" altLang="zh-HK" sz="1600" dirty="0"/>
              <a:t>                    </a:t>
            </a:r>
            <a:r>
              <a:rPr lang="en-US" altLang="zh-HK" sz="1600" b="1" dirty="0">
                <a:solidFill>
                  <a:srgbClr val="0000FF"/>
                </a:solidFill>
              </a:rPr>
              <a:t>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Color.GREEN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        else</a:t>
            </a:r>
          </a:p>
          <a:p>
            <a:pPr marL="0" indent="0">
              <a:buNone/>
            </a:pPr>
            <a:r>
              <a:rPr lang="en-US" altLang="zh-HK" sz="1600" dirty="0"/>
              <a:t>                    </a:t>
            </a:r>
            <a:r>
              <a:rPr lang="en-US" altLang="zh-HK" sz="1600" b="1" dirty="0">
                <a:solidFill>
                  <a:srgbClr val="0000FF"/>
                </a:solidFill>
              </a:rPr>
              <a:t>textView1.setBackgroundColor(</a:t>
            </a:r>
            <a:r>
              <a:rPr lang="en-US" altLang="zh-HK" sz="1600" b="1" dirty="0" err="1">
                <a:solidFill>
                  <a:srgbClr val="0000FF"/>
                </a:solidFill>
              </a:rPr>
              <a:t>Color.BLUE</a:t>
            </a:r>
            <a:r>
              <a:rPr lang="en-US" altLang="zh-HK" sz="16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    }</a:t>
            </a:r>
          </a:p>
          <a:p>
            <a:pPr marL="0" indent="0">
              <a:buNone/>
            </a:pPr>
            <a:r>
              <a:rPr lang="en-US" altLang="zh-HK" sz="1600" dirty="0"/>
              <a:t>        });  </a:t>
            </a:r>
            <a:r>
              <a:rPr lang="en-US" altLang="zh-HK" sz="1600" dirty="0">
                <a:solidFill>
                  <a:srgbClr val="00B050"/>
                </a:solidFill>
              </a:rPr>
              <a:t>//end-of-radioGroup.setOnCheckedChangeListener()</a:t>
            </a:r>
          </a:p>
          <a:p>
            <a:pPr marL="0" indent="0">
              <a:buNone/>
            </a:pPr>
            <a:r>
              <a:rPr lang="en-US" altLang="zh-HK" sz="1600" dirty="0"/>
              <a:t>        . . . . . .</a:t>
            </a:r>
          </a:p>
          <a:p>
            <a:pPr marL="0" indent="0">
              <a:buNone/>
            </a:pPr>
            <a:r>
              <a:rPr lang="en-US" altLang="zh-HK" sz="1600" dirty="0"/>
              <a:t>    } </a:t>
            </a:r>
            <a:r>
              <a:rPr lang="en-US" altLang="zh-HK" sz="1600" dirty="0">
                <a:solidFill>
                  <a:srgbClr val="00B050"/>
                </a:solidFill>
              </a:rPr>
              <a:t>// end of onCreate() method</a:t>
            </a:r>
          </a:p>
          <a:p>
            <a:pPr marL="0" indent="0">
              <a:buNone/>
            </a:pPr>
            <a:endParaRPr lang="en-US" altLang="zh-HK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HK" sz="1600" dirty="0"/>
              <a:t>} </a:t>
            </a:r>
            <a:r>
              <a:rPr lang="en-US" altLang="zh-HK" sz="1600" dirty="0">
                <a:solidFill>
                  <a:srgbClr val="00B050"/>
                </a:solidFill>
              </a:rPr>
              <a:t>// end of class MainActivity</a:t>
            </a:r>
            <a:endParaRPr lang="zh-HK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95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1"/>
            <a:ext cx="7315200" cy="576064"/>
          </a:xfrm>
        </p:spPr>
        <p:txBody>
          <a:bodyPr/>
          <a:lstStyle/>
          <a:p>
            <a:r>
              <a:rPr lang="en-US" altLang="zh-HK" sz="3200" dirty="0"/>
              <a:t>Toast.makeText( </a:t>
            </a:r>
            <a:r>
              <a:rPr lang="en-US" altLang="zh-HK" sz="3200" i="1" dirty="0">
                <a:solidFill>
                  <a:srgbClr val="00B0F0"/>
                </a:solidFill>
              </a:rPr>
              <a:t>1</a:t>
            </a:r>
            <a:r>
              <a:rPr lang="en-US" altLang="zh-HK" sz="3200" dirty="0"/>
              <a:t>, </a:t>
            </a:r>
            <a:r>
              <a:rPr lang="en-US" altLang="zh-HK" sz="3200" i="1" dirty="0">
                <a:solidFill>
                  <a:srgbClr val="00B0F0"/>
                </a:solidFill>
              </a:rPr>
              <a:t>2</a:t>
            </a:r>
            <a:r>
              <a:rPr lang="en-US" altLang="zh-HK" sz="3200" dirty="0"/>
              <a:t>, </a:t>
            </a:r>
            <a:r>
              <a:rPr lang="en-US" altLang="zh-HK" sz="3200" i="1" dirty="0">
                <a:solidFill>
                  <a:srgbClr val="00B0F0"/>
                </a:solidFill>
              </a:rPr>
              <a:t>3 </a:t>
            </a:r>
            <a:r>
              <a:rPr lang="en-US" altLang="zh-HK" sz="3200" dirty="0"/>
              <a:t>).show();</a:t>
            </a:r>
            <a:endParaRPr lang="zh-HK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56524"/>
            <a:ext cx="8640960" cy="5552796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600" dirty="0"/>
              <a:t>public class MainActivity </a:t>
            </a:r>
            <a:r>
              <a:rPr lang="en-US" altLang="zh-HK" sz="1600" b="1" u="sng" dirty="0">
                <a:solidFill>
                  <a:srgbClr val="0000FF"/>
                </a:solidFill>
              </a:rPr>
              <a:t>extends</a:t>
            </a:r>
            <a:r>
              <a:rPr lang="en-US" altLang="zh-HK" sz="1600" dirty="0"/>
              <a:t> </a:t>
            </a:r>
            <a:r>
              <a:rPr lang="en-US" altLang="zh-HK" sz="1600" b="1" dirty="0" err="1">
                <a:solidFill>
                  <a:srgbClr val="00B0F0"/>
                </a:solidFill>
              </a:rPr>
              <a:t>AppCompatActivity</a:t>
            </a:r>
            <a:r>
              <a:rPr lang="en-US" altLang="zh-HK" sz="1600" b="1" dirty="0">
                <a:solidFill>
                  <a:srgbClr val="00B0F0"/>
                </a:solidFill>
              </a:rPr>
              <a:t>  </a:t>
            </a:r>
            <a:r>
              <a:rPr lang="en-US" altLang="zh-HK" sz="1600" dirty="0"/>
              <a:t>{</a:t>
            </a:r>
          </a:p>
          <a:p>
            <a:pPr marL="0" indent="0">
              <a:buNone/>
            </a:pPr>
            <a:r>
              <a:rPr lang="en-US" altLang="zh-HK" sz="1600" dirty="0"/>
              <a:t>    . . . . . .</a:t>
            </a:r>
          </a:p>
          <a:p>
            <a:pPr marL="0" indent="0">
              <a:buNone/>
            </a:pPr>
            <a:r>
              <a:rPr lang="en-US" altLang="zh-HK" sz="1600" dirty="0"/>
              <a:t>    </a:t>
            </a:r>
            <a:r>
              <a:rPr lang="en-US" altLang="zh-HK" sz="1600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dirty="0"/>
              <a:t>    protected void </a:t>
            </a:r>
            <a:r>
              <a:rPr lang="en-US" altLang="zh-HK" sz="1600" b="1" dirty="0">
                <a:solidFill>
                  <a:srgbClr val="FF0000"/>
                </a:solidFill>
              </a:rPr>
              <a:t>onCreate</a:t>
            </a:r>
            <a:r>
              <a:rPr lang="en-US" altLang="zh-HK" sz="1600" dirty="0"/>
              <a:t>(Bundle 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 {</a:t>
            </a:r>
          </a:p>
          <a:p>
            <a:pPr marL="0" indent="0">
              <a:buNone/>
            </a:pPr>
            <a:r>
              <a:rPr lang="en-US" altLang="zh-HK" sz="1600" dirty="0"/>
              <a:t>        . . . . . .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b="1" dirty="0" err="1"/>
              <a:t>radioButtonB</a:t>
            </a:r>
            <a:r>
              <a:rPr lang="en-US" altLang="zh-HK" sz="1600" dirty="0" err="1"/>
              <a:t>.</a:t>
            </a:r>
            <a:r>
              <a:rPr lang="en-US" altLang="zh-HK" sz="1600" b="1" dirty="0" err="1">
                <a:solidFill>
                  <a:srgbClr val="FF0000"/>
                </a:solidFill>
              </a:rPr>
              <a:t>setOnCheckedChangeListener</a:t>
            </a:r>
            <a:r>
              <a:rPr lang="en-US" altLang="zh-HK" sz="1600" dirty="0"/>
              <a:t>(new  </a:t>
            </a:r>
          </a:p>
          <a:p>
            <a:pPr marL="0" indent="0">
              <a:buNone/>
            </a:pPr>
            <a:r>
              <a:rPr lang="en-US" altLang="zh-HK" sz="1600" dirty="0"/>
              <a:t>                                                            </a:t>
            </a:r>
            <a:r>
              <a:rPr lang="en-US" altLang="zh-HK" sz="1600" dirty="0" err="1"/>
              <a:t>CompoundButton.OnCheckedChangeListener</a:t>
            </a:r>
            <a:r>
              <a:rPr lang="en-US" altLang="zh-HK" sz="1600" dirty="0"/>
              <a:t>() {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dirty="0"/>
              <a:t>            public void </a:t>
            </a:r>
            <a:r>
              <a:rPr lang="en-US" altLang="zh-HK" sz="1600" b="1" dirty="0" err="1">
                <a:solidFill>
                  <a:srgbClr val="FF0000"/>
                </a:solidFill>
              </a:rPr>
              <a:t>onCheckedChanged</a:t>
            </a:r>
            <a:r>
              <a:rPr lang="en-US" altLang="zh-HK" sz="1600" dirty="0"/>
              <a:t>(</a:t>
            </a:r>
            <a:r>
              <a:rPr lang="en-US" altLang="zh-HK" sz="1600" dirty="0" err="1"/>
              <a:t>CompoundButton</a:t>
            </a:r>
            <a:r>
              <a:rPr lang="en-US" altLang="zh-HK" sz="1600" dirty="0"/>
              <a:t> </a:t>
            </a:r>
            <a:r>
              <a:rPr lang="en-US" altLang="zh-HK" sz="1600" dirty="0" err="1"/>
              <a:t>buttonView</a:t>
            </a:r>
            <a:r>
              <a:rPr lang="en-US" altLang="zh-HK" sz="1600" dirty="0"/>
              <a:t>, </a:t>
            </a:r>
          </a:p>
          <a:p>
            <a:pPr marL="0" indent="0">
              <a:buNone/>
            </a:pPr>
            <a:r>
              <a:rPr lang="en-US" altLang="zh-HK" sz="1600" dirty="0"/>
              <a:t>                                                                         </a:t>
            </a:r>
            <a:r>
              <a:rPr lang="en-US" altLang="zh-HK" sz="1600" dirty="0" err="1"/>
              <a:t>boolean</a:t>
            </a:r>
            <a:r>
              <a:rPr lang="en-US" altLang="zh-HK" sz="1600" dirty="0"/>
              <a:t> </a:t>
            </a:r>
            <a:r>
              <a:rPr lang="en-US" altLang="zh-HK" sz="1600" b="1" dirty="0" err="1">
                <a:solidFill>
                  <a:srgbClr val="FF00FF"/>
                </a:solidFill>
              </a:rPr>
              <a:t>isChecked</a:t>
            </a:r>
            <a:r>
              <a:rPr lang="en-US" altLang="zh-HK" sz="1600" dirty="0"/>
              <a:t>) {</a:t>
            </a:r>
          </a:p>
          <a:p>
            <a:pPr marL="0" indent="0">
              <a:buNone/>
            </a:pPr>
            <a:r>
              <a:rPr lang="en-US" altLang="zh-HK" sz="1600" dirty="0"/>
              <a:t>                </a:t>
            </a:r>
            <a:r>
              <a:rPr lang="en-US" altLang="zh-HK" sz="1600" b="1" dirty="0" err="1">
                <a:solidFill>
                  <a:srgbClr val="0000FF"/>
                </a:solidFill>
              </a:rPr>
              <a:t>Toast.makeText</a:t>
            </a:r>
            <a:r>
              <a:rPr lang="en-US" altLang="zh-HK" sz="1600" b="1" dirty="0">
                <a:solidFill>
                  <a:srgbClr val="0000FF"/>
                </a:solidFill>
              </a:rPr>
              <a:t>(</a:t>
            </a:r>
            <a:r>
              <a:rPr lang="en-US" altLang="zh-HK" sz="1600" dirty="0" err="1"/>
              <a:t>MainActivity.this</a:t>
            </a:r>
            <a:r>
              <a:rPr lang="en-US" altLang="zh-HK" sz="1600" dirty="0"/>
              <a:t>, </a:t>
            </a:r>
          </a:p>
          <a:p>
            <a:pPr marL="0" indent="0">
              <a:buNone/>
            </a:pPr>
            <a:r>
              <a:rPr lang="en-US" altLang="zh-HK" sz="1600" dirty="0"/>
              <a:t>                                            "Blue is on : " + </a:t>
            </a:r>
            <a:r>
              <a:rPr lang="en-US" altLang="zh-HK" sz="1600" b="1" dirty="0" err="1">
                <a:solidFill>
                  <a:srgbClr val="FF00FF"/>
                </a:solidFill>
              </a:rPr>
              <a:t>isChecked</a:t>
            </a:r>
            <a:r>
              <a:rPr lang="en-US" altLang="zh-HK" sz="1600" dirty="0"/>
              <a:t>, </a:t>
            </a:r>
          </a:p>
          <a:p>
            <a:pPr marL="0" indent="0">
              <a:buNone/>
            </a:pPr>
            <a:r>
              <a:rPr lang="en-US" altLang="zh-HK" sz="1600" dirty="0"/>
              <a:t>                                             </a:t>
            </a:r>
            <a:r>
              <a:rPr lang="en-US" altLang="zh-HK" sz="1600" dirty="0" err="1"/>
              <a:t>Toast.LENGTH_LONG</a:t>
            </a:r>
            <a:r>
              <a:rPr lang="en-US" altLang="zh-HK" sz="1600" b="1" dirty="0">
                <a:solidFill>
                  <a:srgbClr val="0000FF"/>
                </a:solidFill>
              </a:rPr>
              <a:t>).show();</a:t>
            </a:r>
          </a:p>
          <a:p>
            <a:pPr marL="0" indent="0">
              <a:buNone/>
            </a:pPr>
            <a:r>
              <a:rPr lang="en-US" altLang="zh-HK" sz="1600" dirty="0"/>
              <a:t>            }</a:t>
            </a:r>
          </a:p>
          <a:p>
            <a:pPr marL="0" indent="0">
              <a:buNone/>
            </a:pPr>
            <a:r>
              <a:rPr lang="en-US" altLang="zh-HK" sz="1600" dirty="0"/>
              <a:t>        }); </a:t>
            </a:r>
            <a:r>
              <a:rPr lang="en-US" altLang="zh-HK" sz="1600" dirty="0">
                <a:solidFill>
                  <a:srgbClr val="00B050"/>
                </a:solidFill>
              </a:rPr>
              <a:t>//end-of-</a:t>
            </a:r>
            <a:r>
              <a:rPr lang="en-US" altLang="zh-HK" sz="1600" b="1" dirty="0" err="1">
                <a:solidFill>
                  <a:srgbClr val="00B050"/>
                </a:solidFill>
              </a:rPr>
              <a:t>radioButtonB</a:t>
            </a:r>
            <a:r>
              <a:rPr lang="en-US" altLang="zh-HK" sz="1600" dirty="0" err="1">
                <a:solidFill>
                  <a:srgbClr val="00B050"/>
                </a:solidFill>
              </a:rPr>
              <a:t>.setOnCheckedChangeListener</a:t>
            </a:r>
            <a:r>
              <a:rPr lang="en-US" altLang="zh-HK" sz="1600" dirty="0">
                <a:solidFill>
                  <a:srgbClr val="00B050"/>
                </a:solidFill>
              </a:rPr>
              <a:t>()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  . . . . . .</a:t>
            </a:r>
          </a:p>
          <a:p>
            <a:pPr marL="0" indent="0">
              <a:buNone/>
            </a:pPr>
            <a:r>
              <a:rPr lang="en-US" altLang="zh-HK" sz="1600" dirty="0"/>
              <a:t>    } </a:t>
            </a:r>
            <a:r>
              <a:rPr lang="en-US" altLang="zh-HK" sz="1600" dirty="0">
                <a:solidFill>
                  <a:srgbClr val="00B050"/>
                </a:solidFill>
              </a:rPr>
              <a:t>// end of onCreate() method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} </a:t>
            </a:r>
            <a:r>
              <a:rPr lang="en-US" altLang="zh-HK" sz="1600" dirty="0">
                <a:solidFill>
                  <a:srgbClr val="00B050"/>
                </a:solidFill>
              </a:rPr>
              <a:t>// end of class MainActivity</a:t>
            </a:r>
            <a:endParaRPr lang="zh-HK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65" y="3501007"/>
            <a:ext cx="2322823" cy="32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315200" cy="1152128"/>
          </a:xfrm>
        </p:spPr>
        <p:txBody>
          <a:bodyPr/>
          <a:lstStyle/>
          <a:p>
            <a:r>
              <a:rPr lang="en-US" altLang="zh-HK" dirty="0"/>
              <a:t>Hierarchy of </a:t>
            </a:r>
            <a:br>
              <a:rPr lang="en-US" altLang="zh-HK" dirty="0"/>
            </a:br>
            <a:r>
              <a:rPr lang="en-US" altLang="zh-HK" dirty="0">
                <a:solidFill>
                  <a:srgbClr val="FF00FF"/>
                </a:solidFill>
              </a:rPr>
              <a:t>View</a:t>
            </a:r>
            <a:r>
              <a:rPr lang="en-US" altLang="zh-HK" dirty="0"/>
              <a:t> and </a:t>
            </a:r>
            <a:r>
              <a:rPr lang="en-US" altLang="zh-HK" dirty="0">
                <a:solidFill>
                  <a:srgbClr val="FF00FF"/>
                </a:solidFill>
              </a:rPr>
              <a:t>ViewGroup</a:t>
            </a:r>
            <a:endParaRPr lang="zh-HK" altLang="en-US" dirty="0">
              <a:solidFill>
                <a:srgbClr val="FF00FF"/>
              </a:solidFill>
            </a:endParaRPr>
          </a:p>
        </p:txBody>
      </p:sp>
      <p:pic>
        <p:nvPicPr>
          <p:cNvPr id="2050" name="Picture 2" descr="http://developer.android.com/images/view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80105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92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600" dirty="0"/>
              <a:t>The View class and its subclasses</a:t>
            </a:r>
            <a:endParaRPr lang="zh-HK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882241"/>
            <a:ext cx="8033546" cy="782531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400" b="1" dirty="0"/>
              <a:t>(Source from: </a:t>
            </a:r>
            <a:r>
              <a:rPr lang="en-US" altLang="zh-HK" sz="1400" dirty="0">
                <a:solidFill>
                  <a:srgbClr val="00B0F0"/>
                </a:solidFill>
              </a:rPr>
              <a:t>http://www.vogella.com/tutorials/AndroidCustomViews/images/xandroid_viewhierarchy10.png.pagespeed.ic.nQTkkQQ3Y8.png </a:t>
            </a:r>
            <a:r>
              <a:rPr lang="en-US" altLang="zh-HK" sz="1400" b="1" dirty="0"/>
              <a:t>)</a:t>
            </a:r>
            <a:endParaRPr lang="zh-HK" altLang="en-US" sz="1400" b="1" dirty="0"/>
          </a:p>
        </p:txBody>
      </p:sp>
      <p:pic>
        <p:nvPicPr>
          <p:cNvPr id="3074" name="Picture 2" descr="http://www.vogella.com/tutorials/AndroidCustomViews/images/xandroid_viewhierarchy10.png.pagespeed.ic.nQTkkQQ3Y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30287"/>
            <a:ext cx="78486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84317" y="1317171"/>
            <a:ext cx="4464496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HK" sz="1400" dirty="0"/>
              <a:t>Link with java object </a:t>
            </a:r>
            <a:r>
              <a:rPr lang="en-US" altLang="zh-HK" sz="1400" b="1" dirty="0">
                <a:solidFill>
                  <a:srgbClr val="0000CC"/>
                </a:solidFill>
              </a:rPr>
              <a:t>tView1</a:t>
            </a:r>
            <a:r>
              <a:rPr lang="en-US" altLang="zh-HK" sz="1400" dirty="0"/>
              <a:t> and UI object </a:t>
            </a:r>
            <a:r>
              <a:rPr lang="en-US" altLang="zh-HK" sz="1400" b="1" dirty="0">
                <a:solidFill>
                  <a:srgbClr val="FF00FF"/>
                </a:solidFill>
              </a:rPr>
              <a:t>textView1</a:t>
            </a:r>
            <a:r>
              <a:rPr lang="en-US" altLang="zh-HK" sz="1400" dirty="0"/>
              <a:t>:</a:t>
            </a:r>
          </a:p>
          <a:p>
            <a:pPr algn="l"/>
            <a:endParaRPr lang="en-US" altLang="zh-HK" sz="1400" dirty="0"/>
          </a:p>
          <a:p>
            <a:pPr algn="l"/>
            <a:r>
              <a:rPr lang="en-US" altLang="zh-HK" sz="1400" dirty="0">
                <a:solidFill>
                  <a:srgbClr val="0000CC"/>
                </a:solidFill>
              </a:rPr>
              <a:t>tView1 </a:t>
            </a:r>
            <a:r>
              <a:rPr lang="en-US" altLang="zh-HK" sz="1400" dirty="0">
                <a:solidFill>
                  <a:srgbClr val="000000"/>
                </a:solidFill>
              </a:rPr>
              <a:t>= </a:t>
            </a:r>
            <a:r>
              <a:rPr lang="en-US" altLang="zh-HK" sz="1400" dirty="0" err="1">
                <a:solidFill>
                  <a:srgbClr val="000000"/>
                </a:solidFill>
              </a:rPr>
              <a:t>findViewById</a:t>
            </a:r>
            <a:r>
              <a:rPr lang="en-US" altLang="zh-HK" sz="1400" dirty="0">
                <a:solidFill>
                  <a:srgbClr val="000000"/>
                </a:solidFill>
              </a:rPr>
              <a:t>(</a:t>
            </a:r>
            <a:r>
              <a:rPr lang="en-US" altLang="zh-HK" sz="1400" dirty="0">
                <a:solidFill>
                  <a:srgbClr val="FF00FF"/>
                </a:solidFill>
              </a:rPr>
              <a:t>R.id.textView1</a:t>
            </a:r>
            <a:r>
              <a:rPr lang="en-US" altLang="zh-HK" sz="1400" dirty="0">
                <a:solidFill>
                  <a:srgbClr val="000000"/>
                </a:solidFill>
              </a:rPr>
              <a:t>);</a:t>
            </a:r>
            <a:endParaRPr lang="zh-HK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Linear Layout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b="1" dirty="0" err="1">
                <a:solidFill>
                  <a:srgbClr val="FF00FF"/>
                </a:solidFill>
              </a:rPr>
              <a:t>LinearLayout</a:t>
            </a:r>
            <a:r>
              <a:rPr lang="en-US" altLang="zh-HK" sz="2400" dirty="0">
                <a:solidFill>
                  <a:srgbClr val="FF00FF"/>
                </a:solidFill>
              </a:rPr>
              <a:t> </a:t>
            </a:r>
            <a:r>
              <a:rPr lang="en-US" altLang="zh-HK" sz="2400" dirty="0"/>
              <a:t>can align all its children </a:t>
            </a:r>
            <a:r>
              <a:rPr lang="en-US" altLang="zh-HK" sz="2400" b="1" i="1" dirty="0">
                <a:solidFill>
                  <a:srgbClr val="FF0000"/>
                </a:solidFill>
              </a:rPr>
              <a:t>View</a:t>
            </a:r>
            <a:r>
              <a:rPr lang="en-US" altLang="zh-HK" sz="2400" dirty="0">
                <a:solidFill>
                  <a:srgbClr val="FF0000"/>
                </a:solidFill>
              </a:rPr>
              <a:t> </a:t>
            </a:r>
            <a:r>
              <a:rPr lang="en-US" altLang="zh-HK" sz="2400" dirty="0"/>
              <a:t>/ </a:t>
            </a:r>
            <a:r>
              <a:rPr lang="en-US" altLang="zh-HK" sz="2400" b="1" i="1" dirty="0" err="1">
                <a:solidFill>
                  <a:srgbClr val="FF0000"/>
                </a:solidFill>
              </a:rPr>
              <a:t>viewGroup</a:t>
            </a:r>
            <a:r>
              <a:rPr lang="en-US" altLang="zh-HK" sz="2400" dirty="0">
                <a:solidFill>
                  <a:srgbClr val="FF0000"/>
                </a:solidFill>
              </a:rPr>
              <a:t> </a:t>
            </a:r>
            <a:r>
              <a:rPr lang="en-US" altLang="zh-HK" sz="2400" dirty="0"/>
              <a:t>in direction of </a:t>
            </a:r>
            <a:r>
              <a:rPr lang="en-US" altLang="zh-HK" sz="2400" dirty="0">
                <a:solidFill>
                  <a:srgbClr val="0066FF"/>
                </a:solidFill>
              </a:rPr>
              <a:t>vertically</a:t>
            </a:r>
            <a:r>
              <a:rPr lang="en-US" altLang="zh-HK" sz="2400" dirty="0"/>
              <a:t> or </a:t>
            </a:r>
            <a:r>
              <a:rPr lang="en-US" altLang="zh-HK" sz="2400" dirty="0">
                <a:solidFill>
                  <a:srgbClr val="0066FF"/>
                </a:solidFill>
              </a:rPr>
              <a:t>horizontally </a:t>
            </a:r>
            <a:r>
              <a:rPr lang="en-US" altLang="zh-HK" sz="2400" b="1" i="1" dirty="0">
                <a:solidFill>
                  <a:srgbClr val="000000"/>
                </a:solidFill>
              </a:rPr>
              <a:t>(default)</a:t>
            </a:r>
            <a:r>
              <a:rPr lang="en-US" altLang="zh-HK" sz="2400" dirty="0"/>
              <a:t>. </a:t>
            </a:r>
          </a:p>
          <a:p>
            <a:endParaRPr lang="en-US" altLang="zh-HK" sz="2400" dirty="0"/>
          </a:p>
          <a:p>
            <a:r>
              <a:rPr lang="en-US" altLang="zh-HK" sz="2400" dirty="0"/>
              <a:t>Such layout direction can be set with the </a:t>
            </a:r>
            <a:r>
              <a:rPr lang="en-US" altLang="zh-HK" sz="2400" b="1" dirty="0">
                <a:solidFill>
                  <a:srgbClr val="0000CC"/>
                </a:solidFill>
              </a:rPr>
              <a:t>android:orientation</a:t>
            </a:r>
            <a:r>
              <a:rPr lang="en-US" altLang="zh-HK" sz="2400" dirty="0"/>
              <a:t> attribute.</a:t>
            </a:r>
          </a:p>
          <a:p>
            <a:pPr lvl="1"/>
            <a:r>
              <a:rPr lang="en-US" altLang="zh-HK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n-US" altLang="zh-HK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"vertical"</a:t>
            </a:r>
          </a:p>
          <a:p>
            <a:pPr lvl="1"/>
            <a:r>
              <a:rPr lang="en-US" altLang="zh-HK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n-US" altLang="zh-HK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"horizontal"</a:t>
            </a:r>
            <a:endParaRPr lang="zh-HK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HK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3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15200" cy="715963"/>
          </a:xfrm>
        </p:spPr>
        <p:txBody>
          <a:bodyPr/>
          <a:lstStyle/>
          <a:p>
            <a:r>
              <a:rPr lang="en-US" altLang="zh-HK" sz="3600" dirty="0"/>
              <a:t>Example : </a:t>
            </a:r>
            <a:r>
              <a:rPr lang="en-US" altLang="zh-HK" sz="3600" dirty="0">
                <a:solidFill>
                  <a:srgbClr val="0000FF"/>
                </a:solidFill>
              </a:rPr>
              <a:t>Vertical Linear Layout</a:t>
            </a:r>
            <a:endParaRPr lang="zh-HK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7544" y="885167"/>
            <a:ext cx="6647974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&lt;?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xml version=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"1.0"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encoding=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"utf-8"</a:t>
            </a:r>
            <a:r>
              <a:rPr kumimoji="0" lang="zh-HK" altLang="zh-HK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?&gt;</a:t>
            </a:r>
            <a:br>
              <a:rPr kumimoji="0" lang="zh-HK" altLang="zh-HK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LinearLayout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xmlns: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"http://schemas.android.com/apk/res/android"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:layout_width=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"match_parent"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:layout_height=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"match_parent"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:paddingLeft=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"16dp"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:paddingRight=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"16dp"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:orientation=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HK" altLang="zh-HK" sz="1400" b="1" i="0" u="sng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vertical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 </a:t>
            </a: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EditText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:layout_width=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"match_parent"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:layout_height=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"wrap_content"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:hint=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"To" </a:t>
            </a: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b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EditText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:layout_width=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"match_parent"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:layout_height=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"wrap_content"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:hint=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"Subject" </a:t>
            </a: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b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EditText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:layout_width=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"match_parent"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:layout_height=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"200dp"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:gravity=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"top"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:hint=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"Message" </a:t>
            </a: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b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Button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:layout_width=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"100dp"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:layout_height=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"wrap_content"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:layout_gravity=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"right"</a:t>
            </a:r>
            <a:b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:text=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"Send" </a:t>
            </a: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b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HK" altLang="zh-H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LinearLayout</a:t>
            </a:r>
            <a:r>
              <a:rPr kumimoji="0" lang="zh-HK" altLang="zh-H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kumimoji="0" lang="zh-HK" altLang="zh-H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84784"/>
            <a:ext cx="27336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5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15200" cy="715963"/>
          </a:xfrm>
        </p:spPr>
        <p:txBody>
          <a:bodyPr/>
          <a:lstStyle/>
          <a:p>
            <a:r>
              <a:rPr lang="en-US" altLang="zh-HK" sz="3600" dirty="0"/>
              <a:t>Example : </a:t>
            </a:r>
            <a:r>
              <a:rPr lang="en-US" altLang="zh-HK" sz="3600" dirty="0">
                <a:solidFill>
                  <a:srgbClr val="0000FF"/>
                </a:solidFill>
              </a:rPr>
              <a:t>Horizontal Linear Layout</a:t>
            </a:r>
            <a:endParaRPr lang="zh-HK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7544" y="1100610"/>
            <a:ext cx="664797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&lt;?xml version="1.0" encoding="utf-8"?&gt;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b="1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&lt;LinearLayout </a:t>
            </a: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xmlns:android="http://schemas.android.com/</a:t>
            </a:r>
            <a:r>
              <a:rPr lang="en-US" altLang="zh-HK" sz="1400" dirty="0" err="1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apk</a:t>
            </a: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/res/android"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android:layout_width="match_parent"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android:layout_height="match_parent"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android:orientation="</a:t>
            </a:r>
            <a:r>
              <a:rPr lang="en-US" altLang="zh-HK" sz="1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horizontal</a:t>
            </a: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zh-HK" sz="14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HK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&lt;Button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android:layout_width="wrap_content"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android:layout_height="wrap_content"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android:text="New Button"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HK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android:id=</a:t>
            </a:r>
            <a:r>
              <a:rPr lang="en-US" altLang="zh-HK" sz="1400" b="1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"@+id/button1"</a:t>
            </a: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HK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zh-HK" sz="14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HK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&lt;Button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android:layout_width="wrap_content"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android:layout_height="wrap_content"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android:text="New Button"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HK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android:id=</a:t>
            </a:r>
            <a:r>
              <a:rPr lang="en-US" altLang="zh-HK" sz="1400" b="1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"@+id/button2"</a:t>
            </a: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HK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zh-HK" sz="14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HK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&lt;Button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android:layout_width="wrap_content"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android:layout_height="wrap_content"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android:text="New Button"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HK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android:id=</a:t>
            </a:r>
            <a:r>
              <a:rPr lang="en-US" altLang="zh-HK" sz="1400" b="1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"@+id/button3"</a:t>
            </a:r>
            <a:r>
              <a:rPr lang="en-US" altLang="zh-HK" sz="1400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HK" sz="140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HK" sz="1400" b="1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&lt;/LinearLayout&gt;</a:t>
            </a:r>
            <a:endParaRPr kumimoji="0" lang="zh-HK" altLang="zh-HK" sz="1400" b="1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844824"/>
            <a:ext cx="33051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9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56" y="188640"/>
            <a:ext cx="7315200" cy="715963"/>
          </a:xfrm>
        </p:spPr>
        <p:txBody>
          <a:bodyPr/>
          <a:lstStyle/>
          <a:p>
            <a:r>
              <a:rPr lang="en-US" altLang="zh-HK" sz="3600" dirty="0"/>
              <a:t>Example : </a:t>
            </a:r>
            <a:r>
              <a:rPr lang="en-US" altLang="zh-HK" sz="3600" dirty="0">
                <a:solidFill>
                  <a:srgbClr val="00B0F0"/>
                </a:solidFill>
              </a:rPr>
              <a:t>Nested Layout</a:t>
            </a:r>
            <a:endParaRPr lang="zh-HK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56" y="939084"/>
            <a:ext cx="4494584" cy="5442243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400" b="1" dirty="0">
                <a:solidFill>
                  <a:srgbClr val="000000"/>
                </a:solidFill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altLang="zh-HK" sz="1400" dirty="0">
                <a:solidFill>
                  <a:srgbClr val="0000CC"/>
                </a:solidFill>
              </a:rPr>
              <a:t>&lt;</a:t>
            </a:r>
            <a:r>
              <a:rPr lang="en-US" altLang="zh-HK" sz="1400" b="1" dirty="0">
                <a:solidFill>
                  <a:srgbClr val="0000CC"/>
                </a:solidFill>
              </a:rPr>
              <a:t>LinearLayout</a:t>
            </a:r>
            <a:r>
              <a:rPr lang="en-US" altLang="zh-HK" sz="1400" dirty="0">
                <a:solidFill>
                  <a:srgbClr val="0000CC"/>
                </a:solidFill>
              </a:rPr>
              <a:t> </a:t>
            </a:r>
            <a:r>
              <a:rPr lang="en-US" altLang="zh-HK" sz="1400" dirty="0"/>
              <a:t>. . . . . .</a:t>
            </a:r>
          </a:p>
          <a:p>
            <a:pPr marL="0" indent="0">
              <a:buNone/>
            </a:pPr>
            <a:r>
              <a:rPr lang="en-US" altLang="zh-HK" sz="1400" dirty="0"/>
              <a:t>    </a:t>
            </a:r>
            <a:r>
              <a:rPr lang="en-US" altLang="zh-HK" sz="1400" b="1" dirty="0">
                <a:solidFill>
                  <a:srgbClr val="7030A0"/>
                </a:solidFill>
              </a:rPr>
              <a:t>android:orientation="vertical"</a:t>
            </a:r>
            <a:r>
              <a:rPr lang="en-US" altLang="zh-HK" sz="1400" dirty="0"/>
              <a:t>&gt;</a:t>
            </a:r>
          </a:p>
          <a:p>
            <a:pPr marL="0" indent="0">
              <a:buNone/>
            </a:pPr>
            <a:r>
              <a:rPr lang="en-US" altLang="zh-HK" sz="1400" dirty="0"/>
              <a:t>    </a:t>
            </a:r>
            <a:r>
              <a:rPr lang="en-US" altLang="zh-HK" sz="1400" b="1" dirty="0">
                <a:solidFill>
                  <a:srgbClr val="FF0000"/>
                </a:solidFill>
              </a:rPr>
              <a:t>&lt;LinearLayout</a:t>
            </a:r>
          </a:p>
          <a:p>
            <a:pPr marL="0" indent="0">
              <a:buNone/>
            </a:pPr>
            <a:r>
              <a:rPr lang="en-US" altLang="zh-HK" sz="1400" dirty="0"/>
              <a:t>        </a:t>
            </a:r>
            <a:r>
              <a:rPr lang="en-US" altLang="zh-HK" sz="1400" b="1" dirty="0">
                <a:solidFill>
                  <a:srgbClr val="FF00FF"/>
                </a:solidFill>
              </a:rPr>
              <a:t>android:orientation="horizontal"</a:t>
            </a:r>
          </a:p>
          <a:p>
            <a:pPr marL="0" indent="0">
              <a:buNone/>
            </a:pPr>
            <a:r>
              <a:rPr lang="en-US" altLang="zh-HK" sz="1400" dirty="0"/>
              <a:t>        android:background=</a:t>
            </a:r>
            <a:r>
              <a:rPr lang="en-US" altLang="zh-HK" sz="1400" b="1" u="sng" dirty="0"/>
              <a:t>"#FFFF00"</a:t>
            </a:r>
          </a:p>
          <a:p>
            <a:pPr marL="0" indent="0">
              <a:buNone/>
            </a:pPr>
            <a:r>
              <a:rPr lang="en-US" altLang="zh-HK" sz="1400" dirty="0"/>
              <a:t>        android:layout_width="match_parent"</a:t>
            </a:r>
          </a:p>
          <a:p>
            <a:pPr marL="0" indent="0">
              <a:buNone/>
            </a:pPr>
            <a:r>
              <a:rPr lang="en-US" altLang="zh-HK" sz="1400" dirty="0"/>
              <a:t>        android:layout_height="wrap_content"&gt;</a:t>
            </a:r>
          </a:p>
          <a:p>
            <a:pPr marL="0" indent="0">
              <a:buNone/>
            </a:pPr>
            <a:r>
              <a:rPr lang="en-US" altLang="zh-HK" sz="1400" dirty="0"/>
              <a:t>        &lt;Button . . . . . .</a:t>
            </a:r>
          </a:p>
          <a:p>
            <a:pPr marL="0" indent="0">
              <a:buNone/>
            </a:pPr>
            <a:r>
              <a:rPr lang="en-US" altLang="zh-HK" sz="1400" dirty="0"/>
              <a:t>            android:text="</a:t>
            </a:r>
            <a:r>
              <a:rPr lang="en-US" altLang="zh-HK" sz="1400" b="1" dirty="0"/>
              <a:t>Button 1</a:t>
            </a:r>
            <a:r>
              <a:rPr lang="en-US" altLang="zh-HK" sz="1400" dirty="0"/>
              <a:t>" /&gt;</a:t>
            </a:r>
          </a:p>
          <a:p>
            <a:pPr marL="0" indent="0">
              <a:buNone/>
            </a:pPr>
            <a:r>
              <a:rPr lang="en-US" altLang="zh-HK" sz="1400" dirty="0"/>
              <a:t>        &lt;Button . . . . . . </a:t>
            </a:r>
          </a:p>
          <a:p>
            <a:pPr marL="0" indent="0">
              <a:buNone/>
            </a:pPr>
            <a:r>
              <a:rPr lang="en-US" altLang="zh-HK" sz="1400" dirty="0"/>
              <a:t>             android:text="</a:t>
            </a:r>
            <a:r>
              <a:rPr lang="en-US" altLang="zh-HK" sz="1400" b="1" dirty="0"/>
              <a:t>Button 2</a:t>
            </a:r>
            <a:r>
              <a:rPr lang="en-US" altLang="zh-HK" sz="1400" dirty="0"/>
              <a:t>"  /&gt;</a:t>
            </a:r>
          </a:p>
          <a:p>
            <a:pPr marL="0" indent="0">
              <a:buNone/>
            </a:pPr>
            <a:r>
              <a:rPr lang="en-US" altLang="zh-HK" sz="1400" dirty="0"/>
              <a:t>    </a:t>
            </a:r>
            <a:r>
              <a:rPr lang="en-US" altLang="zh-HK" sz="1400" b="1" dirty="0">
                <a:solidFill>
                  <a:srgbClr val="FF0000"/>
                </a:solidFill>
              </a:rPr>
              <a:t>&lt;/LinearLayout&gt;</a:t>
            </a:r>
          </a:p>
          <a:p>
            <a:pPr marL="0" indent="0">
              <a:buNone/>
            </a:pPr>
            <a:r>
              <a:rPr lang="en-US" altLang="zh-HK" sz="1400" dirty="0"/>
              <a:t>    </a:t>
            </a:r>
            <a:r>
              <a:rPr lang="en-US" altLang="zh-HK" sz="1400" b="1" dirty="0">
                <a:solidFill>
                  <a:srgbClr val="00B050"/>
                </a:solidFill>
              </a:rPr>
              <a:t>&lt;LinearLayout </a:t>
            </a:r>
            <a:r>
              <a:rPr lang="en-US" altLang="zh-HK" sz="1400" dirty="0"/>
              <a:t>. . . . . .</a:t>
            </a:r>
          </a:p>
          <a:p>
            <a:pPr marL="0" indent="0">
              <a:buNone/>
            </a:pPr>
            <a:r>
              <a:rPr lang="en-US" altLang="zh-HK" sz="1400" dirty="0"/>
              <a:t>       &lt;Button . . . . . .</a:t>
            </a:r>
          </a:p>
          <a:p>
            <a:pPr marL="0" indent="0">
              <a:buNone/>
            </a:pPr>
            <a:r>
              <a:rPr lang="en-US" altLang="zh-HK" sz="1400" dirty="0"/>
              <a:t>            android:text="</a:t>
            </a:r>
            <a:r>
              <a:rPr lang="en-US" altLang="zh-HK" sz="1400" b="1" dirty="0"/>
              <a:t>Button 3</a:t>
            </a:r>
            <a:r>
              <a:rPr lang="en-US" altLang="zh-HK" sz="1400" dirty="0"/>
              <a:t>" /&gt;</a:t>
            </a:r>
          </a:p>
          <a:p>
            <a:pPr marL="0" indent="0">
              <a:buNone/>
            </a:pPr>
            <a:r>
              <a:rPr lang="en-US" altLang="zh-HK" sz="1400" dirty="0"/>
              <a:t>        &lt;Button . . . . . . </a:t>
            </a:r>
          </a:p>
          <a:p>
            <a:pPr marL="0" indent="0">
              <a:buNone/>
            </a:pPr>
            <a:r>
              <a:rPr lang="en-US" altLang="zh-HK" sz="1400" dirty="0"/>
              <a:t>             android:text="</a:t>
            </a:r>
            <a:r>
              <a:rPr lang="en-US" altLang="zh-HK" sz="1400" b="1" dirty="0"/>
              <a:t>Button 4</a:t>
            </a:r>
            <a:r>
              <a:rPr lang="en-US" altLang="zh-HK" sz="1400" dirty="0"/>
              <a:t>"  /&gt;</a:t>
            </a:r>
          </a:p>
          <a:p>
            <a:pPr marL="0" indent="0">
              <a:buNone/>
            </a:pPr>
            <a:r>
              <a:rPr lang="en-US" altLang="zh-HK" sz="1400" dirty="0"/>
              <a:t>   </a:t>
            </a:r>
            <a:r>
              <a:rPr lang="en-US" altLang="zh-HK" sz="1400" b="1" dirty="0">
                <a:solidFill>
                  <a:srgbClr val="00B050"/>
                </a:solidFill>
              </a:rPr>
              <a:t>&lt;/LinearLayout&gt;</a:t>
            </a:r>
          </a:p>
          <a:p>
            <a:pPr marL="0" indent="0">
              <a:buNone/>
            </a:pPr>
            <a:r>
              <a:rPr lang="en-US" altLang="zh-HK" sz="1400" b="1" dirty="0">
                <a:solidFill>
                  <a:srgbClr val="0000CC"/>
                </a:solidFill>
              </a:rPr>
              <a:t>&lt;/LinearLayout&gt;</a:t>
            </a:r>
            <a:endParaRPr lang="zh-HK" altLang="en-US" sz="1400" b="1" dirty="0">
              <a:solidFill>
                <a:srgbClr val="0000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607567"/>
            <a:ext cx="4019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27145"/>
      </p:ext>
    </p:extLst>
  </p:cSld>
  <p:clrMapOvr>
    <a:masterClrMapping/>
  </p:clrMapOvr>
</p:sld>
</file>

<file path=ppt/theme/theme1.xml><?xml version="1.0" encoding="utf-8"?>
<a:theme xmlns:a="http://schemas.openxmlformats.org/drawingml/2006/main" name="02 - Resources &amp; Easy UI">
  <a:themeElements>
    <a:clrScheme name="powerpoint-template-24 7">
      <a:dk1>
        <a:srgbClr val="4D4D4D"/>
      </a:dk1>
      <a:lt1>
        <a:srgbClr val="FFFFFF"/>
      </a:lt1>
      <a:dk2>
        <a:srgbClr val="4D4D4D"/>
      </a:dk2>
      <a:lt2>
        <a:srgbClr val="64371C"/>
      </a:lt2>
      <a:accent1>
        <a:srgbClr val="AA7B3C"/>
      </a:accent1>
      <a:accent2>
        <a:srgbClr val="D1B34C"/>
      </a:accent2>
      <a:accent3>
        <a:srgbClr val="FFFFFF"/>
      </a:accent3>
      <a:accent4>
        <a:srgbClr val="404040"/>
      </a:accent4>
      <a:accent5>
        <a:srgbClr val="D2BFAF"/>
      </a:accent5>
      <a:accent6>
        <a:srgbClr val="BDA244"/>
      </a:accent6>
      <a:hlink>
        <a:srgbClr val="BD703B"/>
      </a:hlink>
      <a:folHlink>
        <a:srgbClr val="DDDDDD"/>
      </a:folHlink>
    </a:clrScheme>
    <a:fontScheme name="自訂 1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57C28"/>
        </a:lt2>
        <a:accent1>
          <a:srgbClr val="DDBF97"/>
        </a:accent1>
        <a:accent2>
          <a:srgbClr val="D4961A"/>
        </a:accent2>
        <a:accent3>
          <a:srgbClr val="FFFFFF"/>
        </a:accent3>
        <a:accent4>
          <a:srgbClr val="404040"/>
        </a:accent4>
        <a:accent5>
          <a:srgbClr val="EBDCC9"/>
        </a:accent5>
        <a:accent6>
          <a:srgbClr val="C08716"/>
        </a:accent6>
        <a:hlink>
          <a:srgbClr val="EC8D1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64371C"/>
        </a:lt2>
        <a:accent1>
          <a:srgbClr val="AA7B3C"/>
        </a:accent1>
        <a:accent2>
          <a:srgbClr val="D1B34C"/>
        </a:accent2>
        <a:accent3>
          <a:srgbClr val="FFFFFF"/>
        </a:accent3>
        <a:accent4>
          <a:srgbClr val="404040"/>
        </a:accent4>
        <a:accent5>
          <a:srgbClr val="D2BFAF"/>
        </a:accent5>
        <a:accent6>
          <a:srgbClr val="BDA244"/>
        </a:accent6>
        <a:hlink>
          <a:srgbClr val="BD703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6522</TotalTime>
  <Words>3186</Words>
  <Application>Microsoft Macintosh PowerPoint</Application>
  <PresentationFormat>On-screen Show (4:3)</PresentationFormat>
  <Paragraphs>405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細明體</vt:lpstr>
      <vt:lpstr>Arial</vt:lpstr>
      <vt:lpstr>Century Gothic</vt:lpstr>
      <vt:lpstr>Courier New</vt:lpstr>
      <vt:lpstr>Microsoft Sans Serif</vt:lpstr>
      <vt:lpstr>02 - Resources &amp; Easy UI</vt:lpstr>
      <vt:lpstr>Android 02 –  Basic UI and Events Handling</vt:lpstr>
      <vt:lpstr>Basic UI Development for Android Applications</vt:lpstr>
      <vt:lpstr>Android UI Overview</vt:lpstr>
      <vt:lpstr>Hierarchy of  View and ViewGroup</vt:lpstr>
      <vt:lpstr>The View class and its subclasses</vt:lpstr>
      <vt:lpstr>Linear Layout</vt:lpstr>
      <vt:lpstr>Example : Vertical Linear Layout</vt:lpstr>
      <vt:lpstr>Example : Horizontal Linear Layout</vt:lpstr>
      <vt:lpstr>Example : Nested Layout</vt:lpstr>
      <vt:lpstr>Constraint Layout</vt:lpstr>
      <vt:lpstr>Example</vt:lpstr>
      <vt:lpstr>Frame Layout</vt:lpstr>
      <vt:lpstr>ImageView - android:scaleType </vt:lpstr>
      <vt:lpstr>Example: Frame Layout</vt:lpstr>
      <vt:lpstr>Table Layout…</vt:lpstr>
      <vt:lpstr>Example: Table Layout</vt:lpstr>
      <vt:lpstr>Example: Table Layout (cont.)</vt:lpstr>
      <vt:lpstr>Attributes</vt:lpstr>
      <vt:lpstr>Common Attributes</vt:lpstr>
      <vt:lpstr>Common Attributes (cont.)</vt:lpstr>
      <vt:lpstr>Common Attributes (cont.)</vt:lpstr>
      <vt:lpstr>Common Attributes (cont.)</vt:lpstr>
      <vt:lpstr>View – CheckBox</vt:lpstr>
      <vt:lpstr>View – RadioButton</vt:lpstr>
      <vt:lpstr>UI Events Handling</vt:lpstr>
      <vt:lpstr>Events Handling</vt:lpstr>
      <vt:lpstr>View.OnClickListener Interface</vt:lpstr>
      <vt:lpstr>Example 1 (Anonymous Inner Class)</vt:lpstr>
      <vt:lpstr>Example 1 (cont.)</vt:lpstr>
      <vt:lpstr>Example 2 (Anonymous Inner Class)</vt:lpstr>
      <vt:lpstr>Example 3 (onClick attribute in XML)</vt:lpstr>
      <vt:lpstr>Events Handling (others)</vt:lpstr>
      <vt:lpstr>Event Handling for RadioButton and RadioGroup (1)</vt:lpstr>
      <vt:lpstr>Event Handling for RadioButton and RadioGroup(2)</vt:lpstr>
      <vt:lpstr>Event Handling for RadioButton and RadioGroup (3)</vt:lpstr>
      <vt:lpstr>Toast.makeText( 1, 2, 3 ).show();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Lau Sau Ming</dc:creator>
  <cp:lastModifiedBy>CHEUNG HO YUEN</cp:lastModifiedBy>
  <cp:revision>287</cp:revision>
  <cp:lastPrinted>2016-03-04T08:59:56Z</cp:lastPrinted>
  <dcterms:created xsi:type="dcterms:W3CDTF">2011-06-01T09:56:45Z</dcterms:created>
  <dcterms:modified xsi:type="dcterms:W3CDTF">2021-02-18T17:06:57Z</dcterms:modified>
</cp:coreProperties>
</file>