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1" r:id="rId13"/>
    <p:sldId id="322" r:id="rId14"/>
    <p:sldId id="323" r:id="rId15"/>
    <p:sldId id="324" r:id="rId16"/>
    <p:sldId id="269" r:id="rId17"/>
    <p:sldId id="266" r:id="rId18"/>
    <p:sldId id="304" r:id="rId19"/>
    <p:sldId id="312" r:id="rId20"/>
    <p:sldId id="315" r:id="rId21"/>
    <p:sldId id="313" r:id="rId22"/>
    <p:sldId id="314" r:id="rId23"/>
    <p:sldId id="309" r:id="rId24"/>
    <p:sldId id="316" r:id="rId25"/>
    <p:sldId id="318" r:id="rId26"/>
    <p:sldId id="317" r:id="rId27"/>
    <p:sldId id="319" r:id="rId28"/>
    <p:sldId id="32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42710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1299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741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48198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83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4239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80269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8526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882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0420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97987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61848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118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775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483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0017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6C9E-ADFF-624B-968F-263B68AA0306}" type="datetimeFigureOut">
              <a:rPr kumimoji="1" lang="zh-HK" altLang="en-US" smtClean="0"/>
              <a:t>15/05/22</a:t>
            </a:fld>
            <a:endParaRPr kumimoji="1"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73BE63-03F4-9C44-8172-0E86E1B305D1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8887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A7DD6-49B2-6341-9DD1-F2C534DAE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K" dirty="0"/>
              <a:t>Data</a:t>
            </a:r>
            <a:r>
              <a:rPr kumimoji="1" lang="zh-HK" altLang="en-US" dirty="0"/>
              <a:t> </a:t>
            </a:r>
            <a:r>
              <a:rPr kumimoji="1" lang="en-US" altLang="zh-HK" dirty="0"/>
              <a:t>Storage</a:t>
            </a:r>
            <a:endParaRPr kumimoji="1"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B84DC9-2E9E-894A-9027-810BFCDDF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9680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45BFF-6AE4-CF47-A2F9-5F337B73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Example code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7506D1-0191-FF47-A67C-113CCA4B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solidFill>
                  <a:srgbClr val="FF0000"/>
                </a:solidFill>
              </a:rPr>
              <a:t>SharedPreferences</a:t>
            </a:r>
            <a:r>
              <a:rPr lang="en-US" altLang="zh-TW" dirty="0">
                <a:solidFill>
                  <a:srgbClr val="FF0000"/>
                </a:solidFill>
              </a:rPr>
              <a:t> settings = </a:t>
            </a:r>
            <a:r>
              <a:rPr lang="en-US" altLang="zh-TW" dirty="0" err="1">
                <a:solidFill>
                  <a:srgbClr val="FF0000"/>
                </a:solidFill>
              </a:rPr>
              <a:t>getSharedPreferences</a:t>
            </a:r>
            <a:r>
              <a:rPr lang="en-US" altLang="zh-TW" dirty="0">
                <a:solidFill>
                  <a:srgbClr val="FF0000"/>
                </a:solidFill>
              </a:rPr>
              <a:t>(PREFS_NAME, 0);</a:t>
            </a:r>
            <a:br>
              <a:rPr lang="en-US" altLang="zh-TW" dirty="0"/>
            </a:br>
            <a:r>
              <a:rPr lang="en-US" altLang="zh-TW" dirty="0"/>
              <a:t>  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7030A0"/>
                </a:solidFill>
              </a:rPr>
              <a:t>boolean</a:t>
            </a:r>
            <a:r>
              <a:rPr lang="en-US" altLang="zh-TW" dirty="0">
                <a:solidFill>
                  <a:srgbClr val="7030A0"/>
                </a:solidFill>
              </a:rPr>
              <a:t> silent = </a:t>
            </a:r>
            <a:r>
              <a:rPr lang="en-US" altLang="zh-TW" dirty="0" err="1">
                <a:solidFill>
                  <a:srgbClr val="7030A0"/>
                </a:solidFill>
              </a:rPr>
              <a:t>settings.getBoolean</a:t>
            </a:r>
            <a:r>
              <a:rPr lang="en-US" altLang="zh-TW" dirty="0">
                <a:solidFill>
                  <a:srgbClr val="7030A0"/>
                </a:solidFill>
              </a:rPr>
              <a:t>("</a:t>
            </a:r>
            <a:r>
              <a:rPr lang="en-US" altLang="zh-TW" dirty="0" err="1">
                <a:solidFill>
                  <a:srgbClr val="7030A0"/>
                </a:solidFill>
              </a:rPr>
              <a:t>silentMode</a:t>
            </a:r>
            <a:r>
              <a:rPr lang="en-US" altLang="zh-TW" dirty="0">
                <a:solidFill>
                  <a:srgbClr val="7030A0"/>
                </a:solidFill>
              </a:rPr>
              <a:t>", false);</a:t>
            </a:r>
            <a:br>
              <a:rPr lang="en-US" altLang="zh-TW" dirty="0"/>
            </a:br>
            <a:r>
              <a:rPr lang="en-US" altLang="zh-TW" dirty="0"/>
              <a:t>       </a:t>
            </a:r>
          </a:p>
          <a:p>
            <a:pPr marL="0" indent="0">
              <a:buNone/>
            </a:pPr>
            <a:r>
              <a:rPr lang="en-US" altLang="zh-TW" dirty="0" err="1"/>
              <a:t>setSilent</a:t>
            </a:r>
            <a:r>
              <a:rPr lang="en-US" altLang="zh-TW" dirty="0"/>
              <a:t>(silent);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261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07AC5-C64D-A745-BD7C-967759CD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Things you need to remember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0BCFF-1BB3-0444-B784-3D1BC0241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800" dirty="0"/>
              <a:t>Preferences file are unencrypted</a:t>
            </a:r>
          </a:p>
          <a:p>
            <a:r>
              <a:rPr kumimoji="1" lang="en-US" altLang="zh-HK" sz="2800" dirty="0"/>
              <a:t>Preferences file can be deleted manually</a:t>
            </a:r>
            <a:endParaRPr kumimoji="1"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8023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9FFF3-8A90-7D4D-DFA1-767B88399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K" dirty="0"/>
              <a:t> File Management</a:t>
            </a:r>
            <a:endParaRPr kumimoji="1"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61CBD1-B680-DEC1-EDED-953AE4D9D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7767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515DD-087C-C0A9-F34F-2596C1C2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Internal VS External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9F104-A644-E6C0-0860-CD9B9BFB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/>
              <a:t>Internal storage usually used for smaller, application private data sets </a:t>
            </a:r>
          </a:p>
          <a:p>
            <a:r>
              <a:rPr lang="en-US" altLang="zh-HK" sz="2000" dirty="0"/>
              <a:t>External storage usually used for larger, non- private data sets 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5153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B9D88-A96E-5C44-105E-EF07E037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Writing a file: </a:t>
            </a:r>
            <a:r>
              <a:rPr kumimoji="1" lang="en-US" altLang="zh-HK" dirty="0" err="1"/>
              <a:t>FileOutputStream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804BF6-CC66-1A40-72CC-0A5BBEC3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 </a:t>
            </a:r>
            <a:r>
              <a:rPr lang="en-US" altLang="zh-HK" dirty="0" err="1"/>
              <a:t>FileOutputStream</a:t>
            </a:r>
            <a:r>
              <a:rPr lang="en-US" altLang="zh-HK" dirty="0"/>
              <a:t> </a:t>
            </a:r>
            <a:r>
              <a:rPr lang="en-US" altLang="zh-HK" dirty="0" err="1">
                <a:solidFill>
                  <a:srgbClr val="7030A0"/>
                </a:solidFill>
              </a:rPr>
              <a:t>fOut</a:t>
            </a:r>
            <a:r>
              <a:rPr lang="en-US" altLang="zh-HK" dirty="0"/>
              <a:t> = </a:t>
            </a:r>
            <a:r>
              <a:rPr lang="en-US" altLang="zh-HK" dirty="0" err="1">
                <a:highlight>
                  <a:srgbClr val="FFFF00"/>
                </a:highlight>
              </a:rPr>
              <a:t>openFileOutput</a:t>
            </a:r>
            <a:r>
              <a:rPr lang="en-US" altLang="zh-HK" dirty="0"/>
              <a:t>("</a:t>
            </a:r>
            <a:r>
              <a:rPr lang="en-US" altLang="zh-HK" dirty="0" err="1"/>
              <a:t>textfile.txt</a:t>
            </a:r>
            <a:r>
              <a:rPr lang="en-US" altLang="zh-HK" dirty="0"/>
              <a:t>",</a:t>
            </a:r>
            <a:br>
              <a:rPr lang="en-US" altLang="zh-HK" dirty="0"/>
            </a:br>
            <a:r>
              <a:rPr lang="en-US" altLang="zh-HK" dirty="0"/>
              <a:t>                    </a:t>
            </a:r>
            <a:r>
              <a:rPr lang="en-US" altLang="zh-HK" i="1" dirty="0"/>
              <a:t>MODE_PRIVATE</a:t>
            </a:r>
            <a:r>
              <a:rPr lang="en-US" altLang="zh-HK" dirty="0"/>
              <a:t>);</a:t>
            </a:r>
            <a:br>
              <a:rPr lang="en-US" altLang="zh-HK" dirty="0"/>
            </a:br>
            <a:r>
              <a:rPr lang="en-US" altLang="zh-HK" dirty="0"/>
              <a:t> </a:t>
            </a:r>
            <a:r>
              <a:rPr lang="en-US" altLang="zh-HK" dirty="0" err="1"/>
              <a:t>OutputStreamWriter</a:t>
            </a:r>
            <a:r>
              <a:rPr lang="en-US" altLang="zh-HK" dirty="0"/>
              <a:t> </a:t>
            </a:r>
            <a:r>
              <a:rPr lang="en-US" altLang="zh-HK" dirty="0" err="1">
                <a:solidFill>
                  <a:srgbClr val="FF0000"/>
                </a:solidFill>
              </a:rPr>
              <a:t>osw</a:t>
            </a:r>
            <a:r>
              <a:rPr lang="en-US" altLang="zh-HK" dirty="0"/>
              <a:t> = new </a:t>
            </a:r>
            <a:r>
              <a:rPr lang="en-US" altLang="zh-HK" dirty="0" err="1"/>
              <a:t>OutputStreamWriter</a:t>
            </a:r>
            <a:r>
              <a:rPr lang="en-US" altLang="zh-HK" dirty="0"/>
              <a:t>(</a:t>
            </a:r>
            <a:r>
              <a:rPr lang="en-US" altLang="zh-HK" dirty="0" err="1">
                <a:solidFill>
                  <a:srgbClr val="7030A0"/>
                </a:solidFill>
              </a:rPr>
              <a:t>fOut</a:t>
            </a:r>
            <a:r>
              <a:rPr lang="en-US" altLang="zh-HK" dirty="0"/>
              <a:t>);</a:t>
            </a:r>
            <a:br>
              <a:rPr lang="en-US" altLang="zh-HK" dirty="0"/>
            </a:br>
            <a:br>
              <a:rPr lang="en-US" altLang="zh-HK" i="1" dirty="0"/>
            </a:br>
            <a:r>
              <a:rPr lang="en-US" altLang="zh-HK" i="1" dirty="0"/>
              <a:t> </a:t>
            </a:r>
            <a:r>
              <a:rPr lang="en-US" altLang="zh-HK" dirty="0" err="1">
                <a:solidFill>
                  <a:srgbClr val="FF0000"/>
                </a:solidFill>
              </a:rPr>
              <a:t>osw</a:t>
            </a:r>
            <a:r>
              <a:rPr lang="en-US" altLang="zh-HK" dirty="0" err="1"/>
              <a:t>.write</a:t>
            </a:r>
            <a:r>
              <a:rPr lang="en-US" altLang="zh-HK" dirty="0"/>
              <a:t>(str);</a:t>
            </a:r>
            <a:br>
              <a:rPr lang="en-US" altLang="zh-HK" dirty="0"/>
            </a:br>
            <a:r>
              <a:rPr lang="en-US" altLang="zh-HK" dirty="0"/>
              <a:t> </a:t>
            </a:r>
            <a:r>
              <a:rPr lang="en-US" altLang="zh-HK" dirty="0" err="1">
                <a:solidFill>
                  <a:srgbClr val="FF0000"/>
                </a:solidFill>
              </a:rPr>
              <a:t>osw</a:t>
            </a:r>
            <a:r>
              <a:rPr lang="en-US" altLang="zh-HK" dirty="0" err="1"/>
              <a:t>.flush</a:t>
            </a:r>
            <a:r>
              <a:rPr lang="en-US" altLang="zh-HK" dirty="0"/>
              <a:t>();</a:t>
            </a:r>
            <a:br>
              <a:rPr lang="en-US" altLang="zh-HK" dirty="0"/>
            </a:br>
            <a:r>
              <a:rPr lang="en-US" altLang="zh-HK" dirty="0">
                <a:solidFill>
                  <a:srgbClr val="FF0000"/>
                </a:solidFill>
              </a:rPr>
              <a:t> </a:t>
            </a:r>
            <a:r>
              <a:rPr lang="en-US" altLang="zh-HK" dirty="0" err="1">
                <a:solidFill>
                  <a:srgbClr val="FF0000"/>
                </a:solidFill>
              </a:rPr>
              <a:t>osw</a:t>
            </a:r>
            <a:r>
              <a:rPr lang="en-US" altLang="zh-HK" dirty="0" err="1"/>
              <a:t>.close</a:t>
            </a:r>
            <a:r>
              <a:rPr lang="en-US" altLang="zh-HK" dirty="0"/>
              <a:t>();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9802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8C03A-6913-83D5-E0B9-477A2478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Reading a file: </a:t>
            </a:r>
            <a:r>
              <a:rPr kumimoji="1" lang="en-US" altLang="zh-HK" dirty="0" err="1"/>
              <a:t>FileInputStream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40C1A-CCF8-0E83-8CDD-0CE03140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 </a:t>
            </a:r>
            <a:r>
              <a:rPr lang="en-US" altLang="zh-HK" dirty="0" err="1"/>
              <a:t>FileInputStream</a:t>
            </a:r>
            <a:r>
              <a:rPr lang="en-US" altLang="zh-HK" dirty="0"/>
              <a:t> </a:t>
            </a:r>
            <a:r>
              <a:rPr lang="en-US" altLang="zh-HK" dirty="0" err="1">
                <a:solidFill>
                  <a:srgbClr val="7030A0"/>
                </a:solidFill>
              </a:rPr>
              <a:t>fIn</a:t>
            </a:r>
            <a:r>
              <a:rPr lang="en-US" altLang="zh-HK" dirty="0"/>
              <a:t> = </a:t>
            </a:r>
            <a:r>
              <a:rPr lang="en-US" altLang="zh-HK" dirty="0" err="1">
                <a:highlight>
                  <a:srgbClr val="FFFF00"/>
                </a:highlight>
              </a:rPr>
              <a:t>openFileInput</a:t>
            </a:r>
            <a:r>
              <a:rPr lang="en-US" altLang="zh-HK" dirty="0"/>
              <a:t>("</a:t>
            </a:r>
            <a:r>
              <a:rPr lang="en-US" altLang="zh-HK" dirty="0" err="1"/>
              <a:t>textfile.txt</a:t>
            </a:r>
            <a:r>
              <a:rPr lang="en-US" altLang="zh-HK" dirty="0"/>
              <a:t>");</a:t>
            </a:r>
            <a:br>
              <a:rPr lang="en-US" altLang="zh-HK" dirty="0"/>
            </a:br>
            <a:r>
              <a:rPr lang="en-US" altLang="zh-HK" dirty="0"/>
              <a:t>        </a:t>
            </a:r>
            <a:r>
              <a:rPr lang="en-US" altLang="zh-HK" dirty="0" err="1"/>
              <a:t>InputStreamReader</a:t>
            </a:r>
            <a:r>
              <a:rPr lang="en-US" altLang="zh-HK" dirty="0"/>
              <a:t> </a:t>
            </a:r>
            <a:r>
              <a:rPr lang="en-US" altLang="zh-HK" dirty="0" err="1">
                <a:solidFill>
                  <a:srgbClr val="FF0000"/>
                </a:solidFill>
              </a:rPr>
              <a:t>isr</a:t>
            </a:r>
            <a:r>
              <a:rPr lang="en-US" altLang="zh-HK" dirty="0"/>
              <a:t> = new </a:t>
            </a:r>
            <a:r>
              <a:rPr lang="en-US" altLang="zh-HK" dirty="0" err="1"/>
              <a:t>InputStreamReader</a:t>
            </a:r>
            <a:r>
              <a:rPr lang="en-US" altLang="zh-HK" dirty="0"/>
              <a:t>(</a:t>
            </a:r>
            <a:r>
              <a:rPr lang="en-US" altLang="zh-HK" dirty="0" err="1">
                <a:solidFill>
                  <a:srgbClr val="7030A0"/>
                </a:solidFill>
              </a:rPr>
              <a:t>fIn</a:t>
            </a:r>
            <a:r>
              <a:rPr lang="en-US" altLang="zh-HK" dirty="0"/>
              <a:t>);</a:t>
            </a:r>
            <a:br>
              <a:rPr lang="en-US" altLang="zh-HK" dirty="0"/>
            </a:br>
            <a:r>
              <a:rPr lang="en-US" altLang="zh-HK" dirty="0"/>
              <a:t>        char[] </a:t>
            </a:r>
            <a:r>
              <a:rPr lang="en-US" altLang="zh-HK" dirty="0" err="1"/>
              <a:t>inputBuffer</a:t>
            </a:r>
            <a:r>
              <a:rPr lang="en-US" altLang="zh-HK" dirty="0"/>
              <a:t> = new char[</a:t>
            </a:r>
            <a:r>
              <a:rPr lang="en-US" altLang="zh-HK" i="1" dirty="0"/>
              <a:t>READ_BLOCK_SIZE</a:t>
            </a:r>
            <a:r>
              <a:rPr lang="en-US" altLang="zh-HK" dirty="0"/>
              <a:t>];</a:t>
            </a:r>
            <a:br>
              <a:rPr lang="en-US" altLang="zh-HK" dirty="0"/>
            </a:br>
            <a:r>
              <a:rPr lang="en-US" altLang="zh-HK" dirty="0"/>
              <a:t>        String s = "";</a:t>
            </a:r>
            <a:br>
              <a:rPr lang="en-US" altLang="zh-HK" dirty="0"/>
            </a:br>
            <a:r>
              <a:rPr lang="en-US" altLang="zh-HK" dirty="0"/>
              <a:t>        int </a:t>
            </a:r>
            <a:r>
              <a:rPr lang="en-US" altLang="zh-HK" dirty="0" err="1"/>
              <a:t>charRead</a:t>
            </a:r>
            <a:r>
              <a:rPr lang="en-US" altLang="zh-HK" dirty="0"/>
              <a:t>;</a:t>
            </a:r>
          </a:p>
          <a:p>
            <a:br>
              <a:rPr lang="en-US" altLang="zh-HK" dirty="0"/>
            </a:br>
            <a:r>
              <a:rPr lang="en-US" altLang="zh-HK" dirty="0"/>
              <a:t>        while ((</a:t>
            </a:r>
            <a:r>
              <a:rPr lang="en-US" altLang="zh-HK" dirty="0" err="1"/>
              <a:t>charRead</a:t>
            </a:r>
            <a:r>
              <a:rPr lang="en-US" altLang="zh-HK" dirty="0"/>
              <a:t> = </a:t>
            </a:r>
            <a:r>
              <a:rPr lang="en-US" altLang="zh-HK" dirty="0" err="1">
                <a:solidFill>
                  <a:srgbClr val="FF0000"/>
                </a:solidFill>
              </a:rPr>
              <a:t>isr</a:t>
            </a:r>
            <a:r>
              <a:rPr lang="en-US" altLang="zh-HK" dirty="0" err="1"/>
              <a:t>.read</a:t>
            </a:r>
            <a:r>
              <a:rPr lang="en-US" altLang="zh-HK" dirty="0"/>
              <a:t>(</a:t>
            </a:r>
            <a:r>
              <a:rPr lang="en-US" altLang="zh-HK" dirty="0" err="1"/>
              <a:t>inputBuffer</a:t>
            </a:r>
            <a:r>
              <a:rPr lang="en-US" altLang="zh-HK" dirty="0"/>
              <a:t>)) &gt; 0) {</a:t>
            </a:r>
            <a:br>
              <a:rPr lang="en-US" altLang="zh-HK" dirty="0"/>
            </a:br>
            <a:br>
              <a:rPr lang="en-US" altLang="zh-HK" i="1" dirty="0"/>
            </a:br>
            <a:r>
              <a:rPr lang="en-US" altLang="zh-HK" i="1" dirty="0"/>
              <a:t>            </a:t>
            </a:r>
            <a:r>
              <a:rPr lang="en-US" altLang="zh-HK" dirty="0"/>
              <a:t>String </a:t>
            </a:r>
            <a:r>
              <a:rPr lang="en-US" altLang="zh-HK" dirty="0" err="1"/>
              <a:t>readString</a:t>
            </a:r>
            <a:r>
              <a:rPr lang="en-US" altLang="zh-HK" dirty="0"/>
              <a:t> = String .</a:t>
            </a:r>
            <a:r>
              <a:rPr lang="en-US" altLang="zh-HK" i="1" dirty="0" err="1"/>
              <a:t>copyValueOf</a:t>
            </a:r>
            <a:r>
              <a:rPr lang="en-US" altLang="zh-HK" dirty="0"/>
              <a:t>(</a:t>
            </a:r>
            <a:r>
              <a:rPr lang="en-US" altLang="zh-HK" dirty="0" err="1"/>
              <a:t>inputBuffer</a:t>
            </a:r>
            <a:r>
              <a:rPr lang="en-US" altLang="zh-HK" dirty="0"/>
              <a:t>, 0, </a:t>
            </a:r>
            <a:r>
              <a:rPr lang="en-US" altLang="zh-HK" dirty="0" err="1"/>
              <a:t>charRead</a:t>
            </a:r>
            <a:r>
              <a:rPr lang="en-US" altLang="zh-HK" dirty="0"/>
              <a:t>);</a:t>
            </a:r>
            <a:br>
              <a:rPr lang="en-US" altLang="zh-HK" dirty="0"/>
            </a:br>
            <a:r>
              <a:rPr lang="en-US" altLang="zh-HK" dirty="0"/>
              <a:t>            s += </a:t>
            </a:r>
            <a:r>
              <a:rPr lang="en-US" altLang="zh-HK" dirty="0" err="1"/>
              <a:t>readString</a:t>
            </a:r>
            <a:r>
              <a:rPr lang="en-US" altLang="zh-HK" dirty="0"/>
              <a:t>;</a:t>
            </a:r>
            <a:br>
              <a:rPr lang="en-US" altLang="zh-HK" dirty="0"/>
            </a:br>
            <a:r>
              <a:rPr lang="en-US" altLang="zh-HK" dirty="0"/>
              <a:t>            </a:t>
            </a:r>
            <a:r>
              <a:rPr lang="en-US" altLang="zh-HK" dirty="0" err="1"/>
              <a:t>inputBuffer</a:t>
            </a:r>
            <a:r>
              <a:rPr lang="en-US" altLang="zh-HK" dirty="0"/>
              <a:t> = new char[</a:t>
            </a:r>
            <a:r>
              <a:rPr lang="en-US" altLang="zh-HK" i="1" dirty="0"/>
              <a:t>READ_BLOCK_SIZE</a:t>
            </a:r>
            <a:r>
              <a:rPr lang="en-US" altLang="zh-HK" dirty="0"/>
              <a:t>];</a:t>
            </a:r>
            <a:br>
              <a:rPr lang="en-US" altLang="zh-HK" dirty="0"/>
            </a:br>
            <a:r>
              <a:rPr lang="en-US" altLang="zh-HK" dirty="0"/>
              <a:t>        }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3662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8A886-7A82-E340-AC68-C232DDEA8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K" dirty="0"/>
              <a:t>SQLite Database</a:t>
            </a:r>
            <a:endParaRPr kumimoji="1"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4B2829-34AE-4C43-8536-AFB646062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7474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2CA86-9819-1D4D-ABE0-85DDC5B5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Steps to create a Database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707776-D86A-B748-BA39-3506A7FE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b="1" dirty="0"/>
              <a:t>Define basic structure</a:t>
            </a:r>
          </a:p>
          <a:p>
            <a:pPr lvl="1"/>
            <a:r>
              <a:rPr kumimoji="1" lang="en-US" altLang="zh-HK" sz="2400" dirty="0" err="1"/>
              <a:t>eg</a:t>
            </a:r>
            <a:r>
              <a:rPr kumimoji="1" lang="en-US" altLang="zh-HK" sz="2400" dirty="0"/>
              <a:t>: database name, table name etc.</a:t>
            </a:r>
          </a:p>
          <a:p>
            <a:r>
              <a:rPr kumimoji="1" lang="en-US" altLang="zh-HK" sz="2400" b="1" dirty="0"/>
              <a:t>Create Database</a:t>
            </a:r>
          </a:p>
          <a:p>
            <a:pPr lvl="1"/>
            <a:r>
              <a:rPr kumimoji="1" lang="en-US" altLang="zh-HK" sz="2400" dirty="0"/>
              <a:t>Write queries to create / modify database</a:t>
            </a:r>
          </a:p>
          <a:p>
            <a:r>
              <a:rPr kumimoji="1" lang="en-US" altLang="zh-HK" sz="2400" b="1" dirty="0"/>
              <a:t>Execute Queries</a:t>
            </a:r>
          </a:p>
          <a:p>
            <a:pPr lvl="1"/>
            <a:r>
              <a:rPr kumimoji="1" lang="en-US" altLang="zh-HK" sz="2400" dirty="0" err="1"/>
              <a:t>Eg</a:t>
            </a:r>
            <a:r>
              <a:rPr kumimoji="1" lang="en-US" altLang="zh-HK" sz="2400" dirty="0"/>
              <a:t>: insert, update , delete</a:t>
            </a:r>
            <a:endParaRPr kumimoji="1"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914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3118" y="511867"/>
            <a:ext cx="7497763" cy="9144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B3FF"/>
                </a:solidFill>
              </a:rPr>
              <a:t>Where is the database stored?</a:t>
            </a:r>
            <a:endParaRPr lang="zh-TW" altLang="en-US" dirty="0">
              <a:solidFill>
                <a:srgbClr val="00B3FF"/>
              </a:solidFill>
            </a:endParaRPr>
          </a:p>
        </p:txBody>
      </p:sp>
      <p:sp>
        <p:nvSpPr>
          <p:cNvPr id="1229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65E54D-8758-450C-B8DF-D68B01F862D5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6305550"/>
            <a:ext cx="3429000" cy="476250"/>
          </a:xfrm>
        </p:spPr>
        <p:txBody>
          <a:bodyPr/>
          <a:lstStyle/>
          <a:p>
            <a:pPr algn="r">
              <a:defRPr/>
            </a:pPr>
            <a:r>
              <a:rPr lang="en-US"/>
              <a:t>Android Data Storage</a:t>
            </a:r>
            <a:endParaRPr lang="en-US" dirty="0"/>
          </a:p>
        </p:txBody>
      </p:sp>
      <p:sp>
        <p:nvSpPr>
          <p:cNvPr id="12293" name="內容版面配置區 2"/>
          <p:cNvSpPr>
            <a:spLocks noGrp="1"/>
          </p:cNvSpPr>
          <p:nvPr>
            <p:ph idx="1"/>
          </p:nvPr>
        </p:nvSpPr>
        <p:spPr>
          <a:xfrm>
            <a:off x="677334" y="1288595"/>
            <a:ext cx="8596668" cy="3880773"/>
          </a:xfrm>
        </p:spPr>
        <p:txBody>
          <a:bodyPr/>
          <a:lstStyle/>
          <a:p>
            <a:pPr marL="339725" indent="-287338"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The data created is stored in the AVD.</a:t>
            </a:r>
          </a:p>
          <a:p>
            <a:pPr marL="339725" indent="-287338"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To view where it is you have to open the Device File Explorer (View-&gt; Tool Windows-&gt; Device File Explorer)</a:t>
            </a:r>
          </a:p>
          <a:p>
            <a:pPr marL="339725" indent="-287338"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Then you will follow the path </a:t>
            </a:r>
          </a:p>
          <a:p>
            <a:pPr marL="614363" lvl="1" indent="-287338"/>
            <a:r>
              <a:rPr lang="en-US" altLang="zh-TW" sz="2400" dirty="0">
                <a:ea typeface="新細明體" pitchFamily="18" charset="-120"/>
              </a:rPr>
              <a:t>data &gt; data &gt; “</a:t>
            </a:r>
            <a:r>
              <a:rPr lang="en-US" altLang="zh-TW" sz="2400" i="1" dirty="0">
                <a:ea typeface="新細明體" pitchFamily="18" charset="-120"/>
              </a:rPr>
              <a:t>your-package-name”</a:t>
            </a:r>
            <a:r>
              <a:rPr lang="en-US" altLang="zh-TW" sz="2400" dirty="0">
                <a:ea typeface="新細明體" pitchFamily="18" charset="-120"/>
              </a:rPr>
              <a:t> &gt; “</a:t>
            </a:r>
            <a:r>
              <a:rPr lang="en-US" altLang="zh-TW" sz="2400" i="1" dirty="0">
                <a:ea typeface="新細明體" pitchFamily="18" charset="-120"/>
              </a:rPr>
              <a:t>your-database-file”</a:t>
            </a:r>
            <a:endParaRPr lang="en-US" altLang="zh-TW" sz="2400" dirty="0">
              <a:ea typeface="新細明體" pitchFamily="18" charset="-120"/>
            </a:endParaRPr>
          </a:p>
          <a:p>
            <a:pPr marL="339725" indent="-287338">
              <a:buFont typeface="Arial" charset="0"/>
              <a:buChar char="•"/>
            </a:pPr>
            <a:endParaRPr lang="zh-TW" altLang="en-US" sz="2000" dirty="0">
              <a:ea typeface="新細明體" pitchFamily="18" charset="-120"/>
            </a:endParaRPr>
          </a:p>
        </p:txBody>
      </p:sp>
      <p:grpSp>
        <p:nvGrpSpPr>
          <p:cNvPr id="12294" name="群組 11"/>
          <p:cNvGrpSpPr>
            <a:grpSpLocks/>
          </p:cNvGrpSpPr>
          <p:nvPr/>
        </p:nvGrpSpPr>
        <p:grpSpPr bwMode="auto">
          <a:xfrm>
            <a:off x="3777658" y="3648155"/>
            <a:ext cx="4636683" cy="3042426"/>
            <a:chOff x="1828800" y="3200401"/>
            <a:chExt cx="5943600" cy="3505199"/>
          </a:xfrm>
        </p:grpSpPr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1981200" y="3200401"/>
              <a:ext cx="5791200" cy="3429000"/>
              <a:chOff x="2029968" y="3690384"/>
              <a:chExt cx="4772025" cy="2691366"/>
            </a:xfrm>
          </p:grpSpPr>
          <p:pic>
            <p:nvPicPr>
              <p:cNvPr id="12299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 l="1616" b="60"/>
              <a:stretch/>
            </p:blipFill>
            <p:spPr bwMode="auto">
              <a:xfrm>
                <a:off x="2057400" y="3690384"/>
                <a:ext cx="4638675" cy="2175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300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29968" y="5867400"/>
                <a:ext cx="4772025" cy="514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" name="Oval 8"/>
            <p:cNvSpPr/>
            <p:nvPr/>
          </p:nvSpPr>
          <p:spPr>
            <a:xfrm>
              <a:off x="1828800" y="3886200"/>
              <a:ext cx="12192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zh-TW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5" name="Oval 9"/>
            <p:cNvSpPr/>
            <p:nvPr/>
          </p:nvSpPr>
          <p:spPr>
            <a:xfrm>
              <a:off x="2057400" y="5181600"/>
              <a:ext cx="12192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zh-TW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6" name="Oval 10"/>
            <p:cNvSpPr/>
            <p:nvPr/>
          </p:nvSpPr>
          <p:spPr>
            <a:xfrm>
              <a:off x="2514600" y="6096000"/>
              <a:ext cx="1447800" cy="609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zh-TW">
                <a:solidFill>
                  <a:srgbClr val="FFFFFF"/>
                </a:solidFill>
                <a:cs typeface="Arial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C80BB-0A26-754B-B944-89FA308E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3FF"/>
                </a:solidFill>
              </a:rPr>
              <a:t>Define basic structure Example (</a:t>
            </a:r>
            <a:r>
              <a:rPr lang="en-US" altLang="zh-TW" dirty="0" err="1">
                <a:solidFill>
                  <a:srgbClr val="00B3FF"/>
                </a:solidFill>
              </a:rPr>
              <a:t>DatabaseHelper.java</a:t>
            </a:r>
            <a:r>
              <a:rPr lang="en-US" altLang="zh-TW" dirty="0">
                <a:solidFill>
                  <a:srgbClr val="00B3FF"/>
                </a:solidFill>
              </a:rPr>
              <a:t>)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0517F-E19C-C240-99C8-5CE501D3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8371"/>
            <a:ext cx="8596668" cy="4424435"/>
          </a:xfrm>
        </p:spPr>
        <p:txBody>
          <a:bodyPr>
            <a:normAutofit/>
          </a:bodyPr>
          <a:lstStyle/>
          <a:p>
            <a:r>
              <a:rPr lang="en-US" altLang="zh-HK" dirty="0">
                <a:solidFill>
                  <a:srgbClr val="CC7832"/>
                </a:solidFill>
              </a:rPr>
              <a:t>private static final </a:t>
            </a:r>
            <a:r>
              <a:rPr lang="en-US" altLang="zh-HK" dirty="0"/>
              <a:t>String </a:t>
            </a:r>
            <a:r>
              <a:rPr lang="en-US" altLang="zh-HK" i="1" dirty="0">
                <a:solidFill>
                  <a:srgbClr val="9876AA"/>
                </a:solidFill>
              </a:rPr>
              <a:t>DATABASE_NAME </a:t>
            </a:r>
            <a:r>
              <a:rPr lang="en-US" altLang="zh-HK" dirty="0"/>
              <a:t>= </a:t>
            </a:r>
            <a:r>
              <a:rPr lang="en-US" altLang="zh-HK" dirty="0">
                <a:solidFill>
                  <a:srgbClr val="6A8759"/>
                </a:solidFill>
              </a:rPr>
              <a:t>"</a:t>
            </a:r>
            <a:r>
              <a:rPr lang="en-US" altLang="zh-HK" dirty="0" err="1">
                <a:solidFill>
                  <a:srgbClr val="6A8759"/>
                </a:solidFill>
              </a:rPr>
              <a:t>Student.db</a:t>
            </a:r>
            <a:r>
              <a:rPr lang="en-US" altLang="zh-HK" dirty="0">
                <a:solidFill>
                  <a:srgbClr val="6A8759"/>
                </a:solidFill>
              </a:rPr>
              <a:t>"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private static final </a:t>
            </a:r>
            <a:r>
              <a:rPr lang="en-US" altLang="zh-HK" dirty="0"/>
              <a:t>String </a:t>
            </a:r>
            <a:r>
              <a:rPr lang="en-US" altLang="zh-HK" i="1" dirty="0">
                <a:solidFill>
                  <a:srgbClr val="9876AA"/>
                </a:solidFill>
              </a:rPr>
              <a:t>TABLE_NAME </a:t>
            </a:r>
            <a:r>
              <a:rPr lang="en-US" altLang="zh-HK" dirty="0"/>
              <a:t>= </a:t>
            </a:r>
            <a:r>
              <a:rPr lang="en-US" altLang="zh-HK" dirty="0">
                <a:solidFill>
                  <a:srgbClr val="6A8759"/>
                </a:solidFill>
              </a:rPr>
              <a:t>"</a:t>
            </a:r>
            <a:r>
              <a:rPr lang="en-US" altLang="zh-HK" dirty="0" err="1">
                <a:solidFill>
                  <a:srgbClr val="6A8759"/>
                </a:solidFill>
              </a:rPr>
              <a:t>student_table</a:t>
            </a:r>
            <a:r>
              <a:rPr lang="en-US" altLang="zh-HK" dirty="0">
                <a:solidFill>
                  <a:srgbClr val="6A8759"/>
                </a:solidFill>
              </a:rPr>
              <a:t>"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private static final </a:t>
            </a:r>
            <a:r>
              <a:rPr lang="en-US" altLang="zh-HK" dirty="0"/>
              <a:t>String </a:t>
            </a:r>
            <a:r>
              <a:rPr lang="en-US" altLang="zh-HK" i="1" dirty="0">
                <a:solidFill>
                  <a:srgbClr val="9876AA"/>
                </a:solidFill>
              </a:rPr>
              <a:t>COL_1 </a:t>
            </a:r>
            <a:r>
              <a:rPr lang="en-US" altLang="zh-HK" dirty="0"/>
              <a:t>= </a:t>
            </a:r>
            <a:r>
              <a:rPr lang="en-US" altLang="zh-HK" dirty="0">
                <a:solidFill>
                  <a:srgbClr val="6A8759"/>
                </a:solidFill>
              </a:rPr>
              <a:t>"ID"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private static final </a:t>
            </a:r>
            <a:r>
              <a:rPr lang="en-US" altLang="zh-HK" dirty="0"/>
              <a:t>String </a:t>
            </a:r>
            <a:r>
              <a:rPr lang="en-US" altLang="zh-HK" i="1" dirty="0">
                <a:solidFill>
                  <a:srgbClr val="9876AA"/>
                </a:solidFill>
              </a:rPr>
              <a:t>COL_2 </a:t>
            </a:r>
            <a:r>
              <a:rPr lang="en-US" altLang="zh-HK" dirty="0"/>
              <a:t>= </a:t>
            </a:r>
            <a:r>
              <a:rPr lang="en-US" altLang="zh-HK" dirty="0">
                <a:solidFill>
                  <a:srgbClr val="6A8759"/>
                </a:solidFill>
              </a:rPr>
              <a:t>"FIRSTNAME"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private static final </a:t>
            </a:r>
            <a:r>
              <a:rPr lang="en-US" altLang="zh-HK" dirty="0"/>
              <a:t>String </a:t>
            </a:r>
            <a:r>
              <a:rPr lang="en-US" altLang="zh-HK" i="1" dirty="0">
                <a:solidFill>
                  <a:srgbClr val="9876AA"/>
                </a:solidFill>
              </a:rPr>
              <a:t>COL_3 </a:t>
            </a:r>
            <a:r>
              <a:rPr lang="en-US" altLang="zh-HK" dirty="0"/>
              <a:t>= </a:t>
            </a:r>
            <a:r>
              <a:rPr lang="en-US" altLang="zh-HK" dirty="0">
                <a:solidFill>
                  <a:srgbClr val="6A8759"/>
                </a:solidFill>
              </a:rPr>
              <a:t>"LASTNAME"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private static final </a:t>
            </a:r>
            <a:r>
              <a:rPr lang="en-US" altLang="zh-HK" dirty="0"/>
              <a:t>String </a:t>
            </a:r>
            <a:r>
              <a:rPr lang="en-US" altLang="zh-HK" i="1" dirty="0">
                <a:solidFill>
                  <a:srgbClr val="9876AA"/>
                </a:solidFill>
              </a:rPr>
              <a:t>COL_4 </a:t>
            </a:r>
            <a:r>
              <a:rPr lang="en-US" altLang="zh-HK" dirty="0"/>
              <a:t>= </a:t>
            </a:r>
            <a:r>
              <a:rPr lang="en-US" altLang="zh-HK" dirty="0">
                <a:solidFill>
                  <a:srgbClr val="6A8759"/>
                </a:solidFill>
              </a:rPr>
              <a:t>"MARKS"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private static final int </a:t>
            </a:r>
            <a:r>
              <a:rPr lang="en-US" altLang="zh-HK" i="1" dirty="0">
                <a:solidFill>
                  <a:srgbClr val="9876AA"/>
                </a:solidFill>
              </a:rPr>
              <a:t>DATABASED_VERSION </a:t>
            </a:r>
            <a:r>
              <a:rPr lang="en-US" altLang="zh-HK" dirty="0"/>
              <a:t>= </a:t>
            </a:r>
            <a:r>
              <a:rPr lang="en-US" altLang="zh-HK" dirty="0">
                <a:solidFill>
                  <a:srgbClr val="6897BB"/>
                </a:solidFill>
              </a:rPr>
              <a:t>1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328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E3AB48-963E-D14D-BEAD-6BEBA386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zh-HK" dirty="0"/>
              <a:t>Type of storage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A490B0-DC05-9E49-92CA-C700C2317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kumimoji="1" lang="en-US" altLang="zh-HK" sz="2400" b="1" dirty="0"/>
              <a:t>Shared Preference</a:t>
            </a:r>
            <a:r>
              <a:rPr kumimoji="1" lang="en-US" altLang="zh-HK" sz="2400" dirty="0"/>
              <a:t>: Store data into the </a:t>
            </a:r>
            <a:r>
              <a:rPr kumimoji="1" lang="en-US" altLang="zh-HK" sz="2400" dirty="0">
                <a:solidFill>
                  <a:srgbClr val="FF0000"/>
                </a:solidFill>
              </a:rPr>
              <a:t>preferences file</a:t>
            </a:r>
          </a:p>
          <a:p>
            <a:r>
              <a:rPr kumimoji="1" lang="en-US" altLang="zh-HK" sz="2400" b="1" dirty="0"/>
              <a:t>File system</a:t>
            </a:r>
            <a:r>
              <a:rPr kumimoji="1" lang="en-US" altLang="zh-HK" sz="2400" dirty="0"/>
              <a:t>: Store data into</a:t>
            </a:r>
            <a:r>
              <a:rPr kumimoji="1" lang="en-US" altLang="zh-HK" sz="2400" dirty="0">
                <a:solidFill>
                  <a:srgbClr val="FF0000"/>
                </a:solidFill>
              </a:rPr>
              <a:t> file </a:t>
            </a:r>
            <a:r>
              <a:rPr kumimoji="1" lang="en-US" altLang="zh-HK" sz="2400" dirty="0"/>
              <a:t>in internal storage or external storage (</a:t>
            </a:r>
            <a:r>
              <a:rPr kumimoji="1" lang="en-US" altLang="zh-HK" sz="2400" dirty="0" err="1"/>
              <a:t>eg</a:t>
            </a:r>
            <a:r>
              <a:rPr kumimoji="1" lang="en-US" altLang="zh-HK" sz="2400" dirty="0"/>
              <a:t>: SD card)</a:t>
            </a:r>
          </a:p>
          <a:p>
            <a:r>
              <a:rPr kumimoji="1" lang="en-US" altLang="zh-HK" sz="2400" b="1" dirty="0"/>
              <a:t>SQLite Database</a:t>
            </a:r>
            <a:r>
              <a:rPr kumimoji="1" lang="en-US" altLang="zh-HK" sz="2400" dirty="0"/>
              <a:t>: Store data in a </a:t>
            </a:r>
            <a:r>
              <a:rPr kumimoji="1" lang="en-US" altLang="zh-HK" sz="2400" dirty="0">
                <a:solidFill>
                  <a:srgbClr val="FF0000"/>
                </a:solidFill>
              </a:rPr>
              <a:t>local database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341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039C5-6B70-E044-AEF9-ACE1D1BF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Create database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EE6799-4E3D-3A4D-9E03-5C2FDEBC9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HK" sz="2400" dirty="0"/>
              <a:t>Extends </a:t>
            </a:r>
            <a:r>
              <a:rPr kumimoji="1" lang="en-US" altLang="zh-HK" sz="2400" dirty="0" err="1"/>
              <a:t>SQLiteOpenHelper</a:t>
            </a:r>
            <a:r>
              <a:rPr kumimoji="1" lang="en-US" altLang="zh-HK" sz="2400" dirty="0"/>
              <a:t> to use:</a:t>
            </a:r>
          </a:p>
          <a:p>
            <a:pPr lvl="1"/>
            <a:r>
              <a:rPr kumimoji="1" lang="en-US" altLang="zh-HK" sz="2400" dirty="0" err="1"/>
              <a:t>DatabaseHelper</a:t>
            </a:r>
            <a:r>
              <a:rPr kumimoji="1" lang="en-US" altLang="zh-HK" sz="2400" dirty="0"/>
              <a:t>() constructor</a:t>
            </a:r>
          </a:p>
          <a:p>
            <a:pPr lvl="2"/>
            <a:r>
              <a:rPr kumimoji="1" lang="en-US" altLang="zh-HK" sz="2400" dirty="0"/>
              <a:t>To create database</a:t>
            </a:r>
          </a:p>
          <a:p>
            <a:pPr lvl="1"/>
            <a:r>
              <a:rPr kumimoji="1" lang="en-US" altLang="zh-HK" sz="2400" dirty="0" err="1"/>
              <a:t>onCreate</a:t>
            </a:r>
            <a:r>
              <a:rPr kumimoji="1" lang="en-US" altLang="zh-HK" sz="2400" dirty="0"/>
              <a:t>(</a:t>
            </a:r>
            <a:r>
              <a:rPr kumimoji="1" lang="en-US" altLang="zh-HK" sz="2400" dirty="0" err="1"/>
              <a:t>SQLiteDatabase</a:t>
            </a:r>
            <a:r>
              <a:rPr kumimoji="1" lang="en-US" altLang="zh-HK" sz="2400" dirty="0"/>
              <a:t>)</a:t>
            </a:r>
          </a:p>
          <a:p>
            <a:pPr lvl="2"/>
            <a:r>
              <a:rPr kumimoji="1" lang="en-US" altLang="zh-HK" sz="2400" dirty="0"/>
              <a:t>To create tables of the database</a:t>
            </a:r>
          </a:p>
          <a:p>
            <a:pPr lvl="1"/>
            <a:r>
              <a:rPr kumimoji="1" lang="en-US" altLang="zh-HK" sz="2400" dirty="0" err="1"/>
              <a:t>onUpgrade</a:t>
            </a:r>
            <a:r>
              <a:rPr kumimoji="1" lang="en-US" altLang="zh-HK" sz="2400" dirty="0"/>
              <a:t>(</a:t>
            </a:r>
            <a:r>
              <a:rPr kumimoji="1" lang="en-US" altLang="zh-HK" sz="2400" dirty="0" err="1"/>
              <a:t>SQLiteDatabase</a:t>
            </a:r>
            <a:r>
              <a:rPr kumimoji="1" lang="en-US" altLang="zh-HK" sz="2400" dirty="0"/>
              <a:t>, int, int)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8452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F60E8-72CB-C84F-A615-076ACE6D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Example code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B934B9-A40A-CF4C-A1A3-4BDC84EE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rgbClr val="CC7832"/>
                </a:solidFill>
              </a:rPr>
              <a:t>public </a:t>
            </a:r>
            <a:r>
              <a:rPr lang="en-US" altLang="zh-HK" dirty="0" err="1">
                <a:solidFill>
                  <a:srgbClr val="FFC66D"/>
                </a:solidFill>
              </a:rPr>
              <a:t>DatabaseHelper</a:t>
            </a:r>
            <a:r>
              <a:rPr lang="en-US" altLang="zh-HK" dirty="0"/>
              <a:t>(Context context) {</a:t>
            </a:r>
          </a:p>
          <a:p>
            <a:pPr marL="0" indent="0">
              <a:buNone/>
            </a:pPr>
            <a:r>
              <a:rPr lang="en-US" altLang="zh-HK" dirty="0"/>
              <a:t>     </a:t>
            </a:r>
            <a:r>
              <a:rPr lang="en-US" altLang="zh-HK" dirty="0">
                <a:solidFill>
                  <a:schemeClr val="bg1">
                    <a:lumMod val="50000"/>
                  </a:schemeClr>
                </a:solidFill>
              </a:rPr>
              <a:t>//constructor</a:t>
            </a:r>
            <a:br>
              <a:rPr lang="en-US" altLang="zh-HK" dirty="0"/>
            </a:br>
            <a:r>
              <a:rPr lang="en-US" altLang="zh-HK" dirty="0"/>
              <a:t>    </a:t>
            </a:r>
            <a:r>
              <a:rPr lang="en-US" altLang="zh-HK" dirty="0">
                <a:solidFill>
                  <a:srgbClr val="808080"/>
                </a:solidFill>
              </a:rPr>
              <a:t>// super(context, name, factory, version)</a:t>
            </a:r>
            <a:br>
              <a:rPr lang="en-US" altLang="zh-HK" dirty="0">
                <a:solidFill>
                  <a:srgbClr val="808080"/>
                </a:solidFill>
              </a:rPr>
            </a:br>
            <a:r>
              <a:rPr lang="en-US" altLang="zh-HK" dirty="0">
                <a:solidFill>
                  <a:srgbClr val="808080"/>
                </a:solidFill>
              </a:rPr>
              <a:t>    </a:t>
            </a:r>
            <a:r>
              <a:rPr lang="en-US" altLang="zh-HK" dirty="0">
                <a:solidFill>
                  <a:srgbClr val="CC7832"/>
                </a:solidFill>
              </a:rPr>
              <a:t>super</a:t>
            </a:r>
            <a:r>
              <a:rPr lang="en-US" altLang="zh-HK" dirty="0"/>
              <a:t>(context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i="1" dirty="0">
                <a:solidFill>
                  <a:srgbClr val="9876AA"/>
                </a:solidFill>
              </a:rPr>
              <a:t>DATABASE_NAME</a:t>
            </a:r>
            <a:r>
              <a:rPr lang="en-US" altLang="zh-HK" dirty="0">
                <a:solidFill>
                  <a:srgbClr val="CC7832"/>
                </a:solidFill>
              </a:rPr>
              <a:t>, null, </a:t>
            </a:r>
            <a:r>
              <a:rPr lang="en-US" altLang="zh-HK" i="1" dirty="0">
                <a:solidFill>
                  <a:srgbClr val="9876AA"/>
                </a:solidFill>
              </a:rPr>
              <a:t>DATABASED_VERSION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 </a:t>
            </a:r>
            <a:r>
              <a:rPr lang="en-US" altLang="zh-HK" dirty="0"/>
              <a:t>}</a:t>
            </a:r>
          </a:p>
          <a:p>
            <a:br>
              <a:rPr lang="en-US" altLang="zh-HK" dirty="0"/>
            </a:br>
            <a:r>
              <a:rPr lang="en-US" altLang="zh-HK" dirty="0">
                <a:solidFill>
                  <a:srgbClr val="BBB529"/>
                </a:solidFill>
              </a:rPr>
              <a:t>@Override</a:t>
            </a:r>
            <a:br>
              <a:rPr lang="en-US" altLang="zh-HK" dirty="0">
                <a:solidFill>
                  <a:srgbClr val="BBB529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public void </a:t>
            </a:r>
            <a:r>
              <a:rPr lang="en-US" altLang="zh-HK" dirty="0" err="1">
                <a:solidFill>
                  <a:srgbClr val="FFC66D"/>
                </a:solidFill>
              </a:rPr>
              <a:t>onCreate</a:t>
            </a:r>
            <a:r>
              <a:rPr lang="en-US" altLang="zh-HK" dirty="0"/>
              <a:t>(</a:t>
            </a:r>
            <a:r>
              <a:rPr lang="en-US" altLang="zh-HK" dirty="0" err="1"/>
              <a:t>SQLiteDatabase</a:t>
            </a:r>
            <a:r>
              <a:rPr lang="en-US" altLang="zh-HK" dirty="0"/>
              <a:t> </a:t>
            </a:r>
            <a:r>
              <a:rPr lang="en-US" altLang="zh-HK" dirty="0" err="1"/>
              <a:t>db</a:t>
            </a:r>
            <a:r>
              <a:rPr lang="en-US" altLang="zh-HK" dirty="0"/>
              <a:t>) {</a:t>
            </a:r>
            <a:br>
              <a:rPr lang="en-US" altLang="zh-HK" dirty="0"/>
            </a:br>
            <a:r>
              <a:rPr lang="en-US" altLang="zh-HK" dirty="0"/>
              <a:t>    </a:t>
            </a:r>
            <a:r>
              <a:rPr lang="en-US" altLang="zh-HK" dirty="0" err="1"/>
              <a:t>db.execSQL</a:t>
            </a:r>
            <a:r>
              <a:rPr lang="en-US" altLang="zh-HK" dirty="0"/>
              <a:t>(</a:t>
            </a:r>
            <a:r>
              <a:rPr lang="en-US" altLang="zh-HK" dirty="0">
                <a:solidFill>
                  <a:srgbClr val="6A8759"/>
                </a:solidFill>
              </a:rPr>
              <a:t>"create table " </a:t>
            </a:r>
            <a:r>
              <a:rPr lang="en-US" altLang="zh-HK" dirty="0"/>
              <a:t>+ </a:t>
            </a:r>
            <a:r>
              <a:rPr lang="en-US" altLang="zh-HK" i="1" dirty="0">
                <a:solidFill>
                  <a:srgbClr val="9876AA"/>
                </a:solidFill>
              </a:rPr>
              <a:t>TABLE_NAME </a:t>
            </a:r>
            <a:r>
              <a:rPr lang="en-US" altLang="zh-HK" dirty="0"/>
              <a:t>+</a:t>
            </a:r>
            <a:r>
              <a:rPr lang="en-US" altLang="zh-HK" dirty="0">
                <a:solidFill>
                  <a:srgbClr val="6A8759"/>
                </a:solidFill>
              </a:rPr>
              <a:t>"(ID INTEGER PRIMARY KEY AUTOINCREMENT, " </a:t>
            </a:r>
            <a:r>
              <a:rPr lang="en-US" altLang="zh-HK" dirty="0"/>
              <a:t>+ </a:t>
            </a:r>
            <a:r>
              <a:rPr lang="en-US" altLang="zh-HK" dirty="0">
                <a:solidFill>
                  <a:srgbClr val="6A8759"/>
                </a:solidFill>
              </a:rPr>
              <a:t>"FIRSTNAME TEXT, LASTNAME TEXT, MARKS INTEGER)"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/>
              <a:t>}</a:t>
            </a:r>
            <a:endParaRPr kumimoji="1" lang="zh-HK" altLang="en-US" dirty="0"/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6491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DB6D9-928C-2442-8CFD-AB36677B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Upgrade database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4329F-3188-0C49-9A83-0A19A043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solidFill>
                  <a:srgbClr val="BBB529"/>
                </a:solidFill>
              </a:rPr>
              <a:t>@Override</a:t>
            </a:r>
            <a:br>
              <a:rPr lang="en-US" altLang="zh-HK" dirty="0">
                <a:solidFill>
                  <a:srgbClr val="BBB529"/>
                </a:solidFill>
              </a:rPr>
            </a:br>
            <a:br>
              <a:rPr lang="en-US" altLang="zh-HK" dirty="0">
                <a:solidFill>
                  <a:srgbClr val="BBB529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public void </a:t>
            </a:r>
            <a:r>
              <a:rPr lang="en-US" altLang="zh-HK" dirty="0" err="1">
                <a:solidFill>
                  <a:srgbClr val="FFC66D"/>
                </a:solidFill>
              </a:rPr>
              <a:t>onUpgrade</a:t>
            </a:r>
            <a:r>
              <a:rPr lang="en-US" altLang="zh-HK" dirty="0"/>
              <a:t>(</a:t>
            </a:r>
            <a:r>
              <a:rPr lang="en-US" altLang="zh-HK" dirty="0" err="1"/>
              <a:t>SQLiteDatabase</a:t>
            </a:r>
            <a:r>
              <a:rPr lang="en-US" altLang="zh-HK" dirty="0"/>
              <a:t> </a:t>
            </a:r>
            <a:r>
              <a:rPr lang="en-US" altLang="zh-HK" dirty="0" err="1"/>
              <a:t>db</a:t>
            </a:r>
            <a:r>
              <a:rPr lang="en-US" altLang="zh-HK" dirty="0">
                <a:solidFill>
                  <a:srgbClr val="CC7832"/>
                </a:solidFill>
              </a:rPr>
              <a:t>, int </a:t>
            </a:r>
            <a:r>
              <a:rPr lang="en-US" altLang="zh-HK" dirty="0" err="1"/>
              <a:t>oldVersion</a:t>
            </a:r>
            <a:r>
              <a:rPr lang="en-US" altLang="zh-HK" dirty="0">
                <a:solidFill>
                  <a:srgbClr val="CC7832"/>
                </a:solidFill>
              </a:rPr>
              <a:t>, int </a:t>
            </a:r>
            <a:r>
              <a:rPr lang="en-US" altLang="zh-HK" dirty="0" err="1"/>
              <a:t>newVersion</a:t>
            </a:r>
            <a:r>
              <a:rPr lang="en-US" altLang="zh-HK" dirty="0"/>
              <a:t>) {</a:t>
            </a:r>
            <a:br>
              <a:rPr lang="en-US" altLang="zh-HK" dirty="0"/>
            </a:br>
            <a:r>
              <a:rPr lang="en-US" altLang="zh-HK" dirty="0"/>
              <a:t>    </a:t>
            </a:r>
            <a:r>
              <a:rPr lang="en-US" altLang="zh-HK" dirty="0" err="1"/>
              <a:t>db.execSQL</a:t>
            </a:r>
            <a:r>
              <a:rPr lang="en-US" altLang="zh-HK" dirty="0"/>
              <a:t>(</a:t>
            </a:r>
            <a:r>
              <a:rPr lang="en-US" altLang="zh-HK" dirty="0">
                <a:solidFill>
                  <a:srgbClr val="6A8759"/>
                </a:solidFill>
              </a:rPr>
              <a:t>"DROP TABLE IF EXISTS " </a:t>
            </a:r>
            <a:r>
              <a:rPr lang="en-US" altLang="zh-HK" dirty="0"/>
              <a:t>+ </a:t>
            </a:r>
            <a:r>
              <a:rPr lang="en-US" altLang="zh-HK" i="1" dirty="0">
                <a:solidFill>
                  <a:srgbClr val="9876AA"/>
                </a:solidFill>
              </a:rPr>
              <a:t>TABLE_NAME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onCreate</a:t>
            </a:r>
            <a:r>
              <a:rPr lang="en-US" altLang="zh-HK" dirty="0"/>
              <a:t>(</a:t>
            </a:r>
            <a:r>
              <a:rPr lang="en-US" altLang="zh-HK" dirty="0" err="1"/>
              <a:t>db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 </a:t>
            </a:r>
          </a:p>
          <a:p>
            <a:r>
              <a:rPr lang="en-US" altLang="zh-HK" dirty="0"/>
              <a:t>}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7600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2337" y="816638"/>
            <a:ext cx="7497763" cy="914400"/>
          </a:xfrm>
        </p:spPr>
        <p:txBody>
          <a:bodyPr/>
          <a:lstStyle/>
          <a:p>
            <a:pPr>
              <a:defRPr/>
            </a:pPr>
            <a:r>
              <a:rPr lang="en-US" altLang="zh-TW" dirty="0" err="1"/>
              <a:t>SQLite</a:t>
            </a:r>
            <a:r>
              <a:rPr lang="en-US" altLang="zh-TW" dirty="0"/>
              <a:t> Queries</a:t>
            </a:r>
            <a:endParaRPr lang="zh-TW" altLang="en-US" dirty="0"/>
          </a:p>
        </p:txBody>
      </p:sp>
      <p:sp>
        <p:nvSpPr>
          <p:cNvPr id="1945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5D6320-F75C-4786-9B85-334941817CEF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6305550"/>
            <a:ext cx="3429000" cy="476250"/>
          </a:xfrm>
        </p:spPr>
        <p:txBody>
          <a:bodyPr/>
          <a:lstStyle/>
          <a:p>
            <a:pPr algn="r">
              <a:defRPr/>
            </a:pPr>
            <a:r>
              <a:rPr lang="en-US"/>
              <a:t>Android Data Storage</a:t>
            </a:r>
            <a:endParaRPr lang="en-US" dirty="0"/>
          </a:p>
        </p:txBody>
      </p:sp>
      <p:sp>
        <p:nvSpPr>
          <p:cNvPr id="19461" name="內容版面配置區 2"/>
          <p:cNvSpPr>
            <a:spLocks noGrp="1"/>
          </p:cNvSpPr>
          <p:nvPr>
            <p:ph idx="1"/>
          </p:nvPr>
        </p:nvSpPr>
        <p:spPr>
          <a:xfrm>
            <a:off x="677334" y="1995226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Two ways:</a:t>
            </a:r>
          </a:p>
          <a:p>
            <a:pPr marL="403225" lvl="1" indent="0">
              <a:buNone/>
            </a:pPr>
            <a:r>
              <a:rPr lang="en-US" altLang="zh-TW" sz="2400" b="1" dirty="0">
                <a:ea typeface="新細明體" pitchFamily="18" charset="-120"/>
              </a:rPr>
              <a:t>Raw Query (raw SQL statement)</a:t>
            </a:r>
          </a:p>
          <a:p>
            <a:pPr marL="1104900" lvl="2" indent="-457200"/>
            <a:r>
              <a:rPr lang="en-US" altLang="zh-TW" sz="2400" dirty="0">
                <a:ea typeface="新細明體" pitchFamily="18" charset="-120"/>
              </a:rPr>
              <a:t>takes for input a syntactically correct SQL-select statement.</a:t>
            </a:r>
          </a:p>
          <a:p>
            <a:pPr marL="403225" lvl="1" indent="0">
              <a:buNone/>
            </a:pPr>
            <a:r>
              <a:rPr lang="en-US" altLang="zh-TW" sz="2400" b="1" dirty="0">
                <a:ea typeface="新細明體" pitchFamily="18" charset="-120"/>
              </a:rPr>
              <a:t>Simple Query method</a:t>
            </a:r>
          </a:p>
          <a:p>
            <a:pPr marL="1104900" lvl="2" indent="-457200"/>
            <a:r>
              <a:rPr lang="en-US" altLang="zh-TW" sz="2400" dirty="0">
                <a:ea typeface="新細明體" pitchFamily="18" charset="-120"/>
              </a:rPr>
              <a:t>a compact parameterized select statements that operate on a single table.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Both returns a cursor object (more later)</a:t>
            </a:r>
            <a:endParaRPr lang="zh-TW" altLang="en-US" sz="2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8FE2D-8922-A54A-93FB-B21E5DD6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Queries example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481E2-4290-0E42-8059-B101FC06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sz="2400" dirty="0"/>
              <a:t>Raw Queries:</a:t>
            </a:r>
          </a:p>
          <a:p>
            <a:pPr lvl="1"/>
            <a:r>
              <a:rPr lang="en-US" altLang="zh-HK" sz="2400" dirty="0"/>
              <a:t>Cursor res = </a:t>
            </a:r>
            <a:r>
              <a:rPr lang="en-US" altLang="zh-HK" sz="2400" dirty="0" err="1"/>
              <a:t>db.rawQuery</a:t>
            </a:r>
            <a:r>
              <a:rPr lang="en-US" altLang="zh-HK" sz="2400" dirty="0"/>
              <a:t>("select * from " + </a:t>
            </a:r>
            <a:r>
              <a:rPr lang="en-US" altLang="zh-HK" sz="2400" i="1" dirty="0"/>
              <a:t>TABLE_NAME</a:t>
            </a:r>
            <a:r>
              <a:rPr lang="en-US" altLang="zh-HK" sz="2400" dirty="0"/>
              <a:t>, null);</a:t>
            </a:r>
          </a:p>
          <a:p>
            <a:endParaRPr kumimoji="1" lang="en-US" altLang="zh-HK" sz="2400" dirty="0"/>
          </a:p>
          <a:p>
            <a:endParaRPr kumimoji="1" lang="en-US" altLang="zh-HK" sz="2400" dirty="0"/>
          </a:p>
          <a:p>
            <a:r>
              <a:rPr kumimoji="1" lang="en-US" altLang="zh-HK" sz="2400" dirty="0"/>
              <a:t>Simple Queries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String[] columns = {</a:t>
            </a:r>
            <a:r>
              <a:rPr lang="en-US" altLang="zh-TW" sz="2400" dirty="0">
                <a:solidFill>
                  <a:srgbClr val="2A00FF"/>
                </a:solidFill>
              </a:rPr>
              <a:t>COL_1</a:t>
            </a:r>
            <a:r>
              <a:rPr lang="en-US" altLang="zh-TW" sz="2400" dirty="0">
                <a:solidFill>
                  <a:srgbClr val="000000"/>
                </a:solidFill>
              </a:rPr>
              <a:t>, </a:t>
            </a:r>
            <a:r>
              <a:rPr lang="en-US" altLang="zh-TW" sz="2400" dirty="0">
                <a:solidFill>
                  <a:srgbClr val="2A00FF"/>
                </a:solidFill>
              </a:rPr>
              <a:t>COL_2</a:t>
            </a:r>
            <a:r>
              <a:rPr lang="en-US" altLang="zh-TW" sz="2400" dirty="0">
                <a:solidFill>
                  <a:srgbClr val="000000"/>
                </a:solidFill>
              </a:rPr>
              <a:t>, </a:t>
            </a:r>
            <a:r>
              <a:rPr lang="en-US" altLang="zh-TW" sz="2400" dirty="0">
                <a:solidFill>
                  <a:srgbClr val="2A00FF"/>
                </a:solidFill>
              </a:rPr>
              <a:t>COL_3, COL_4</a:t>
            </a:r>
            <a:r>
              <a:rPr lang="en-US" altLang="zh-TW" sz="2400" dirty="0">
                <a:solidFill>
                  <a:srgbClr val="000000"/>
                </a:solidFill>
              </a:rPr>
              <a:t> };        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00"/>
                </a:solidFill>
              </a:rPr>
              <a:t>cursor = </a:t>
            </a:r>
            <a:r>
              <a:rPr lang="en-US" altLang="zh-TW" sz="2400" dirty="0" err="1">
                <a:solidFill>
                  <a:srgbClr val="0000C0"/>
                </a:solidFill>
              </a:rPr>
              <a:t>db</a:t>
            </a:r>
            <a:r>
              <a:rPr lang="en-US" altLang="zh-TW" sz="2400" dirty="0" err="1">
                <a:solidFill>
                  <a:srgbClr val="000000"/>
                </a:solidFill>
              </a:rPr>
              <a:t>.query</a:t>
            </a:r>
            <a:r>
              <a:rPr lang="en-US" altLang="zh-TW" sz="2400" dirty="0">
                <a:solidFill>
                  <a:srgbClr val="000000"/>
                </a:solidFill>
              </a:rPr>
              <a:t>(</a:t>
            </a:r>
            <a:r>
              <a:rPr lang="en-US" altLang="zh-TW" sz="2400" dirty="0">
                <a:solidFill>
                  <a:srgbClr val="2A00FF"/>
                </a:solidFill>
              </a:rPr>
              <a:t>TABLE_NAME</a:t>
            </a:r>
            <a:r>
              <a:rPr lang="en-US" altLang="zh-TW" sz="2400" dirty="0">
                <a:solidFill>
                  <a:srgbClr val="000000"/>
                </a:solidFill>
              </a:rPr>
              <a:t>, columns, </a:t>
            </a:r>
            <a:r>
              <a:rPr lang="en-US" altLang="zh-TW" sz="2400" b="1" dirty="0">
                <a:solidFill>
                  <a:srgbClr val="7F0055"/>
                </a:solidFill>
              </a:rPr>
              <a:t>null</a:t>
            </a:r>
            <a:r>
              <a:rPr lang="en-US" altLang="zh-TW" sz="2400" b="1" dirty="0">
                <a:solidFill>
                  <a:srgbClr val="000000"/>
                </a:solidFill>
              </a:rPr>
              <a:t>, </a:t>
            </a:r>
            <a:r>
              <a:rPr lang="en-US" altLang="zh-TW" sz="2400" b="1" dirty="0">
                <a:solidFill>
                  <a:srgbClr val="7F0055"/>
                </a:solidFill>
              </a:rPr>
              <a:t>null</a:t>
            </a:r>
            <a:r>
              <a:rPr lang="en-US" altLang="zh-TW" sz="2400" b="1" dirty="0">
                <a:solidFill>
                  <a:srgbClr val="000000"/>
                </a:solidFill>
              </a:rPr>
              <a:t>, </a:t>
            </a:r>
            <a:r>
              <a:rPr lang="en-US" altLang="zh-TW" sz="2400" b="1" dirty="0">
                <a:solidFill>
                  <a:srgbClr val="7F0055"/>
                </a:solidFill>
              </a:rPr>
              <a:t>null</a:t>
            </a:r>
            <a:r>
              <a:rPr lang="en-US" altLang="zh-TW" sz="2400" b="1" dirty="0">
                <a:solidFill>
                  <a:srgbClr val="000000"/>
                </a:solidFill>
              </a:rPr>
              <a:t>, </a:t>
            </a:r>
            <a:r>
              <a:rPr lang="en-US" altLang="zh-TW" sz="2400" b="1" dirty="0">
                <a:solidFill>
                  <a:srgbClr val="7F0055"/>
                </a:solidFill>
              </a:rPr>
              <a:t>null</a:t>
            </a:r>
            <a:r>
              <a:rPr lang="en-US" altLang="zh-TW" sz="2400" b="1" dirty="0">
                <a:solidFill>
                  <a:srgbClr val="000000"/>
                </a:solidFill>
              </a:rPr>
              <a:t>, </a:t>
            </a:r>
            <a:r>
              <a:rPr lang="en-US" altLang="zh-TW" sz="2400" b="1" dirty="0">
                <a:solidFill>
                  <a:srgbClr val="7F0055"/>
                </a:solidFill>
              </a:rPr>
              <a:t>null</a:t>
            </a:r>
            <a:r>
              <a:rPr lang="en-US" altLang="zh-TW" sz="2400" b="1" dirty="0">
                <a:solidFill>
                  <a:srgbClr val="000000"/>
                </a:solidFill>
              </a:rPr>
              <a:t>);</a:t>
            </a:r>
            <a:endParaRPr lang="zh-TW" altLang="en-US" sz="2400" dirty="0"/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3722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2337" y="359438"/>
            <a:ext cx="7497763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Cursors</a:t>
            </a:r>
            <a:endParaRPr lang="zh-TW" altLang="en-US" dirty="0"/>
          </a:p>
        </p:txBody>
      </p:sp>
      <p:sp>
        <p:nvSpPr>
          <p:cNvPr id="2457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9D4E6A-A972-4149-A884-8F651A5F97A9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05600" y="6305550"/>
            <a:ext cx="3429000" cy="476250"/>
          </a:xfrm>
        </p:spPr>
        <p:txBody>
          <a:bodyPr/>
          <a:lstStyle/>
          <a:p>
            <a:pPr algn="r">
              <a:defRPr/>
            </a:pPr>
            <a:r>
              <a:rPr lang="en-US"/>
              <a:t>Android Data Storage</a:t>
            </a:r>
            <a:endParaRPr lang="en-US" dirty="0"/>
          </a:p>
        </p:txBody>
      </p:sp>
      <p:sp>
        <p:nvSpPr>
          <p:cNvPr id="25605" name="內容版面配置區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552749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The query methods return a Cursor object containing the results of the query.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Cursors store query result records in rows and provide methods to access and iterate through the records.</a:t>
            </a:r>
          </a:p>
          <a:p>
            <a:pPr marL="917575" lvl="1" indent="-514350">
              <a:buFont typeface="+mj-lt"/>
              <a:buAutoNum type="arabicPeriod"/>
              <a:defRPr/>
            </a:pPr>
            <a:r>
              <a:rPr lang="en-US" altLang="zh-TW" sz="2000" dirty="0">
                <a:ea typeface="新細明體" pitchFamily="18" charset="-120"/>
              </a:rPr>
              <a:t>Positional awareness operators</a:t>
            </a:r>
          </a:p>
          <a:p>
            <a:pPr marL="1350963" lvl="3" indent="-450850">
              <a:defRPr/>
            </a:pPr>
            <a:r>
              <a:rPr lang="en-US" altLang="zh-TW" sz="1600" dirty="0" err="1">
                <a:ea typeface="新細明體" pitchFamily="18" charset="-120"/>
              </a:rPr>
              <a:t>isFirst</a:t>
            </a:r>
            <a:r>
              <a:rPr lang="en-US" altLang="zh-TW" sz="1600" dirty="0">
                <a:ea typeface="新細明體" pitchFamily="18" charset="-120"/>
              </a:rPr>
              <a:t>(), </a:t>
            </a:r>
            <a:r>
              <a:rPr lang="en-US" altLang="zh-TW" sz="1600" dirty="0" err="1">
                <a:ea typeface="新細明體" pitchFamily="18" charset="-120"/>
              </a:rPr>
              <a:t>isLast</a:t>
            </a:r>
            <a:r>
              <a:rPr lang="en-US" altLang="zh-TW" sz="1600" dirty="0">
                <a:ea typeface="新細明體" pitchFamily="18" charset="-120"/>
              </a:rPr>
              <a:t>(), </a:t>
            </a:r>
            <a:r>
              <a:rPr lang="en-US" altLang="zh-TW" sz="1600" dirty="0" err="1">
                <a:ea typeface="新細明體" pitchFamily="18" charset="-120"/>
              </a:rPr>
              <a:t>isBeforeFirst</a:t>
            </a:r>
            <a:r>
              <a:rPr lang="en-US" altLang="zh-TW" sz="1600" dirty="0">
                <a:ea typeface="新細明體" pitchFamily="18" charset="-120"/>
              </a:rPr>
              <a:t>(), </a:t>
            </a:r>
            <a:r>
              <a:rPr lang="en-US" altLang="zh-TW" sz="1600" dirty="0" err="1">
                <a:ea typeface="新細明體" pitchFamily="18" charset="-120"/>
              </a:rPr>
              <a:t>isAfterLast</a:t>
            </a:r>
            <a:r>
              <a:rPr lang="en-US" altLang="zh-TW" sz="1600" dirty="0">
                <a:ea typeface="新細明體" pitchFamily="18" charset="-120"/>
              </a:rPr>
              <a:t>()</a:t>
            </a:r>
          </a:p>
          <a:p>
            <a:pPr marL="917575" lvl="1" indent="-514350">
              <a:buFont typeface="+mj-lt"/>
              <a:buAutoNum type="arabicPeriod"/>
              <a:defRPr/>
            </a:pPr>
            <a:r>
              <a:rPr lang="en-US" altLang="zh-TW" sz="2000" dirty="0">
                <a:ea typeface="新細明體" pitchFamily="18" charset="-120"/>
              </a:rPr>
              <a:t>Record navigation</a:t>
            </a:r>
          </a:p>
          <a:p>
            <a:pPr marL="1374775" lvl="3" indent="-514350">
              <a:defRPr/>
            </a:pPr>
            <a:r>
              <a:rPr lang="en-US" altLang="zh-TW" sz="1600" dirty="0" err="1">
                <a:ea typeface="新細明體" pitchFamily="18" charset="-120"/>
              </a:rPr>
              <a:t>moveToFirst</a:t>
            </a:r>
            <a:r>
              <a:rPr lang="en-US" altLang="zh-TW" sz="1600" dirty="0">
                <a:ea typeface="新細明體" pitchFamily="18" charset="-120"/>
              </a:rPr>
              <a:t>(), </a:t>
            </a:r>
            <a:r>
              <a:rPr lang="en-US" altLang="zh-TW" sz="1600" dirty="0" err="1">
                <a:ea typeface="新細明體" pitchFamily="18" charset="-120"/>
              </a:rPr>
              <a:t>moveToLast</a:t>
            </a:r>
            <a:r>
              <a:rPr lang="en-US" altLang="zh-TW" sz="1600" dirty="0">
                <a:ea typeface="新細明體" pitchFamily="18" charset="-120"/>
              </a:rPr>
              <a:t>(), </a:t>
            </a:r>
            <a:r>
              <a:rPr lang="en-US" altLang="zh-TW" sz="1600" dirty="0" err="1">
                <a:ea typeface="新細明體" pitchFamily="18" charset="-120"/>
              </a:rPr>
              <a:t>moveToNext</a:t>
            </a:r>
            <a:r>
              <a:rPr lang="en-US" altLang="zh-TW" sz="1600" dirty="0">
                <a:ea typeface="新細明體" pitchFamily="18" charset="-120"/>
              </a:rPr>
              <a:t>(), </a:t>
            </a:r>
            <a:r>
              <a:rPr lang="en-US" altLang="zh-TW" sz="1600" dirty="0" err="1">
                <a:ea typeface="新細明體" pitchFamily="18" charset="-120"/>
              </a:rPr>
              <a:t>moveToPrevious</a:t>
            </a:r>
            <a:r>
              <a:rPr lang="en-US" altLang="zh-TW" sz="1600" dirty="0">
                <a:ea typeface="新細明體" pitchFamily="18" charset="-120"/>
              </a:rPr>
              <a:t>(), move(n)</a:t>
            </a:r>
          </a:p>
          <a:p>
            <a:pPr marL="917575" lvl="1" indent="-514350">
              <a:buFont typeface="+mj-lt"/>
              <a:buAutoNum type="arabicPeriod"/>
              <a:defRPr/>
            </a:pPr>
            <a:r>
              <a:rPr lang="en-US" altLang="zh-TW" sz="2000" dirty="0">
                <a:ea typeface="新細明體" pitchFamily="18" charset="-120"/>
              </a:rPr>
              <a:t>Field extraction</a:t>
            </a:r>
          </a:p>
          <a:p>
            <a:pPr marL="1374775" lvl="3" indent="-514350">
              <a:defRPr/>
            </a:pPr>
            <a:r>
              <a:rPr lang="en-US" altLang="zh-TW" sz="1600" dirty="0" err="1">
                <a:ea typeface="新細明體" pitchFamily="18" charset="-120"/>
              </a:rPr>
              <a:t>getInt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getString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getFloat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getBlob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getDate</a:t>
            </a:r>
            <a:r>
              <a:rPr lang="en-US" altLang="zh-TW" sz="1600" dirty="0">
                <a:ea typeface="新細明體" pitchFamily="18" charset="-120"/>
              </a:rPr>
              <a:t>, etc.</a:t>
            </a:r>
          </a:p>
          <a:p>
            <a:pPr marL="917575" lvl="1" indent="-514350">
              <a:buFont typeface="+mj-lt"/>
              <a:buAutoNum type="arabicPeriod"/>
              <a:defRPr/>
            </a:pPr>
            <a:r>
              <a:rPr lang="en-US" altLang="zh-TW" sz="2000" dirty="0">
                <a:ea typeface="新細明體" pitchFamily="18" charset="-120"/>
              </a:rPr>
              <a:t>Schema inspection</a:t>
            </a:r>
          </a:p>
          <a:p>
            <a:pPr marL="1374775" lvl="3" indent="-514350">
              <a:defRPr/>
            </a:pPr>
            <a:r>
              <a:rPr lang="en-US" altLang="zh-TW" sz="1600" dirty="0" err="1">
                <a:ea typeface="新細明體" pitchFamily="18" charset="-120"/>
              </a:rPr>
              <a:t>getColumnName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getColumnNames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getColumnIndex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getColumnCount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getCount</a:t>
            </a:r>
            <a:endParaRPr lang="zh-TW" altLang="en-US" sz="16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6BB72-45C0-154E-988E-E2E922BB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546"/>
          </a:xfrm>
        </p:spPr>
        <p:txBody>
          <a:bodyPr/>
          <a:lstStyle/>
          <a:p>
            <a:r>
              <a:rPr kumimoji="1" lang="en-US" altLang="zh-HK" dirty="0"/>
              <a:t>Insert Data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7BC553-E093-4840-ACFC-2232C2E4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49" y="1405054"/>
            <a:ext cx="5489292" cy="4212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HK" dirty="0" err="1"/>
              <a:t>DatabaseHelper.java</a:t>
            </a:r>
            <a:endParaRPr kumimoji="1" lang="en-US" altLang="zh-HK" dirty="0"/>
          </a:p>
          <a:p>
            <a:pPr marL="0" indent="0">
              <a:buNone/>
            </a:pPr>
            <a:r>
              <a:rPr lang="en-US" altLang="zh-HK" dirty="0">
                <a:solidFill>
                  <a:srgbClr val="808080"/>
                </a:solidFill>
              </a:rPr>
              <a:t>// Method to insert a record to the database</a:t>
            </a:r>
            <a:br>
              <a:rPr lang="en-US" altLang="zh-HK" dirty="0">
                <a:solidFill>
                  <a:srgbClr val="808080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public </a:t>
            </a:r>
            <a:r>
              <a:rPr lang="en-US" altLang="zh-HK" dirty="0" err="1">
                <a:solidFill>
                  <a:srgbClr val="CC7832"/>
                </a:solidFill>
              </a:rPr>
              <a:t>boolean</a:t>
            </a:r>
            <a:r>
              <a:rPr lang="en-US" altLang="zh-HK" dirty="0">
                <a:solidFill>
                  <a:srgbClr val="CC7832"/>
                </a:solidFill>
              </a:rPr>
              <a:t> </a:t>
            </a:r>
            <a:r>
              <a:rPr lang="en-US" altLang="zh-HK" dirty="0" err="1">
                <a:solidFill>
                  <a:srgbClr val="FFC66D"/>
                </a:solidFill>
                <a:highlight>
                  <a:srgbClr val="00FFFF"/>
                </a:highlight>
              </a:rPr>
              <a:t>insertData</a:t>
            </a:r>
            <a:r>
              <a:rPr lang="en-US" altLang="zh-HK" dirty="0"/>
              <a:t>(String </a:t>
            </a:r>
            <a:r>
              <a:rPr lang="en-US" altLang="zh-HK" dirty="0" err="1"/>
              <a:t>firstname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/>
              <a:t>String </a:t>
            </a:r>
            <a:r>
              <a:rPr lang="en-US" altLang="zh-HK" dirty="0" err="1"/>
              <a:t>lastname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/>
              <a:t>String marks) {</a:t>
            </a:r>
            <a:br>
              <a:rPr lang="en-US" altLang="zh-HK" dirty="0"/>
            </a:br>
            <a:r>
              <a:rPr lang="en-US" altLang="zh-HK" dirty="0"/>
              <a:t>    </a:t>
            </a:r>
            <a:r>
              <a:rPr lang="en-US" altLang="zh-HK" dirty="0" err="1"/>
              <a:t>SQLiteDatabase</a:t>
            </a:r>
            <a:r>
              <a:rPr lang="en-US" altLang="zh-HK" dirty="0"/>
              <a:t> </a:t>
            </a:r>
            <a:r>
              <a:rPr lang="en-US" altLang="zh-HK" dirty="0" err="1"/>
              <a:t>db</a:t>
            </a:r>
            <a:r>
              <a:rPr lang="en-US" altLang="zh-HK" dirty="0"/>
              <a:t> = </a:t>
            </a:r>
            <a:r>
              <a:rPr lang="en-US" altLang="zh-HK" dirty="0" err="1">
                <a:solidFill>
                  <a:srgbClr val="CC7832"/>
                </a:solidFill>
              </a:rPr>
              <a:t>this</a:t>
            </a:r>
            <a:r>
              <a:rPr lang="en-US" altLang="zh-HK" dirty="0" err="1"/>
              <a:t>.getWritableDatabase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</a:p>
          <a:p>
            <a:pPr marL="0" indent="0">
              <a:buNone/>
            </a:pP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ContentValues</a:t>
            </a:r>
            <a:r>
              <a:rPr lang="en-US" altLang="zh-HK" dirty="0"/>
              <a:t> </a:t>
            </a:r>
            <a:r>
              <a:rPr lang="en-US" altLang="zh-HK" dirty="0" err="1"/>
              <a:t>contentValues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rgbClr val="CC7832"/>
                </a:solidFill>
              </a:rPr>
              <a:t>new </a:t>
            </a:r>
            <a:r>
              <a:rPr lang="en-US" altLang="zh-HK" dirty="0" err="1"/>
              <a:t>ContentValues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contentValues.put</a:t>
            </a:r>
            <a:r>
              <a:rPr lang="en-US" altLang="zh-HK" dirty="0"/>
              <a:t>(</a:t>
            </a:r>
            <a:r>
              <a:rPr lang="en-US" altLang="zh-HK" i="1" dirty="0">
                <a:solidFill>
                  <a:srgbClr val="9876AA"/>
                </a:solidFill>
              </a:rPr>
              <a:t>COL_2</a:t>
            </a:r>
            <a:r>
              <a:rPr lang="en-US" altLang="zh-HK" dirty="0">
                <a:solidFill>
                  <a:srgbClr val="CC7832"/>
                </a:solidFill>
              </a:rPr>
              <a:t>,</a:t>
            </a:r>
            <a:r>
              <a:rPr lang="en-US" altLang="zh-HK" dirty="0"/>
              <a:t>firstname)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contentValues.put</a:t>
            </a:r>
            <a:r>
              <a:rPr lang="en-US" altLang="zh-HK" dirty="0"/>
              <a:t>(</a:t>
            </a:r>
            <a:r>
              <a:rPr lang="en-US" altLang="zh-HK" i="1" dirty="0">
                <a:solidFill>
                  <a:srgbClr val="9876AA"/>
                </a:solidFill>
              </a:rPr>
              <a:t>COL_3</a:t>
            </a:r>
            <a:r>
              <a:rPr lang="en-US" altLang="zh-HK" dirty="0">
                <a:solidFill>
                  <a:srgbClr val="CC7832"/>
                </a:solidFill>
              </a:rPr>
              <a:t>,</a:t>
            </a:r>
            <a:r>
              <a:rPr lang="en-US" altLang="zh-HK" dirty="0"/>
              <a:t>lastname)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contentValues.put</a:t>
            </a:r>
            <a:r>
              <a:rPr lang="en-US" altLang="zh-HK" dirty="0"/>
              <a:t>(</a:t>
            </a:r>
            <a:r>
              <a:rPr lang="en-US" altLang="zh-HK" i="1" dirty="0">
                <a:solidFill>
                  <a:srgbClr val="9876AA"/>
                </a:solidFill>
              </a:rPr>
              <a:t>COL_4</a:t>
            </a:r>
            <a:r>
              <a:rPr lang="en-US" altLang="zh-HK" dirty="0">
                <a:solidFill>
                  <a:srgbClr val="CC7832"/>
                </a:solidFill>
              </a:rPr>
              <a:t>,</a:t>
            </a:r>
            <a:r>
              <a:rPr lang="en-US" altLang="zh-HK" dirty="0"/>
              <a:t>marks)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long </a:t>
            </a:r>
            <a:r>
              <a:rPr lang="en-US" altLang="zh-HK" dirty="0"/>
              <a:t>result = </a:t>
            </a:r>
            <a:r>
              <a:rPr lang="en-US" altLang="zh-HK" dirty="0" err="1">
                <a:highlight>
                  <a:srgbClr val="00FFFF"/>
                </a:highlight>
              </a:rPr>
              <a:t>db.insert</a:t>
            </a:r>
            <a:r>
              <a:rPr lang="en-US" altLang="zh-HK" dirty="0">
                <a:highlight>
                  <a:srgbClr val="00FFFF"/>
                </a:highlight>
              </a:rPr>
              <a:t>(</a:t>
            </a:r>
            <a:r>
              <a:rPr lang="en-US" altLang="zh-HK" i="1" dirty="0">
                <a:solidFill>
                  <a:srgbClr val="9876AA"/>
                </a:solidFill>
                <a:highlight>
                  <a:srgbClr val="00FFFF"/>
                </a:highlight>
              </a:rPr>
              <a:t>TABLE_NAME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, null, </a:t>
            </a:r>
            <a:r>
              <a:rPr lang="en-US" altLang="zh-HK" dirty="0" err="1">
                <a:highlight>
                  <a:srgbClr val="00FFFF"/>
                </a:highlight>
              </a:rPr>
              <a:t>contentValues</a:t>
            </a:r>
            <a:r>
              <a:rPr lang="en-US" altLang="zh-HK" dirty="0">
                <a:highlight>
                  <a:srgbClr val="00FFFF"/>
                </a:highlight>
              </a:rPr>
              <a:t>)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;</a:t>
            </a:r>
            <a:b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</a:br>
            <a:r>
              <a:rPr lang="en-US" altLang="zh-HK" dirty="0">
                <a:solidFill>
                  <a:srgbClr val="CC7832"/>
                </a:solidFill>
              </a:rPr>
              <a:t>    if </a:t>
            </a:r>
            <a:r>
              <a:rPr lang="en-US" altLang="zh-HK" dirty="0"/>
              <a:t>(result == -</a:t>
            </a:r>
            <a:r>
              <a:rPr lang="en-US" altLang="zh-HK" dirty="0">
                <a:solidFill>
                  <a:srgbClr val="6897BB"/>
                </a:solidFill>
              </a:rPr>
              <a:t>1</a:t>
            </a:r>
            <a:r>
              <a:rPr lang="en-US" altLang="zh-HK" dirty="0"/>
              <a:t>)</a:t>
            </a:r>
            <a:br>
              <a:rPr lang="en-US" altLang="zh-HK" dirty="0"/>
            </a:br>
            <a:r>
              <a:rPr lang="en-US" altLang="zh-HK" dirty="0"/>
              <a:t>        </a:t>
            </a:r>
            <a:r>
              <a:rPr lang="en-US" altLang="zh-HK" dirty="0">
                <a:solidFill>
                  <a:srgbClr val="CC7832"/>
                </a:solidFill>
              </a:rPr>
              <a:t>return false;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else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    return true;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/>
              <a:t>}</a:t>
            </a:r>
            <a:endParaRPr kumimoji="1"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6D570DA-B146-3044-A62D-4CCADA1F83E5}"/>
              </a:ext>
            </a:extLst>
          </p:cNvPr>
          <p:cNvSpPr txBox="1"/>
          <p:nvPr/>
        </p:nvSpPr>
        <p:spPr>
          <a:xfrm>
            <a:off x="6096000" y="1405054"/>
            <a:ext cx="5381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 err="1"/>
              <a:t>MainActivity.java</a:t>
            </a:r>
            <a:endParaRPr kumimoji="1" lang="en-US" altLang="zh-HK" dirty="0"/>
          </a:p>
          <a:p>
            <a:endParaRPr kumimoji="1" lang="en-US" altLang="zh-HK" dirty="0"/>
          </a:p>
          <a:p>
            <a:r>
              <a:rPr lang="en-US" altLang="zh-HK" dirty="0">
                <a:solidFill>
                  <a:srgbClr val="CC7832"/>
                </a:solidFill>
              </a:rPr>
              <a:t>public void </a:t>
            </a:r>
            <a:r>
              <a:rPr lang="en-US" altLang="zh-HK" dirty="0" err="1">
                <a:solidFill>
                  <a:srgbClr val="FFC66D"/>
                </a:solidFill>
              </a:rPr>
              <a:t>addRecord</a:t>
            </a:r>
            <a:r>
              <a:rPr lang="en-US" altLang="zh-HK" dirty="0"/>
              <a:t>(View view) {</a:t>
            </a:r>
            <a:br>
              <a:rPr lang="en-US" altLang="zh-HK" dirty="0"/>
            </a:br>
            <a:r>
              <a:rPr lang="en-US" altLang="zh-HK" dirty="0"/>
              <a:t>    </a:t>
            </a:r>
            <a:r>
              <a:rPr lang="en-US" altLang="zh-HK" dirty="0" err="1">
                <a:solidFill>
                  <a:srgbClr val="CC7832"/>
                </a:solidFill>
              </a:rPr>
              <a:t>boolean</a:t>
            </a:r>
            <a:r>
              <a:rPr lang="en-US" altLang="zh-HK" dirty="0">
                <a:solidFill>
                  <a:srgbClr val="CC7832"/>
                </a:solidFill>
              </a:rPr>
              <a:t> </a:t>
            </a:r>
            <a:r>
              <a:rPr lang="en-US" altLang="zh-HK" dirty="0" err="1"/>
              <a:t>isInserted</a:t>
            </a:r>
            <a:r>
              <a:rPr lang="en-US" altLang="zh-HK" dirty="0"/>
              <a:t> = </a:t>
            </a:r>
            <a:r>
              <a:rPr lang="en-US" altLang="zh-HK" dirty="0" err="1">
                <a:solidFill>
                  <a:srgbClr val="9876AA"/>
                </a:solidFill>
              </a:rPr>
              <a:t>studentDb</a:t>
            </a:r>
            <a:r>
              <a:rPr lang="en-US" altLang="zh-HK" dirty="0" err="1"/>
              <a:t>.</a:t>
            </a:r>
            <a:r>
              <a:rPr lang="en-US" altLang="zh-HK" dirty="0" err="1">
                <a:highlight>
                  <a:srgbClr val="00FFFF"/>
                </a:highlight>
              </a:rPr>
              <a:t>insertData</a:t>
            </a:r>
            <a:r>
              <a:rPr lang="en-US" altLang="zh-HK" dirty="0"/>
              <a:t>(</a:t>
            </a:r>
            <a:r>
              <a:rPr lang="en-US" altLang="zh-HK" dirty="0" err="1">
                <a:solidFill>
                  <a:srgbClr val="9876AA"/>
                </a:solidFill>
              </a:rPr>
              <a:t>firstName</a:t>
            </a:r>
            <a:r>
              <a:rPr lang="en-US" altLang="zh-HK" dirty="0" err="1"/>
              <a:t>.getText</a:t>
            </a:r>
            <a:r>
              <a:rPr lang="en-US" altLang="zh-HK" dirty="0"/>
              <a:t>().</a:t>
            </a:r>
            <a:r>
              <a:rPr lang="en-US" altLang="zh-HK" dirty="0" err="1"/>
              <a:t>toString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 err="1">
                <a:solidFill>
                  <a:srgbClr val="9876AA"/>
                </a:solidFill>
              </a:rPr>
              <a:t>lastName</a:t>
            </a:r>
            <a:r>
              <a:rPr lang="en-US" altLang="zh-HK" dirty="0" err="1"/>
              <a:t>.getText</a:t>
            </a:r>
            <a:r>
              <a:rPr lang="en-US" altLang="zh-HK" dirty="0"/>
              <a:t>().</a:t>
            </a:r>
            <a:r>
              <a:rPr lang="en-US" altLang="zh-HK" dirty="0" err="1"/>
              <a:t>toString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 err="1">
                <a:solidFill>
                  <a:srgbClr val="9876AA"/>
                </a:solidFill>
              </a:rPr>
              <a:t>marks</a:t>
            </a:r>
            <a:r>
              <a:rPr lang="en-US" altLang="zh-HK" dirty="0" err="1"/>
              <a:t>.getText</a:t>
            </a:r>
            <a:r>
              <a:rPr lang="en-US" altLang="zh-HK" dirty="0"/>
              <a:t>().</a:t>
            </a:r>
            <a:r>
              <a:rPr lang="en-US" altLang="zh-HK" dirty="0" err="1"/>
              <a:t>toString</a:t>
            </a:r>
            <a:r>
              <a:rPr lang="en-US" altLang="zh-HK" dirty="0"/>
              <a:t>())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if </a:t>
            </a:r>
            <a:r>
              <a:rPr lang="en-US" altLang="zh-HK" dirty="0"/>
              <a:t>(</a:t>
            </a:r>
            <a:r>
              <a:rPr lang="en-US" altLang="zh-HK" dirty="0" err="1"/>
              <a:t>isInserted</a:t>
            </a:r>
            <a:r>
              <a:rPr lang="en-US" altLang="zh-HK" dirty="0"/>
              <a:t>)</a:t>
            </a:r>
            <a:br>
              <a:rPr lang="en-US" altLang="zh-HK" dirty="0"/>
            </a:br>
            <a:r>
              <a:rPr lang="en-US" altLang="zh-HK" dirty="0"/>
              <a:t>        </a:t>
            </a:r>
            <a:r>
              <a:rPr lang="en-US" altLang="zh-HK" dirty="0" err="1">
                <a:solidFill>
                  <a:srgbClr val="9876AA"/>
                </a:solidFill>
              </a:rPr>
              <a:t>results</a:t>
            </a:r>
            <a:r>
              <a:rPr lang="en-US" altLang="zh-HK" dirty="0" err="1"/>
              <a:t>.setText</a:t>
            </a:r>
            <a:r>
              <a:rPr lang="en-US" altLang="zh-HK" dirty="0"/>
              <a:t>(</a:t>
            </a:r>
            <a:r>
              <a:rPr lang="en-US" altLang="zh-HK" dirty="0">
                <a:solidFill>
                  <a:srgbClr val="6A8759"/>
                </a:solidFill>
              </a:rPr>
              <a:t>"A new record is created."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else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    </a:t>
            </a:r>
            <a:r>
              <a:rPr lang="en-US" altLang="zh-HK" dirty="0" err="1">
                <a:solidFill>
                  <a:srgbClr val="9876AA"/>
                </a:solidFill>
              </a:rPr>
              <a:t>results</a:t>
            </a:r>
            <a:r>
              <a:rPr lang="en-US" altLang="zh-HK" dirty="0" err="1"/>
              <a:t>.setText</a:t>
            </a:r>
            <a:r>
              <a:rPr lang="en-US" altLang="zh-HK" dirty="0"/>
              <a:t>(</a:t>
            </a:r>
            <a:r>
              <a:rPr lang="en-US" altLang="zh-HK" dirty="0">
                <a:solidFill>
                  <a:srgbClr val="6A8759"/>
                </a:solidFill>
              </a:rPr>
              <a:t>"Data cannot be inserted."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/>
              <a:t>}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47079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E6168-9B78-CC4F-BC8B-BC069679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93"/>
          </a:xfrm>
        </p:spPr>
        <p:txBody>
          <a:bodyPr/>
          <a:lstStyle/>
          <a:p>
            <a:r>
              <a:rPr kumimoji="1" lang="en-US" altLang="zh-HK" dirty="0"/>
              <a:t>Update Data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7D2EAF-94F7-9046-B428-3EFE0F44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5496"/>
            <a:ext cx="5734617" cy="4935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HK" dirty="0" err="1"/>
              <a:t>DatabaseHelper.java</a:t>
            </a:r>
            <a:endParaRPr kumimoji="1" lang="en-US" altLang="zh-HK" dirty="0"/>
          </a:p>
          <a:p>
            <a:pPr marL="0" indent="0">
              <a:buNone/>
            </a:pPr>
            <a:r>
              <a:rPr lang="en-US" altLang="zh-HK" dirty="0">
                <a:solidFill>
                  <a:srgbClr val="808080"/>
                </a:solidFill>
              </a:rPr>
              <a:t>// Method to update a record</a:t>
            </a:r>
            <a:br>
              <a:rPr lang="en-US" altLang="zh-HK" dirty="0">
                <a:solidFill>
                  <a:srgbClr val="808080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public </a:t>
            </a:r>
            <a:r>
              <a:rPr lang="en-US" altLang="zh-HK" dirty="0" err="1">
                <a:solidFill>
                  <a:srgbClr val="CC7832"/>
                </a:solidFill>
              </a:rPr>
              <a:t>boolean</a:t>
            </a:r>
            <a:r>
              <a:rPr lang="en-US" altLang="zh-HK" dirty="0">
                <a:solidFill>
                  <a:srgbClr val="CC7832"/>
                </a:solidFill>
              </a:rPr>
              <a:t> </a:t>
            </a:r>
            <a:r>
              <a:rPr lang="en-US" altLang="zh-HK" dirty="0" err="1">
                <a:solidFill>
                  <a:srgbClr val="FFC66D"/>
                </a:solidFill>
                <a:highlight>
                  <a:srgbClr val="00FFFF"/>
                </a:highlight>
              </a:rPr>
              <a:t>updateData</a:t>
            </a:r>
            <a:r>
              <a:rPr lang="en-US" altLang="zh-HK" dirty="0"/>
              <a:t>(String id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/>
              <a:t>String </a:t>
            </a:r>
            <a:r>
              <a:rPr lang="en-US" altLang="zh-HK" dirty="0" err="1"/>
              <a:t>firstname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/>
              <a:t>String </a:t>
            </a:r>
            <a:r>
              <a:rPr lang="en-US" altLang="zh-HK" dirty="0" err="1"/>
              <a:t>lastname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/>
              <a:t>String marks)</a:t>
            </a:r>
            <a:br>
              <a:rPr lang="en-US" altLang="zh-HK" dirty="0"/>
            </a:br>
            <a:r>
              <a:rPr lang="en-US" altLang="zh-HK" dirty="0"/>
              <a:t>{</a:t>
            </a:r>
            <a:br>
              <a:rPr lang="en-US" altLang="zh-HK" dirty="0"/>
            </a:br>
            <a:r>
              <a:rPr lang="en-US" altLang="zh-HK" dirty="0"/>
              <a:t>    </a:t>
            </a:r>
            <a:r>
              <a:rPr lang="en-US" altLang="zh-HK" dirty="0" err="1"/>
              <a:t>SQLiteDatabase</a:t>
            </a:r>
            <a:r>
              <a:rPr lang="en-US" altLang="zh-HK" dirty="0"/>
              <a:t> </a:t>
            </a:r>
            <a:r>
              <a:rPr lang="en-US" altLang="zh-HK" dirty="0" err="1"/>
              <a:t>db</a:t>
            </a:r>
            <a:r>
              <a:rPr lang="en-US" altLang="zh-HK" dirty="0"/>
              <a:t> = </a:t>
            </a:r>
            <a:r>
              <a:rPr lang="en-US" altLang="zh-HK" dirty="0" err="1">
                <a:solidFill>
                  <a:srgbClr val="CC7832"/>
                </a:solidFill>
              </a:rPr>
              <a:t>this</a:t>
            </a:r>
            <a:r>
              <a:rPr lang="en-US" altLang="zh-HK" dirty="0" err="1"/>
              <a:t>.getWritableDatabase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ContentValues</a:t>
            </a:r>
            <a:r>
              <a:rPr lang="en-US" altLang="zh-HK" dirty="0"/>
              <a:t> </a:t>
            </a:r>
            <a:r>
              <a:rPr lang="en-US" altLang="zh-HK" dirty="0" err="1"/>
              <a:t>contentValues</a:t>
            </a:r>
            <a:r>
              <a:rPr lang="en-US" altLang="zh-HK" dirty="0"/>
              <a:t> = </a:t>
            </a:r>
            <a:r>
              <a:rPr lang="en-US" altLang="zh-HK" dirty="0">
                <a:solidFill>
                  <a:srgbClr val="CC7832"/>
                </a:solidFill>
              </a:rPr>
              <a:t>new </a:t>
            </a:r>
            <a:r>
              <a:rPr lang="en-US" altLang="zh-HK" dirty="0" err="1"/>
              <a:t>ContentValues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contentValues.put</a:t>
            </a:r>
            <a:r>
              <a:rPr lang="en-US" altLang="zh-HK" dirty="0"/>
              <a:t>(</a:t>
            </a:r>
            <a:r>
              <a:rPr lang="en-US" altLang="zh-HK" i="1" dirty="0">
                <a:solidFill>
                  <a:srgbClr val="9876AA"/>
                </a:solidFill>
              </a:rPr>
              <a:t>COL_1</a:t>
            </a:r>
            <a:r>
              <a:rPr lang="en-US" altLang="zh-HK" dirty="0">
                <a:solidFill>
                  <a:srgbClr val="CC7832"/>
                </a:solidFill>
              </a:rPr>
              <a:t>,</a:t>
            </a:r>
            <a:r>
              <a:rPr lang="en-US" altLang="zh-HK" dirty="0"/>
              <a:t>id)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contentValues.put</a:t>
            </a:r>
            <a:r>
              <a:rPr lang="en-US" altLang="zh-HK" dirty="0"/>
              <a:t>(</a:t>
            </a:r>
            <a:r>
              <a:rPr lang="en-US" altLang="zh-HK" i="1" dirty="0">
                <a:solidFill>
                  <a:srgbClr val="9876AA"/>
                </a:solidFill>
              </a:rPr>
              <a:t>COL_2</a:t>
            </a:r>
            <a:r>
              <a:rPr lang="en-US" altLang="zh-HK" dirty="0">
                <a:solidFill>
                  <a:srgbClr val="CC7832"/>
                </a:solidFill>
              </a:rPr>
              <a:t>,</a:t>
            </a:r>
            <a:r>
              <a:rPr lang="en-US" altLang="zh-HK" dirty="0"/>
              <a:t>firstname)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contentValues.put</a:t>
            </a:r>
            <a:r>
              <a:rPr lang="en-US" altLang="zh-HK" dirty="0"/>
              <a:t>(</a:t>
            </a:r>
            <a:r>
              <a:rPr lang="en-US" altLang="zh-HK" i="1" dirty="0">
                <a:solidFill>
                  <a:srgbClr val="9876AA"/>
                </a:solidFill>
              </a:rPr>
              <a:t>COL_3</a:t>
            </a:r>
            <a:r>
              <a:rPr lang="en-US" altLang="zh-HK" dirty="0">
                <a:solidFill>
                  <a:srgbClr val="CC7832"/>
                </a:solidFill>
              </a:rPr>
              <a:t>,</a:t>
            </a:r>
            <a:r>
              <a:rPr lang="en-US" altLang="zh-HK" dirty="0"/>
              <a:t>lastname)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</a:t>
            </a:r>
            <a:r>
              <a:rPr lang="en-US" altLang="zh-HK" dirty="0" err="1"/>
              <a:t>contentValues.put</a:t>
            </a:r>
            <a:r>
              <a:rPr lang="en-US" altLang="zh-HK" dirty="0"/>
              <a:t>(</a:t>
            </a:r>
            <a:r>
              <a:rPr lang="en-US" altLang="zh-HK" i="1" dirty="0">
                <a:solidFill>
                  <a:srgbClr val="9876AA"/>
                </a:solidFill>
              </a:rPr>
              <a:t>COL_4</a:t>
            </a:r>
            <a:r>
              <a:rPr lang="en-US" altLang="zh-HK" dirty="0">
                <a:solidFill>
                  <a:srgbClr val="CC7832"/>
                </a:solidFill>
              </a:rPr>
              <a:t>,</a:t>
            </a:r>
            <a:r>
              <a:rPr lang="en-US" altLang="zh-HK" dirty="0"/>
              <a:t>marks)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    </a:t>
            </a:r>
            <a:r>
              <a:rPr lang="en-US" altLang="zh-HK" dirty="0" err="1">
                <a:highlight>
                  <a:srgbClr val="00FFFF"/>
                </a:highlight>
              </a:rPr>
              <a:t>db.update</a:t>
            </a:r>
            <a:r>
              <a:rPr lang="en-US" altLang="zh-HK" dirty="0">
                <a:highlight>
                  <a:srgbClr val="00FFFF"/>
                </a:highlight>
              </a:rPr>
              <a:t>(</a:t>
            </a:r>
            <a:r>
              <a:rPr lang="en-US" altLang="zh-HK" i="1" dirty="0">
                <a:solidFill>
                  <a:srgbClr val="9876AA"/>
                </a:solidFill>
                <a:highlight>
                  <a:srgbClr val="00FFFF"/>
                </a:highlight>
              </a:rPr>
              <a:t>TABLE_NAME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, </a:t>
            </a:r>
            <a:r>
              <a:rPr lang="en-US" altLang="zh-HK" dirty="0" err="1">
                <a:highlight>
                  <a:srgbClr val="00FFFF"/>
                </a:highlight>
              </a:rPr>
              <a:t>contentValues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, </a:t>
            </a:r>
            <a:r>
              <a:rPr lang="en-US" altLang="zh-HK" dirty="0">
                <a:solidFill>
                  <a:srgbClr val="6A8759"/>
                </a:solidFill>
                <a:highlight>
                  <a:srgbClr val="00FFFF"/>
                </a:highlight>
              </a:rPr>
              <a:t>"ID = ?"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, new </a:t>
            </a:r>
            <a:r>
              <a:rPr lang="en-US" altLang="zh-HK" dirty="0">
                <a:highlight>
                  <a:srgbClr val="00FFFF"/>
                </a:highlight>
              </a:rPr>
              <a:t>String[] {id})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; return true;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/>
              <a:t>}</a:t>
            </a:r>
            <a:endParaRPr kumimoji="1"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FBA18D-B26D-BA4C-8B1D-4A199161C4AF}"/>
              </a:ext>
            </a:extLst>
          </p:cNvPr>
          <p:cNvSpPr txBox="1"/>
          <p:nvPr/>
        </p:nvSpPr>
        <p:spPr>
          <a:xfrm>
            <a:off x="6634976" y="1304693"/>
            <a:ext cx="5408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 err="1"/>
              <a:t>MainActivity.java</a:t>
            </a:r>
            <a:endParaRPr kumimoji="1" lang="en-US" altLang="zh-HK" dirty="0"/>
          </a:p>
          <a:p>
            <a:endParaRPr kumimoji="1" lang="en-US" altLang="zh-HK" dirty="0"/>
          </a:p>
          <a:p>
            <a:r>
              <a:rPr lang="en-US" altLang="zh-HK" dirty="0">
                <a:solidFill>
                  <a:srgbClr val="CC7832"/>
                </a:solidFill>
              </a:rPr>
              <a:t>public void </a:t>
            </a:r>
            <a:r>
              <a:rPr lang="en-US" altLang="zh-HK" dirty="0" err="1">
                <a:solidFill>
                  <a:srgbClr val="FFC66D"/>
                </a:solidFill>
              </a:rPr>
              <a:t>updateRecord</a:t>
            </a:r>
            <a:r>
              <a:rPr lang="en-US" altLang="zh-HK" dirty="0"/>
              <a:t>(View view) {</a:t>
            </a:r>
            <a:br>
              <a:rPr lang="en-US" altLang="zh-HK" dirty="0"/>
            </a:br>
            <a:r>
              <a:rPr lang="en-US" altLang="zh-HK" dirty="0"/>
              <a:t>    </a:t>
            </a:r>
            <a:r>
              <a:rPr lang="en-US" altLang="zh-HK" dirty="0" err="1">
                <a:solidFill>
                  <a:srgbClr val="CC7832"/>
                </a:solidFill>
              </a:rPr>
              <a:t>boolean</a:t>
            </a:r>
            <a:r>
              <a:rPr lang="en-US" altLang="zh-HK" dirty="0">
                <a:solidFill>
                  <a:srgbClr val="CC7832"/>
                </a:solidFill>
              </a:rPr>
              <a:t> </a:t>
            </a:r>
            <a:r>
              <a:rPr lang="en-US" altLang="zh-HK" dirty="0" err="1"/>
              <a:t>isUpdate</a:t>
            </a:r>
            <a:r>
              <a:rPr lang="en-US" altLang="zh-HK" dirty="0"/>
              <a:t> = </a:t>
            </a:r>
            <a:r>
              <a:rPr lang="en-US" altLang="zh-HK" dirty="0" err="1">
                <a:solidFill>
                  <a:srgbClr val="9876AA"/>
                </a:solidFill>
              </a:rPr>
              <a:t>studentDb</a:t>
            </a:r>
            <a:r>
              <a:rPr lang="en-US" altLang="zh-HK" dirty="0" err="1"/>
              <a:t>.</a:t>
            </a:r>
            <a:r>
              <a:rPr lang="en-US" altLang="zh-HK" dirty="0" err="1">
                <a:highlight>
                  <a:srgbClr val="00FFFF"/>
                </a:highlight>
              </a:rPr>
              <a:t>updateData</a:t>
            </a:r>
            <a:r>
              <a:rPr lang="en-US" altLang="zh-HK" dirty="0"/>
              <a:t>(</a:t>
            </a:r>
            <a:r>
              <a:rPr lang="en-US" altLang="zh-HK" dirty="0" err="1">
                <a:solidFill>
                  <a:srgbClr val="9876AA"/>
                </a:solidFill>
              </a:rPr>
              <a:t>id</a:t>
            </a:r>
            <a:r>
              <a:rPr lang="en-US" altLang="zh-HK" dirty="0" err="1"/>
              <a:t>.getText</a:t>
            </a:r>
            <a:r>
              <a:rPr lang="en-US" altLang="zh-HK" dirty="0"/>
              <a:t>().</a:t>
            </a:r>
            <a:r>
              <a:rPr lang="en-US" altLang="zh-HK" dirty="0" err="1"/>
              <a:t>toString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 err="1">
                <a:solidFill>
                  <a:srgbClr val="9876AA"/>
                </a:solidFill>
              </a:rPr>
              <a:t>firstName</a:t>
            </a:r>
            <a:r>
              <a:rPr lang="en-US" altLang="zh-HK" dirty="0" err="1"/>
              <a:t>.getText</a:t>
            </a:r>
            <a:r>
              <a:rPr lang="en-US" altLang="zh-HK" dirty="0"/>
              <a:t>().</a:t>
            </a:r>
            <a:r>
              <a:rPr lang="en-US" altLang="zh-HK" dirty="0" err="1"/>
              <a:t>toString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 err="1">
                <a:solidFill>
                  <a:srgbClr val="9876AA"/>
                </a:solidFill>
              </a:rPr>
              <a:t>lastName</a:t>
            </a:r>
            <a:r>
              <a:rPr lang="en-US" altLang="zh-HK" dirty="0" err="1"/>
              <a:t>.getText</a:t>
            </a:r>
            <a:r>
              <a:rPr lang="en-US" altLang="zh-HK" dirty="0"/>
              <a:t>().</a:t>
            </a:r>
            <a:r>
              <a:rPr lang="en-US" altLang="zh-HK" dirty="0" err="1"/>
              <a:t>toString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, </a:t>
            </a:r>
            <a:r>
              <a:rPr lang="en-US" altLang="zh-HK" dirty="0" err="1">
                <a:solidFill>
                  <a:srgbClr val="9876AA"/>
                </a:solidFill>
              </a:rPr>
              <a:t>marks</a:t>
            </a:r>
            <a:r>
              <a:rPr lang="en-US" altLang="zh-HK" dirty="0" err="1"/>
              <a:t>.getText</a:t>
            </a:r>
            <a:r>
              <a:rPr lang="en-US" altLang="zh-HK" dirty="0"/>
              <a:t>().</a:t>
            </a:r>
            <a:r>
              <a:rPr lang="en-US" altLang="zh-HK" dirty="0" err="1"/>
              <a:t>toString</a:t>
            </a:r>
            <a:r>
              <a:rPr lang="en-US" altLang="zh-HK" dirty="0"/>
              <a:t>())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if </a:t>
            </a:r>
            <a:r>
              <a:rPr lang="en-US" altLang="zh-HK" dirty="0"/>
              <a:t>(</a:t>
            </a:r>
            <a:r>
              <a:rPr lang="en-US" altLang="zh-HK" dirty="0" err="1"/>
              <a:t>isUpdate</a:t>
            </a:r>
            <a:r>
              <a:rPr lang="en-US" altLang="zh-HK" dirty="0"/>
              <a:t>)</a:t>
            </a:r>
            <a:br>
              <a:rPr lang="en-US" altLang="zh-HK" dirty="0"/>
            </a:br>
            <a:r>
              <a:rPr lang="en-US" altLang="zh-HK" dirty="0"/>
              <a:t>        </a:t>
            </a:r>
            <a:r>
              <a:rPr lang="en-US" altLang="zh-HK" dirty="0" err="1">
                <a:solidFill>
                  <a:srgbClr val="9876AA"/>
                </a:solidFill>
              </a:rPr>
              <a:t>results</a:t>
            </a:r>
            <a:r>
              <a:rPr lang="en-US" altLang="zh-HK" dirty="0" err="1"/>
              <a:t>.setText</a:t>
            </a:r>
            <a:r>
              <a:rPr lang="en-US" altLang="zh-HK" dirty="0"/>
              <a:t>(</a:t>
            </a:r>
            <a:r>
              <a:rPr lang="en-US" altLang="zh-HK" dirty="0">
                <a:solidFill>
                  <a:srgbClr val="6A8759"/>
                </a:solidFill>
              </a:rPr>
              <a:t>"The record is updated."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else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    </a:t>
            </a:r>
            <a:r>
              <a:rPr lang="en-US" altLang="zh-HK" dirty="0" err="1">
                <a:solidFill>
                  <a:srgbClr val="9876AA"/>
                </a:solidFill>
              </a:rPr>
              <a:t>results</a:t>
            </a:r>
            <a:r>
              <a:rPr lang="en-US" altLang="zh-HK" dirty="0" err="1"/>
              <a:t>.setText</a:t>
            </a:r>
            <a:r>
              <a:rPr lang="en-US" altLang="zh-HK" dirty="0"/>
              <a:t>(</a:t>
            </a:r>
            <a:r>
              <a:rPr lang="en-US" altLang="zh-HK" dirty="0">
                <a:solidFill>
                  <a:srgbClr val="6A8759"/>
                </a:solidFill>
              </a:rPr>
              <a:t>"The record cannot be updated."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/>
              <a:t>}</a:t>
            </a:r>
            <a:endParaRPr kumimoji="1" lang="en-US" altLang="zh-HK" dirty="0"/>
          </a:p>
          <a:p>
            <a:endParaRPr kumimoji="1" lang="en-US" altLang="zh-HK" dirty="0"/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827405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1E36F-A6F3-3242-993E-86853432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/>
          <a:lstStyle/>
          <a:p>
            <a:r>
              <a:rPr kumimoji="1" lang="en-US" altLang="zh-HK" dirty="0"/>
              <a:t>Delete Data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7AAECE-9F6F-DB48-ABDF-71A94303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0934"/>
            <a:ext cx="4630646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HK" dirty="0" err="1"/>
              <a:t>DatabaseHelper.java</a:t>
            </a:r>
            <a:endParaRPr kumimoji="1" lang="en-US" altLang="zh-HK" dirty="0"/>
          </a:p>
          <a:p>
            <a:pPr marL="0" indent="0">
              <a:buNone/>
            </a:pPr>
            <a:r>
              <a:rPr lang="en-US" altLang="zh-HK" dirty="0"/>
              <a:t> </a:t>
            </a:r>
            <a:r>
              <a:rPr lang="en-US" altLang="zh-HK" dirty="0">
                <a:solidFill>
                  <a:srgbClr val="808080"/>
                </a:solidFill>
              </a:rPr>
              <a:t>// Method to delete a record</a:t>
            </a:r>
            <a:br>
              <a:rPr lang="en-US" altLang="zh-HK" dirty="0">
                <a:solidFill>
                  <a:srgbClr val="808080"/>
                </a:solidFill>
              </a:rPr>
            </a:br>
            <a:r>
              <a:rPr lang="en-US" altLang="zh-HK" dirty="0">
                <a:solidFill>
                  <a:srgbClr val="808080"/>
                </a:solidFill>
              </a:rPr>
              <a:t>    </a:t>
            </a:r>
            <a:r>
              <a:rPr lang="en-US" altLang="zh-HK" dirty="0">
                <a:solidFill>
                  <a:srgbClr val="CC7832"/>
                </a:solidFill>
              </a:rPr>
              <a:t>public </a:t>
            </a:r>
            <a:r>
              <a:rPr lang="en-US" altLang="zh-HK" dirty="0"/>
              <a:t>Integer </a:t>
            </a:r>
            <a:r>
              <a:rPr lang="en-US" altLang="zh-HK" dirty="0" err="1">
                <a:solidFill>
                  <a:srgbClr val="FFC66D"/>
                </a:solidFill>
                <a:highlight>
                  <a:srgbClr val="00FFFF"/>
                </a:highlight>
              </a:rPr>
              <a:t>deleteData</a:t>
            </a:r>
            <a:r>
              <a:rPr lang="en-US" altLang="zh-HK" dirty="0">
                <a:solidFill>
                  <a:srgbClr val="FFC66D"/>
                </a:solidFill>
              </a:rPr>
              <a:t> </a:t>
            </a:r>
            <a:r>
              <a:rPr lang="en-US" altLang="zh-HK" dirty="0"/>
              <a:t>(String id) {</a:t>
            </a:r>
            <a:br>
              <a:rPr lang="en-US" altLang="zh-HK" dirty="0"/>
            </a:br>
            <a:r>
              <a:rPr lang="en-US" altLang="zh-HK" dirty="0"/>
              <a:t>        </a:t>
            </a:r>
            <a:r>
              <a:rPr lang="en-US" altLang="zh-HK" dirty="0" err="1"/>
              <a:t>SQLiteDatabase</a:t>
            </a:r>
            <a:r>
              <a:rPr lang="en-US" altLang="zh-HK" dirty="0"/>
              <a:t> </a:t>
            </a:r>
            <a:r>
              <a:rPr lang="en-US" altLang="zh-HK" dirty="0" err="1"/>
              <a:t>db</a:t>
            </a:r>
            <a:r>
              <a:rPr lang="en-US" altLang="zh-HK" dirty="0"/>
              <a:t> = </a:t>
            </a:r>
            <a:r>
              <a:rPr lang="en-US" altLang="zh-HK" dirty="0" err="1">
                <a:solidFill>
                  <a:srgbClr val="CC7832"/>
                </a:solidFill>
              </a:rPr>
              <a:t>this</a:t>
            </a:r>
            <a:r>
              <a:rPr lang="en-US" altLang="zh-HK" dirty="0" err="1"/>
              <a:t>.getWritableDatabase</a:t>
            </a:r>
            <a:r>
              <a:rPr lang="en-US" altLang="zh-HK" dirty="0"/>
              <a:t>()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    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return </a:t>
            </a:r>
            <a:r>
              <a:rPr lang="en-US" altLang="zh-HK" dirty="0" err="1">
                <a:highlight>
                  <a:srgbClr val="00FFFF"/>
                </a:highlight>
              </a:rPr>
              <a:t>db.delete</a:t>
            </a:r>
            <a:r>
              <a:rPr lang="en-US" altLang="zh-HK" dirty="0">
                <a:highlight>
                  <a:srgbClr val="00FFFF"/>
                </a:highlight>
              </a:rPr>
              <a:t>(</a:t>
            </a:r>
            <a:r>
              <a:rPr lang="en-US" altLang="zh-HK" i="1" dirty="0">
                <a:solidFill>
                  <a:srgbClr val="9876AA"/>
                </a:solidFill>
                <a:highlight>
                  <a:srgbClr val="00FFFF"/>
                </a:highlight>
              </a:rPr>
              <a:t>TABLE_NAME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, </a:t>
            </a:r>
            <a:r>
              <a:rPr lang="en-US" altLang="zh-HK" dirty="0">
                <a:solidFill>
                  <a:srgbClr val="6A8759"/>
                </a:solidFill>
                <a:highlight>
                  <a:srgbClr val="00FFFF"/>
                </a:highlight>
              </a:rPr>
              <a:t>"ID = ?"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, new </a:t>
            </a:r>
            <a:r>
              <a:rPr lang="en-US" altLang="zh-HK" dirty="0">
                <a:highlight>
                  <a:srgbClr val="00FFFF"/>
                </a:highlight>
              </a:rPr>
              <a:t>String[] {id})</a:t>
            </a:r>
            <a:r>
              <a:rPr lang="en-US" altLang="zh-HK" dirty="0">
                <a:solidFill>
                  <a:srgbClr val="CC7832"/>
                </a:solidFill>
                <a:highlight>
                  <a:srgbClr val="00FFFF"/>
                </a:highlight>
              </a:rPr>
              <a:t>; </a:t>
            </a:r>
          </a:p>
          <a:p>
            <a:pPr marL="0" indent="0">
              <a:buNone/>
            </a:pPr>
            <a:r>
              <a:rPr lang="en-US" altLang="zh-HK" dirty="0"/>
              <a:t>    }</a:t>
            </a:r>
            <a:br>
              <a:rPr lang="en-US" altLang="zh-HK" dirty="0">
                <a:highlight>
                  <a:srgbClr val="00FFFF"/>
                </a:highlight>
              </a:rPr>
            </a:br>
            <a:r>
              <a:rPr lang="en-US" altLang="zh-HK" dirty="0"/>
              <a:t>}</a:t>
            </a:r>
            <a:endParaRPr kumimoji="1" lang="zh-HK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4B53A78-5FBD-8248-B755-13820A53863F}"/>
              </a:ext>
            </a:extLst>
          </p:cNvPr>
          <p:cNvSpPr txBox="1"/>
          <p:nvPr/>
        </p:nvSpPr>
        <p:spPr>
          <a:xfrm>
            <a:off x="6096000" y="2090934"/>
            <a:ext cx="4951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 err="1"/>
              <a:t>MainActivity.java</a:t>
            </a:r>
            <a:endParaRPr kumimoji="1" lang="en-US" altLang="zh-HK" dirty="0"/>
          </a:p>
          <a:p>
            <a:r>
              <a:rPr lang="en-US" altLang="zh-HK" dirty="0">
                <a:solidFill>
                  <a:srgbClr val="CC7832"/>
                </a:solidFill>
              </a:rPr>
              <a:t>public void </a:t>
            </a:r>
            <a:r>
              <a:rPr lang="en-US" altLang="zh-HK" dirty="0" err="1">
                <a:solidFill>
                  <a:srgbClr val="FFC66D"/>
                </a:solidFill>
              </a:rPr>
              <a:t>deleteRecord</a:t>
            </a:r>
            <a:r>
              <a:rPr lang="en-US" altLang="zh-HK" dirty="0"/>
              <a:t>(View view) {</a:t>
            </a:r>
            <a:br>
              <a:rPr lang="en-US" altLang="zh-HK" dirty="0"/>
            </a:br>
            <a:r>
              <a:rPr lang="en-US" altLang="zh-HK" dirty="0"/>
              <a:t>    Integer </a:t>
            </a:r>
            <a:r>
              <a:rPr lang="en-US" altLang="zh-HK" dirty="0" err="1"/>
              <a:t>deletedRows</a:t>
            </a:r>
            <a:r>
              <a:rPr lang="en-US" altLang="zh-HK" dirty="0"/>
              <a:t> = </a:t>
            </a:r>
            <a:r>
              <a:rPr lang="en-US" altLang="zh-HK" dirty="0" err="1">
                <a:solidFill>
                  <a:srgbClr val="9876AA"/>
                </a:solidFill>
              </a:rPr>
              <a:t>studentDb</a:t>
            </a:r>
            <a:r>
              <a:rPr lang="en-US" altLang="zh-HK" dirty="0" err="1"/>
              <a:t>.</a:t>
            </a:r>
            <a:r>
              <a:rPr lang="en-US" altLang="zh-HK" dirty="0" err="1">
                <a:highlight>
                  <a:srgbClr val="00FFFF"/>
                </a:highlight>
              </a:rPr>
              <a:t>deleteData</a:t>
            </a:r>
            <a:r>
              <a:rPr lang="en-US" altLang="zh-HK" dirty="0"/>
              <a:t>(</a:t>
            </a:r>
            <a:r>
              <a:rPr lang="en-US" altLang="zh-HK" dirty="0" err="1">
                <a:solidFill>
                  <a:srgbClr val="9876AA"/>
                </a:solidFill>
              </a:rPr>
              <a:t>id</a:t>
            </a:r>
            <a:r>
              <a:rPr lang="en-US" altLang="zh-HK" dirty="0" err="1"/>
              <a:t>.getText</a:t>
            </a:r>
            <a:r>
              <a:rPr lang="en-US" altLang="zh-HK" dirty="0"/>
              <a:t>().</a:t>
            </a:r>
            <a:r>
              <a:rPr lang="en-US" altLang="zh-HK" dirty="0" err="1"/>
              <a:t>toString</a:t>
            </a:r>
            <a:r>
              <a:rPr lang="en-US" altLang="zh-HK" dirty="0"/>
              <a:t>())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if </a:t>
            </a:r>
            <a:r>
              <a:rPr lang="en-US" altLang="zh-HK" dirty="0"/>
              <a:t>(</a:t>
            </a:r>
            <a:r>
              <a:rPr lang="en-US" altLang="zh-HK" dirty="0" err="1"/>
              <a:t>deletedRows</a:t>
            </a:r>
            <a:r>
              <a:rPr lang="en-US" altLang="zh-HK" dirty="0"/>
              <a:t> &gt; </a:t>
            </a:r>
            <a:r>
              <a:rPr lang="en-US" altLang="zh-HK" dirty="0">
                <a:solidFill>
                  <a:srgbClr val="6897BB"/>
                </a:solidFill>
              </a:rPr>
              <a:t>0</a:t>
            </a:r>
            <a:r>
              <a:rPr lang="en-US" altLang="zh-HK" dirty="0"/>
              <a:t>)</a:t>
            </a:r>
            <a:br>
              <a:rPr lang="en-US" altLang="zh-HK" dirty="0"/>
            </a:br>
            <a:r>
              <a:rPr lang="en-US" altLang="zh-HK" dirty="0"/>
              <a:t>        </a:t>
            </a:r>
            <a:r>
              <a:rPr lang="en-US" altLang="zh-HK" dirty="0" err="1">
                <a:solidFill>
                  <a:srgbClr val="9876AA"/>
                </a:solidFill>
              </a:rPr>
              <a:t>results</a:t>
            </a:r>
            <a:r>
              <a:rPr lang="en-US" altLang="zh-HK" dirty="0" err="1"/>
              <a:t>.setText</a:t>
            </a:r>
            <a:r>
              <a:rPr lang="en-US" altLang="zh-HK" dirty="0"/>
              <a:t>(</a:t>
            </a:r>
            <a:r>
              <a:rPr lang="en-US" altLang="zh-HK" dirty="0">
                <a:solidFill>
                  <a:srgbClr val="6A8759"/>
                </a:solidFill>
              </a:rPr>
              <a:t>"The record is deleted."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>
                <a:solidFill>
                  <a:srgbClr val="CC7832"/>
                </a:solidFill>
              </a:rPr>
              <a:t>    else </a:t>
            </a:r>
            <a:r>
              <a:rPr lang="en-US" altLang="zh-HK" dirty="0" err="1">
                <a:solidFill>
                  <a:srgbClr val="9876AA"/>
                </a:solidFill>
              </a:rPr>
              <a:t>results</a:t>
            </a:r>
            <a:r>
              <a:rPr lang="en-US" altLang="zh-HK" dirty="0" err="1"/>
              <a:t>.setText</a:t>
            </a:r>
            <a:r>
              <a:rPr lang="en-US" altLang="zh-HK" dirty="0"/>
              <a:t>(</a:t>
            </a:r>
            <a:r>
              <a:rPr lang="en-US" altLang="zh-HK" dirty="0">
                <a:solidFill>
                  <a:srgbClr val="6A8759"/>
                </a:solidFill>
              </a:rPr>
              <a:t>"The record cannot be deleted."</a:t>
            </a:r>
            <a:r>
              <a:rPr lang="en-US" altLang="zh-HK" dirty="0"/>
              <a:t>)</a:t>
            </a:r>
            <a:r>
              <a:rPr lang="en-US" altLang="zh-HK" dirty="0">
                <a:solidFill>
                  <a:srgbClr val="CC7832"/>
                </a:solidFill>
              </a:rPr>
              <a:t>;</a:t>
            </a:r>
            <a:br>
              <a:rPr lang="en-US" altLang="zh-HK" dirty="0">
                <a:solidFill>
                  <a:srgbClr val="CC7832"/>
                </a:solidFill>
              </a:rPr>
            </a:br>
            <a:r>
              <a:rPr lang="en-US" altLang="zh-HK" dirty="0"/>
              <a:t>}</a:t>
            </a:r>
            <a:br>
              <a:rPr lang="en-US" altLang="zh-HK" dirty="0"/>
            </a:b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2229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FBEA5-B7E8-E843-B6A7-87145609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Data Management 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0EEB8-8E92-C34F-9917-CEF22803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60425" lvl="1" indent="-457200"/>
            <a:r>
              <a:rPr lang="en-US" altLang="zh-TW" sz="2400" b="1" dirty="0">
                <a:solidFill>
                  <a:schemeClr val="tx1"/>
                </a:solidFill>
              </a:rPr>
              <a:t>Shared Preferences </a:t>
            </a:r>
          </a:p>
          <a:p>
            <a:pPr marL="1146175" lvl="2" indent="-342900"/>
            <a:r>
              <a:rPr lang="en-US" altLang="zh-TW" sz="2000" dirty="0">
                <a:solidFill>
                  <a:schemeClr val="tx1"/>
                </a:solidFill>
              </a:rPr>
              <a:t>private primitive data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in </a:t>
            </a:r>
            <a:r>
              <a:rPr lang="en-US" altLang="zh-TW" sz="2000" dirty="0">
                <a:solidFill>
                  <a:srgbClr val="FF0000"/>
                </a:solidFill>
              </a:rPr>
              <a:t>key-value</a:t>
            </a:r>
            <a:r>
              <a:rPr lang="en-US" altLang="zh-TW" sz="2000" dirty="0">
                <a:solidFill>
                  <a:schemeClr val="tx1"/>
                </a:solidFill>
              </a:rPr>
              <a:t> pairs, </a:t>
            </a:r>
            <a:r>
              <a:rPr lang="en-US" altLang="zh-TW" sz="2000" dirty="0" err="1">
                <a:solidFill>
                  <a:schemeClr val="tx1"/>
                </a:solidFill>
              </a:rPr>
              <a:t>eg</a:t>
            </a:r>
            <a:r>
              <a:rPr lang="en-US" altLang="zh-TW" sz="2000" dirty="0">
                <a:solidFill>
                  <a:schemeClr val="tx1"/>
                </a:solidFill>
              </a:rPr>
              <a:t> : username, age etc. </a:t>
            </a:r>
          </a:p>
          <a:p>
            <a:pPr marL="860425" lvl="1" indent="-457200"/>
            <a:r>
              <a:rPr lang="en-US" altLang="zh-TW" sz="2400" b="1" dirty="0">
                <a:solidFill>
                  <a:schemeClr val="tx1"/>
                </a:solidFill>
              </a:rPr>
              <a:t>Internal Storage </a:t>
            </a:r>
          </a:p>
          <a:p>
            <a:pPr marL="1260475" lvl="2" indent="-457200"/>
            <a:r>
              <a:rPr lang="en-US" altLang="zh-TW" sz="2000" dirty="0">
                <a:solidFill>
                  <a:schemeClr val="tx1"/>
                </a:solidFill>
              </a:rPr>
              <a:t>Small amounts of private data, </a:t>
            </a:r>
            <a:r>
              <a:rPr lang="en-US" altLang="zh-TW" sz="2000" dirty="0" err="1">
                <a:solidFill>
                  <a:schemeClr val="tx1"/>
                </a:solidFill>
              </a:rPr>
              <a:t>eg</a:t>
            </a:r>
            <a:r>
              <a:rPr lang="en-US" altLang="zh-TW" sz="2000" dirty="0">
                <a:solidFill>
                  <a:schemeClr val="tx1"/>
                </a:solidFill>
              </a:rPr>
              <a:t>: app data</a:t>
            </a:r>
          </a:p>
          <a:p>
            <a:pPr marL="860425" lvl="1" indent="-457200"/>
            <a:r>
              <a:rPr lang="en-US" altLang="zh-TW" sz="2400" b="1" dirty="0">
                <a:solidFill>
                  <a:schemeClr val="tx1"/>
                </a:solidFill>
              </a:rPr>
              <a:t>External Storage </a:t>
            </a:r>
          </a:p>
          <a:p>
            <a:pPr marL="1260475" lvl="2" indent="-457200"/>
            <a:r>
              <a:rPr lang="en-US" altLang="zh-TW" sz="2000" dirty="0">
                <a:solidFill>
                  <a:schemeClr val="tx1"/>
                </a:solidFill>
              </a:rPr>
              <a:t>Large amounts of public data, </a:t>
            </a:r>
            <a:r>
              <a:rPr lang="en-US" altLang="zh-TW" sz="2000" dirty="0" err="1">
                <a:solidFill>
                  <a:schemeClr val="tx1"/>
                </a:solidFill>
              </a:rPr>
              <a:t>eg</a:t>
            </a:r>
            <a:r>
              <a:rPr lang="en-US" altLang="zh-TW" sz="2000" dirty="0">
                <a:solidFill>
                  <a:schemeClr val="tx1"/>
                </a:solidFill>
              </a:rPr>
              <a:t>: photos</a:t>
            </a:r>
            <a:endParaRPr lang="en-US" altLang="zh-TW" sz="2200" dirty="0">
              <a:solidFill>
                <a:schemeClr val="tx1"/>
              </a:solidFill>
            </a:endParaRPr>
          </a:p>
          <a:p>
            <a:pPr marL="860425" lvl="1" indent="-457200"/>
            <a:r>
              <a:rPr lang="en-US" altLang="zh-TW" sz="2400" b="1" dirty="0">
                <a:solidFill>
                  <a:schemeClr val="tx1"/>
                </a:solidFill>
              </a:rPr>
              <a:t>SQLite Databases </a:t>
            </a:r>
          </a:p>
          <a:p>
            <a:pPr marL="1260475" lvl="2" indent="-457200"/>
            <a:r>
              <a:rPr lang="en-US" altLang="zh-TW" sz="2000" dirty="0">
                <a:solidFill>
                  <a:schemeClr val="tx1"/>
                </a:solidFill>
              </a:rPr>
              <a:t>Private structured data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1153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7A6C8-91CD-E043-85D2-2DC05B298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HK" dirty="0"/>
              <a:t>Shared Preferences</a:t>
            </a:r>
            <a:endParaRPr kumimoji="1"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0DD1FA-6CC4-AE46-BB9E-A01F7DBA6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4548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DCA81-17FD-D141-A1D3-27C725D6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Shared Preferences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A7E94-CB68-7545-A581-DDD2E81F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/>
              <a:t>To save data in </a:t>
            </a:r>
            <a:r>
              <a:rPr kumimoji="1" lang="en-US" altLang="zh-HK" sz="2400" dirty="0">
                <a:solidFill>
                  <a:srgbClr val="FF0000"/>
                </a:solidFill>
              </a:rPr>
              <a:t>key-values</a:t>
            </a:r>
            <a:r>
              <a:rPr kumimoji="1" lang="en-US" altLang="zh-HK" sz="2400" dirty="0"/>
              <a:t> pairs</a:t>
            </a:r>
          </a:p>
          <a:p>
            <a:r>
              <a:rPr lang="en-US" altLang="zh-TW" sz="2400" dirty="0"/>
              <a:t>You can use </a:t>
            </a:r>
            <a:r>
              <a:rPr lang="en-US" altLang="zh-TW" sz="2400" dirty="0" err="1">
                <a:solidFill>
                  <a:srgbClr val="FF0000"/>
                </a:solidFill>
              </a:rPr>
              <a:t>SharedPreferences</a:t>
            </a:r>
            <a:r>
              <a:rPr lang="en-US" altLang="zh-TW" sz="2400" dirty="0"/>
              <a:t> to save any primitive data: </a:t>
            </a:r>
            <a:r>
              <a:rPr lang="en-US" altLang="zh-TW" sz="2400" dirty="0" err="1"/>
              <a:t>booleans</a:t>
            </a:r>
            <a:r>
              <a:rPr lang="en-US" altLang="zh-TW" sz="2400" dirty="0"/>
              <a:t>, floats, </a:t>
            </a:r>
            <a:r>
              <a:rPr lang="en-US" altLang="zh-TW" sz="2400" dirty="0" err="1"/>
              <a:t>ints</a:t>
            </a:r>
            <a:r>
              <a:rPr lang="en-US" altLang="zh-TW" sz="2400" dirty="0"/>
              <a:t>, longs, and strings. </a:t>
            </a:r>
          </a:p>
          <a:p>
            <a:r>
              <a:rPr kumimoji="1" lang="en-US" altLang="zh-HK" sz="2400" dirty="0"/>
              <a:t>Data is stored as XML file in this directory</a:t>
            </a:r>
          </a:p>
          <a:p>
            <a:pPr lvl="1"/>
            <a:r>
              <a:rPr kumimoji="1" lang="en-US" altLang="zh-HK" sz="2400" dirty="0"/>
              <a:t>/data/data/</a:t>
            </a:r>
            <a:r>
              <a:rPr kumimoji="1" lang="en-US" altLang="zh-HK" sz="2400" dirty="0" err="1"/>
              <a:t>package_name</a:t>
            </a:r>
            <a:r>
              <a:rPr kumimoji="1" lang="en-US" altLang="zh-HK" sz="2400" dirty="0"/>
              <a:t>/</a:t>
            </a:r>
            <a:r>
              <a:rPr kumimoji="1" lang="en-US" altLang="zh-HK" sz="2400" dirty="0" err="1"/>
              <a:t>shared_prefs</a:t>
            </a:r>
            <a:r>
              <a:rPr kumimoji="1" lang="en-US" altLang="zh-HK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7186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CDF56-258F-D748-B647-B101A49B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Methods to access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C631CA-FFDA-B94E-BDC4-87A1FAF7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400" dirty="0"/>
              <a:t>To get a </a:t>
            </a:r>
            <a:r>
              <a:rPr lang="en-US" altLang="zh-TW" sz="2400" dirty="0" err="1">
                <a:solidFill>
                  <a:srgbClr val="FF0000"/>
                </a:solidFill>
              </a:rPr>
              <a:t>SharedPreferences</a:t>
            </a:r>
            <a:r>
              <a:rPr lang="en-US" altLang="zh-TW" sz="2400" dirty="0"/>
              <a:t> object for your application, use one of two methods: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 err="1">
                <a:solidFill>
                  <a:srgbClr val="FF0000"/>
                </a:solidFill>
              </a:rPr>
              <a:t>getSharedPreferences</a:t>
            </a:r>
            <a:r>
              <a:rPr lang="en-US" altLang="zh-TW" sz="2400" dirty="0">
                <a:solidFill>
                  <a:srgbClr val="FF0000"/>
                </a:solidFill>
              </a:rPr>
              <a:t>(String </a:t>
            </a:r>
            <a:r>
              <a:rPr lang="en-US" altLang="zh-TW" sz="2400" dirty="0" err="1">
                <a:solidFill>
                  <a:srgbClr val="FF0000"/>
                </a:solidFill>
              </a:rPr>
              <a:t>file,</a:t>
            </a:r>
            <a:r>
              <a:rPr lang="en-US" altLang="zh-TW" sz="2400" dirty="0" err="1">
                <a:solidFill>
                  <a:schemeClr val="accent5"/>
                </a:solidFill>
              </a:rPr>
              <a:t>int</a:t>
            </a:r>
            <a:r>
              <a:rPr lang="en-US" altLang="zh-TW" sz="2400" dirty="0">
                <a:solidFill>
                  <a:schemeClr val="accent5"/>
                </a:solidFill>
              </a:rPr>
              <a:t> mode</a:t>
            </a:r>
            <a:r>
              <a:rPr lang="en-US" altLang="zh-TW" sz="2400" dirty="0">
                <a:solidFill>
                  <a:srgbClr val="FF0000"/>
                </a:solidFill>
              </a:rPr>
              <a:t>) </a:t>
            </a:r>
            <a:r>
              <a:rPr lang="en-US" altLang="zh-TW" sz="2400" dirty="0"/>
              <a:t>- </a:t>
            </a:r>
            <a:r>
              <a:rPr lang="en-US" altLang="zh-TW" sz="2200" dirty="0"/>
              <a:t>for </a:t>
            </a:r>
            <a:r>
              <a:rPr lang="en-US" altLang="zh-TW" sz="2200" dirty="0">
                <a:solidFill>
                  <a:srgbClr val="0070C0"/>
                </a:solidFill>
              </a:rPr>
              <a:t>multiple</a:t>
            </a:r>
            <a:r>
              <a:rPr lang="en-US" altLang="zh-TW" sz="2200" dirty="0"/>
              <a:t> </a:t>
            </a:r>
            <a:r>
              <a:rPr lang="en-US" altLang="zh-TW" sz="2200" i="1" dirty="0"/>
              <a:t>preferences files</a:t>
            </a:r>
            <a:r>
              <a:rPr lang="en-US" altLang="zh-TW" sz="2200" dirty="0"/>
              <a:t> identified by name which are specified with the first parameter.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TW" sz="2400" dirty="0" err="1">
                <a:solidFill>
                  <a:srgbClr val="FF0000"/>
                </a:solidFill>
              </a:rPr>
              <a:t>getPreferences</a:t>
            </a:r>
            <a:r>
              <a:rPr lang="en-US" altLang="zh-TW" sz="2400" dirty="0">
                <a:solidFill>
                  <a:srgbClr val="FF0000"/>
                </a:solidFill>
              </a:rPr>
              <a:t>(int mode) </a:t>
            </a:r>
            <a:r>
              <a:rPr lang="en-US" altLang="zh-TW" sz="2400" dirty="0"/>
              <a:t>- </a:t>
            </a:r>
            <a:r>
              <a:rPr lang="en-US" altLang="zh-TW" sz="2200" dirty="0"/>
              <a:t>only </a:t>
            </a:r>
            <a:r>
              <a:rPr lang="en-US" altLang="zh-TW" sz="2200" dirty="0">
                <a:solidFill>
                  <a:srgbClr val="0070C0"/>
                </a:solidFill>
              </a:rPr>
              <a:t>one</a:t>
            </a:r>
            <a:r>
              <a:rPr lang="en-US" altLang="zh-TW" sz="2200" dirty="0"/>
              <a:t> </a:t>
            </a:r>
            <a:r>
              <a:rPr lang="en-US" altLang="zh-TW" sz="2200" i="1" dirty="0"/>
              <a:t>preferences file</a:t>
            </a:r>
            <a:r>
              <a:rPr lang="en-US" altLang="zh-TW" sz="2200" dirty="0"/>
              <a:t> without name.</a:t>
            </a:r>
          </a:p>
          <a:p>
            <a:endParaRPr kumimoji="1" lang="en-US" altLang="zh-HK" dirty="0"/>
          </a:p>
          <a:p>
            <a:r>
              <a:rPr kumimoji="1" lang="en-US" altLang="zh-HK" dirty="0">
                <a:solidFill>
                  <a:schemeClr val="accent5"/>
                </a:solidFill>
              </a:rPr>
              <a:t>MODE_PRIVATE / 0</a:t>
            </a:r>
            <a:r>
              <a:rPr kumimoji="1" lang="en-US" altLang="zh-HK" dirty="0"/>
              <a:t> : only your app can access the data</a:t>
            </a:r>
          </a:p>
        </p:txBody>
      </p:sp>
    </p:spTree>
    <p:extLst>
      <p:ext uri="{BB962C8B-B14F-4D97-AF65-F5344CB8AC3E}">
        <p14:creationId xmlns:p14="http://schemas.microsoft.com/office/powerpoint/2010/main" val="34195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5A59F-ACA1-E841-819A-4453C6C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302"/>
          </a:xfrm>
        </p:spPr>
        <p:txBody>
          <a:bodyPr/>
          <a:lstStyle/>
          <a:p>
            <a:r>
              <a:rPr kumimoji="1" lang="en-US" altLang="zh-HK" dirty="0"/>
              <a:t>How to write preferences file?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A1647-7478-FE45-8972-D14C8CE56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2323"/>
            <a:ext cx="8596668" cy="446904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zh-HK" sz="2400" dirty="0">
                <a:solidFill>
                  <a:srgbClr val="FF0000"/>
                </a:solidFill>
              </a:rPr>
              <a:t>Get a reference</a:t>
            </a:r>
          </a:p>
          <a:p>
            <a:pPr lvl="1"/>
            <a:r>
              <a:rPr kumimoji="1" lang="en-US" altLang="zh-HK" sz="2400" dirty="0"/>
              <a:t>For single file, call </a:t>
            </a:r>
            <a:r>
              <a:rPr kumimoji="1" lang="en-US" altLang="zh-HK" sz="2400" dirty="0" err="1"/>
              <a:t>getPreferences</a:t>
            </a:r>
            <a:r>
              <a:rPr kumimoji="1" lang="en-US" altLang="zh-HK" sz="2400" dirty="0"/>
              <a:t>(int mode)</a:t>
            </a:r>
          </a:p>
          <a:p>
            <a:pPr lvl="1"/>
            <a:r>
              <a:rPr kumimoji="1" lang="en-US" altLang="zh-HK" sz="2400" dirty="0"/>
              <a:t>For several file, call </a:t>
            </a:r>
            <a:r>
              <a:rPr kumimoji="1" lang="en-US" altLang="zh-HK" sz="2400" dirty="0" err="1"/>
              <a:t>getSharedPreferences</a:t>
            </a:r>
            <a:r>
              <a:rPr kumimoji="1" lang="en-US" altLang="zh-HK" sz="2400" dirty="0"/>
              <a:t>(String name, int mode)</a:t>
            </a:r>
          </a:p>
          <a:p>
            <a:pPr>
              <a:buFont typeface="+mj-lt"/>
              <a:buAutoNum type="arabicPeriod"/>
            </a:pPr>
            <a:r>
              <a:rPr kumimoji="1" lang="en-US" altLang="zh-HK" sz="2400" dirty="0">
                <a:solidFill>
                  <a:srgbClr val="00B050"/>
                </a:solidFill>
              </a:rPr>
              <a:t>Call the editor </a:t>
            </a:r>
          </a:p>
          <a:p>
            <a:pPr>
              <a:buFont typeface="+mj-lt"/>
              <a:buAutoNum type="arabicPeriod"/>
            </a:pPr>
            <a:r>
              <a:rPr kumimoji="1" lang="en-US" altLang="zh-HK" sz="2400" dirty="0">
                <a:solidFill>
                  <a:srgbClr val="7030A0"/>
                </a:solidFill>
              </a:rPr>
              <a:t>Use editor to add the values by using put… </a:t>
            </a:r>
            <a:r>
              <a:rPr kumimoji="1" lang="en-US" altLang="zh-HK" sz="2400" dirty="0" err="1">
                <a:solidFill>
                  <a:srgbClr val="7030A0"/>
                </a:solidFill>
              </a:rPr>
              <a:t>eg</a:t>
            </a:r>
            <a:r>
              <a:rPr kumimoji="1" lang="en-US" altLang="zh-HK" sz="2400" dirty="0">
                <a:solidFill>
                  <a:srgbClr val="7030A0"/>
                </a:solidFill>
              </a:rPr>
              <a:t>: int, String, Boolean</a:t>
            </a:r>
          </a:p>
          <a:p>
            <a:pPr>
              <a:buFont typeface="+mj-lt"/>
              <a:buAutoNum type="arabicPeriod"/>
            </a:pPr>
            <a:r>
              <a:rPr kumimoji="1" lang="en-US" altLang="zh-HK" sz="2400" dirty="0">
                <a:solidFill>
                  <a:srgbClr val="00B3FF"/>
                </a:solidFill>
              </a:rPr>
              <a:t>Commit the changes by using apply() or commit().  </a:t>
            </a:r>
            <a:r>
              <a:rPr kumimoji="1" lang="en-US" altLang="zh-HK" sz="2400" dirty="0">
                <a:solidFill>
                  <a:schemeClr val="tx1"/>
                </a:solidFill>
              </a:rPr>
              <a:t>(Most important step!)</a:t>
            </a:r>
          </a:p>
          <a:p>
            <a:pPr>
              <a:buFont typeface="+mj-lt"/>
              <a:buAutoNum type="arabicPeriod"/>
            </a:pPr>
            <a:endParaRPr kumimoji="1"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42061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F7CEB-8297-B349-B62B-EB00B130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Example code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B51021-3594-2541-AEC7-66965000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     </a:t>
            </a:r>
            <a:r>
              <a:rPr lang="en-US" altLang="zh-TW" dirty="0" err="1">
                <a:solidFill>
                  <a:srgbClr val="FF0000"/>
                </a:solidFill>
              </a:rPr>
              <a:t>SharedPreferences</a:t>
            </a:r>
            <a:r>
              <a:rPr lang="en-US" altLang="zh-TW" dirty="0">
                <a:solidFill>
                  <a:srgbClr val="FF0000"/>
                </a:solidFill>
              </a:rPr>
              <a:t> settings = </a:t>
            </a:r>
            <a:r>
              <a:rPr lang="en-US" altLang="zh-TW" dirty="0" err="1">
                <a:solidFill>
                  <a:srgbClr val="FF0000"/>
                </a:solidFill>
              </a:rPr>
              <a:t>getSharedPreferences</a:t>
            </a:r>
            <a:r>
              <a:rPr lang="en-US" altLang="zh-TW" dirty="0">
                <a:solidFill>
                  <a:srgbClr val="FF0000"/>
                </a:solidFill>
              </a:rPr>
              <a:t>(PREFS_NAME, 0);</a:t>
            </a:r>
            <a:br>
              <a:rPr lang="en-US" altLang="zh-TW" dirty="0"/>
            </a:br>
            <a:r>
              <a:rPr lang="en-US" altLang="zh-TW" dirty="0"/>
              <a:t>     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      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SharedPreferences.Editor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editor =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settings.edit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();</a:t>
            </a:r>
            <a:b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dirty="0"/>
              <a:t>        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7030A0"/>
                </a:solidFill>
              </a:rPr>
              <a:t>           </a:t>
            </a:r>
            <a:r>
              <a:rPr lang="en-US" altLang="zh-TW" dirty="0" err="1">
                <a:solidFill>
                  <a:srgbClr val="7030A0"/>
                </a:solidFill>
              </a:rPr>
              <a:t>editor.putBoolean</a:t>
            </a:r>
            <a:r>
              <a:rPr lang="en-US" altLang="zh-TW" dirty="0">
                <a:solidFill>
                  <a:srgbClr val="7030A0"/>
                </a:solidFill>
              </a:rPr>
              <a:t>("</a:t>
            </a:r>
            <a:r>
              <a:rPr lang="en-US" altLang="zh-TW" dirty="0" err="1">
                <a:solidFill>
                  <a:srgbClr val="7030A0"/>
                </a:solidFill>
              </a:rPr>
              <a:t>silentMode</a:t>
            </a:r>
            <a:r>
              <a:rPr lang="en-US" altLang="zh-TW" dirty="0">
                <a:solidFill>
                  <a:srgbClr val="7030A0"/>
                </a:solidFill>
              </a:rPr>
              <a:t>", </a:t>
            </a:r>
            <a:r>
              <a:rPr lang="en-US" altLang="zh-TW" dirty="0" err="1">
                <a:solidFill>
                  <a:srgbClr val="7030A0"/>
                </a:solidFill>
              </a:rPr>
              <a:t>mSilentMode</a:t>
            </a:r>
            <a:r>
              <a:rPr lang="en-US" altLang="zh-TW" dirty="0">
                <a:solidFill>
                  <a:srgbClr val="7030A0"/>
                </a:solidFill>
              </a:rPr>
              <a:t>);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     </a:t>
            </a:r>
            <a:br>
              <a:rPr lang="en-US" altLang="zh-TW" dirty="0"/>
            </a:br>
            <a:r>
              <a:rPr lang="en-US" altLang="zh-TW" dirty="0">
                <a:solidFill>
                  <a:srgbClr val="00B3FF"/>
                </a:solidFill>
              </a:rPr>
              <a:t>           </a:t>
            </a:r>
            <a:r>
              <a:rPr lang="en-US" altLang="zh-TW" dirty="0" err="1">
                <a:solidFill>
                  <a:srgbClr val="00B3FF"/>
                </a:solidFill>
              </a:rPr>
              <a:t>editor.commit</a:t>
            </a:r>
            <a:r>
              <a:rPr lang="en-US" altLang="zh-TW" dirty="0">
                <a:solidFill>
                  <a:srgbClr val="00B3FF"/>
                </a:solidFill>
              </a:rPr>
              <a:t>();</a:t>
            </a:r>
            <a:endParaRPr kumimoji="1" lang="zh-HK" altLang="en-US" dirty="0">
              <a:solidFill>
                <a:srgbClr val="00B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3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0E995-F122-B646-9FDD-375A5FB6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K" dirty="0"/>
              <a:t>How to read preferences file?</a:t>
            </a:r>
            <a:endParaRPr kumimoji="1"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26A4C-CC71-DF49-9452-A717F1D5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kumimoji="1" lang="en-US" altLang="zh-HK" sz="2400" dirty="0">
                <a:solidFill>
                  <a:srgbClr val="FF0000"/>
                </a:solidFill>
              </a:rPr>
              <a:t>Get a reference</a:t>
            </a:r>
          </a:p>
          <a:p>
            <a:pPr lvl="1"/>
            <a:r>
              <a:rPr kumimoji="1" lang="en-US" altLang="zh-HK" sz="2400" dirty="0"/>
              <a:t>For single file, call </a:t>
            </a:r>
            <a:r>
              <a:rPr kumimoji="1" lang="en-US" altLang="zh-HK" sz="2400" dirty="0" err="1"/>
              <a:t>getPreferences</a:t>
            </a:r>
            <a:r>
              <a:rPr kumimoji="1" lang="en-US" altLang="zh-HK" sz="2400" dirty="0"/>
              <a:t>(int mode)</a:t>
            </a:r>
          </a:p>
          <a:p>
            <a:pPr lvl="1"/>
            <a:r>
              <a:rPr kumimoji="1" lang="en-US" altLang="zh-HK" sz="2400" dirty="0"/>
              <a:t>For several file, call </a:t>
            </a:r>
            <a:r>
              <a:rPr kumimoji="1" lang="en-US" altLang="zh-HK" sz="2400" dirty="0" err="1"/>
              <a:t>getSharedPreferences</a:t>
            </a:r>
            <a:r>
              <a:rPr kumimoji="1" lang="en-US" altLang="zh-HK" sz="2400" dirty="0"/>
              <a:t>(String name, int mode)</a:t>
            </a:r>
          </a:p>
          <a:p>
            <a:pPr>
              <a:buFont typeface="+mj-lt"/>
              <a:buAutoNum type="arabicPeriod"/>
            </a:pPr>
            <a:r>
              <a:rPr kumimoji="1" lang="en-US" altLang="zh-HK" sz="2400" dirty="0">
                <a:solidFill>
                  <a:srgbClr val="7030A0"/>
                </a:solidFill>
              </a:rPr>
              <a:t>Read the values by using get… </a:t>
            </a:r>
            <a:r>
              <a:rPr kumimoji="1" lang="en-US" altLang="zh-HK" sz="2400" dirty="0" err="1">
                <a:solidFill>
                  <a:srgbClr val="7030A0"/>
                </a:solidFill>
              </a:rPr>
              <a:t>eg</a:t>
            </a:r>
            <a:r>
              <a:rPr kumimoji="1" lang="en-US" altLang="zh-HK" sz="2400" dirty="0">
                <a:solidFill>
                  <a:srgbClr val="7030A0"/>
                </a:solidFill>
              </a:rPr>
              <a:t>: int, String, Boolean</a:t>
            </a:r>
          </a:p>
          <a:p>
            <a:pPr marL="400050" lvl="1" indent="0">
              <a:buNone/>
            </a:pPr>
            <a:endParaRPr kumimoji="1" lang="en-US" altLang="zh-HK" sz="22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kumimoji="1" lang="en-US" altLang="zh-HK" sz="2200" dirty="0">
                <a:solidFill>
                  <a:schemeClr val="tx1"/>
                </a:solidFill>
              </a:rPr>
              <a:t>To prevent crash when data is not found, default values is recommended to set</a:t>
            </a:r>
          </a:p>
          <a:p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6448044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{A9E4B116-0BCF-E84B-875C-8B7A35B0422E}tf10001060</Template>
  <TotalTime>1043</TotalTime>
  <Words>1684</Words>
  <Application>Microsoft Macintosh PowerPoint</Application>
  <PresentationFormat>寬螢幕</PresentationFormat>
  <Paragraphs>140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多面向</vt:lpstr>
      <vt:lpstr>Data Storage</vt:lpstr>
      <vt:lpstr>Type of storage</vt:lpstr>
      <vt:lpstr>Data Management </vt:lpstr>
      <vt:lpstr>Shared Preferences</vt:lpstr>
      <vt:lpstr>Shared Preferences</vt:lpstr>
      <vt:lpstr>Methods to access</vt:lpstr>
      <vt:lpstr>How to write preferences file?</vt:lpstr>
      <vt:lpstr>Example code</vt:lpstr>
      <vt:lpstr>How to read preferences file?</vt:lpstr>
      <vt:lpstr>Example code</vt:lpstr>
      <vt:lpstr>Things you need to remember</vt:lpstr>
      <vt:lpstr> File Management</vt:lpstr>
      <vt:lpstr>Internal VS External</vt:lpstr>
      <vt:lpstr>Writing a file: FileOutputStream</vt:lpstr>
      <vt:lpstr>Reading a file: FileInputStream</vt:lpstr>
      <vt:lpstr>SQLite Database</vt:lpstr>
      <vt:lpstr>Steps to create a Database</vt:lpstr>
      <vt:lpstr>Where is the database stored?</vt:lpstr>
      <vt:lpstr>Define basic structure Example (DatabaseHelper.java)</vt:lpstr>
      <vt:lpstr>Create database</vt:lpstr>
      <vt:lpstr>Example code</vt:lpstr>
      <vt:lpstr>Upgrade database</vt:lpstr>
      <vt:lpstr>SQLite Queries</vt:lpstr>
      <vt:lpstr>Queries example</vt:lpstr>
      <vt:lpstr>Cursors</vt:lpstr>
      <vt:lpstr>Insert Data</vt:lpstr>
      <vt:lpstr>Update Data</vt:lpstr>
      <vt:lpstr>Delete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</dc:title>
  <dc:creator>CHEUNG HO YUEN</dc:creator>
  <cp:lastModifiedBy>CHEUNG HO YUEN</cp:lastModifiedBy>
  <cp:revision>13</cp:revision>
  <dcterms:created xsi:type="dcterms:W3CDTF">2022-03-20T08:48:48Z</dcterms:created>
  <dcterms:modified xsi:type="dcterms:W3CDTF">2022-05-15T08:08:48Z</dcterms:modified>
</cp:coreProperties>
</file>