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339" r:id="rId2"/>
    <p:sldId id="340" r:id="rId3"/>
    <p:sldId id="341" r:id="rId4"/>
    <p:sldId id="342" r:id="rId5"/>
    <p:sldId id="346" r:id="rId6"/>
    <p:sldId id="347" r:id="rId7"/>
    <p:sldId id="301" r:id="rId8"/>
    <p:sldId id="303" r:id="rId9"/>
    <p:sldId id="332" r:id="rId10"/>
    <p:sldId id="331" r:id="rId11"/>
    <p:sldId id="348" r:id="rId12"/>
    <p:sldId id="333" r:id="rId13"/>
  </p:sldIdLst>
  <p:sldSz cx="9144000" cy="6858000" type="screen4x3"/>
  <p:notesSz cx="6858000" cy="9979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0066FF"/>
    <a:srgbClr val="0000CC"/>
    <a:srgbClr val="FF00FF"/>
    <a:srgbClr val="FFFF99"/>
    <a:srgbClr val="339933"/>
    <a:srgbClr val="99FF66"/>
    <a:srgbClr val="99FFCC"/>
    <a:srgbClr val="FF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45" autoAdjust="0"/>
    <p:restoredTop sz="96327" autoAdjust="0"/>
  </p:normalViewPr>
  <p:slideViewPr>
    <p:cSldViewPr>
      <p:cViewPr varScale="1">
        <p:scale>
          <a:sx n="121" d="100"/>
          <a:sy n="121" d="100"/>
        </p:scale>
        <p:origin x="9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TW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40037"/>
            <a:ext cx="5486400" cy="449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342"/>
            <a:ext cx="2971800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TW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78342"/>
            <a:ext cx="2971800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DDFC84-B377-408F-AC8E-FE12F76880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9055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0BE0F-1FDF-4224-B1C3-559550857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42B14E-8E6A-45F6-BDFD-843CB66E1BFF}" type="slidenum">
              <a:rPr lang="en-US" altLang="zh-TW"/>
              <a:pPr/>
              <a:t>2</a:t>
            </a:fld>
            <a:endParaRPr lang="en-US" altLang="zh-TW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8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圖片 18" descr="android.png">
            <a:extLst>
              <a:ext uri="{FF2B5EF4-FFF2-40B4-BE49-F238E27FC236}">
                <a16:creationId xmlns:a16="http://schemas.microsoft.com/office/drawing/2014/main" id="{1EE33113-EAC2-C23B-31D7-77366EA938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52859" y="3143248"/>
            <a:ext cx="2690909" cy="2690909"/>
          </a:xfrm>
          <a:prstGeom prst="rect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0702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0602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58018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7689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83057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6236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圖片 6" descr="android.png">
            <a:extLst>
              <a:ext uri="{FF2B5EF4-FFF2-40B4-BE49-F238E27FC236}">
                <a16:creationId xmlns:a16="http://schemas.microsoft.com/office/drawing/2014/main" id="{038E4836-063C-75C5-0C25-754FEF1992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9586" y="547778"/>
            <a:ext cx="571504" cy="5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77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 descr="android.png">
            <a:extLst>
              <a:ext uri="{FF2B5EF4-FFF2-40B4-BE49-F238E27FC236}">
                <a16:creationId xmlns:a16="http://schemas.microsoft.com/office/drawing/2014/main" id="{98167374-AE2B-CD6C-830B-FCB644D001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9586" y="547778"/>
            <a:ext cx="571504" cy="5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5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792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0679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2816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2363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圖片 5" descr="android.png">
            <a:extLst>
              <a:ext uri="{FF2B5EF4-FFF2-40B4-BE49-F238E27FC236}">
                <a16:creationId xmlns:a16="http://schemas.microsoft.com/office/drawing/2014/main" id="{22859642-359D-36CA-B12A-182DA09757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9586" y="547778"/>
            <a:ext cx="571504" cy="5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2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3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347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2863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rgbClr val="0000FF"/>
                </a:solidFill>
              </a:rPr>
              <a:t>Android 07 </a:t>
            </a:r>
            <a:r>
              <a:rPr lang="en-US" sz="3200" cap="none" dirty="0">
                <a:solidFill>
                  <a:srgbClr val="0000FF"/>
                </a:solidFill>
              </a:rPr>
              <a:t>– </a:t>
            </a:r>
            <a:br>
              <a:rPr lang="en-US" sz="3200" cap="none" dirty="0">
                <a:solidFill>
                  <a:srgbClr val="0000FF"/>
                </a:solidFill>
              </a:rPr>
            </a:br>
            <a:r>
              <a:rPr lang="en-US" sz="3200" cap="none" dirty="0">
                <a:solidFill>
                  <a:srgbClr val="0000FF"/>
                </a:solidFill>
              </a:rPr>
              <a:t>Using Intent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0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590656" cy="459343"/>
          </a:xfrm>
        </p:spPr>
        <p:txBody>
          <a:bodyPr>
            <a:normAutofit fontScale="90000"/>
          </a:bodyPr>
          <a:lstStyle/>
          <a:p>
            <a:r>
              <a:rPr lang="en-US" altLang="zh-HK" sz="3600" dirty="0"/>
              <a:t>Exp Intent E.g. – </a:t>
            </a:r>
            <a:r>
              <a:rPr lang="en-US" altLang="zh-HK" sz="3600" dirty="0">
                <a:solidFill>
                  <a:srgbClr val="FF00FF"/>
                </a:solidFill>
              </a:rPr>
              <a:t>MainActivity.java (2)</a:t>
            </a:r>
            <a:endParaRPr lang="zh-HK" altLang="en-US" sz="3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86" y="980728"/>
            <a:ext cx="7588901" cy="56350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91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76" y="188640"/>
            <a:ext cx="7315200" cy="459343"/>
          </a:xfrm>
        </p:spPr>
        <p:txBody>
          <a:bodyPr>
            <a:normAutofit fontScale="90000"/>
          </a:bodyPr>
          <a:lstStyle/>
          <a:p>
            <a:r>
              <a:rPr lang="en-US" altLang="zh-HK" sz="3600" dirty="0"/>
              <a:t>Exp Intent E.g. – </a:t>
            </a:r>
            <a:r>
              <a:rPr lang="en-US" altLang="zh-HK" sz="3600" dirty="0">
                <a:solidFill>
                  <a:srgbClr val="CC66FF"/>
                </a:solidFill>
              </a:rPr>
              <a:t>activity_next.xml</a:t>
            </a:r>
            <a:endParaRPr lang="zh-HK" altLang="en-US" sz="3600" dirty="0">
              <a:solidFill>
                <a:srgbClr val="CC66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3804"/>
            <a:ext cx="5760640" cy="30957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64" y="1196752"/>
            <a:ext cx="5174359" cy="5602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51520" y="6282025"/>
            <a:ext cx="3600400" cy="45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8100000" sx="123000" sy="1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r>
              <a:rPr lang="en-US" altLang="zh-HK" sz="3600" kern="0" dirty="0">
                <a:solidFill>
                  <a:srgbClr val="CC66FF"/>
                </a:solidFill>
              </a:rPr>
              <a:t>NextActivity.java</a:t>
            </a:r>
            <a:endParaRPr lang="zh-HK" altLang="en-US" sz="3600" kern="0" dirty="0">
              <a:solidFill>
                <a:srgbClr val="CC66FF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2986459" cy="211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12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76" y="116632"/>
            <a:ext cx="7315200" cy="1008112"/>
          </a:xfrm>
        </p:spPr>
        <p:txBody>
          <a:bodyPr>
            <a:normAutofit fontScale="90000"/>
          </a:bodyPr>
          <a:lstStyle/>
          <a:p>
            <a:r>
              <a:rPr lang="en-US" altLang="zh-HK" sz="3600" dirty="0"/>
              <a:t>Exp Intent E.g. – </a:t>
            </a:r>
            <a:r>
              <a:rPr lang="en-US" altLang="zh-HK" sz="3600" dirty="0">
                <a:solidFill>
                  <a:srgbClr val="FF0000"/>
                </a:solidFill>
              </a:rPr>
              <a:t>AndroidManifest.xml</a:t>
            </a:r>
            <a:endParaRPr lang="zh-HK" altLang="en-US" sz="36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71475"/>
            <a:ext cx="7776864" cy="5548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91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500306"/>
            <a:ext cx="6934200" cy="1285884"/>
          </a:xfrm>
        </p:spPr>
        <p:txBody>
          <a:bodyPr/>
          <a:lstStyle/>
          <a:p>
            <a:r>
              <a:rPr lang="en-US" altLang="zh-TW" sz="4000" dirty="0">
                <a:ea typeface="新細明體" charset="-120"/>
              </a:rPr>
              <a:t>Using Intent</a:t>
            </a:r>
          </a:p>
        </p:txBody>
      </p:sp>
      <p:pic>
        <p:nvPicPr>
          <p:cNvPr id="5" name="圖片 4" descr="androidus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8794" y="3810000"/>
            <a:ext cx="2819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1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315200" cy="715963"/>
          </a:xfrm>
        </p:spPr>
        <p:txBody>
          <a:bodyPr/>
          <a:lstStyle/>
          <a:p>
            <a:r>
              <a:rPr lang="en-US" altLang="zh-HK" dirty="0"/>
              <a:t>Introduction - </a:t>
            </a:r>
            <a:r>
              <a:rPr lang="en-US" altLang="zh-HK" dirty="0">
                <a:solidFill>
                  <a:srgbClr val="0000CC"/>
                </a:solidFill>
              </a:rPr>
              <a:t>Intent</a:t>
            </a:r>
            <a:endParaRPr lang="zh-HK" altLang="en-US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9" y="908720"/>
            <a:ext cx="8285789" cy="5760640"/>
          </a:xfrm>
        </p:spPr>
        <p:txBody>
          <a:bodyPr>
            <a:normAutofit lnSpcReduction="10000"/>
          </a:bodyPr>
          <a:lstStyle/>
          <a:p>
            <a:r>
              <a:rPr lang="en-US" altLang="zh-HK" sz="2400" b="1" dirty="0">
                <a:solidFill>
                  <a:srgbClr val="FF0000"/>
                </a:solidFill>
              </a:rPr>
              <a:t>Android</a:t>
            </a:r>
            <a:r>
              <a:rPr lang="en-US" altLang="zh-HK" sz="2400" dirty="0">
                <a:solidFill>
                  <a:schemeClr val="tx1"/>
                </a:solidFill>
              </a:rPr>
              <a:t> </a:t>
            </a:r>
            <a:r>
              <a:rPr lang="en-US" altLang="zh-HK" sz="2400" b="1" dirty="0">
                <a:solidFill>
                  <a:srgbClr val="FF0000"/>
                </a:solidFill>
              </a:rPr>
              <a:t>intent</a:t>
            </a:r>
            <a:r>
              <a:rPr lang="en-US" altLang="zh-HK" sz="2400" dirty="0">
                <a:solidFill>
                  <a:schemeClr val="tx1"/>
                </a:solidFill>
              </a:rPr>
              <a:t> is the message that is passed between components such as </a:t>
            </a:r>
            <a:r>
              <a:rPr lang="en-US" altLang="zh-HK" sz="2400" b="1" i="1" dirty="0">
                <a:solidFill>
                  <a:srgbClr val="CC66FF"/>
                </a:solidFill>
              </a:rPr>
              <a:t>activities</a:t>
            </a:r>
            <a:r>
              <a:rPr lang="en-US" altLang="zh-HK" sz="2400" dirty="0">
                <a:solidFill>
                  <a:schemeClr val="tx1"/>
                </a:solidFill>
              </a:rPr>
              <a:t>, </a:t>
            </a:r>
            <a:r>
              <a:rPr lang="en-US" altLang="zh-HK" sz="2400" b="1" i="1" dirty="0">
                <a:solidFill>
                  <a:srgbClr val="CC66FF"/>
                </a:solidFill>
              </a:rPr>
              <a:t>content providers</a:t>
            </a:r>
            <a:r>
              <a:rPr lang="en-US" altLang="zh-HK" sz="2400" dirty="0">
                <a:solidFill>
                  <a:schemeClr val="tx1"/>
                </a:solidFill>
              </a:rPr>
              <a:t>, </a:t>
            </a:r>
            <a:r>
              <a:rPr lang="en-US" altLang="zh-HK" sz="2400" b="1" i="1" dirty="0">
                <a:solidFill>
                  <a:srgbClr val="CC66FF"/>
                </a:solidFill>
              </a:rPr>
              <a:t>broadcast receivers</a:t>
            </a:r>
            <a:r>
              <a:rPr lang="en-US" altLang="zh-HK" sz="2400" dirty="0">
                <a:solidFill>
                  <a:schemeClr val="tx1"/>
                </a:solidFill>
              </a:rPr>
              <a:t>, </a:t>
            </a:r>
            <a:r>
              <a:rPr lang="en-US" altLang="zh-HK" sz="2400" b="1" i="1" dirty="0">
                <a:solidFill>
                  <a:srgbClr val="CC66FF"/>
                </a:solidFill>
              </a:rPr>
              <a:t>services</a:t>
            </a:r>
            <a:r>
              <a:rPr lang="en-US" altLang="zh-HK" sz="2400" dirty="0">
                <a:solidFill>
                  <a:srgbClr val="CC66FF"/>
                </a:solidFill>
              </a:rPr>
              <a:t> </a:t>
            </a:r>
            <a:r>
              <a:rPr lang="en-US" altLang="zh-HK" sz="2400" dirty="0">
                <a:solidFill>
                  <a:schemeClr val="tx1"/>
                </a:solidFill>
              </a:rPr>
              <a:t>etc. </a:t>
            </a:r>
          </a:p>
          <a:p>
            <a:endParaRPr lang="en-US" altLang="zh-HK" sz="2400" dirty="0">
              <a:solidFill>
                <a:schemeClr val="tx1"/>
              </a:solidFill>
            </a:endParaRPr>
          </a:p>
          <a:p>
            <a:r>
              <a:rPr lang="en-US" altLang="zh-HK" sz="2400" dirty="0"/>
              <a:t>It is generally used </a:t>
            </a:r>
            <a:r>
              <a:rPr lang="en-US" altLang="zh-HK" sz="2400" b="1" dirty="0">
                <a:solidFill>
                  <a:srgbClr val="0000CC"/>
                </a:solidFill>
              </a:rPr>
              <a:t>startActivity() </a:t>
            </a:r>
            <a:r>
              <a:rPr lang="en-US" altLang="zh-HK" sz="2400" dirty="0"/>
              <a:t>method to invoke </a:t>
            </a:r>
            <a:r>
              <a:rPr lang="en-US" altLang="zh-HK" sz="2400" b="1" dirty="0">
                <a:solidFill>
                  <a:srgbClr val="FF0000"/>
                </a:solidFill>
              </a:rPr>
              <a:t>intent</a:t>
            </a:r>
            <a:r>
              <a:rPr lang="en-US" altLang="zh-HK" sz="2400" dirty="0"/>
              <a:t> object from its </a:t>
            </a:r>
            <a:r>
              <a:rPr lang="en-US" altLang="zh-HK" sz="2400" b="1" i="1" dirty="0">
                <a:solidFill>
                  <a:srgbClr val="FF00FF"/>
                </a:solidFill>
              </a:rPr>
              <a:t>android.content.Intent</a:t>
            </a:r>
            <a:r>
              <a:rPr lang="en-US" altLang="zh-HK" sz="2400" i="1" dirty="0"/>
              <a:t> class</a:t>
            </a:r>
            <a:r>
              <a:rPr lang="en-US" altLang="zh-HK" sz="2400" dirty="0"/>
              <a:t>.</a:t>
            </a:r>
          </a:p>
          <a:p>
            <a:endParaRPr lang="en-US" altLang="zh-HK" sz="2400" dirty="0"/>
          </a:p>
          <a:p>
            <a:r>
              <a:rPr lang="en-US" altLang="zh-HK" sz="2400" b="1" dirty="0">
                <a:solidFill>
                  <a:srgbClr val="FF0000"/>
                </a:solidFill>
              </a:rPr>
              <a:t>Android intents </a:t>
            </a:r>
            <a:r>
              <a:rPr lang="en-US" altLang="zh-HK" sz="2400" dirty="0"/>
              <a:t>are mainly used to:</a:t>
            </a:r>
          </a:p>
          <a:p>
            <a:pPr lvl="1"/>
            <a:r>
              <a:rPr lang="en-US" altLang="zh-HK" sz="2000" dirty="0"/>
              <a:t>Start the </a:t>
            </a:r>
            <a:r>
              <a:rPr lang="en-US" altLang="zh-HK" sz="2000" i="1" dirty="0">
                <a:solidFill>
                  <a:srgbClr val="0066FF"/>
                </a:solidFill>
              </a:rPr>
              <a:t>service</a:t>
            </a:r>
          </a:p>
          <a:p>
            <a:pPr lvl="1"/>
            <a:r>
              <a:rPr lang="en-US" altLang="zh-HK" sz="2000" i="1" dirty="0">
                <a:solidFill>
                  <a:srgbClr val="0066FF"/>
                </a:solidFill>
              </a:rPr>
              <a:t>Launch</a:t>
            </a:r>
            <a:r>
              <a:rPr lang="en-US" altLang="zh-HK" sz="2000" dirty="0"/>
              <a:t> an </a:t>
            </a:r>
            <a:r>
              <a:rPr lang="en-US" altLang="zh-HK" sz="2000" i="1" dirty="0">
                <a:solidFill>
                  <a:srgbClr val="0066FF"/>
                </a:solidFill>
              </a:rPr>
              <a:t>activity</a:t>
            </a:r>
          </a:p>
          <a:p>
            <a:pPr lvl="1"/>
            <a:r>
              <a:rPr lang="en-US" altLang="zh-HK" sz="2000" dirty="0"/>
              <a:t>Display a </a:t>
            </a:r>
            <a:r>
              <a:rPr lang="en-US" altLang="zh-HK" sz="2000" i="1" dirty="0">
                <a:solidFill>
                  <a:srgbClr val="0066FF"/>
                </a:solidFill>
              </a:rPr>
              <a:t>web page</a:t>
            </a:r>
          </a:p>
          <a:p>
            <a:pPr lvl="1"/>
            <a:r>
              <a:rPr lang="en-US" altLang="zh-HK" sz="2000" dirty="0"/>
              <a:t>Display a </a:t>
            </a:r>
            <a:r>
              <a:rPr lang="en-US" altLang="zh-HK" sz="2000" i="1" dirty="0">
                <a:solidFill>
                  <a:srgbClr val="0066FF"/>
                </a:solidFill>
              </a:rPr>
              <a:t>list of contacts</a:t>
            </a:r>
          </a:p>
          <a:p>
            <a:pPr lvl="1"/>
            <a:r>
              <a:rPr lang="en-US" altLang="zh-HK" sz="2000" i="1" dirty="0">
                <a:solidFill>
                  <a:srgbClr val="0066FF"/>
                </a:solidFill>
              </a:rPr>
              <a:t>Broadcast</a:t>
            </a:r>
            <a:r>
              <a:rPr lang="en-US" altLang="zh-HK" sz="2000" dirty="0"/>
              <a:t> a message</a:t>
            </a:r>
          </a:p>
          <a:p>
            <a:pPr lvl="1"/>
            <a:r>
              <a:rPr lang="en-US" altLang="zh-HK" sz="2000" dirty="0"/>
              <a:t>Dial a </a:t>
            </a:r>
            <a:r>
              <a:rPr lang="en-US" altLang="zh-HK" sz="2000" i="1" dirty="0">
                <a:solidFill>
                  <a:srgbClr val="0066FF"/>
                </a:solidFill>
              </a:rPr>
              <a:t>phone call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0" y="4453964"/>
            <a:ext cx="4644008" cy="21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5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315200" cy="715963"/>
          </a:xfrm>
        </p:spPr>
        <p:txBody>
          <a:bodyPr/>
          <a:lstStyle/>
          <a:p>
            <a:r>
              <a:rPr lang="en-US" altLang="zh-HK" dirty="0"/>
              <a:t>Implicit </a:t>
            </a:r>
            <a:r>
              <a:rPr lang="en-US" altLang="zh-HK" dirty="0">
                <a:solidFill>
                  <a:srgbClr val="0000CC"/>
                </a:solidFill>
              </a:rPr>
              <a:t>Android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0000CC"/>
                </a:solidFill>
              </a:rPr>
              <a:t>Intent</a:t>
            </a:r>
            <a:endParaRPr lang="zh-HK" altLang="en-US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9" y="908720"/>
            <a:ext cx="8285789" cy="1224136"/>
          </a:xfrm>
        </p:spPr>
        <p:txBody>
          <a:bodyPr/>
          <a:lstStyle/>
          <a:p>
            <a:r>
              <a:rPr lang="en-US" altLang="zh-HK" sz="2400" b="1" dirty="0">
                <a:solidFill>
                  <a:srgbClr val="FF0000"/>
                </a:solidFill>
              </a:rPr>
              <a:t>Implicit</a:t>
            </a:r>
            <a:r>
              <a:rPr lang="en-US" altLang="zh-HK" sz="2400" dirty="0">
                <a:solidFill>
                  <a:schemeClr val="tx1"/>
                </a:solidFill>
              </a:rPr>
              <a:t> </a:t>
            </a:r>
            <a:r>
              <a:rPr lang="en-US" altLang="zh-HK" sz="2400" b="1" dirty="0">
                <a:solidFill>
                  <a:srgbClr val="FF0000"/>
                </a:solidFill>
              </a:rPr>
              <a:t>intent</a:t>
            </a:r>
            <a:r>
              <a:rPr lang="en-US" altLang="zh-HK" sz="2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altLang="zh-HK" sz="2000" dirty="0">
                <a:solidFill>
                  <a:schemeClr val="tx1"/>
                </a:solidFill>
              </a:rPr>
              <a:t>does not specify the component, it provides information of available components from the other third party apps.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2132856"/>
            <a:ext cx="2448272" cy="369332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sz="1800" dirty="0"/>
              <a:t>To </a:t>
            </a:r>
            <a:r>
              <a:rPr lang="en-US" altLang="zh-HK" sz="1800" i="1" dirty="0">
                <a:solidFill>
                  <a:srgbClr val="0066FF"/>
                </a:solidFill>
              </a:rPr>
              <a:t>view the webpage</a:t>
            </a:r>
            <a:r>
              <a:rPr lang="en-US" altLang="zh-HK" sz="1800" dirty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10991"/>
            <a:ext cx="3819525" cy="962025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02979"/>
            <a:ext cx="5061557" cy="790280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504" y="3717032"/>
            <a:ext cx="2232248" cy="369332"/>
          </a:xfrm>
          <a:prstGeom prst="rect">
            <a:avLst/>
          </a:prstGeom>
          <a:solidFill>
            <a:srgbClr val="FFFF99"/>
          </a:solidFill>
          <a:ln w="127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sz="1800" dirty="0"/>
              <a:t>To </a:t>
            </a:r>
            <a:r>
              <a:rPr lang="en-US" altLang="zh-HK" sz="1800" i="1" dirty="0">
                <a:solidFill>
                  <a:srgbClr val="0066FF"/>
                </a:solidFill>
              </a:rPr>
              <a:t>dial a phone call</a:t>
            </a:r>
            <a:r>
              <a:rPr lang="en-US" altLang="zh-HK" sz="1800" dirty="0"/>
              <a:t>: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79" y="3724414"/>
            <a:ext cx="4781550" cy="723900"/>
          </a:xfrm>
          <a:prstGeom prst="rect">
            <a:avLst/>
          </a:prstGeom>
          <a:noFill/>
          <a:ln w="127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7504" y="4725144"/>
            <a:ext cx="2232248" cy="369332"/>
          </a:xfrm>
          <a:prstGeom prst="rect">
            <a:avLst/>
          </a:prstGeom>
          <a:solidFill>
            <a:srgbClr val="FFFF99"/>
          </a:solidFill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sz="1800" dirty="0"/>
              <a:t>To </a:t>
            </a:r>
            <a:r>
              <a:rPr lang="en-US" altLang="zh-HK" sz="1800" i="1" dirty="0">
                <a:solidFill>
                  <a:srgbClr val="0066FF"/>
                </a:solidFill>
              </a:rPr>
              <a:t>check on map</a:t>
            </a:r>
            <a:r>
              <a:rPr lang="en-US" altLang="zh-HK" sz="1800" dirty="0"/>
              <a:t>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18" y="4622626"/>
            <a:ext cx="6457950" cy="2190750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315200" cy="715963"/>
          </a:xfrm>
        </p:spPr>
        <p:txBody>
          <a:bodyPr/>
          <a:lstStyle/>
          <a:p>
            <a:r>
              <a:rPr lang="en-US" altLang="zh-HK" dirty="0"/>
              <a:t>Implicit </a:t>
            </a:r>
            <a:r>
              <a:rPr lang="en-US" altLang="zh-HK" dirty="0">
                <a:solidFill>
                  <a:srgbClr val="0000CC"/>
                </a:solidFill>
              </a:rPr>
              <a:t>Android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0000CC"/>
                </a:solidFill>
              </a:rPr>
              <a:t>Intent (2)</a:t>
            </a:r>
            <a:endParaRPr lang="zh-HK" altLang="en-US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827420"/>
            <a:ext cx="2188948" cy="369332"/>
          </a:xfrm>
          <a:prstGeom prst="rect">
            <a:avLst/>
          </a:prstGeom>
          <a:solidFill>
            <a:srgbClr val="FFFF99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sz="1800" dirty="0"/>
              <a:t>To </a:t>
            </a:r>
            <a:r>
              <a:rPr lang="en-US" altLang="zh-HK" sz="1800" i="1" dirty="0">
                <a:solidFill>
                  <a:srgbClr val="0066FF"/>
                </a:solidFill>
              </a:rPr>
              <a:t>show webpage</a:t>
            </a:r>
            <a:r>
              <a:rPr lang="en-US" altLang="zh-HK" sz="1800" dirty="0"/>
              <a:t>:</a:t>
            </a: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5112568" cy="2147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Picture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15801"/>
            <a:ext cx="1736344" cy="297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2955896" y="2708920"/>
            <a:ext cx="6120680" cy="2686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059832" y="2843644"/>
            <a:ext cx="2088232" cy="369332"/>
          </a:xfrm>
          <a:prstGeom prst="rect">
            <a:avLst/>
          </a:prstGeom>
          <a:solidFill>
            <a:srgbClr val="FFFF99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sz="1800" dirty="0"/>
              <a:t>To </a:t>
            </a:r>
            <a:r>
              <a:rPr lang="en-US" altLang="zh-HK" sz="1800" i="1" dirty="0">
                <a:solidFill>
                  <a:srgbClr val="0066FF"/>
                </a:solidFill>
              </a:rPr>
              <a:t>show contacts</a:t>
            </a:r>
            <a:r>
              <a:rPr lang="en-US" altLang="zh-HK" sz="1800" dirty="0"/>
              <a:t>:</a:t>
            </a:r>
          </a:p>
        </p:txBody>
      </p:sp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107504" y="4365104"/>
            <a:ext cx="4377896" cy="2431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07504" y="4018154"/>
            <a:ext cx="2016224" cy="369332"/>
          </a:xfrm>
          <a:prstGeom prst="rect">
            <a:avLst/>
          </a:prstGeom>
          <a:solidFill>
            <a:srgbClr val="FFFF99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sz="1800" dirty="0"/>
              <a:t>To </a:t>
            </a:r>
            <a:r>
              <a:rPr lang="en-US" altLang="zh-HK" sz="1800" i="1" dirty="0">
                <a:solidFill>
                  <a:srgbClr val="0066FF"/>
                </a:solidFill>
              </a:rPr>
              <a:t>show camera</a:t>
            </a:r>
            <a:r>
              <a:rPr lang="en-US" altLang="zh-HK" sz="1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5033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315200" cy="715963"/>
          </a:xfrm>
        </p:spPr>
        <p:txBody>
          <a:bodyPr/>
          <a:lstStyle/>
          <a:p>
            <a:r>
              <a:rPr lang="en-US" altLang="zh-HK" dirty="0"/>
              <a:t>Explicit </a:t>
            </a:r>
            <a:r>
              <a:rPr lang="en-US" altLang="zh-HK" dirty="0">
                <a:solidFill>
                  <a:srgbClr val="0000CC"/>
                </a:solidFill>
              </a:rPr>
              <a:t>Android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0000CC"/>
                </a:solidFill>
              </a:rPr>
              <a:t>Intent</a:t>
            </a:r>
            <a:endParaRPr lang="zh-HK" altLang="en-US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9" y="908720"/>
            <a:ext cx="8285789" cy="1224136"/>
          </a:xfrm>
        </p:spPr>
        <p:txBody>
          <a:bodyPr/>
          <a:lstStyle/>
          <a:p>
            <a:r>
              <a:rPr lang="en-US" altLang="zh-HK" sz="2400" b="1" dirty="0">
                <a:solidFill>
                  <a:srgbClr val="FF0000"/>
                </a:solidFill>
              </a:rPr>
              <a:t>Explicit intent</a:t>
            </a:r>
            <a:r>
              <a:rPr lang="en-US" altLang="zh-HK" sz="2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altLang="zh-HK" sz="2000" dirty="0">
                <a:solidFill>
                  <a:schemeClr val="tx1"/>
                </a:solidFill>
              </a:rPr>
              <a:t>Need to specify the component, it provides the external class to be invoked from our own app.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705" y="2132856"/>
            <a:ext cx="2448272" cy="369332"/>
          </a:xfrm>
          <a:prstGeom prst="rect">
            <a:avLst/>
          </a:prstGeom>
          <a:solidFill>
            <a:srgbClr val="FFFF99"/>
          </a:solidFill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sz="1800" dirty="0"/>
              <a:t>General syntax: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5" y="2564904"/>
            <a:ext cx="4524375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3222" y="4497765"/>
            <a:ext cx="5544616" cy="369332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sz="1800" dirty="0"/>
              <a:t>Given an example with activities </a:t>
            </a:r>
            <a:r>
              <a:rPr lang="en-US" altLang="zh-HK" sz="1800" b="1" dirty="0">
                <a:solidFill>
                  <a:srgbClr val="0000CC"/>
                </a:solidFill>
              </a:rPr>
              <a:t>Main</a:t>
            </a:r>
            <a:r>
              <a:rPr lang="en-US" altLang="zh-HK" sz="1800" dirty="0">
                <a:solidFill>
                  <a:srgbClr val="0000CC"/>
                </a:solidFill>
              </a:rPr>
              <a:t> </a:t>
            </a:r>
            <a:r>
              <a:rPr lang="en-US" altLang="zh-HK" sz="1800" dirty="0"/>
              <a:t>to </a:t>
            </a:r>
            <a:r>
              <a:rPr lang="en-US" altLang="zh-HK" sz="1800" b="1" dirty="0">
                <a:solidFill>
                  <a:srgbClr val="0000CC"/>
                </a:solidFill>
              </a:rPr>
              <a:t>SendMail</a:t>
            </a:r>
            <a:r>
              <a:rPr lang="en-US" altLang="zh-HK" sz="1800" dirty="0"/>
              <a:t>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2" y="4929813"/>
            <a:ext cx="5868938" cy="1739547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728" y="2192136"/>
            <a:ext cx="2476752" cy="454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347864" y="3429000"/>
            <a:ext cx="29523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HK" sz="1800" b="1" dirty="0">
                <a:solidFill>
                  <a:srgbClr val="FF0000"/>
                </a:solidFill>
              </a:rPr>
              <a:t>activity_email.xml </a:t>
            </a:r>
            <a:r>
              <a:rPr lang="en-US" altLang="zh-HK" sz="1800" dirty="0"/>
              <a:t>with </a:t>
            </a:r>
            <a:r>
              <a:rPr lang="en-US" altLang="zh-HK" sz="1800" b="1" dirty="0">
                <a:solidFill>
                  <a:srgbClr val="FF00FF"/>
                </a:solidFill>
              </a:rPr>
              <a:t>SendEmailActivity.java</a:t>
            </a:r>
            <a:r>
              <a:rPr lang="en-US" altLang="zh-HK" sz="1800" dirty="0"/>
              <a:t> to handle the </a:t>
            </a:r>
            <a:r>
              <a:rPr lang="en-US" altLang="zh-HK" sz="1800" i="1" dirty="0"/>
              <a:t>events</a:t>
            </a:r>
            <a:r>
              <a:rPr lang="en-US" altLang="zh-HK" sz="1800" b="1" i="1" dirty="0">
                <a:solidFill>
                  <a:srgbClr val="FF0000"/>
                </a:solidFill>
              </a:rPr>
              <a:t> </a:t>
            </a:r>
            <a:endParaRPr lang="zh-HK" altLang="en-US" sz="1800" i="1" dirty="0"/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4932040" y="4067369"/>
            <a:ext cx="935818" cy="173221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27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5220072" y="2926854"/>
            <a:ext cx="1440160" cy="57415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2717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96" y="20225"/>
            <a:ext cx="6347713" cy="1320800"/>
          </a:xfrm>
        </p:spPr>
        <p:txBody>
          <a:bodyPr/>
          <a:lstStyle/>
          <a:p>
            <a:r>
              <a:rPr lang="en-US" altLang="zh-HK" sz="3600" dirty="0"/>
              <a:t>Exp. Intent E.g. – </a:t>
            </a:r>
            <a:r>
              <a:rPr lang="en-US" altLang="zh-HK" sz="3600" dirty="0">
                <a:solidFill>
                  <a:srgbClr val="0000CC"/>
                </a:solidFill>
              </a:rPr>
              <a:t>Swap Activity</a:t>
            </a:r>
            <a:endParaRPr lang="zh-HK" altLang="en-US" sz="3600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38" y="1299424"/>
            <a:ext cx="4829405" cy="5040560"/>
          </a:xfrm>
        </p:spPr>
        <p:txBody>
          <a:bodyPr/>
          <a:lstStyle/>
          <a:p>
            <a:r>
              <a:rPr lang="en-US" altLang="zh-HK" sz="2400" dirty="0">
                <a:solidFill>
                  <a:schemeClr val="tx1"/>
                </a:solidFill>
              </a:rPr>
              <a:t>Use </a:t>
            </a:r>
            <a:r>
              <a:rPr lang="en-US" altLang="zh-HK" sz="2400" b="1" dirty="0">
                <a:solidFill>
                  <a:srgbClr val="FF0000"/>
                </a:solidFill>
              </a:rPr>
              <a:t>Explicit</a:t>
            </a:r>
            <a:r>
              <a:rPr lang="en-US" altLang="zh-HK" sz="2400" dirty="0">
                <a:solidFill>
                  <a:schemeClr val="tx1"/>
                </a:solidFill>
              </a:rPr>
              <a:t> </a:t>
            </a:r>
            <a:r>
              <a:rPr lang="en-US" altLang="zh-HK" sz="2400" b="1" dirty="0">
                <a:solidFill>
                  <a:srgbClr val="FF0000"/>
                </a:solidFill>
              </a:rPr>
              <a:t>Intent</a:t>
            </a:r>
            <a:r>
              <a:rPr lang="en-US" altLang="zh-HK" sz="2400" dirty="0">
                <a:solidFill>
                  <a:srgbClr val="FF0000"/>
                </a:solidFill>
              </a:rPr>
              <a:t> </a:t>
            </a:r>
            <a:r>
              <a:rPr lang="en-US" altLang="zh-HK" sz="2400" dirty="0">
                <a:solidFill>
                  <a:schemeClr val="tx1"/>
                </a:solidFill>
              </a:rPr>
              <a:t>to swap activity</a:t>
            </a:r>
          </a:p>
          <a:p>
            <a:pPr marL="0" indent="0">
              <a:buNone/>
            </a:pPr>
            <a:endParaRPr lang="en-US" altLang="zh-HK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17451"/>
            <a:ext cx="3124549" cy="504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5292080" y="2398871"/>
            <a:ext cx="3143113" cy="95812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Oval 3"/>
          <p:cNvSpPr/>
          <p:nvPr/>
        </p:nvSpPr>
        <p:spPr bwMode="auto">
          <a:xfrm>
            <a:off x="8172400" y="1916832"/>
            <a:ext cx="676277" cy="5040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4638217" y="2467155"/>
            <a:ext cx="3858802" cy="560706"/>
          </a:xfrm>
          <a:custGeom>
            <a:avLst/>
            <a:gdLst>
              <a:gd name="connsiteX0" fmla="*/ 3858802 w 3858802"/>
              <a:gd name="connsiteY0" fmla="*/ 0 h 560706"/>
              <a:gd name="connsiteX1" fmla="*/ 753292 w 3858802"/>
              <a:gd name="connsiteY1" fmla="*/ 517585 h 560706"/>
              <a:gd name="connsiteX2" fmla="*/ 54553 w 3858802"/>
              <a:gd name="connsiteY2" fmla="*/ 534837 h 560706"/>
              <a:gd name="connsiteX3" fmla="*/ 97685 w 3858802"/>
              <a:gd name="connsiteY3" fmla="*/ 552090 h 5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8802" h="560706">
                <a:moveTo>
                  <a:pt x="3858802" y="0"/>
                </a:moveTo>
                <a:lnTo>
                  <a:pt x="753292" y="517585"/>
                </a:lnTo>
                <a:cubicBezTo>
                  <a:pt x="119250" y="606725"/>
                  <a:pt x="163821" y="529086"/>
                  <a:pt x="54553" y="534837"/>
                </a:cubicBezTo>
                <a:cubicBezTo>
                  <a:pt x="-54715" y="540588"/>
                  <a:pt x="21485" y="546339"/>
                  <a:pt x="97685" y="552090"/>
                </a:cubicBez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21" y="1966479"/>
            <a:ext cx="2986459" cy="211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3445363" y="2809258"/>
            <a:ext cx="676277" cy="5040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037036" y="3313314"/>
            <a:ext cx="739017" cy="989335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52" y="4293096"/>
            <a:ext cx="2629196" cy="203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59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12968" cy="459343"/>
          </a:xfrm>
        </p:spPr>
        <p:txBody>
          <a:bodyPr>
            <a:normAutofit fontScale="90000"/>
          </a:bodyPr>
          <a:lstStyle/>
          <a:p>
            <a:r>
              <a:rPr lang="en-US" altLang="zh-HK" sz="3600" dirty="0"/>
              <a:t>Exp Intent E.g. – res/values/</a:t>
            </a:r>
            <a:r>
              <a:rPr lang="en-US" altLang="zh-HK" sz="3600" dirty="0">
                <a:solidFill>
                  <a:srgbClr val="FF00FF"/>
                </a:solidFill>
              </a:rPr>
              <a:t>strings.xml</a:t>
            </a:r>
            <a:endParaRPr lang="zh-HK" altLang="en-US" sz="3600" dirty="0">
              <a:solidFill>
                <a:srgbClr val="FF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6079897" cy="2088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74562"/>
            <a:ext cx="4597152" cy="4666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67544" y="3140968"/>
            <a:ext cx="3744416" cy="45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8100000" sx="123000" sy="1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r>
              <a:rPr lang="en-US" altLang="zh-HK" sz="3600" kern="0" dirty="0">
                <a:solidFill>
                  <a:srgbClr val="FF00FF"/>
                </a:solidFill>
              </a:rPr>
              <a:t>activity_main.xml</a:t>
            </a:r>
            <a:endParaRPr lang="zh-HK" altLang="en-US" sz="3600" kern="0" dirty="0">
              <a:solidFill>
                <a:srgbClr val="FF00FF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16" y="4077072"/>
            <a:ext cx="2629196" cy="203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90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662664" cy="459343"/>
          </a:xfrm>
        </p:spPr>
        <p:txBody>
          <a:bodyPr>
            <a:normAutofit fontScale="90000"/>
          </a:bodyPr>
          <a:lstStyle/>
          <a:p>
            <a:r>
              <a:rPr lang="en-US" altLang="zh-HK" sz="3600" dirty="0"/>
              <a:t>Exp Intent E.g. – </a:t>
            </a:r>
            <a:r>
              <a:rPr lang="en-US" altLang="zh-HK" sz="3600" dirty="0">
                <a:solidFill>
                  <a:srgbClr val="FF00FF"/>
                </a:solidFill>
              </a:rPr>
              <a:t>MainActivity.java (1)</a:t>
            </a:r>
            <a:endParaRPr lang="zh-HK" altLang="en-US" sz="3600" dirty="0">
              <a:solidFill>
                <a:srgbClr val="FF00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5928"/>
            <a:ext cx="5400600" cy="43238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46761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{A9E4B116-0BCF-E84B-875C-8B7A35B0422E}tf10001060</Template>
  <TotalTime>9664</TotalTime>
  <Words>278</Words>
  <Application>Microsoft Macintosh PowerPoint</Application>
  <PresentationFormat>如螢幕大小 (4:3)</PresentationFormat>
  <Paragraphs>41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多面向</vt:lpstr>
      <vt:lpstr>Android 07 –  Using Intent</vt:lpstr>
      <vt:lpstr>Using Intent</vt:lpstr>
      <vt:lpstr>Introduction - Intent</vt:lpstr>
      <vt:lpstr>Implicit Android Intent</vt:lpstr>
      <vt:lpstr>Implicit Android Intent (2)</vt:lpstr>
      <vt:lpstr>Explicit Android Intent</vt:lpstr>
      <vt:lpstr>Exp. Intent E.g. – Swap Activity</vt:lpstr>
      <vt:lpstr>Exp Intent E.g. – res/values/strings.xml</vt:lpstr>
      <vt:lpstr>Exp Intent E.g. – MainActivity.java (1)</vt:lpstr>
      <vt:lpstr>Exp Intent E.g. – MainActivity.java (2)</vt:lpstr>
      <vt:lpstr>Exp Intent E.g. – activity_next.xml</vt:lpstr>
      <vt:lpstr>Exp Intent E.g. – AndroidManifest.xml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itstaff</dc:creator>
  <cp:lastModifiedBy>CHEUNG HO YUEN</cp:lastModifiedBy>
  <cp:revision>311</cp:revision>
  <cp:lastPrinted>2013-04-30T04:34:01Z</cp:lastPrinted>
  <dcterms:created xsi:type="dcterms:W3CDTF">2011-06-01T09:56:45Z</dcterms:created>
  <dcterms:modified xsi:type="dcterms:W3CDTF">2022-05-25T03:21:41Z</dcterms:modified>
</cp:coreProperties>
</file>