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9" r:id="rId10"/>
    <p:sldId id="272" r:id="rId11"/>
    <p:sldId id="270" r:id="rId12"/>
    <p:sldId id="271" r:id="rId13"/>
    <p:sldId id="274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8E7C1-FF71-4231-9F3D-46FA18ECD964}" type="datetimeFigureOut">
              <a:rPr lang="fr-FR" smtClean="0"/>
              <a:pPr/>
              <a:t>11/05/2010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7CB7-F40E-49F8-927C-FB72F00FFD6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E258E9E-C9E3-4FBF-9493-3C2BF1659E3C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1535-37BA-491A-A9DA-0EC612AE188F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048A7768-A5F7-4527-94C8-D68C35CC5BA9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5959616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7D3-4812-435D-8D1E-87127C9172A5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7" name="Picture 2" descr="http://www.lirmm.fr/doctiss08/logos/logoUM2-20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3" y="357166"/>
            <a:ext cx="2018504" cy="11430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AD3A-A8AD-4DDC-BF81-BE51766DB85E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279857-25F3-4EFA-BDCC-8554DABF9376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smtClean="0"/>
              <a:t>Framework - UM2 2009/2010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9403F02-C902-4050-A17C-08A3FB862259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6D27-01B1-4100-9CAC-610C9281DE73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76BB-5A3A-49D9-B6DE-11CEB7646F37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DE5-210D-4400-AAAA-A214DCFCE93B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F2445006-2132-41F6-9CAE-77735D4E0557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3EF67AF-D9E0-4E07-9366-0430D154CEBD}" type="datetime1">
              <a:rPr lang="fr-FR" smtClean="0"/>
              <a:pPr/>
              <a:t>11/05/2010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14A9C1D-6752-4785-89E1-1221DB0B467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1366830"/>
          </a:xfrm>
        </p:spPr>
        <p:txBody>
          <a:bodyPr>
            <a:noAutofit/>
          </a:bodyPr>
          <a:lstStyle/>
          <a:p>
            <a:pPr algn="ctr"/>
            <a:r>
              <a:rPr lang="fr-FR" sz="4000" b="1" cap="none" dirty="0" smtClean="0"/>
              <a:t>Réalisation d’un Framework pour la création de jeux d'arcades </a:t>
            </a:r>
            <a:endParaRPr lang="fr-FR" sz="4000" b="1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4578" name="Picture 2" descr="http://www.lirmm.fr/doctiss08/logos/logoUM2-2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396" y="147651"/>
            <a:ext cx="2985845" cy="1690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4023374"/>
            <a:ext cx="264320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 smtClean="0"/>
              <a:t>Groupe MUS-D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FHAL Jonathan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KÖNIG Mélanie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MAILLET Laurent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MANESCHI Romain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NOVAK Audrey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072198" y="541712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Encadrant :</a:t>
            </a:r>
            <a:r>
              <a:rPr lang="fr-FR" b="1" dirty="0" smtClean="0"/>
              <a:t>  M. </a:t>
            </a:r>
            <a:r>
              <a:rPr lang="fr-FR" b="1" dirty="0" err="1" smtClean="0"/>
              <a:t>Dony</a:t>
            </a:r>
            <a:endParaRPr lang="fr-FR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5959616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II. Génie Logiciel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5929322" y="1571612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u="sng" dirty="0" err="1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CŒUR.Elements</a:t>
            </a:r>
            <a:endParaRPr lang="fr-FR" sz="2800" b="1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Image 10" descr="Elemen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00174"/>
            <a:ext cx="6215074" cy="5361537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285720" y="2428868"/>
            <a:ext cx="5715040" cy="857256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072198" y="2428868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Patron de conception état </a:t>
            </a:r>
          </a:p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(State Pattern)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2643174" y="5357826"/>
            <a:ext cx="3214710" cy="1214446"/>
          </a:xfrm>
          <a:prstGeom prst="roundRect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072198" y="5506066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Patron de conception décorateur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(</a:t>
            </a:r>
            <a:r>
              <a:rPr lang="fr-FR" b="1" dirty="0" err="1" smtClean="0">
                <a:solidFill>
                  <a:srgbClr val="FF0000"/>
                </a:solidFill>
              </a:rPr>
              <a:t>Decorator</a:t>
            </a:r>
            <a:r>
              <a:rPr lang="fr-FR" b="1" dirty="0" smtClean="0">
                <a:solidFill>
                  <a:srgbClr val="FF0000"/>
                </a:solidFill>
              </a:rPr>
              <a:t> Pattern)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5959616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II. Génie Logiciel</a:t>
            </a:r>
            <a:endParaRPr lang="fr-FR" dirty="0"/>
          </a:p>
        </p:txBody>
      </p:sp>
      <p:pic>
        <p:nvPicPr>
          <p:cNvPr id="9" name="Image 8" descr="Controleur_Joh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28802"/>
            <a:ext cx="9124192" cy="4357706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0" y="3000372"/>
            <a:ext cx="1071570" cy="107157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0" y="3857628"/>
            <a:ext cx="1071570" cy="107157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85720" y="5286388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Patron de conception singleton</a:t>
            </a:r>
          </a:p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(Singleton Pattern)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428728" y="185736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CONTROLEUR</a:t>
            </a:r>
            <a:endParaRPr lang="fr-FR" sz="2800" b="1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5959616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II. Génie Logiciel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2910" y="1857364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GRAPHIQUE</a:t>
            </a:r>
            <a:endParaRPr lang="fr-FR" sz="2800" b="1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2" name="Image 11" descr="GraphiquePet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4188412"/>
            <a:ext cx="5643602" cy="2669588"/>
          </a:xfrm>
          <a:prstGeom prst="rect">
            <a:avLst/>
          </a:prstGeom>
        </p:spPr>
      </p:pic>
      <p:pic>
        <p:nvPicPr>
          <p:cNvPr id="13" name="Image 12" descr="UML-MUS-D-Fle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9794" y="1500174"/>
            <a:ext cx="4769826" cy="3000396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357158" y="4572008"/>
            <a:ext cx="3571900" cy="157163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072198" y="4786322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Patron de conception décorateur</a:t>
            </a:r>
          </a:p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</a:rPr>
              <a:t>Decorator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 Pattern)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2714612" y="2857496"/>
            <a:ext cx="714380" cy="35719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85786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>
                <a:solidFill>
                  <a:srgbClr val="FF0000"/>
                </a:solidFill>
              </a:rPr>
              <a:t>Liaisons avec</a:t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le </a:t>
            </a:r>
            <a:r>
              <a:rPr lang="fr-FR" b="1" dirty="0" err="1" smtClean="0">
                <a:solidFill>
                  <a:srgbClr val="FF0000"/>
                </a:solidFill>
              </a:rPr>
              <a:t>Flex</a:t>
            </a:r>
            <a:endParaRPr lang="fr-F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abriq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43182"/>
            <a:ext cx="9144000" cy="3367611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5959616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II. Génie Logiciel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29388" y="2048524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FABRIQUE</a:t>
            </a:r>
            <a:endParaRPr lang="fr-FR" sz="2800" b="1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et limites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Relation avec API </a:t>
            </a:r>
            <a:r>
              <a:rPr lang="fr-FR" dirty="0" err="1" smtClean="0"/>
              <a:t>Flex</a:t>
            </a:r>
            <a:r>
              <a:rPr lang="fr-FR" dirty="0" smtClean="0"/>
              <a:t> (graphique)</a:t>
            </a:r>
          </a:p>
          <a:p>
            <a:endParaRPr lang="fr-FR" dirty="0" smtClean="0"/>
          </a:p>
          <a:p>
            <a:r>
              <a:rPr lang="fr-FR" dirty="0" smtClean="0"/>
              <a:t>Collision des Ellipses</a:t>
            </a:r>
          </a:p>
          <a:p>
            <a:endParaRPr lang="fr-FR" dirty="0" smtClean="0"/>
          </a:p>
          <a:p>
            <a:r>
              <a:rPr lang="fr-FR" dirty="0" smtClean="0"/>
              <a:t>À faire en plus :</a:t>
            </a:r>
          </a:p>
          <a:p>
            <a:pPr lvl="1"/>
            <a:r>
              <a:rPr lang="fr-FR" dirty="0" smtClean="0"/>
              <a:t>Formes complexes</a:t>
            </a:r>
          </a:p>
          <a:p>
            <a:pPr lvl="1"/>
            <a:r>
              <a:rPr lang="fr-FR" dirty="0" smtClean="0"/>
              <a:t>Mouvements sur des textures</a:t>
            </a:r>
          </a:p>
          <a:p>
            <a:pPr lvl="1"/>
            <a:r>
              <a:rPr lang="fr-FR" dirty="0" smtClean="0"/>
              <a:t>Apesanteur (Scène + Objet) </a:t>
            </a:r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85990"/>
          </a:xfrm>
        </p:spPr>
        <p:txBody>
          <a:bodyPr>
            <a:normAutofit/>
          </a:bodyPr>
          <a:lstStyle/>
          <a:p>
            <a:r>
              <a:rPr lang="fr-FR" dirty="0" smtClean="0"/>
              <a:t>Les objectifs initiaux ont été réalisés</a:t>
            </a:r>
          </a:p>
          <a:p>
            <a:r>
              <a:rPr lang="fr-FR" dirty="0" smtClean="0"/>
              <a:t>Ajout d’un créateur de jeux fait avec </a:t>
            </a:r>
            <a:r>
              <a:rPr lang="fr-FR" smtClean="0"/>
              <a:t>le </a:t>
            </a:r>
            <a:r>
              <a:rPr lang="fr-FR" smtClean="0"/>
              <a:t>Framework </a:t>
            </a:r>
            <a:r>
              <a:rPr lang="fr-FR" dirty="0" smtClean="0"/>
              <a:t>et générant du code pour celui-ci</a:t>
            </a:r>
          </a:p>
          <a:p>
            <a:r>
              <a:rPr lang="fr-FR" dirty="0" smtClean="0"/>
              <a:t>Création de jeux d’arcade</a:t>
            </a:r>
          </a:p>
        </p:txBody>
      </p:sp>
      <p:pic>
        <p:nvPicPr>
          <p:cNvPr id="21506" name="Picture 2" descr="C:\Users\John\Desktop\PartageUbuntu\jeu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714752"/>
            <a:ext cx="4143404" cy="2510336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357158" y="621508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err="1" smtClean="0"/>
              <a:t>PingPong</a:t>
            </a:r>
            <a:endParaRPr lang="fr-FR" b="1" i="1" u="sng" dirty="0"/>
          </a:p>
        </p:txBody>
      </p:sp>
      <p:pic>
        <p:nvPicPr>
          <p:cNvPr id="21507" name="Picture 3" descr="C:\Users\John\Documents\TER2010\mus-d\DeviensUnHe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9568" y="3714752"/>
            <a:ext cx="3477208" cy="250033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6215074" y="621508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u="sng" dirty="0" err="1" smtClean="0"/>
              <a:t>DeviensUnHeros</a:t>
            </a:r>
            <a:endParaRPr lang="fr-FR" b="1" i="1" u="sn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8662" y="2143116"/>
            <a:ext cx="7215238" cy="3500462"/>
          </a:xfrm>
        </p:spPr>
        <p:txBody>
          <a:bodyPr/>
          <a:lstStyle/>
          <a:p>
            <a:pPr algn="ctr"/>
            <a:r>
              <a:rPr lang="fr-FR" b="1" dirty="0" smtClean="0"/>
              <a:t>Merci pour votre écoute</a:t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Place à la démonstration</a:t>
            </a:r>
            <a:endParaRPr lang="fr-FR" b="1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2214555"/>
            <a:ext cx="8153400" cy="3881446"/>
          </a:xfrm>
        </p:spPr>
        <p:txBody>
          <a:bodyPr/>
          <a:lstStyle/>
          <a:p>
            <a:r>
              <a:rPr lang="fr-FR" dirty="0" smtClean="0"/>
              <a:t>Introduction</a:t>
            </a:r>
          </a:p>
          <a:p>
            <a:endParaRPr lang="fr-FR" dirty="0" smtClean="0"/>
          </a:p>
          <a:p>
            <a:pPr marL="891540" lvl="1" indent="-571500">
              <a:buFont typeface="+mj-lt"/>
              <a:buAutoNum type="romanUcPeriod"/>
            </a:pPr>
            <a:r>
              <a:rPr lang="fr-FR" sz="3200" dirty="0" smtClean="0"/>
              <a:t>Langage et outils</a:t>
            </a:r>
          </a:p>
          <a:p>
            <a:pPr marL="891540" lvl="1" indent="-571500">
              <a:buFont typeface="+mj-lt"/>
              <a:buAutoNum type="romanUcPeriod"/>
            </a:pPr>
            <a:r>
              <a:rPr lang="fr-FR" sz="3200" dirty="0" smtClean="0"/>
              <a:t>Génie logiciel (Patterns)</a:t>
            </a:r>
          </a:p>
          <a:p>
            <a:pPr marL="891540" lvl="1" indent="-571500">
              <a:buFont typeface="+mj-lt"/>
              <a:buAutoNum type="romanUcPeriod"/>
            </a:pPr>
            <a:r>
              <a:rPr lang="fr-FR" sz="3200" dirty="0" smtClean="0"/>
              <a:t>Difficultés et limites</a:t>
            </a:r>
          </a:p>
          <a:p>
            <a:pPr marL="891540" lvl="1" indent="-571500">
              <a:buFont typeface="+mj-lt"/>
              <a:buAutoNum type="romanUcPeriod"/>
            </a:pPr>
            <a:endParaRPr lang="fr-FR" dirty="0"/>
          </a:p>
          <a:p>
            <a:r>
              <a:rPr lang="fr-FR" dirty="0" smtClean="0"/>
              <a:t>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2028828"/>
            <a:ext cx="8153400" cy="3686188"/>
          </a:xfrm>
        </p:spPr>
        <p:txBody>
          <a:bodyPr>
            <a:normAutofit/>
          </a:bodyPr>
          <a:lstStyle/>
          <a:p>
            <a:r>
              <a:rPr lang="fr-FR" dirty="0" smtClean="0"/>
              <a:t>Notre objectif est de réaliser une ligne logicielle (ou </a:t>
            </a:r>
            <a:r>
              <a:rPr lang="fr-FR" dirty="0" err="1" smtClean="0"/>
              <a:t>framework</a:t>
            </a:r>
            <a:r>
              <a:rPr lang="fr-FR" dirty="0" smtClean="0"/>
              <a:t>) codée en langage objet.</a:t>
            </a:r>
          </a:p>
          <a:p>
            <a:endParaRPr lang="fr-FR" dirty="0" smtClean="0"/>
          </a:p>
          <a:p>
            <a:r>
              <a:rPr lang="fr-FR" dirty="0" smtClean="0"/>
              <a:t>Framework : surcouche de bibliothèque  permettant de réutiliser du code et qui est parfaitement extensible.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(2)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Framework - UM2 2009/2010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>
            <a:normAutofit fontScale="92500" lnSpcReduction="10000"/>
          </a:bodyPr>
          <a:lstStyle/>
          <a:p>
            <a:r>
              <a:rPr lang="fr-FR" u="sng" dirty="0" smtClean="0"/>
              <a:t>Contraintes:</a:t>
            </a:r>
          </a:p>
          <a:p>
            <a:endParaRPr lang="fr-FR" u="sng" dirty="0" smtClean="0"/>
          </a:p>
          <a:p>
            <a:pPr lvl="1"/>
            <a:r>
              <a:rPr lang="fr-FR" dirty="0" smtClean="0"/>
              <a:t>L’utilisateur doit créer un petit jeu en quelques lignes en étendant nos classes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Utilisation des jeux via le web ou en local quelques soient:</a:t>
            </a:r>
          </a:p>
          <a:p>
            <a:pPr lvl="2"/>
            <a:r>
              <a:rPr lang="fr-FR" dirty="0" smtClean="0"/>
              <a:t>Le navigateur</a:t>
            </a:r>
          </a:p>
          <a:p>
            <a:pPr lvl="2"/>
            <a:r>
              <a:rPr lang="fr-FR" dirty="0" smtClean="0"/>
              <a:t>Le système d’exploitation</a:t>
            </a:r>
          </a:p>
          <a:p>
            <a:pPr lvl="2"/>
            <a:endParaRPr lang="fr-FR" sz="2800" dirty="0" smtClean="0"/>
          </a:p>
          <a:p>
            <a:pPr marL="777240" lvl="1"/>
            <a:r>
              <a:rPr lang="fr-FR" dirty="0" smtClean="0"/>
              <a:t>Mise en pratique de nos cours d’UML afin de bénéficier d’une bonne architecture pour nos classes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et outils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612648" y="1857364"/>
            <a:ext cx="8153400" cy="4286280"/>
          </a:xfrm>
        </p:spPr>
        <p:txBody>
          <a:bodyPr>
            <a:normAutofit/>
          </a:bodyPr>
          <a:lstStyle/>
          <a:p>
            <a:r>
              <a:rPr lang="fr-FR" dirty="0" smtClean="0"/>
              <a:t>API développée par Adobe : </a:t>
            </a:r>
            <a:r>
              <a:rPr lang="fr-FR" dirty="0" err="1" smtClean="0"/>
              <a:t>Flex</a:t>
            </a:r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Clients Internet riches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Deux langages différents </a:t>
            </a:r>
          </a:p>
          <a:p>
            <a:pPr lvl="2"/>
            <a:r>
              <a:rPr lang="fr-FR" dirty="0" smtClean="0"/>
              <a:t>Syntaxe à balise : MXML</a:t>
            </a:r>
          </a:p>
          <a:p>
            <a:pPr lvl="2"/>
            <a:r>
              <a:rPr lang="fr-FR" dirty="0" smtClean="0"/>
              <a:t>Langage à objet: </a:t>
            </a:r>
            <a:r>
              <a:rPr lang="fr-FR" dirty="0" err="1" smtClean="0"/>
              <a:t>ActionScript</a:t>
            </a:r>
            <a:r>
              <a:rPr lang="fr-FR" dirty="0" smtClean="0"/>
              <a:t> 3.5</a:t>
            </a:r>
          </a:p>
          <a:p>
            <a:pPr lvl="3"/>
            <a:r>
              <a:rPr lang="fr-FR" dirty="0" smtClean="0"/>
              <a:t>Langage proche du JavaScript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612648" y="4643445"/>
            <a:ext cx="8153400" cy="642943"/>
          </a:xfrm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ctr">
              <a:buNone/>
            </a:pPr>
            <a:r>
              <a:rPr lang="fr-FR" b="1" u="sng" dirty="0" smtClean="0">
                <a:solidFill>
                  <a:schemeClr val="accent1">
                    <a:lumMod val="50000"/>
                  </a:schemeClr>
                </a:solidFill>
              </a:rPr>
              <a:t>API </a:t>
            </a:r>
            <a:r>
              <a:rPr lang="fr-FR" b="1" u="sng" dirty="0" err="1" smtClean="0">
                <a:solidFill>
                  <a:schemeClr val="accent1">
                    <a:lumMod val="50000"/>
                  </a:schemeClr>
                </a:solidFill>
              </a:rPr>
              <a:t>Flex</a:t>
            </a:r>
            <a:endParaRPr lang="fr-FR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5959616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Langage et outils (2)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7" idx="2"/>
            <a:endCxn id="8" idx="1"/>
          </p:cNvCxnSpPr>
          <p:nvPr/>
        </p:nvCxnSpPr>
        <p:spPr>
          <a:xfrm rot="16200000" flipH="1">
            <a:off x="2036799" y="2785210"/>
            <a:ext cx="462653" cy="13216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785786" y="2568355"/>
            <a:ext cx="7786742" cy="1432149"/>
            <a:chOff x="642910" y="2214555"/>
            <a:chExt cx="7786742" cy="1432149"/>
          </a:xfrm>
        </p:grpSpPr>
        <p:sp>
          <p:nvSpPr>
            <p:cNvPr id="7" name="ZoneTexte 6"/>
            <p:cNvSpPr txBox="1"/>
            <p:nvPr/>
          </p:nvSpPr>
          <p:spPr>
            <a:xfrm>
              <a:off x="642910" y="2214555"/>
              <a:ext cx="1643075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fr-FR" sz="36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MXML</a:t>
              </a:r>
              <a:endParaRPr lang="fr-FR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786051" y="3000373"/>
              <a:ext cx="3000396" cy="64633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fr-FR" sz="3600" b="1" dirty="0" err="1" smtClean="0">
                  <a:ln w="11430"/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ActionScript</a:t>
              </a:r>
              <a:endParaRPr lang="fr-FR" sz="36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215073" y="2214555"/>
              <a:ext cx="2214579" cy="646331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fr-FR" sz="3600" b="1" dirty="0" smtClean="0">
                  <a:ln w="11430"/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SWF</a:t>
              </a:r>
              <a:endParaRPr lang="fr-FR" sz="3600" b="1" dirty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cxnSp>
          <p:nvCxnSpPr>
            <p:cNvPr id="14" name="Connecteur droit avec flèche 13"/>
            <p:cNvCxnSpPr>
              <a:stCxn id="8" idx="3"/>
              <a:endCxn id="9" idx="2"/>
            </p:cNvCxnSpPr>
            <p:nvPr/>
          </p:nvCxnSpPr>
          <p:spPr>
            <a:xfrm flipV="1">
              <a:off x="5786447" y="2860886"/>
              <a:ext cx="1535916" cy="46265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928663" y="314324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Transformé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215075" y="3143248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Compilé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5959616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Langage et outils (3)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3857621" y="2857496"/>
            <a:ext cx="1500199" cy="1500198"/>
            <a:chOff x="4071934" y="3000372"/>
            <a:chExt cx="1500198" cy="1500198"/>
          </a:xfrm>
        </p:grpSpPr>
        <p:sp>
          <p:nvSpPr>
            <p:cNvPr id="7" name="Ellipse 6"/>
            <p:cNvSpPr/>
            <p:nvPr/>
          </p:nvSpPr>
          <p:spPr>
            <a:xfrm>
              <a:off x="4071934" y="3000372"/>
              <a:ext cx="1500198" cy="15001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286249" y="3571876"/>
              <a:ext cx="1143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PROJET</a:t>
              </a:r>
              <a:endParaRPr lang="fr-FR" b="1" dirty="0"/>
            </a:p>
          </p:txBody>
        </p:sp>
      </p:grpSp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2000240"/>
            <a:ext cx="2875372" cy="714380"/>
          </a:xfrm>
          <a:prstGeom prst="rect">
            <a:avLst/>
          </a:prstGeom>
          <a:noFill/>
        </p:spPr>
      </p:pic>
      <p:pic>
        <p:nvPicPr>
          <p:cNvPr id="1030" name="Picture 6" descr="http://eventbrite-s3.s3.amazonaws.com/eventlogos/1260252/eclip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786191"/>
            <a:ext cx="2286016" cy="1508771"/>
          </a:xfrm>
          <a:prstGeom prst="rect">
            <a:avLst/>
          </a:prstGeom>
          <a:noFill/>
        </p:spPr>
      </p:pic>
      <p:cxnSp>
        <p:nvCxnSpPr>
          <p:cNvPr id="13" name="Connecteur droit avec flèche 12"/>
          <p:cNvCxnSpPr>
            <a:stCxn id="7" idx="1"/>
            <a:endCxn id="1028" idx="3"/>
          </p:cNvCxnSpPr>
          <p:nvPr/>
        </p:nvCxnSpPr>
        <p:spPr>
          <a:xfrm rot="16200000" flipV="1">
            <a:off x="3295044" y="2294919"/>
            <a:ext cx="719765" cy="844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030" idx="3"/>
          </p:cNvCxnSpPr>
          <p:nvPr/>
        </p:nvCxnSpPr>
        <p:spPr>
          <a:xfrm rot="10800000" flipV="1">
            <a:off x="2857488" y="4000504"/>
            <a:ext cx="1143008" cy="540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1.bp.blogspot.com/_uwXDfjmWSjM/R-P1LCWbh_I/AAAAAAAAAC8/TecO2ro05aY/s320/fle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5" y="1714489"/>
            <a:ext cx="1357323" cy="1357322"/>
          </a:xfrm>
          <a:prstGeom prst="rect">
            <a:avLst/>
          </a:prstGeom>
          <a:noFill/>
        </p:spPr>
      </p:pic>
      <p:cxnSp>
        <p:nvCxnSpPr>
          <p:cNvPr id="19" name="Connecteur droit avec flèche 18"/>
          <p:cNvCxnSpPr>
            <a:stCxn id="7" idx="7"/>
            <a:endCxn id="1032" idx="1"/>
          </p:cNvCxnSpPr>
          <p:nvPr/>
        </p:nvCxnSpPr>
        <p:spPr>
          <a:xfrm rot="5400000" flipH="1" flipV="1">
            <a:off x="5120260" y="2411010"/>
            <a:ext cx="684046" cy="6483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858016" y="3429001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3600" b="1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LATEX</a:t>
            </a:r>
            <a:endParaRPr lang="fr-FR" sz="3600" b="1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3" name="Connecteur droit avec flèche 22"/>
          <p:cNvCxnSpPr>
            <a:stCxn id="7" idx="6"/>
            <a:endCxn id="22" idx="1"/>
          </p:cNvCxnSpPr>
          <p:nvPr/>
        </p:nvCxnSpPr>
        <p:spPr>
          <a:xfrm>
            <a:off x="5357820" y="3607595"/>
            <a:ext cx="1500196" cy="144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6357955" y="4643446"/>
            <a:ext cx="1143011" cy="1226588"/>
            <a:chOff x="6572264" y="4500570"/>
            <a:chExt cx="1143010" cy="1226588"/>
          </a:xfrm>
        </p:grpSpPr>
        <p:pic>
          <p:nvPicPr>
            <p:cNvPr id="1034" name="Picture 10" descr="Afficher l'image d'origin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72264" y="4500570"/>
              <a:ext cx="1071570" cy="1071571"/>
            </a:xfrm>
            <a:prstGeom prst="rect">
              <a:avLst/>
            </a:prstGeom>
            <a:noFill/>
          </p:spPr>
        </p:pic>
        <p:sp>
          <p:nvSpPr>
            <p:cNvPr id="38" name="ZoneTexte 37"/>
            <p:cNvSpPr txBox="1"/>
            <p:nvPr/>
          </p:nvSpPr>
          <p:spPr>
            <a:xfrm>
              <a:off x="6643703" y="5357826"/>
              <a:ext cx="107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fr-FR" b="1" dirty="0" smtClean="0">
                  <a:ln w="11430"/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BOUML</a:t>
              </a:r>
              <a:endParaRPr lang="fr-FR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cxnSp>
        <p:nvCxnSpPr>
          <p:cNvPr id="40" name="Connecteur droit avec flèche 39"/>
          <p:cNvCxnSpPr>
            <a:stCxn id="7" idx="5"/>
            <a:endCxn id="1034" idx="1"/>
          </p:cNvCxnSpPr>
          <p:nvPr/>
        </p:nvCxnSpPr>
        <p:spPr>
          <a:xfrm rot="16200000" flipH="1">
            <a:off x="5227416" y="4048698"/>
            <a:ext cx="1041237" cy="12198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3786181" y="5000637"/>
            <a:ext cx="1643075" cy="1083712"/>
            <a:chOff x="3571868" y="4857760"/>
            <a:chExt cx="1643074" cy="1083712"/>
          </a:xfrm>
        </p:grpSpPr>
        <p:pic>
          <p:nvPicPr>
            <p:cNvPr id="1036" name="Picture 12" descr="TortoiseSVN The coolest Interface to (Sub)Version Contro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6182" y="4857760"/>
              <a:ext cx="1247775" cy="695325"/>
            </a:xfrm>
            <a:prstGeom prst="rect">
              <a:avLst/>
            </a:prstGeom>
            <a:noFill/>
          </p:spPr>
        </p:pic>
        <p:sp>
          <p:nvSpPr>
            <p:cNvPr id="44" name="ZoneTexte 43"/>
            <p:cNvSpPr txBox="1"/>
            <p:nvPr/>
          </p:nvSpPr>
          <p:spPr>
            <a:xfrm>
              <a:off x="3571868" y="5572140"/>
              <a:ext cx="164307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 smtClean="0"/>
                <a:t>TortoiseSVN</a:t>
              </a:r>
              <a:endParaRPr lang="fr-FR" b="1" dirty="0"/>
            </a:p>
          </p:txBody>
        </p:sp>
      </p:grpSp>
      <p:cxnSp>
        <p:nvCxnSpPr>
          <p:cNvPr id="48" name="Connecteur droit avec flèche 47"/>
          <p:cNvCxnSpPr>
            <a:stCxn id="7" idx="4"/>
            <a:endCxn id="1036" idx="0"/>
          </p:cNvCxnSpPr>
          <p:nvPr/>
        </p:nvCxnSpPr>
        <p:spPr>
          <a:xfrm rot="16200000" flipH="1">
            <a:off x="4294580" y="4670833"/>
            <a:ext cx="642942" cy="166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765048" y="381000"/>
            <a:ext cx="595961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II. Génie Logiciel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" name="Image 25" descr="MV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427743"/>
            <a:ext cx="6476191" cy="2501587"/>
          </a:xfrm>
          <a:prstGeom prst="rect">
            <a:avLst/>
          </a:prstGeom>
        </p:spPr>
      </p:pic>
      <p:sp>
        <p:nvSpPr>
          <p:cNvPr id="28" name="Espace réservé du contenu 4"/>
          <p:cNvSpPr>
            <a:spLocks noGrp="1"/>
          </p:cNvSpPr>
          <p:nvPr>
            <p:ph sz="quarter" idx="1"/>
          </p:nvPr>
        </p:nvSpPr>
        <p:spPr>
          <a:xfrm>
            <a:off x="612648" y="2071678"/>
            <a:ext cx="8153400" cy="2643206"/>
          </a:xfrm>
        </p:spPr>
        <p:txBody>
          <a:bodyPr>
            <a:normAutofit/>
          </a:bodyPr>
          <a:lstStyle/>
          <a:p>
            <a:r>
              <a:rPr lang="fr-FR" dirty="0" smtClean="0"/>
              <a:t>Architecture MVC</a:t>
            </a:r>
          </a:p>
          <a:p>
            <a:pPr lvl="1"/>
            <a:r>
              <a:rPr lang="fr-FR" dirty="0" smtClean="0"/>
              <a:t>Réutilisabilité</a:t>
            </a:r>
          </a:p>
          <a:p>
            <a:pPr lvl="1"/>
            <a:r>
              <a:rPr lang="fr-FR" dirty="0" smtClean="0"/>
              <a:t>Extensibilité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Framework - UM2 2009/2010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14A9C1D-6752-4785-89E1-1221DB0B467F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5959616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II. Génie Logiciel</a:t>
            </a:r>
            <a:endParaRPr lang="fr-FR" dirty="0"/>
          </a:p>
        </p:txBody>
      </p:sp>
      <p:pic>
        <p:nvPicPr>
          <p:cNvPr id="41" name="Image 40" descr="Coeur_Joh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1560319"/>
            <a:ext cx="5929354" cy="5297705"/>
          </a:xfrm>
          <a:prstGeom prst="rect">
            <a:avLst/>
          </a:prstGeom>
        </p:spPr>
      </p:pic>
      <p:sp>
        <p:nvSpPr>
          <p:cNvPr id="43" name="Forme libre 42"/>
          <p:cNvSpPr/>
          <p:nvPr/>
        </p:nvSpPr>
        <p:spPr>
          <a:xfrm>
            <a:off x="7034" y="2630659"/>
            <a:ext cx="4110111" cy="2471224"/>
          </a:xfrm>
          <a:custGeom>
            <a:avLst/>
            <a:gdLst>
              <a:gd name="connsiteX0" fmla="*/ 2328203 w 4110111"/>
              <a:gd name="connsiteY0" fmla="*/ 112541 h 2471224"/>
              <a:gd name="connsiteX1" fmla="*/ 429064 w 4110111"/>
              <a:gd name="connsiteY1" fmla="*/ 253218 h 2471224"/>
              <a:gd name="connsiteX2" fmla="*/ 161778 w 4110111"/>
              <a:gd name="connsiteY2" fmla="*/ 1547446 h 2471224"/>
              <a:gd name="connsiteX3" fmla="*/ 1399735 w 4110111"/>
              <a:gd name="connsiteY3" fmla="*/ 1716258 h 2471224"/>
              <a:gd name="connsiteX4" fmla="*/ 1638886 w 4110111"/>
              <a:gd name="connsiteY4" fmla="*/ 1167618 h 2471224"/>
              <a:gd name="connsiteX5" fmla="*/ 2848708 w 4110111"/>
              <a:gd name="connsiteY5" fmla="*/ 1280159 h 2471224"/>
              <a:gd name="connsiteX6" fmla="*/ 2792437 w 4110111"/>
              <a:gd name="connsiteY6" fmla="*/ 2166424 h 2471224"/>
              <a:gd name="connsiteX7" fmla="*/ 3945988 w 4110111"/>
              <a:gd name="connsiteY7" fmla="*/ 2264898 h 2471224"/>
              <a:gd name="connsiteX8" fmla="*/ 3777175 w 4110111"/>
              <a:gd name="connsiteY8" fmla="*/ 928467 h 2471224"/>
              <a:gd name="connsiteX9" fmla="*/ 2328203 w 4110111"/>
              <a:gd name="connsiteY9" fmla="*/ 112541 h 24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0111" h="2471224">
                <a:moveTo>
                  <a:pt x="2328203" y="112541"/>
                </a:moveTo>
                <a:cubicBezTo>
                  <a:pt x="1770185" y="0"/>
                  <a:pt x="790135" y="14067"/>
                  <a:pt x="429064" y="253218"/>
                </a:cubicBezTo>
                <a:cubicBezTo>
                  <a:pt x="67993" y="492369"/>
                  <a:pt x="0" y="1303606"/>
                  <a:pt x="161778" y="1547446"/>
                </a:cubicBezTo>
                <a:cubicBezTo>
                  <a:pt x="323556" y="1791286"/>
                  <a:pt x="1153550" y="1779563"/>
                  <a:pt x="1399735" y="1716258"/>
                </a:cubicBezTo>
                <a:cubicBezTo>
                  <a:pt x="1645920" y="1652953"/>
                  <a:pt x="1397391" y="1240301"/>
                  <a:pt x="1638886" y="1167618"/>
                </a:cubicBezTo>
                <a:cubicBezTo>
                  <a:pt x="1880381" y="1094935"/>
                  <a:pt x="2656450" y="1113691"/>
                  <a:pt x="2848708" y="1280159"/>
                </a:cubicBezTo>
                <a:cubicBezTo>
                  <a:pt x="3040966" y="1446627"/>
                  <a:pt x="2609557" y="2002301"/>
                  <a:pt x="2792437" y="2166424"/>
                </a:cubicBezTo>
                <a:cubicBezTo>
                  <a:pt x="2975317" y="2330547"/>
                  <a:pt x="3781865" y="2471224"/>
                  <a:pt x="3945988" y="2264898"/>
                </a:cubicBezTo>
                <a:cubicBezTo>
                  <a:pt x="4110111" y="2058572"/>
                  <a:pt x="4051495" y="1284849"/>
                  <a:pt x="3777175" y="928467"/>
                </a:cubicBezTo>
                <a:cubicBezTo>
                  <a:pt x="3502855" y="572085"/>
                  <a:pt x="2886221" y="225082"/>
                  <a:pt x="2328203" y="112541"/>
                </a:cubicBezTo>
                <a:close/>
              </a:path>
            </a:pathLst>
          </a:custGeom>
          <a:solidFill>
            <a:srgbClr val="C0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5" name="ZoneTexte 44"/>
          <p:cNvSpPr txBox="1"/>
          <p:nvPr/>
        </p:nvSpPr>
        <p:spPr>
          <a:xfrm>
            <a:off x="6072198" y="2857496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Patron de conception composite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(Composite Pattern)</a:t>
            </a:r>
          </a:p>
        </p:txBody>
      </p:sp>
      <p:sp>
        <p:nvSpPr>
          <p:cNvPr id="46" name="Ellipse 45"/>
          <p:cNvSpPr/>
          <p:nvPr/>
        </p:nvSpPr>
        <p:spPr>
          <a:xfrm>
            <a:off x="214282" y="1857364"/>
            <a:ext cx="1071570" cy="107157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6072198" y="4077306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Patron de conception singleton</a:t>
            </a:r>
          </a:p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(Singleton Pattern)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572264" y="204852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u="sng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COEUR</a:t>
            </a:r>
            <a:endParaRPr lang="fr-FR" sz="2800" b="1" u="sng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  <p:bldP spid="46" grpId="0" animBg="1"/>
      <p:bldP spid="4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359</TotalTime>
  <Words>400</Words>
  <Application>Microsoft Office PowerPoint</Application>
  <PresentationFormat>Affichage à l'écran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Médian</vt:lpstr>
      <vt:lpstr>Réalisation d’un Framework pour la création de jeux d'arcades </vt:lpstr>
      <vt:lpstr>Plan</vt:lpstr>
      <vt:lpstr>Introduction</vt:lpstr>
      <vt:lpstr>Introduction (2)</vt:lpstr>
      <vt:lpstr>Langage et outils</vt:lpstr>
      <vt:lpstr>Langage et outils (2)</vt:lpstr>
      <vt:lpstr>Langage et outils (3)</vt:lpstr>
      <vt:lpstr>Diapositive 8</vt:lpstr>
      <vt:lpstr>II. Génie Logiciel</vt:lpstr>
      <vt:lpstr>II. Génie Logiciel</vt:lpstr>
      <vt:lpstr>II. Génie Logiciel</vt:lpstr>
      <vt:lpstr>II. Génie Logiciel</vt:lpstr>
      <vt:lpstr>II. Génie Logiciel</vt:lpstr>
      <vt:lpstr>Difficultés et limites </vt:lpstr>
      <vt:lpstr>Conclusion</vt:lpstr>
      <vt:lpstr>Merci pour votre écoute  Place à la démonstration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Réalisation Framework pour la réalisation de jeux d'arcades</dc:title>
  <dc:creator>John</dc:creator>
  <cp:lastModifiedBy>John</cp:lastModifiedBy>
  <cp:revision>85</cp:revision>
  <dcterms:created xsi:type="dcterms:W3CDTF">2010-05-10T18:18:37Z</dcterms:created>
  <dcterms:modified xsi:type="dcterms:W3CDTF">2010-05-11T17:02:06Z</dcterms:modified>
</cp:coreProperties>
</file>