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13"/>
  </p:notesMasterIdLst>
  <p:handoutMasterIdLst>
    <p:handoutMasterId r:id="rId14"/>
  </p:handoutMasterIdLst>
  <p:sldIdLst>
    <p:sldId id="552" r:id="rId2"/>
    <p:sldId id="257" r:id="rId3"/>
    <p:sldId id="258" r:id="rId4"/>
    <p:sldId id="260" r:id="rId5"/>
    <p:sldId id="261" r:id="rId6"/>
    <p:sldId id="262" r:id="rId7"/>
    <p:sldId id="259" r:id="rId8"/>
    <p:sldId id="263" r:id="rId9"/>
    <p:sldId id="264" r:id="rId10"/>
    <p:sldId id="265" r:id="rId11"/>
    <p:sldId id="553" r:id="rId1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1A36"/>
    <a:srgbClr val="C0504D"/>
    <a:srgbClr val="FF8200"/>
    <a:srgbClr val="BF5700"/>
    <a:srgbClr val="1E4B87"/>
    <a:srgbClr val="262626"/>
    <a:srgbClr val="1B306B"/>
    <a:srgbClr val="FFCC00"/>
    <a:srgbClr val="F8F8F8"/>
    <a:srgbClr val="EEE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85" autoAdjust="0"/>
    <p:restoredTop sz="86420" autoAdjust="0"/>
  </p:normalViewPr>
  <p:slideViewPr>
    <p:cSldViewPr>
      <p:cViewPr varScale="1">
        <p:scale>
          <a:sx n="120" d="100"/>
          <a:sy n="120" d="100"/>
        </p:scale>
        <p:origin x="169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numCol="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76459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important to keep in mind why you joined this class. Let’s talk about your goals.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274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6120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7402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4405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6277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7929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4230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32115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6119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64595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 Boot Camp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23863" y="3962400"/>
            <a:ext cx="22431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Data Bootcamp | 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2667000" y="3962400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 Day, Year</a:t>
            </a:r>
          </a:p>
        </p:txBody>
      </p:sp>
    </p:spTree>
    <p:extLst>
      <p:ext uri="{BB962C8B-B14F-4D97-AF65-F5344CB8AC3E}">
        <p14:creationId xmlns:p14="http://schemas.microsoft.com/office/powerpoint/2010/main" val="122498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 Boot Camp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093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 Boot Camp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2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 Boot Camp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688975"/>
            <a:ext cx="8610600" cy="54832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01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2" y="6418965"/>
            <a:ext cx="9155741" cy="457748"/>
          </a:xfrm>
          <a:prstGeom prst="flowChartProcess">
            <a:avLst/>
          </a:prstGeom>
          <a:solidFill>
            <a:srgbClr val="1E4E79"/>
          </a:solidFill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5470500" cy="6540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7" name="Shape 77"/>
          <p:cNvSpPr txBox="1"/>
          <p:nvPr/>
        </p:nvSpPr>
        <p:spPr>
          <a:xfrm>
            <a:off x="6247493" y="6540236"/>
            <a:ext cx="2787900" cy="215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2017 The Coding Boot Camp</a:t>
            </a:r>
            <a:endParaRPr sz="1100"/>
          </a:p>
        </p:txBody>
      </p:sp>
      <p:cxnSp>
        <p:nvCxnSpPr>
          <p:cNvPr id="78" name="Shape 78"/>
          <p:cNvCxnSpPr/>
          <p:nvPr/>
        </p:nvCxnSpPr>
        <p:spPr>
          <a:xfrm>
            <a:off x="0" y="653855"/>
            <a:ext cx="9144000" cy="0"/>
          </a:xfrm>
          <a:prstGeom prst="straightConnector1">
            <a:avLst/>
          </a:prstGeom>
          <a:noFill/>
          <a:ln w="41275" cap="flat" cmpd="sng">
            <a:solidFill>
              <a:srgbClr val="C83232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12244017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1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70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91" y="2885043"/>
            <a:ext cx="8229600" cy="871860"/>
          </a:xfrm>
        </p:spPr>
        <p:txBody>
          <a:bodyPr/>
          <a:lstStyle/>
          <a:p>
            <a:r>
              <a:rPr lang="en-US" dirty="0" err="1"/>
              <a:t>Kmeans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6892" y="3962400"/>
            <a:ext cx="2670436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Data Bootcamp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1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304800" y="857250"/>
            <a:ext cx="5470500" cy="490500"/>
          </a:xfrm>
          <a:prstGeom prst="rect">
            <a:avLst/>
          </a:prstGeom>
        </p:spPr>
        <p:txBody>
          <a:bodyPr vert="horz" wrap="square" lIns="68575" tIns="68575" rIns="68575" bIns="68575" numCol="1" rtlCol="0" anchor="ctr" anchorCtr="0">
            <a:noAutofit/>
          </a:bodyPr>
          <a:lstStyle/>
          <a:p>
            <a:r>
              <a:rPr lang="en-US" dirty="0"/>
              <a:t>Predictions using a trained </a:t>
            </a:r>
            <a:r>
              <a:rPr lang="en-US" dirty="0" err="1"/>
              <a:t>KMeans</a:t>
            </a:r>
            <a:r>
              <a:rPr lang="en-US" dirty="0"/>
              <a:t> model</a:t>
            </a:r>
            <a:endParaRPr dirty="0"/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5026" y="1862126"/>
            <a:ext cx="4733925" cy="31337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miley Face 2"/>
          <p:cNvSpPr/>
          <p:nvPr/>
        </p:nvSpPr>
        <p:spPr>
          <a:xfrm>
            <a:off x="2854319" y="3836719"/>
            <a:ext cx="393275" cy="341862"/>
          </a:xfrm>
          <a:prstGeom prst="smileyFace">
            <a:avLst/>
          </a:prstGeom>
          <a:solidFill>
            <a:srgbClr val="4700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421821" y="2335910"/>
            <a:ext cx="2536372" cy="1027024"/>
          </a:xfrm>
          <a:prstGeom prst="wedgeRoundRectCallout">
            <a:avLst>
              <a:gd name="adj1" fmla="val 43888"/>
              <a:gd name="adj2" fmla="val 9212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Purple is closer!</a:t>
            </a:r>
          </a:p>
        </p:txBody>
      </p:sp>
    </p:spTree>
    <p:extLst>
      <p:ext uri="{BB962C8B-B14F-4D97-AF65-F5344CB8AC3E}">
        <p14:creationId xmlns:p14="http://schemas.microsoft.com/office/powerpoint/2010/main" val="1045473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Questions / Discussion</a:t>
            </a:r>
          </a:p>
        </p:txBody>
      </p:sp>
    </p:spTree>
    <p:extLst>
      <p:ext uri="{BB962C8B-B14F-4D97-AF65-F5344CB8AC3E}">
        <p14:creationId xmlns:p14="http://schemas.microsoft.com/office/powerpoint/2010/main" val="23409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304800" y="857250"/>
            <a:ext cx="5470500" cy="490500"/>
          </a:xfrm>
          <a:prstGeom prst="rect">
            <a:avLst/>
          </a:prstGeom>
        </p:spPr>
        <p:txBody>
          <a:bodyPr vert="horz" wrap="square" lIns="68575" tIns="68575" rIns="68575" bIns="68575" numCol="1" rtlCol="0" anchor="ctr" anchorCtr="0">
            <a:noAutofit/>
          </a:bodyPr>
          <a:lstStyle/>
          <a:p>
            <a:r>
              <a:rPr lang="en"/>
              <a:t>Unsupervised Learning</a:t>
            </a:r>
            <a:endParaRPr/>
          </a:p>
        </p:txBody>
      </p:sp>
      <p:sp>
        <p:nvSpPr>
          <p:cNvPr id="160" name="Shape 160"/>
          <p:cNvSpPr txBox="1"/>
          <p:nvPr/>
        </p:nvSpPr>
        <p:spPr>
          <a:xfrm>
            <a:off x="504569" y="1244530"/>
            <a:ext cx="7971900" cy="293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endParaRPr dirty="0"/>
          </a:p>
          <a:p>
            <a:pPr marL="457200" indent="-317500">
              <a:buSzPts val="1400"/>
              <a:buChar char="●"/>
            </a:pPr>
            <a:r>
              <a:rPr lang="en" dirty="0"/>
              <a:t>Unsupervised machine learning </a:t>
            </a:r>
            <a:r>
              <a:rPr lang="en-US" dirty="0"/>
              <a:t>algorithms draw inferences directly from the data without any previously labeled outputs (i.e. no y labels).</a:t>
            </a:r>
          </a:p>
          <a:p>
            <a:pPr marL="457200" indent="-317500">
              <a:buSzPts val="1400"/>
              <a:buChar char="●"/>
            </a:pPr>
            <a:endParaRPr lang="en-US" dirty="0"/>
          </a:p>
          <a:p>
            <a:pPr marL="457200" indent="-317500">
              <a:buSzPts val="1400"/>
              <a:buChar char="●"/>
            </a:pPr>
            <a:r>
              <a:rPr lang="en-US" dirty="0"/>
              <a:t>One common type of unsupervised learning is cluster analysis. That is, the algorithms attempts to group that data into clusters based on relationships and features in the data.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352800"/>
            <a:ext cx="3901210" cy="280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824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304800" y="857250"/>
            <a:ext cx="5470500" cy="490500"/>
          </a:xfrm>
          <a:prstGeom prst="rect">
            <a:avLst/>
          </a:prstGeom>
        </p:spPr>
        <p:txBody>
          <a:bodyPr vert="horz" wrap="square" lIns="68575" tIns="68575" rIns="68575" bIns="68575" numCol="1" rtlCol="0" anchor="ctr" anchorCtr="0">
            <a:noAutofit/>
          </a:bodyPr>
          <a:lstStyle/>
          <a:p>
            <a:r>
              <a:rPr lang="en-US" dirty="0"/>
              <a:t>Clustering</a:t>
            </a:r>
            <a:endParaRPr dirty="0"/>
          </a:p>
        </p:txBody>
      </p:sp>
      <p:sp>
        <p:nvSpPr>
          <p:cNvPr id="166" name="Shape 166"/>
          <p:cNvSpPr txBox="1"/>
          <p:nvPr/>
        </p:nvSpPr>
        <p:spPr>
          <a:xfrm>
            <a:off x="460800" y="1656750"/>
            <a:ext cx="8222400" cy="310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indent="-317500">
              <a:buSzPts val="1400"/>
              <a:buChar char="●"/>
            </a:pPr>
            <a:r>
              <a:rPr lang="en-US" dirty="0"/>
              <a:t>While clustering may be intuitive to humans in this case, clustering algorithms have to decide which data points belong together.</a:t>
            </a:r>
            <a:endParaRPr dirty="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423" y="2468660"/>
            <a:ext cx="3441000" cy="236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1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1" y="2430870"/>
            <a:ext cx="3551623" cy="244208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616625" y="4759651"/>
            <a:ext cx="335059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Unclustered</a:t>
            </a:r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Data</a:t>
            </a:r>
          </a:p>
        </p:txBody>
      </p:sp>
      <p:sp>
        <p:nvSpPr>
          <p:cNvPr id="8" name="Rectangle 7"/>
          <p:cNvSpPr/>
          <p:nvPr/>
        </p:nvSpPr>
        <p:spPr>
          <a:xfrm>
            <a:off x="4888919" y="4759650"/>
            <a:ext cx="291778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Clustered Data</a:t>
            </a:r>
          </a:p>
        </p:txBody>
      </p:sp>
    </p:spTree>
    <p:extLst>
      <p:ext uri="{BB962C8B-B14F-4D97-AF65-F5344CB8AC3E}">
        <p14:creationId xmlns:p14="http://schemas.microsoft.com/office/powerpoint/2010/main" val="860519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304800" y="857250"/>
            <a:ext cx="5470500" cy="490500"/>
          </a:xfrm>
          <a:prstGeom prst="rect">
            <a:avLst/>
          </a:prstGeom>
        </p:spPr>
        <p:txBody>
          <a:bodyPr vert="horz" wrap="square" lIns="68575" tIns="68575" rIns="68575" bIns="68575" numCol="1" rtlCol="0" anchor="ctr" anchorCtr="0">
            <a:noAutofit/>
          </a:bodyPr>
          <a:lstStyle/>
          <a:p>
            <a:r>
              <a:rPr lang="en"/>
              <a:t>K Means</a:t>
            </a:r>
            <a:endParaRPr/>
          </a:p>
        </p:txBody>
      </p:sp>
      <p:sp>
        <p:nvSpPr>
          <p:cNvPr id="187" name="Shape 187"/>
          <p:cNvSpPr txBox="1"/>
          <p:nvPr/>
        </p:nvSpPr>
        <p:spPr>
          <a:xfrm>
            <a:off x="442950" y="1865700"/>
            <a:ext cx="4617000" cy="3597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indent="-317500">
              <a:buSzPts val="1400"/>
              <a:buChar char="●"/>
            </a:pPr>
            <a:r>
              <a:rPr lang="en" dirty="0"/>
              <a:t>K means clustering will group the data into `k`</a:t>
            </a:r>
            <a:r>
              <a:rPr lang="en-US" dirty="0"/>
              <a:t> </a:t>
            </a:r>
            <a:r>
              <a:rPr lang="en" dirty="0"/>
              <a:t>groups. </a:t>
            </a:r>
            <a:endParaRPr dirty="0"/>
          </a:p>
          <a:p>
            <a:endParaRPr dirty="0"/>
          </a:p>
          <a:p>
            <a:pPr marL="457200" indent="-317500">
              <a:buSzPts val="1400"/>
              <a:buChar char="●"/>
            </a:pPr>
            <a:r>
              <a:rPr lang="en" dirty="0"/>
              <a:t>The cluster center is the mean of all the points belong</a:t>
            </a:r>
            <a:r>
              <a:rPr lang="en-US" dirty="0" err="1"/>
              <a:t>ing</a:t>
            </a:r>
            <a:r>
              <a:rPr lang="en" dirty="0"/>
              <a:t> to that cluster. Therefore each point is closer to it’s </a:t>
            </a:r>
            <a:r>
              <a:rPr lang="en-US" dirty="0"/>
              <a:t>own </a:t>
            </a:r>
            <a:r>
              <a:rPr lang="en" dirty="0"/>
              <a:t>cluster</a:t>
            </a:r>
            <a:r>
              <a:rPr lang="en-US" dirty="0"/>
              <a:t>’</a:t>
            </a:r>
            <a:r>
              <a:rPr lang="en" dirty="0"/>
              <a:t>s center than </a:t>
            </a:r>
            <a:r>
              <a:rPr lang="en-US" dirty="0"/>
              <a:t>it is to</a:t>
            </a:r>
            <a:r>
              <a:rPr lang="en" dirty="0"/>
              <a:t> other cluster centers.</a:t>
            </a:r>
            <a:endParaRPr dirty="0"/>
          </a:p>
        </p:txBody>
      </p:sp>
      <p:pic>
        <p:nvPicPr>
          <p:cNvPr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7525" y="1865700"/>
            <a:ext cx="3197800" cy="3007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9" name="Shape 189"/>
          <p:cNvCxnSpPr/>
          <p:nvPr/>
        </p:nvCxnSpPr>
        <p:spPr>
          <a:xfrm flipH="1">
            <a:off x="7231850" y="3017275"/>
            <a:ext cx="1098000" cy="8115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90" name="Shape 190"/>
          <p:cNvCxnSpPr/>
          <p:nvPr/>
        </p:nvCxnSpPr>
        <p:spPr>
          <a:xfrm rot="10800000">
            <a:off x="6647100" y="2563825"/>
            <a:ext cx="1635000" cy="1551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1" name="Shape 191"/>
          <p:cNvSpPr txBox="1"/>
          <p:nvPr/>
        </p:nvSpPr>
        <p:spPr>
          <a:xfrm>
            <a:off x="8282100" y="2563825"/>
            <a:ext cx="861900" cy="49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" sz="1400" dirty="0"/>
              <a:t>Cluster</a:t>
            </a:r>
            <a:endParaRPr sz="1400" dirty="0"/>
          </a:p>
          <a:p>
            <a:r>
              <a:rPr lang="en" sz="1400" dirty="0"/>
              <a:t>Centers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3735531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304800" y="857250"/>
            <a:ext cx="5470500" cy="490500"/>
          </a:xfrm>
          <a:prstGeom prst="rect">
            <a:avLst/>
          </a:prstGeom>
        </p:spPr>
        <p:txBody>
          <a:bodyPr vert="horz" wrap="square" lIns="68575" tIns="68575" rIns="68575" bIns="68575" numCol="1" rtlCol="0" anchor="ctr" anchorCtr="0">
            <a:noAutofit/>
          </a:bodyPr>
          <a:lstStyle/>
          <a:p>
            <a:r>
              <a:rPr lang="en"/>
              <a:t>KMeans</a:t>
            </a:r>
            <a:endParaRPr/>
          </a:p>
        </p:txBody>
      </p:sp>
      <p:sp>
        <p:nvSpPr>
          <p:cNvPr id="197" name="Shape 197"/>
          <p:cNvSpPr txBox="1"/>
          <p:nvPr/>
        </p:nvSpPr>
        <p:spPr>
          <a:xfrm>
            <a:off x="304800" y="1520062"/>
            <a:ext cx="6480000" cy="94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indent="-317500">
              <a:buSzPts val="1400"/>
              <a:buChar char="●"/>
            </a:pPr>
            <a:r>
              <a:rPr lang="en" dirty="0">
                <a:solidFill>
                  <a:schemeClr val="dk1"/>
                </a:solidFill>
              </a:rPr>
              <a:t>K means clustering will group the data into `k` amount of groups. </a:t>
            </a:r>
            <a:endParaRPr lang="en-US" dirty="0">
              <a:solidFill>
                <a:schemeClr val="dk1"/>
              </a:solidFill>
            </a:endParaRPr>
          </a:p>
          <a:p>
            <a:pPr marL="457200" indent="-317500"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indent="-317500">
              <a:buSzPts val="1400"/>
              <a:buChar char="●"/>
            </a:pPr>
            <a:r>
              <a:rPr lang="en" dirty="0">
                <a:solidFill>
                  <a:schemeClr val="dk1"/>
                </a:solidFill>
              </a:rPr>
              <a:t>A small k will create larger clusters.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2200" y="2895600"/>
            <a:ext cx="4515034" cy="298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 txBox="1"/>
          <p:nvPr/>
        </p:nvSpPr>
        <p:spPr>
          <a:xfrm>
            <a:off x="1229200" y="3578175"/>
            <a:ext cx="807000" cy="49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" b="1"/>
              <a:t>K = 2</a:t>
            </a:r>
            <a:endParaRPr b="1"/>
          </a:p>
        </p:txBody>
      </p:sp>
    </p:spTree>
    <p:extLst>
      <p:ext uri="{BB962C8B-B14F-4D97-AF65-F5344CB8AC3E}">
        <p14:creationId xmlns:p14="http://schemas.microsoft.com/office/powerpoint/2010/main" val="4253686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304800" y="857250"/>
            <a:ext cx="5470500" cy="490500"/>
          </a:xfrm>
          <a:prstGeom prst="rect">
            <a:avLst/>
          </a:prstGeom>
        </p:spPr>
        <p:txBody>
          <a:bodyPr vert="horz" wrap="square" lIns="68575" tIns="68575" rIns="68575" bIns="68575" numCol="1" rtlCol="0" anchor="ctr" anchorCtr="0">
            <a:noAutofit/>
          </a:bodyPr>
          <a:lstStyle/>
          <a:p>
            <a:r>
              <a:rPr lang="en"/>
              <a:t>KMeans</a:t>
            </a:r>
            <a:endParaRPr/>
          </a:p>
        </p:txBody>
      </p:sp>
      <p:sp>
        <p:nvSpPr>
          <p:cNvPr id="205" name="Shape 205"/>
          <p:cNvSpPr txBox="1"/>
          <p:nvPr/>
        </p:nvSpPr>
        <p:spPr>
          <a:xfrm>
            <a:off x="304800" y="1526150"/>
            <a:ext cx="5155500" cy="66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indent="-317500">
              <a:buSzPts val="1400"/>
              <a:buChar char="●"/>
            </a:pPr>
            <a:r>
              <a:rPr lang="en" dirty="0">
                <a:solidFill>
                  <a:schemeClr val="dk1"/>
                </a:solidFill>
              </a:rPr>
              <a:t>A large k will create smaller</a:t>
            </a:r>
            <a:r>
              <a:rPr lang="en-US" dirty="0">
                <a:solidFill>
                  <a:schemeClr val="dk1"/>
                </a:solidFill>
              </a:rPr>
              <a:t> clusters</a:t>
            </a:r>
            <a:r>
              <a:rPr lang="en" dirty="0">
                <a:solidFill>
                  <a:schemeClr val="dk1"/>
                </a:solidFill>
              </a:rPr>
              <a:t>.</a:t>
            </a:r>
            <a:endParaRPr dirty="0"/>
          </a:p>
        </p:txBody>
      </p:sp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1061" y="2194550"/>
            <a:ext cx="4640006" cy="2926356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Shape 207"/>
          <p:cNvSpPr txBox="1"/>
          <p:nvPr/>
        </p:nvSpPr>
        <p:spPr>
          <a:xfrm>
            <a:off x="1146503" y="3412478"/>
            <a:ext cx="807000" cy="49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" b="1"/>
              <a:t>K = 6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204936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304800" y="857250"/>
            <a:ext cx="5470500" cy="490500"/>
          </a:xfrm>
          <a:prstGeom prst="rect">
            <a:avLst/>
          </a:prstGeom>
        </p:spPr>
        <p:txBody>
          <a:bodyPr vert="horz" wrap="square" lIns="68575" tIns="68575" rIns="68575" bIns="68575" numCol="1" rtlCol="0" anchor="ctr" anchorCtr="0">
            <a:noAutofit/>
          </a:bodyPr>
          <a:lstStyle/>
          <a:p>
            <a:r>
              <a:rPr lang="en-US" dirty="0"/>
              <a:t>Predictions using a trained </a:t>
            </a:r>
            <a:r>
              <a:rPr lang="en-US" dirty="0" err="1"/>
              <a:t>KMeans</a:t>
            </a:r>
            <a:r>
              <a:rPr lang="en-US" dirty="0"/>
              <a:t> model</a:t>
            </a:r>
            <a:endParaRPr dirty="0"/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5026" y="1862126"/>
            <a:ext cx="4733925" cy="313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Shape 178"/>
          <p:cNvSpPr txBox="1"/>
          <p:nvPr/>
        </p:nvSpPr>
        <p:spPr>
          <a:xfrm>
            <a:off x="489300" y="2420600"/>
            <a:ext cx="1324500" cy="1441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" sz="1400" dirty="0"/>
              <a:t>What group would this new data point belong to?</a:t>
            </a:r>
            <a:endParaRPr sz="1400" dirty="0"/>
          </a:p>
        </p:txBody>
      </p:sp>
      <p:cxnSp>
        <p:nvCxnSpPr>
          <p:cNvPr id="180" name="Shape 180"/>
          <p:cNvCxnSpPr/>
          <p:nvPr/>
        </p:nvCxnSpPr>
        <p:spPr>
          <a:xfrm>
            <a:off x="942720" y="3527832"/>
            <a:ext cx="1778137" cy="36323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" name="Smiley Face 2"/>
          <p:cNvSpPr/>
          <p:nvPr/>
        </p:nvSpPr>
        <p:spPr>
          <a:xfrm>
            <a:off x="2854319" y="3836719"/>
            <a:ext cx="393275" cy="341862"/>
          </a:xfrm>
          <a:prstGeom prst="smileyFac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2612572" y="2731938"/>
            <a:ext cx="1101613" cy="921973"/>
          </a:xfrm>
          <a:prstGeom prst="wedgeRoundRectCallout">
            <a:avLst>
              <a:gd name="adj1" fmla="val -18817"/>
              <a:gd name="adj2" fmla="val 6743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Hi guys! Where do you want me?</a:t>
            </a:r>
          </a:p>
        </p:txBody>
      </p:sp>
    </p:spTree>
    <p:extLst>
      <p:ext uri="{BB962C8B-B14F-4D97-AF65-F5344CB8AC3E}">
        <p14:creationId xmlns:p14="http://schemas.microsoft.com/office/powerpoint/2010/main" val="3835192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304800" y="857250"/>
            <a:ext cx="5470500" cy="490500"/>
          </a:xfrm>
          <a:prstGeom prst="rect">
            <a:avLst/>
          </a:prstGeom>
        </p:spPr>
        <p:txBody>
          <a:bodyPr vert="horz" wrap="square" lIns="68575" tIns="68575" rIns="68575" bIns="68575" numCol="1" rtlCol="0" anchor="ctr" anchorCtr="0">
            <a:noAutofit/>
          </a:bodyPr>
          <a:lstStyle/>
          <a:p>
            <a:r>
              <a:rPr lang="en-US" dirty="0"/>
              <a:t>Predictions using a trained </a:t>
            </a:r>
            <a:r>
              <a:rPr lang="en-US" dirty="0" err="1"/>
              <a:t>KMeans</a:t>
            </a:r>
            <a:r>
              <a:rPr lang="en-US" dirty="0"/>
              <a:t> model</a:t>
            </a:r>
            <a:endParaRPr dirty="0"/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5026" y="1862126"/>
            <a:ext cx="4733925" cy="3133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" name="Shape 175"/>
          <p:cNvCxnSpPr/>
          <p:nvPr/>
        </p:nvCxnSpPr>
        <p:spPr>
          <a:xfrm flipH="1">
            <a:off x="5246914" y="3861800"/>
            <a:ext cx="1985012" cy="29268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77" name="Shape 177"/>
          <p:cNvSpPr txBox="1"/>
          <p:nvPr/>
        </p:nvSpPr>
        <p:spPr>
          <a:xfrm>
            <a:off x="7231925" y="3560350"/>
            <a:ext cx="1575400" cy="29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dirty="0"/>
              <a:t>Purple Cluster Center</a:t>
            </a:r>
            <a:endParaRPr dirty="0"/>
          </a:p>
        </p:txBody>
      </p:sp>
      <p:sp>
        <p:nvSpPr>
          <p:cNvPr id="178" name="Shape 178"/>
          <p:cNvSpPr txBox="1"/>
          <p:nvPr/>
        </p:nvSpPr>
        <p:spPr>
          <a:xfrm>
            <a:off x="489300" y="2420600"/>
            <a:ext cx="1324500" cy="1441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"/>
              <a:t>What group would this new data point belong to?</a:t>
            </a:r>
            <a:endParaRPr/>
          </a:p>
        </p:txBody>
      </p:sp>
      <p:cxnSp>
        <p:nvCxnSpPr>
          <p:cNvPr id="180" name="Shape 180"/>
          <p:cNvCxnSpPr/>
          <p:nvPr/>
        </p:nvCxnSpPr>
        <p:spPr>
          <a:xfrm>
            <a:off x="942720" y="3527832"/>
            <a:ext cx="1778137" cy="36323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" name="Smiley Face 2"/>
          <p:cNvSpPr/>
          <p:nvPr/>
        </p:nvSpPr>
        <p:spPr>
          <a:xfrm>
            <a:off x="2854319" y="3836719"/>
            <a:ext cx="393275" cy="341862"/>
          </a:xfrm>
          <a:prstGeom prst="smileyFac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2612572" y="2731938"/>
            <a:ext cx="1101613" cy="921973"/>
          </a:xfrm>
          <a:prstGeom prst="wedgeRoundRectCallout">
            <a:avLst>
              <a:gd name="adj1" fmla="val -18817"/>
              <a:gd name="adj2" fmla="val 6743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Hi guys! Where do you want me?</a:t>
            </a:r>
          </a:p>
        </p:txBody>
      </p:sp>
      <p:sp>
        <p:nvSpPr>
          <p:cNvPr id="8" name="Cross 7"/>
          <p:cNvSpPr/>
          <p:nvPr/>
        </p:nvSpPr>
        <p:spPr>
          <a:xfrm>
            <a:off x="4741667" y="3709451"/>
            <a:ext cx="424543" cy="436617"/>
          </a:xfrm>
          <a:prstGeom prst="plu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ross 16"/>
          <p:cNvSpPr/>
          <p:nvPr/>
        </p:nvSpPr>
        <p:spPr>
          <a:xfrm>
            <a:off x="4121731" y="2295321"/>
            <a:ext cx="424543" cy="436617"/>
          </a:xfrm>
          <a:prstGeom prst="plu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hape 174"/>
          <p:cNvCxnSpPr/>
          <p:nvPr/>
        </p:nvCxnSpPr>
        <p:spPr>
          <a:xfrm flipH="1">
            <a:off x="4583813" y="2455568"/>
            <a:ext cx="1686359" cy="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" name="Shape 176"/>
          <p:cNvSpPr txBox="1"/>
          <p:nvPr/>
        </p:nvSpPr>
        <p:spPr>
          <a:xfrm>
            <a:off x="6270171" y="2166613"/>
            <a:ext cx="1432200" cy="39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" dirty="0"/>
              <a:t>Yellow </a:t>
            </a:r>
            <a:r>
              <a:rPr lang="en-US" dirty="0"/>
              <a:t>Cluster Center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1075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304800" y="857250"/>
            <a:ext cx="5470500" cy="490500"/>
          </a:xfrm>
          <a:prstGeom prst="rect">
            <a:avLst/>
          </a:prstGeom>
        </p:spPr>
        <p:txBody>
          <a:bodyPr vert="horz" wrap="square" lIns="68575" tIns="68575" rIns="68575" bIns="68575" numCol="1" rtlCol="0" anchor="ctr" anchorCtr="0">
            <a:noAutofit/>
          </a:bodyPr>
          <a:lstStyle/>
          <a:p>
            <a:r>
              <a:rPr lang="en-US" dirty="0"/>
              <a:t>Predictions using a trained </a:t>
            </a:r>
            <a:r>
              <a:rPr lang="en-US" dirty="0" err="1"/>
              <a:t>KMeans</a:t>
            </a:r>
            <a:r>
              <a:rPr lang="en-US" dirty="0"/>
              <a:t> model</a:t>
            </a:r>
            <a:endParaRPr dirty="0"/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5026" y="1862126"/>
            <a:ext cx="4733925" cy="3133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4" name="Shape 174"/>
          <p:cNvCxnSpPr/>
          <p:nvPr/>
        </p:nvCxnSpPr>
        <p:spPr>
          <a:xfrm flipH="1">
            <a:off x="4583813" y="2455568"/>
            <a:ext cx="1686359" cy="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75" name="Shape 175"/>
          <p:cNvCxnSpPr/>
          <p:nvPr/>
        </p:nvCxnSpPr>
        <p:spPr>
          <a:xfrm flipH="1">
            <a:off x="5173983" y="3925005"/>
            <a:ext cx="1985012" cy="29268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76" name="Shape 176"/>
          <p:cNvSpPr txBox="1"/>
          <p:nvPr/>
        </p:nvSpPr>
        <p:spPr>
          <a:xfrm>
            <a:off x="6270171" y="2166613"/>
            <a:ext cx="1432200" cy="39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" dirty="0"/>
              <a:t>Yellow </a:t>
            </a:r>
            <a:r>
              <a:rPr lang="en-US" dirty="0"/>
              <a:t>Cluster Center</a:t>
            </a:r>
            <a:endParaRPr dirty="0"/>
          </a:p>
        </p:txBody>
      </p:sp>
      <p:sp>
        <p:nvSpPr>
          <p:cNvPr id="177" name="Shape 177"/>
          <p:cNvSpPr txBox="1"/>
          <p:nvPr/>
        </p:nvSpPr>
        <p:spPr>
          <a:xfrm>
            <a:off x="7231925" y="3560350"/>
            <a:ext cx="1575400" cy="29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dirty="0"/>
              <a:t>Purple Cluster Center</a:t>
            </a:r>
            <a:endParaRPr dirty="0"/>
          </a:p>
        </p:txBody>
      </p:sp>
      <p:sp>
        <p:nvSpPr>
          <p:cNvPr id="3" name="Smiley Face 2"/>
          <p:cNvSpPr/>
          <p:nvPr/>
        </p:nvSpPr>
        <p:spPr>
          <a:xfrm>
            <a:off x="2854319" y="3836719"/>
            <a:ext cx="393275" cy="341862"/>
          </a:xfrm>
          <a:prstGeom prst="smileyFac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413657" y="1597480"/>
            <a:ext cx="2544536" cy="1962871"/>
          </a:xfrm>
          <a:prstGeom prst="wedgeRoundRectCallout">
            <a:avLst>
              <a:gd name="adj1" fmla="val 43460"/>
              <a:gd name="adj2" fmla="val 6444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 had better use python to figure out which cluster center is the closest</a:t>
            </a:r>
          </a:p>
          <a:p>
            <a:pPr algn="ctr"/>
            <a:r>
              <a:rPr lang="mr-IN" sz="1400" dirty="0" err="1"/>
              <a:t>np.sqrt</a:t>
            </a:r>
            <a:r>
              <a:rPr lang="mr-IN" sz="1400" dirty="0"/>
              <a:t>(</a:t>
            </a:r>
            <a:r>
              <a:rPr lang="mr-IN" sz="1400" dirty="0" err="1"/>
              <a:t>sum</a:t>
            </a:r>
            <a:r>
              <a:rPr lang="mr-IN" sz="1400" dirty="0"/>
              <a:t>((</a:t>
            </a:r>
            <a:r>
              <a:rPr lang="mr-IN" sz="1400" dirty="0" err="1"/>
              <a:t>x</a:t>
            </a:r>
            <a:r>
              <a:rPr lang="mr-IN" sz="1400" dirty="0"/>
              <a:t> - </a:t>
            </a:r>
            <a:r>
              <a:rPr lang="mr-IN" sz="1400" dirty="0" err="1"/>
              <a:t>y</a:t>
            </a:r>
            <a:r>
              <a:rPr lang="mr-IN" sz="1400" dirty="0"/>
              <a:t>) ** 2))</a:t>
            </a:r>
            <a:r>
              <a:rPr lang="en-US" sz="1400" dirty="0"/>
              <a:t> 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Hmm, I could also figure this out using </a:t>
            </a:r>
            <a:r>
              <a:rPr lang="en-US" sz="1400" dirty="0" err="1"/>
              <a:t>kmeans.predict</a:t>
            </a:r>
            <a:r>
              <a:rPr lang="en-US" sz="1400" dirty="0"/>
              <a:t>(</a:t>
            </a:r>
            <a:r>
              <a:rPr lang="en-US" sz="1400" dirty="0" err="1"/>
              <a:t>new_data</a:t>
            </a:r>
            <a:r>
              <a:rPr lang="en-US" sz="1400" dirty="0"/>
              <a:t>)</a:t>
            </a:r>
          </a:p>
        </p:txBody>
      </p:sp>
      <p:sp>
        <p:nvSpPr>
          <p:cNvPr id="8" name="Cross 7"/>
          <p:cNvSpPr/>
          <p:nvPr/>
        </p:nvSpPr>
        <p:spPr>
          <a:xfrm>
            <a:off x="4728904" y="3727783"/>
            <a:ext cx="424543" cy="436617"/>
          </a:xfrm>
          <a:prstGeom prst="plu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ross 16"/>
          <p:cNvSpPr/>
          <p:nvPr/>
        </p:nvSpPr>
        <p:spPr>
          <a:xfrm>
            <a:off x="4159269" y="2287638"/>
            <a:ext cx="424543" cy="436617"/>
          </a:xfrm>
          <a:prstGeom prst="plu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3352800" y="4004788"/>
            <a:ext cx="1295400" cy="0"/>
          </a:xfrm>
          <a:prstGeom prst="line">
            <a:avLst/>
          </a:prstGeom>
          <a:ln w="8255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282044" y="2505945"/>
            <a:ext cx="1041081" cy="1330774"/>
          </a:xfrm>
          <a:prstGeom prst="line">
            <a:avLst/>
          </a:prstGeom>
          <a:ln w="8255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284737"/>
      </p:ext>
    </p:extLst>
  </p:cSld>
  <p:clrMapOvr>
    <a:masterClrMapping/>
  </p:clrMapOvr>
</p:sld>
</file>

<file path=ppt/theme/theme1.xml><?xml version="1.0" encoding="utf-8"?>
<a:theme xmlns:a="http://schemas.openxmlformats.org/drawingml/2006/main" name="1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13740</TotalTime>
  <Words>324</Words>
  <Application>Microsoft Office PowerPoint</Application>
  <PresentationFormat>On-screen Show (4:3)</PresentationFormat>
  <Paragraphs>45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Mangal</vt:lpstr>
      <vt:lpstr>Roboto</vt:lpstr>
      <vt:lpstr>Times New Roman</vt:lpstr>
      <vt:lpstr>1_Unbranded</vt:lpstr>
      <vt:lpstr>Kmeans</vt:lpstr>
      <vt:lpstr>Unsupervised Learning</vt:lpstr>
      <vt:lpstr>Clustering</vt:lpstr>
      <vt:lpstr>K Means</vt:lpstr>
      <vt:lpstr>KMeans</vt:lpstr>
      <vt:lpstr>KMeans</vt:lpstr>
      <vt:lpstr>Predictions using a trained KMeans model</vt:lpstr>
      <vt:lpstr>Predictions using a trained KMeans model</vt:lpstr>
      <vt:lpstr>Predictions using a trained KMeans model</vt:lpstr>
      <vt:lpstr>Predictions using a trained KMeans model</vt:lpstr>
      <vt:lpstr>Questions /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Demetrius Tsitrelis</cp:lastModifiedBy>
  <cp:revision>1681</cp:revision>
  <cp:lastPrinted>2016-01-30T16:23:56Z</cp:lastPrinted>
  <dcterms:created xsi:type="dcterms:W3CDTF">2015-01-20T17:19:00Z</dcterms:created>
  <dcterms:modified xsi:type="dcterms:W3CDTF">2018-09-09T05:11:03Z</dcterms:modified>
</cp:coreProperties>
</file>