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266" r:id="rId3"/>
    <p:sldId id="294" r:id="rId4"/>
    <p:sldId id="295" r:id="rId5"/>
    <p:sldId id="296" r:id="rId6"/>
    <p:sldId id="297" r:id="rId7"/>
    <p:sldId id="298" r:id="rId8"/>
    <p:sldId id="299" r:id="rId9"/>
    <p:sldId id="267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68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6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270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265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6"/>
    <p:restoredTop sz="79483"/>
  </p:normalViewPr>
  <p:slideViewPr>
    <p:cSldViewPr snapToGrid="0" snapToObjects="1">
      <p:cViewPr>
        <p:scale>
          <a:sx n="91" d="100"/>
          <a:sy n="91" d="100"/>
        </p:scale>
        <p:origin x="10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E7032-2705-154D-8C4F-4E13312CED13}" type="datetimeFigureOut">
              <a:rPr kumimoji="1" lang="zh-CN" altLang="en-US" smtClean="0"/>
              <a:t>2017/7/20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01908-9342-3741-993C-B86250C7E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538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01908-9342-3741-993C-B86250C7EB4E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0623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01908-9342-3741-993C-B86250C7EB4E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696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01908-9342-3741-993C-B86250C7EB4E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893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01908-9342-3741-993C-B86250C7EB4E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555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01908-9342-3741-993C-B86250C7EB4E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9580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01908-9342-3741-993C-B86250C7EB4E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757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01908-9342-3741-993C-B86250C7EB4E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3598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01908-9342-3741-993C-B86250C7EB4E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5501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01908-9342-3741-993C-B86250C7EB4E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7711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latin typeface="+mj-lt"/>
                <a:ea typeface="+mj-ea"/>
                <a:cs typeface="+mj-cs"/>
                <a:sym typeface="Calibri"/>
              </a:rPr>
              <a:t>ORM:</a:t>
            </a:r>
            <a:r>
              <a:rPr lang="zh-CN" altLang="en-US" sz="1200" dirty="0" smtClean="0">
                <a:latin typeface="+mj-lt"/>
                <a:ea typeface="+mj-ea"/>
                <a:cs typeface="+mj-cs"/>
                <a:sym typeface="Calibri"/>
              </a:rPr>
              <a:t>对象关系映射。使得我们的通用数据库交互变得简单。我在编程的时候只需要对实体类对象进行操作，只需要关心对象，直接在代码中完成增删查改。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0958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01908-9342-3741-993C-B86250C7EB4E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667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01908-9342-3741-993C-B86250C7EB4E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614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活动：生命周期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使用返回栈管理任务；每启动一个新的活动，就会覆盖在原活动之上，然后点击</a:t>
            </a:r>
            <a:r>
              <a:rPr kumimoji="1" lang="en-US" altLang="zh-CN" dirty="0" smtClean="0"/>
              <a:t>Back</a:t>
            </a:r>
            <a:r>
              <a:rPr kumimoji="1" lang="zh-CN" altLang="en-US" dirty="0" smtClean="0"/>
              <a:t>键会销毁最上面的活动，下面的一个活动就会重新显示出来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Manifest(</a:t>
            </a:r>
            <a:r>
              <a:rPr kumimoji="1" lang="zh-CN" altLang="en-US" dirty="0" smtClean="0"/>
              <a:t>注册、</a:t>
            </a:r>
            <a:r>
              <a:rPr kumimoji="1" lang="en-US" altLang="zh-CN" dirty="0" smtClean="0"/>
              <a:t>label)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Toast(</a:t>
            </a:r>
            <a:r>
              <a:rPr kumimoji="1" lang="zh-CN" altLang="en-US" dirty="0" smtClean="0"/>
              <a:t>提醒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Menu(</a:t>
            </a:r>
            <a:r>
              <a:rPr kumimoji="1" lang="zh-CN" altLang="en-US" dirty="0" smtClean="0"/>
              <a:t>菜单不占用手机空间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Intent(</a:t>
            </a:r>
            <a:r>
              <a:rPr kumimoji="1" lang="zh-CN" altLang="en-US" dirty="0" smtClean="0"/>
              <a:t>在各个活动中穿梭，各组件进行交互的重要方式；启动活动、服务、发送广播</a:t>
            </a:r>
            <a:r>
              <a:rPr kumimoji="1" lang="en-US" altLang="zh-CN" dirty="0" smtClean="0"/>
              <a:t>)</a:t>
            </a:r>
            <a:endParaRPr kumimoji="1" lang="zh-CN" altLang="en-US" dirty="0" smtClean="0"/>
          </a:p>
          <a:p>
            <a:r>
              <a:rPr kumimoji="1" lang="zh-CN" altLang="en-US" dirty="0" smtClean="0"/>
              <a:t>控件：</a:t>
            </a:r>
            <a:r>
              <a:rPr kumimoji="1" lang="en-US" altLang="zh-CN" dirty="0" err="1" smtClean="0"/>
              <a:t>TextView</a:t>
            </a:r>
            <a:r>
              <a:rPr kumimoji="1" lang="en-US" altLang="zh-CN" dirty="0" smtClean="0"/>
              <a:t>/Button/</a:t>
            </a:r>
            <a:r>
              <a:rPr kumimoji="1" lang="en-US" altLang="zh-CN" dirty="0" err="1" smtClean="0"/>
              <a:t>EditText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ImageView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ProgressBar</a:t>
            </a:r>
            <a:r>
              <a:rPr kumimoji="1" lang="en-US" altLang="zh-CN" dirty="0" smtClean="0"/>
              <a:t>/Dialog/</a:t>
            </a:r>
            <a:r>
              <a:rPr kumimoji="1" lang="en-US" altLang="zh-CN" dirty="0" err="1" smtClean="0"/>
              <a:t>ListView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RecyclerView</a:t>
            </a:r>
            <a:r>
              <a:rPr kumimoji="1" lang="en-US" altLang="zh-CN" baseline="0" dirty="0" smtClean="0"/>
              <a:t>  </a:t>
            </a:r>
          </a:p>
          <a:p>
            <a:r>
              <a:rPr kumimoji="1" lang="zh-CN" altLang="en-US" dirty="0" smtClean="0"/>
              <a:t>布局：</a:t>
            </a:r>
            <a:r>
              <a:rPr kumimoji="1" lang="en-US" altLang="zh-CN" dirty="0" err="1" smtClean="0"/>
              <a:t>LinearLayout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RelativeLayout</a:t>
            </a:r>
            <a:r>
              <a:rPr kumimoji="1" lang="zh-CN" altLang="en-US" dirty="0" smtClean="0"/>
              <a:t>（线性、相对）</a:t>
            </a:r>
          </a:p>
          <a:p>
            <a:r>
              <a:rPr kumimoji="1" lang="en-US" altLang="zh-CN" dirty="0" smtClean="0"/>
              <a:t>Material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Design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ToolBar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Navigation</a:t>
            </a:r>
            <a:r>
              <a:rPr kumimoji="1" lang="en-US" altLang="zh-CN" baseline="0" dirty="0" smtClean="0"/>
              <a:t> View</a:t>
            </a:r>
            <a:r>
              <a:rPr kumimoji="1" lang="zh-CN" altLang="en-US" baseline="0" dirty="0" smtClean="0"/>
              <a:t>、</a:t>
            </a:r>
            <a:r>
              <a:rPr kumimoji="1" lang="en-US" altLang="zh-CN" baseline="0" dirty="0" err="1" smtClean="0"/>
              <a:t>CoordinatorLayout</a:t>
            </a:r>
            <a:r>
              <a:rPr kumimoji="1" lang="zh-CN" altLang="en-US" baseline="0" dirty="0" smtClean="0"/>
              <a:t>、</a:t>
            </a:r>
            <a:r>
              <a:rPr kumimoji="1" lang="en-US" altLang="zh-CN" baseline="0" dirty="0" err="1" smtClean="0"/>
              <a:t>AppBarLayout</a:t>
            </a:r>
            <a:r>
              <a:rPr kumimoji="1" lang="zh-CN" altLang="en-US" baseline="0" dirty="0" smtClean="0"/>
              <a:t>、</a:t>
            </a:r>
            <a:r>
              <a:rPr kumimoji="1" lang="en-US" altLang="zh-CN" baseline="0" dirty="0" err="1" smtClean="0"/>
              <a:t>CollapsingToolBarLayout</a:t>
            </a:r>
            <a:r>
              <a:rPr kumimoji="1" lang="en-US" altLang="zh-CN" baseline="0" dirty="0" smtClean="0"/>
              <a:t>(</a:t>
            </a:r>
            <a:r>
              <a:rPr kumimoji="1" lang="zh-CN" altLang="en-US" baseline="0" dirty="0" smtClean="0"/>
              <a:t>可折叠式标题栏</a:t>
            </a:r>
            <a:r>
              <a:rPr kumimoji="1" lang="en-US" altLang="zh-CN" baseline="0" dirty="0" smtClean="0"/>
              <a:t>)</a:t>
            </a:r>
            <a:endParaRPr kumimoji="1" lang="zh-CN" altLang="en-US" dirty="0" smtClean="0"/>
          </a:p>
          <a:p>
            <a:r>
              <a:rPr kumimoji="1" lang="zh-CN" altLang="en-US" dirty="0" smtClean="0"/>
              <a:t>网络技术：</a:t>
            </a:r>
            <a:r>
              <a:rPr kumimoji="1" lang="en-US" altLang="zh-CN" dirty="0" err="1" smtClean="0"/>
              <a:t>WebView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GSON</a:t>
            </a:r>
            <a:r>
              <a:rPr kumimoji="1" lang="zh-CN" altLang="en-US" dirty="0" smtClean="0"/>
              <a:t>库解析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格式数据</a:t>
            </a:r>
          </a:p>
          <a:p>
            <a:r>
              <a:rPr kumimoji="1" lang="en-US" altLang="zh-CN" dirty="0" err="1" smtClean="0"/>
              <a:t>RichText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Editor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Glide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Multipart</a:t>
            </a:r>
            <a:endParaRPr kumimoji="1" lang="zh-CN" altLang="en-US" dirty="0" smtClean="0"/>
          </a:p>
          <a:p>
            <a:r>
              <a:rPr kumimoji="1" lang="zh-CN" altLang="en-US" dirty="0" smtClean="0"/>
              <a:t>数据绑定、条件渲染、事件绑定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01908-9342-3741-993C-B86250C7EB4E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6110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01908-9342-3741-993C-B86250C7EB4E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429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01908-9342-3741-993C-B86250C7EB4E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9990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01908-9342-3741-993C-B86250C7EB4E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29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01908-9342-3741-993C-B86250C7EB4E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8594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01908-9342-3741-993C-B86250C7EB4E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1805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097278" y="1845734"/>
            <a:ext cx="4937761" cy="402336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398068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校园问答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App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GROUP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552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个人工作</a:t>
            </a:r>
            <a:endParaRPr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1. RESTful API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文档：负责用户相关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API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的编写</a:t>
            </a:r>
            <a:endParaRPr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2. 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服务端功能代码编写：</a:t>
            </a:r>
            <a:endParaRPr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/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1. </a:t>
            </a:r>
            <a:r>
              <a:rPr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用户，问题，回答相关业务逻辑和数据持久化的编写；</a:t>
            </a:r>
            <a:endParaRPr lang="en-US" altLang="zh-CN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/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2. </a:t>
            </a:r>
            <a:r>
              <a:rPr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富文本，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图片，语音上</a:t>
            </a:r>
            <a:r>
              <a:rPr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传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；</a:t>
            </a:r>
            <a:endParaRPr lang="en-US" altLang="zh-CN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/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3. 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服务端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HTTPS;</a:t>
            </a:r>
            <a:endParaRPr lang="en-US" altLang="zh-CN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/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4. </a:t>
            </a:r>
            <a:r>
              <a:rPr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搜索功能；</a:t>
            </a:r>
            <a:endParaRPr lang="en-US" altLang="zh-CN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3. 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文档</a:t>
            </a:r>
            <a:endParaRPr lang="en-US" altLang="zh-CN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/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1. 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服务端设计文档，代码说明文档；</a:t>
            </a:r>
            <a:endParaRPr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/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2. 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和朱修羽合作编写测试分析计划文档，测试分析报告文档；</a:t>
            </a:r>
            <a:endParaRPr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636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个人工作</a:t>
            </a:r>
            <a:endParaRPr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部署：阿里云服务器部署，运营，维护；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https://120.24.19.11:8443/v2/api</a:t>
            </a:r>
          </a:p>
          <a:p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测试： 单元测试，设计测试用例，编写测试代码；借助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POSTMAN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工具测试；和客户端进行系统测试；</a:t>
            </a:r>
            <a:endParaRPr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70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工具</a:t>
            </a:r>
            <a:endParaRPr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管理： 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GIT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， 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GITLAB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；</a:t>
            </a:r>
            <a:endParaRPr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IDE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： </a:t>
            </a:r>
            <a:r>
              <a:rPr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Intellij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 IDEA 2017.1</a:t>
            </a:r>
          </a:p>
          <a:p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服务器：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Tomcat8.0.45</a:t>
            </a:r>
          </a:p>
          <a:p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数据库：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MySQL5.7.16</a:t>
            </a:r>
          </a:p>
          <a:p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请求模拟： 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209524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技术</a:t>
            </a:r>
            <a:endParaRPr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1. 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数据持久化：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ORM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， 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Database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；</a:t>
            </a:r>
            <a:endParaRPr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2. API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设计：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REST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；</a:t>
            </a:r>
            <a:endParaRPr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3. 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通信协议：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HTTP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， 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HTTPS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；</a:t>
            </a:r>
            <a:endParaRPr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4. 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文件上传：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Multipart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；</a:t>
            </a:r>
            <a:endParaRPr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5. 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搜索： 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Index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；</a:t>
            </a:r>
            <a:endParaRPr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737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主要框架</a:t>
            </a:r>
            <a:endParaRPr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1. </a:t>
            </a:r>
            <a:r>
              <a:rPr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S</a:t>
            </a:r>
            <a:r>
              <a:rPr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pringmvc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  4.3.7.RELEASE</a:t>
            </a:r>
          </a:p>
          <a:p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2. Hibernate 5.2.8.Final</a:t>
            </a:r>
          </a:p>
          <a:p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3. </a:t>
            </a:r>
            <a:r>
              <a:rPr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Lucene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 6.6.0</a:t>
            </a:r>
          </a:p>
          <a:p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4. Junit 4.12</a:t>
            </a:r>
          </a:p>
          <a:p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5. 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其他：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Jackson 2.8.8; </a:t>
            </a:r>
            <a:r>
              <a:rPr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javax.mail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 1.5.6; commons-</a:t>
            </a:r>
            <a:r>
              <a:rPr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fileupload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 1.3.2; log4j 1.2.17; spring-test;</a:t>
            </a:r>
          </a:p>
        </p:txBody>
      </p:sp>
    </p:spTree>
    <p:extLst>
      <p:ext uri="{BB962C8B-B14F-4D97-AF65-F5344CB8AC3E}">
        <p14:creationId xmlns:p14="http://schemas.microsoft.com/office/powerpoint/2010/main" val="172364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工作量统计</a:t>
            </a:r>
            <a:endParaRPr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代码行数统计：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6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k+;</a:t>
            </a:r>
          </a:p>
          <a:p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Commit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提交记录：</a:t>
            </a:r>
            <a:endParaRPr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6" y="2257457"/>
            <a:ext cx="5599113" cy="372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1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工作量统计</a:t>
            </a:r>
            <a:endParaRPr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文档页数：</a:t>
            </a:r>
            <a:endParaRPr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1. 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代码说明文档：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11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页；</a:t>
            </a:r>
            <a:endParaRPr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2. 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设计文档： 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10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页；</a:t>
            </a:r>
            <a:endParaRPr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3. 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测试分析计划：参与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5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页</a:t>
            </a:r>
            <a:endParaRPr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4. 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测试报告：参与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5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页</a:t>
            </a:r>
            <a:endParaRPr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585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参与管理</a:t>
            </a:r>
            <a:endParaRPr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Git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 Commit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记录：</a:t>
            </a:r>
            <a:endParaRPr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0" indent="0">
              <a:buNone/>
            </a:pPr>
            <a:endParaRPr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25" y="2449901"/>
            <a:ext cx="10470005" cy="248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2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参与管理</a:t>
            </a:r>
            <a:endParaRPr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开会：每周一次开会讨论；</a:t>
            </a:r>
            <a:endParaRPr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审查：同行评审，代码审查，结对编程，团队评审；</a:t>
            </a:r>
            <a:endParaRPr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353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76684" y="2639962"/>
            <a:ext cx="1578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 smtClean="0">
                <a:latin typeface="Heiti SC Light" charset="-122"/>
                <a:ea typeface="Heiti SC Light" charset="-122"/>
                <a:cs typeface="Heiti SC Light" charset="-122"/>
              </a:rPr>
              <a:t>路萍</a:t>
            </a:r>
            <a:endParaRPr kumimoji="1" lang="zh-CN" altLang="en-US" sz="5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988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61935" y="2389239"/>
            <a:ext cx="1578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 smtClean="0">
                <a:latin typeface="Heiti SC Light" charset="-122"/>
                <a:ea typeface="Heiti SC Light" charset="-122"/>
                <a:cs typeface="Heiti SC Light" charset="-122"/>
              </a:rPr>
              <a:t>李聪</a:t>
            </a:r>
            <a:endParaRPr kumimoji="1" lang="zh-CN" altLang="en-US" sz="5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919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目录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个人任务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本课程学习的软件工程理论、方法和技术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项目开发过程中学习的技术和工具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项目开发过程中使用的辅助工具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个人相关工作量统计数据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参与项目管理、过程管理、配置管理、质量管理的结果</a:t>
            </a:r>
          </a:p>
        </p:txBody>
      </p:sp>
    </p:spTree>
    <p:extLst>
      <p:ext uri="{BB962C8B-B14F-4D97-AF65-F5344CB8AC3E}">
        <p14:creationId xmlns:p14="http://schemas.microsoft.com/office/powerpoint/2010/main" val="53431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个人任务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058401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前期：参与讨论页面设计、编写问题的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API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；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中期：完成文章详情页面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+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文章评论页面；回答详情页面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+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回答评论页面；问题详情页面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+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问题回答展示页面；写回答页面；富文本显示；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后期：完成需求文档、设计文档、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Demo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录制；</a:t>
            </a:r>
            <a:endParaRPr kumimoji="1" lang="zh-CN" altLang="en-US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60" y="0"/>
            <a:ext cx="5380118" cy="61795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665" y="0"/>
            <a:ext cx="3857625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290" y="0"/>
            <a:ext cx="3857625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80" y="0"/>
            <a:ext cx="3857625" cy="685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205" y="0"/>
            <a:ext cx="3857625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289" y="0"/>
            <a:ext cx="3857625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288" y="-7374"/>
            <a:ext cx="3857625" cy="6858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051" y="-7374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学习的软件工程理论、方法、技术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zh-CN" altLang="en-US" b="1" dirty="0" smtClean="0">
                <a:latin typeface="Heiti SC Light" charset="-122"/>
                <a:ea typeface="Heiti SC Light" charset="-122"/>
                <a:cs typeface="Heiti SC Light" charset="-122"/>
              </a:rPr>
              <a:t>使用</a:t>
            </a:r>
            <a:r>
              <a:rPr kumimoji="1" lang="en-US" altLang="zh-CN" b="1" dirty="0" err="1" smtClean="0">
                <a:latin typeface="Heiti SC Light" charset="-122"/>
                <a:ea typeface="Heiti SC Light" charset="-122"/>
                <a:cs typeface="Heiti SC Light" charset="-122"/>
              </a:rPr>
              <a:t>Git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：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Distributed</a:t>
            </a:r>
            <a:r>
              <a:rPr kumimoji="1"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Version</a:t>
            </a:r>
            <a:r>
              <a:rPr kumimoji="1"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Control</a:t>
            </a:r>
            <a:endParaRPr kumimoji="1" lang="zh-CN" altLang="en-US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>
              <a:buFont typeface="Arial" charset="0"/>
              <a:buChar char="•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开发功能时使用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dev_lp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分支，修改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bug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时另开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fix_bug_lp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分支，做富文本实验时另开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richEditor_lp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分支；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buFont typeface="Arial" charset="0"/>
              <a:buChar char="•"/>
            </a:pPr>
            <a:r>
              <a:rPr kumimoji="1" lang="zh-CN" altLang="en-US" b="1" dirty="0" smtClean="0">
                <a:latin typeface="Heiti SC Light" charset="-122"/>
                <a:ea typeface="Heiti SC Light" charset="-122"/>
                <a:cs typeface="Heiti SC Light" charset="-122"/>
              </a:rPr>
              <a:t> 任务思维和过程思维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：</a:t>
            </a:r>
          </a:p>
          <a:p>
            <a:pPr lvl="1">
              <a:buFont typeface="Arial" charset="0"/>
              <a:buChar char="•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问题的提出，分析需求，软件的设计、实现、确认；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buFont typeface="Arial" charset="0"/>
              <a:buChar char="•"/>
            </a:pPr>
            <a:r>
              <a:rPr kumimoji="1" lang="zh-CN" altLang="en-US" b="1" dirty="0" smtClean="0">
                <a:latin typeface="Heiti SC Light" charset="-122"/>
                <a:ea typeface="Heiti SC Light" charset="-122"/>
                <a:cs typeface="Heiti SC Light" charset="-122"/>
              </a:rPr>
              <a:t> 软件项目管理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：</a:t>
            </a:r>
          </a:p>
          <a:p>
            <a:pPr lvl="1">
              <a:buFont typeface="Arial" charset="0"/>
              <a:buChar char="•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项目启动、规划、实施、收尾；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buFont typeface="Arial" charset="0"/>
              <a:buChar char="•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zh-CN" altLang="en-US" b="1" dirty="0">
                <a:latin typeface="Heiti SC Light" charset="-122"/>
                <a:ea typeface="Heiti SC Light" charset="-122"/>
                <a:cs typeface="Heiti SC Light" charset="-122"/>
              </a:rPr>
              <a:t>面向对象思想</a:t>
            </a:r>
            <a:r>
              <a:rPr kumimoji="1" lang="zh-CN" altLang="en-US" b="1" dirty="0" smtClean="0">
                <a:latin typeface="Heiti SC Light" charset="-122"/>
                <a:ea typeface="Heiti SC Light" charset="-122"/>
                <a:cs typeface="Heiti SC Light" charset="-122"/>
              </a:rPr>
              <a:t>：</a:t>
            </a:r>
          </a:p>
          <a:p>
            <a:pPr lvl="1">
              <a:buFont typeface="Arial" charset="0"/>
              <a:buChar char="•"/>
            </a:pP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基础：对象、类、封装、消息、关联聚合、多态性；软件建模；</a:t>
            </a:r>
          </a:p>
          <a:p>
            <a:pPr lvl="1">
              <a:buFont typeface="Arial" charset="0"/>
              <a:buChar char="•"/>
            </a:pP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分析：功能模型、分析对象模型；</a:t>
            </a:r>
          </a:p>
          <a:p>
            <a:pPr lvl="1">
              <a:buFont typeface="Arial" charset="0"/>
              <a:buChar char="•"/>
            </a:pP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设计：集中研究系统的软件实现问题（结构设计、详细设计、用户界面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设计）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62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项目开发过程中学习的技术和工具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Distributed Version Control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：使用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GitLab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进行版本控制、代码托管；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Material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Design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：界面设计风格；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REST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：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API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设计风格；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HTTP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：向服务器端发送请求；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(GET/POST/PUT/DELETE/PATCH)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Android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基础知识：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Activity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、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 Widget 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、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Layout</a:t>
            </a:r>
            <a:r>
              <a:rPr kumimoji="1" lang="mr-IN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…</a:t>
            </a:r>
            <a:endParaRPr kumimoji="1" lang="zh-CN" altLang="en-US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使用类库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&amp;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框架：</a:t>
            </a:r>
            <a:r>
              <a:rPr kumimoji="1"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Gson</a:t>
            </a:r>
            <a:r>
              <a:rPr kumimoji="1" lang="en-US" altLang="zh-CN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;</a:t>
            </a:r>
            <a:r>
              <a:rPr kumimoji="1"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CircleImageView</a:t>
            </a:r>
            <a:r>
              <a:rPr kumimoji="1" lang="en-US" altLang="zh-CN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;</a:t>
            </a:r>
            <a:r>
              <a:rPr kumimoji="1"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Glide;</a:t>
            </a:r>
            <a:r>
              <a:rPr kumimoji="1"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ButterKnife</a:t>
            </a:r>
            <a:r>
              <a:rPr kumimoji="1" lang="en-US" altLang="zh-CN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;</a:t>
            </a:r>
            <a:r>
              <a:rPr kumimoji="1"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Retrofit</a:t>
            </a:r>
            <a:r>
              <a:rPr kumimoji="1" lang="en-US" altLang="zh-CN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；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OKHttp3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；</a:t>
            </a:r>
            <a:r>
              <a:rPr kumimoji="1" lang="en-US" altLang="zh-CN" dirty="0" err="1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RichEditor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；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Android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开发规范：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 http://</a:t>
            </a:r>
            <a:r>
              <a:rPr kumimoji="1"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www.androidchina.net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/2141.html</a:t>
            </a:r>
            <a:endParaRPr kumimoji="1" lang="zh-CN" altLang="en-US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准备工具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&amp;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环境：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JDK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1.8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、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Android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SDK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23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、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Android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Studio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3.1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、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Log(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Log.e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</a:p>
          <a:p>
            <a:pPr marL="0" indent="0">
              <a:buNone/>
            </a:pP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0" indent="0">
              <a:buNone/>
            </a:pPr>
            <a:endParaRPr kumimoji="1" lang="en-US" altLang="zh-CN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endParaRPr kumimoji="1" lang="zh-CN" altLang="en-US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206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开发中使用的辅助工具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GitLab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Sublime Text3;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6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个人工作量统计数据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356852"/>
            <a:ext cx="10058400" cy="4512242"/>
          </a:xfrm>
        </p:spPr>
        <p:txBody>
          <a:bodyPr/>
          <a:lstStyle/>
          <a:p>
            <a:pPr marL="0" indent="0">
              <a:buNone/>
            </a:pPr>
            <a:endParaRPr kumimoji="1" lang="zh-CN" altLang="en-US" dirty="0" smtClean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文档规模数：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需求文档：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13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页  共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2636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字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设计文档：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73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页  共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1290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字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业务代码行：</a:t>
            </a:r>
            <a:r>
              <a:rPr kumimoji="1" lang="hr-HR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4323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371654"/>
            <a:ext cx="4627118" cy="26661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774" y="4789096"/>
            <a:ext cx="5215906" cy="116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9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参与项目管理、过程管理、配置管理、质量管理的结果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组会：每周周五晚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19:00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在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211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集中开会。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会议内容主要包括：本周任务完成情况、个人本周进度汇报、组内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Code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Review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、分支合并、下周任务布置等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重要会议的纪要在 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gitlab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上记录。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集中开发：每周二晚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19:00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mr-IN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–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22:00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集中在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208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开发。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Git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协同合作方式：为保证代码的可追溯性，我们对 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Git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做了如下要求：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Git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分支主要分为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master,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dev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,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feature_xxx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,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fix_xxx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。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master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分支保存大版本迭代（目前仅有一个大版本），受保护，任何人不可合并、推送，当且仅当所有人同意后在所有人注视下进行分之合并。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d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ev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分支保存小版本迭代（分支合并），受保护，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任何人不可合并、推送，当且仅当所有人同意后在所有人注视下进行分之合并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。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所有新功能一律以 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feature_xxx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或者 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dev_xxx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分支命名。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所有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debug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一律以 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fix_xxx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分支命名。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为保证代码可追溯性，分支合并一律用 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git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merge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--no-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ff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，不可用 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git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rebase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，不可省略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--no-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ff</a:t>
            </a:r>
            <a:endParaRPr kumimoji="1" lang="zh-CN" altLang="en-US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64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76684" y="2639962"/>
            <a:ext cx="1578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 smtClean="0">
                <a:latin typeface="Heiti SC Light" charset="-122"/>
                <a:ea typeface="Heiti SC Light" charset="-122"/>
                <a:cs typeface="Heiti SC Light" charset="-122"/>
              </a:rPr>
              <a:t>满磊</a:t>
            </a:r>
            <a:endParaRPr kumimoji="1" lang="zh-CN" altLang="en-US" sz="5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4548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目录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工作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汇报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个人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本课程学习的软件工程理论、方法和技术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项目开发过程中学习的技术和工具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项目开发过程中使用的辅助工具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个人相关工作量统计数据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参与项目管理、过程管理、配置管理、质量管理的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结果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个人总结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9808" lvl="1" indent="-457200">
              <a:buFont typeface="+mj-lt"/>
              <a:buAutoNum type="arabicPeriod"/>
            </a:pPr>
            <a:r>
              <a:rPr kumimoji="1" lang="en-US" altLang="zh-CN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Android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开发</a:t>
            </a:r>
            <a:endParaRPr kumimoji="1" lang="en-US" altLang="zh-CN" dirty="0" smtClean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工具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使用</a:t>
            </a:r>
            <a:endParaRPr kumimoji="1" lang="en-US" altLang="zh-CN" dirty="0" smtClean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软件开发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流程</a:t>
            </a:r>
            <a:endParaRPr kumimoji="1" lang="en-US" altLang="zh-CN" dirty="0" smtClean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团队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协作</a:t>
            </a:r>
            <a:endParaRPr kumimoji="1" lang="en-US" altLang="zh-CN" dirty="0" smtClean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发现自身不足</a:t>
            </a:r>
            <a:endParaRPr kumimoji="1" lang="en-US" altLang="zh-CN" dirty="0" smtClean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9808" lvl="1" indent="-457200">
              <a:buFont typeface="+mj-lt"/>
              <a:buAutoNum type="arabicPeriod"/>
            </a:pP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6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工作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汇报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90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个人任务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ü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b="1" dirty="0" smtClean="0">
                <a:latin typeface="Heiti SC Light" charset="-122"/>
                <a:ea typeface="Heiti SC Light" charset="-122"/>
                <a:cs typeface="Heiti SC Light" charset="-122"/>
              </a:rPr>
              <a:t>UI</a:t>
            </a:r>
            <a:r>
              <a:rPr kumimoji="1" lang="zh-CN" altLang="en-US" b="1" dirty="0" smtClean="0">
                <a:latin typeface="Heiti SC Light" charset="-122"/>
                <a:ea typeface="Heiti SC Light" charset="-122"/>
                <a:cs typeface="Heiti SC Light" charset="-122"/>
              </a:rPr>
              <a:t> 设计</a:t>
            </a:r>
            <a:endParaRPr kumimoji="1" lang="zh-CN" altLang="en-US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buFont typeface="Wingdings" charset="2"/>
              <a:buChar char="ü"/>
            </a:pPr>
            <a:r>
              <a:rPr kumimoji="1" lang="zh-CN" altLang="en-US" b="1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b="1" dirty="0" smtClean="0">
                <a:latin typeface="Heiti SC Light" charset="-122"/>
                <a:ea typeface="Heiti SC Light" charset="-122"/>
                <a:cs typeface="Heiti SC Light" charset="-122"/>
              </a:rPr>
              <a:t>API</a:t>
            </a:r>
            <a:r>
              <a:rPr kumimoji="1" lang="zh-CN" altLang="en-US" b="1" dirty="0" smtClean="0">
                <a:latin typeface="Heiti SC Light" charset="-122"/>
                <a:ea typeface="Heiti SC Light" charset="-122"/>
                <a:cs typeface="Heiti SC Light" charset="-122"/>
              </a:rPr>
              <a:t>统筹设计及维护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charset="2"/>
              <a:buChar char="ü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zh-CN" altLang="en-US" sz="2000" b="1" dirty="0" smtClean="0">
                <a:latin typeface="Heiti SC Light" charset="-122"/>
                <a:ea typeface="Heiti SC Light" charset="-122"/>
                <a:cs typeface="Heiti SC Light" charset="-122"/>
              </a:rPr>
              <a:t>代码编写</a:t>
            </a:r>
            <a:endParaRPr kumimoji="1" lang="zh-CN" altLang="en-US" sz="2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charset="2"/>
              <a:buChar char="ü"/>
            </a:pPr>
            <a:r>
              <a:rPr kumimoji="1" lang="zh-CN" altLang="en-US" sz="1600" dirty="0" smtClean="0">
                <a:latin typeface="Heiti SC Light" charset="-122"/>
                <a:ea typeface="Heiti SC Light" charset="-122"/>
                <a:cs typeface="Heiti SC Light" charset="-122"/>
              </a:rPr>
              <a:t> 登录</a:t>
            </a:r>
            <a:r>
              <a:rPr kumimoji="1"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注册页面；个人信息页面</a:t>
            </a:r>
            <a:r>
              <a:rPr kumimoji="1" lang="en-US" altLang="zh-CN" sz="16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包括好多个子页面，收藏、已提问收藏回答问题等</a:t>
            </a:r>
            <a:r>
              <a:rPr kumimoji="1" lang="en-US" altLang="zh-CN" sz="16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r>
              <a:rPr kumimoji="1"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；团队信息页面</a:t>
            </a:r>
            <a:r>
              <a:rPr kumimoji="1" lang="zh-CN" altLang="en-US" sz="1600" dirty="0" smtClean="0">
                <a:latin typeface="Heiti SC Light" charset="-122"/>
                <a:ea typeface="Heiti SC Light" charset="-122"/>
                <a:cs typeface="Heiti SC Light" charset="-122"/>
              </a:rPr>
              <a:t>； 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charset="2"/>
              <a:buChar char="ü"/>
            </a:pPr>
            <a:r>
              <a:rPr kumimoji="1" lang="zh-CN" altLang="en-US" sz="1600" dirty="0" smtClean="0">
                <a:latin typeface="Heiti SC Light" charset="-122"/>
                <a:ea typeface="Heiti SC Light" charset="-122"/>
                <a:cs typeface="Heiti SC Light" charset="-122"/>
              </a:rPr>
              <a:t> 兼</a:t>
            </a:r>
            <a:r>
              <a:rPr kumimoji="1"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做通知、语音、安全功能</a:t>
            </a:r>
            <a:r>
              <a:rPr kumimoji="1" lang="zh-CN" altLang="en-US" sz="1600" dirty="0" smtClean="0">
                <a:latin typeface="Heiti SC Light" charset="-122"/>
                <a:ea typeface="Heiti SC Light" charset="-122"/>
                <a:cs typeface="Heiti SC Light" charset="-122"/>
              </a:rPr>
              <a:t>；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charset="2"/>
              <a:buChar char="ü"/>
            </a:pPr>
            <a:r>
              <a:rPr kumimoji="1" lang="zh-CN" altLang="en-US" sz="1600" dirty="0" smtClean="0">
                <a:latin typeface="Heiti SC Light" charset="-122"/>
                <a:ea typeface="Heiti SC Light" charset="-122"/>
                <a:cs typeface="Heiti SC Light" charset="-122"/>
              </a:rPr>
              <a:t> 代码抽象，工具类编写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charset="2"/>
              <a:buChar char="ü"/>
            </a:pP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2000" b="1" dirty="0" smtClean="0">
                <a:latin typeface="Heiti SC Light" charset="-122"/>
                <a:ea typeface="Heiti SC Light" charset="-122"/>
                <a:cs typeface="Heiti SC Light" charset="-122"/>
              </a:rPr>
              <a:t>UI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zh-CN" altLang="en-US" sz="2000" b="1" dirty="0" smtClean="0">
                <a:latin typeface="Heiti SC Light" charset="-122"/>
                <a:ea typeface="Heiti SC Light" charset="-122"/>
                <a:cs typeface="Heiti SC Light" charset="-122"/>
              </a:rPr>
              <a:t>测试</a:t>
            </a:r>
            <a:endParaRPr kumimoji="1" lang="zh-CN" altLang="en-US" sz="2000" b="1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buFont typeface="Wingdings" charset="2"/>
              <a:buChar char="ü"/>
            </a:pPr>
            <a:r>
              <a:rPr kumimoji="1" lang="zh-CN" altLang="en-US" b="1" dirty="0" smtClean="0"/>
              <a:t> </a:t>
            </a:r>
            <a:r>
              <a:rPr kumimoji="1" lang="zh-CN" altLang="en-US" b="1" dirty="0" smtClean="0">
                <a:latin typeface="Heiti SC Light" charset="-122"/>
                <a:ea typeface="Heiti SC Light" charset="-122"/>
                <a:cs typeface="Heiti SC Light" charset="-122"/>
              </a:rPr>
              <a:t>文档撰写</a:t>
            </a:r>
          </a:p>
          <a:p>
            <a:pPr lvl="1">
              <a:buFont typeface="Wingdings" charset="2"/>
              <a:buChar char="ü"/>
            </a:pPr>
            <a:r>
              <a:rPr kumimoji="1" lang="zh-CN" altLang="en-US" b="1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前端测试文档</a:t>
            </a:r>
          </a:p>
          <a:p>
            <a:pPr>
              <a:buFont typeface="Wingdings" charset="2"/>
              <a:buChar char="ü"/>
            </a:pPr>
            <a:r>
              <a:rPr kumimoji="1" lang="zh-CN" altLang="en-US" b="1" dirty="0" smtClean="0">
                <a:latin typeface="Heiti SC Light" charset="-122"/>
                <a:ea typeface="Heiti SC Light" charset="-122"/>
                <a:cs typeface="Heiti SC Light" charset="-122"/>
              </a:rPr>
              <a:t> 测试服务器搭建</a:t>
            </a:r>
          </a:p>
          <a:p>
            <a:pPr>
              <a:buFont typeface="Wingdings" charset="2"/>
              <a:buChar char="ü"/>
            </a:pPr>
            <a:r>
              <a:rPr kumimoji="1" lang="zh-CN" altLang="en-US" b="1" dirty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zh-CN" altLang="en-US" b="1" dirty="0" smtClean="0">
                <a:latin typeface="Heiti SC Light" charset="-122"/>
                <a:ea typeface="Heiti SC Light" charset="-122"/>
                <a:cs typeface="Heiti SC Light" charset="-122"/>
              </a:rPr>
              <a:t>服务器 </a:t>
            </a:r>
            <a:r>
              <a:rPr kumimoji="1" lang="en-US" altLang="zh-CN" b="1" dirty="0" err="1" smtClean="0">
                <a:latin typeface="Heiti SC Light" charset="-122"/>
                <a:ea typeface="Heiti SC Light" charset="-122"/>
                <a:cs typeface="Heiti SC Light" charset="-122"/>
              </a:rPr>
              <a:t>Docker</a:t>
            </a:r>
            <a:r>
              <a:rPr kumimoji="1" lang="zh-CN" altLang="en-US" b="1" dirty="0" smtClean="0">
                <a:latin typeface="Heiti SC Light" charset="-122"/>
                <a:ea typeface="Heiti SC Light" charset="-122"/>
                <a:cs typeface="Heiti SC Light" charset="-122"/>
              </a:rPr>
              <a:t> 环境部署</a:t>
            </a:r>
            <a:endParaRPr kumimoji="1" lang="zh-CN" altLang="en-US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021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个人任务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058401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b="1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资源讨论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:</a:t>
            </a:r>
            <a:r>
              <a:rPr kumimoji="1"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面向资源、讨论可能资源、列出所有资源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界面</a:t>
            </a:r>
            <a:r>
              <a:rPr kumimoji="1" lang="zh-CN" altLang="en-US" b="1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设计</a:t>
            </a:r>
            <a:r>
              <a:rPr kumimoji="1" lang="en-US" altLang="zh-CN" b="1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:</a:t>
            </a:r>
            <a:r>
              <a:rPr kumimoji="1"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需要原型参照、前端每人设计一份界面</a:t>
            </a:r>
            <a:r>
              <a:rPr kumimoji="1" lang="en-US" altLang="zh-CN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demo</a:t>
            </a:r>
            <a:r>
              <a:rPr kumimoji="1"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、选择</a:t>
            </a:r>
            <a:r>
              <a:rPr kumimoji="1" lang="en-US" altLang="zh-CN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demo</a:t>
            </a:r>
            <a:endParaRPr kumimoji="1" lang="zh-CN" altLang="en-US" b="1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API</a:t>
            </a:r>
            <a:r>
              <a:rPr kumimoji="1" lang="zh-CN" altLang="en-US" b="1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设计</a:t>
            </a:r>
            <a:r>
              <a:rPr kumimoji="1" lang="en-US" altLang="zh-CN" b="1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:</a:t>
            </a:r>
            <a:r>
              <a:rPr kumimoji="1"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资源、</a:t>
            </a:r>
            <a:r>
              <a:rPr kumimoji="1" lang="en-US" altLang="zh-CN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rest</a:t>
            </a:r>
            <a:r>
              <a:rPr kumimoji="1"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、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分工</a:t>
            </a:r>
            <a:endParaRPr kumimoji="1" lang="zh-CN" altLang="en-US" b="1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技术</a:t>
            </a:r>
            <a:r>
              <a:rPr kumimoji="1" lang="zh-CN" altLang="en-US" b="1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准备：</a:t>
            </a:r>
            <a:r>
              <a:rPr kumimoji="1"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新手、查阅书籍、熟悉</a:t>
            </a:r>
            <a:r>
              <a:rPr kumimoji="1" lang="en-US" altLang="zh-CN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Android</a:t>
            </a:r>
            <a:r>
              <a:rPr kumimoji="1"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开发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环境</a:t>
            </a:r>
            <a:endParaRPr kumimoji="1" lang="zh-CN" altLang="en-US" b="1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文本</a:t>
            </a:r>
            <a:r>
              <a:rPr kumimoji="1" lang="en-US" altLang="zh-CN" b="1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APP</a:t>
            </a:r>
            <a:r>
              <a:rPr kumimoji="1" lang="zh-CN" altLang="en-US" b="1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：</a:t>
            </a:r>
            <a:r>
              <a:rPr kumimoji="1"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第一版、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简单、</a:t>
            </a:r>
            <a:r>
              <a:rPr kumimoji="1"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发送纯文本的</a:t>
            </a:r>
            <a:r>
              <a:rPr kumimoji="1" lang="en-US" altLang="zh-CN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APP</a:t>
            </a:r>
            <a:endParaRPr kumimoji="1" lang="en-US" altLang="zh-CN" b="1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富文本</a:t>
            </a:r>
            <a:r>
              <a:rPr kumimoji="1" lang="en-US" altLang="zh-CN" b="1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APP</a:t>
            </a:r>
            <a:r>
              <a:rPr kumimoji="1" lang="zh-CN" altLang="en-US" b="1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：</a:t>
            </a:r>
            <a:r>
              <a:rPr kumimoji="1"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第二版、用户体验、支持图片、调研</a:t>
            </a:r>
            <a:r>
              <a:rPr kumimoji="1" lang="en-US" altLang="zh-CN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Android</a:t>
            </a:r>
            <a:r>
              <a:rPr kumimoji="1"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编辑器、富文本编辑器</a:t>
            </a:r>
            <a:endParaRPr kumimoji="1" lang="en-US" altLang="zh-CN" b="1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语音</a:t>
            </a:r>
            <a:r>
              <a:rPr kumimoji="1" lang="en-US" altLang="zh-CN" b="1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APP</a:t>
            </a:r>
            <a:r>
              <a:rPr kumimoji="1" lang="zh-CN" altLang="en-US" b="1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：</a:t>
            </a:r>
            <a:r>
              <a:rPr kumimoji="1"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第三版、支持语音、调研</a:t>
            </a:r>
            <a:r>
              <a:rPr kumimoji="1" lang="en-US" altLang="zh-CN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Android</a:t>
            </a:r>
            <a:r>
              <a:rPr kumimoji="1"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语音库、语音提问</a:t>
            </a:r>
            <a:endParaRPr kumimoji="1" lang="en-US" altLang="zh-CN" b="1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项目</a:t>
            </a:r>
            <a:r>
              <a:rPr kumimoji="1" lang="zh-CN" altLang="en-US" b="1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文档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：用户手册</a:t>
            </a:r>
            <a:r>
              <a:rPr kumimoji="1"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、研发报告、工作日志</a:t>
            </a:r>
            <a:endParaRPr kumimoji="1" lang="zh-CN" altLang="en-US" b="1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043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学习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的软件工程理论、方法和技术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版本管理 版本管理重要性</a:t>
            </a:r>
            <a:endParaRPr kumimoji="1" lang="en-US" altLang="zh-CN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持续集成 版本迭代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容器的使用 方便快捷部署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软件工程流程 需求、界面、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API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、开发、测试、文档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645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项目开发过程中学习的技术和工具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Git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：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组织、管理代码，协同开发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Android studio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：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Android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开发环境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Material Design: Android 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界面设计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Rest API: 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面向资源设计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HTTP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：前后端收发请求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Android 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开发规范：代码风格一致、方便阅读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开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源项目：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rich editor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、语音、第三方插件等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软件开发流程：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需求、界面、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API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、开发、测试、文档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191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项目开发过程中使用的辅助工具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项目托管平台 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gitlab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: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代码托管、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讨论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通知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Android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开发文档：查阅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Android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开发注意事项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Android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模拟器：模拟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Android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真机，提供测试环境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Pseudo server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：方便客户端测试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2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个人相关工作量统计数据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文档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用户手册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10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页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开发日志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7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页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研发报告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9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页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代码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75488" lvl="2" indent="0">
              <a:buNone/>
            </a:pP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75488" lvl="2" indent="0">
              <a:buNone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代码量：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5k</a:t>
            </a:r>
          </a:p>
        </p:txBody>
      </p:sp>
      <p:pic>
        <p:nvPicPr>
          <p:cNvPr id="1026" name="Picture 2" descr="C:\Users\manlei\Desktop\%NJ}0HQA_R9EUGLCLUCIRA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508" y="3294018"/>
            <a:ext cx="6096000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07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参与项目管理、过程管理、配置管理、质量管理的结果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集体开发：每周二在实验楼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211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室一起开发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了解各个成员进度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讨论需要解决的问题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每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周组会：每周五在实验楼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211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室开组会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汇报进度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提出发现的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bug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提出修改意见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布置下周任务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代码合并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909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个人总结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2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个人总结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058401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CN" b="1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Android</a:t>
            </a:r>
            <a:r>
              <a:rPr kumimoji="1" lang="zh-CN" altLang="en-US" b="1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开发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：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Android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应用开发比较熟练</a:t>
            </a:r>
            <a:endParaRPr kumimoji="1" lang="en-US" altLang="zh-CN" dirty="0" smtClean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endParaRPr kumimoji="1" lang="zh-CN" altLang="en-US" dirty="0" smtClean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b="1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工具使用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：版本控制、开发平台、查阅文档等</a:t>
            </a:r>
            <a:endParaRPr kumimoji="1" lang="en-US" altLang="zh-CN" dirty="0" smtClean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zh-CN" dirty="0" smtClean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b="1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软件开发流程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：明确需求、设计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demo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、设计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API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、分工合作、版本迭代、测试与报告、上线维护</a:t>
            </a:r>
            <a:endParaRPr kumimoji="1" lang="en-US" altLang="zh-CN" dirty="0" smtClean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b="1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团队协作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：团队分工、互相帮助、互相监督</a:t>
            </a:r>
            <a:endParaRPr kumimoji="1" lang="en-US" altLang="zh-CN" dirty="0" smtClean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zh-CN" dirty="0" smtClean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b="1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发现自身不足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：代码量和质量、核心思想的理解</a:t>
            </a:r>
            <a:endParaRPr kumimoji="1" lang="en-US" altLang="zh-CN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94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96464" y="2639962"/>
            <a:ext cx="2418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smtClean="0">
                <a:latin typeface="Heiti SC Light" charset="-122"/>
                <a:ea typeface="Heiti SC Light" charset="-122"/>
                <a:cs typeface="Heiti SC Light" charset="-122"/>
              </a:rPr>
              <a:t>朱修羽</a:t>
            </a:r>
            <a:endParaRPr kumimoji="1" lang="zh-CN" altLang="en-US" sz="5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251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目录</a:t>
            </a:r>
          </a:p>
        </p:txBody>
      </p:sp>
      <p:sp>
        <p:nvSpPr>
          <p:cNvPr id="133" name="内容占位符 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 marL="457200" indent="-457200">
              <a:spcBef>
                <a:spcPts val="1500"/>
              </a:spcBef>
              <a:buFontTx/>
              <a:buAutoNum type="arabicPeriod"/>
              <a:defRPr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个人任务</a:t>
            </a:r>
          </a:p>
          <a:p>
            <a:pPr marL="457200" indent="-457200">
              <a:spcBef>
                <a:spcPts val="1500"/>
              </a:spcBef>
              <a:buFontTx/>
              <a:buAutoNum type="arabicPeriod"/>
              <a:defRPr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软件工程方法</a:t>
            </a:r>
          </a:p>
          <a:p>
            <a:pPr marL="457200" indent="-457200">
              <a:spcBef>
                <a:spcPts val="1500"/>
              </a:spcBef>
              <a:buFontTx/>
              <a:buAutoNum type="arabicPeriod"/>
              <a:defRPr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辅助工具</a:t>
            </a:r>
          </a:p>
          <a:p>
            <a:pPr marL="457200" indent="-457200">
              <a:spcBef>
                <a:spcPts val="1500"/>
              </a:spcBef>
              <a:buFontTx/>
              <a:buAutoNum type="arabicPeriod"/>
              <a:defRPr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用到的技术</a:t>
            </a:r>
          </a:p>
          <a:p>
            <a:pPr marL="457200" indent="-457200">
              <a:spcBef>
                <a:spcPts val="1500"/>
              </a:spcBef>
              <a:buFontTx/>
              <a:buAutoNum type="arabicPeriod"/>
              <a:defRPr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用到的框架及工具</a:t>
            </a:r>
          </a:p>
          <a:p>
            <a:pPr marL="457200" indent="-457200">
              <a:spcBef>
                <a:spcPts val="1500"/>
              </a:spcBef>
              <a:buFontTx/>
              <a:buAutoNum type="arabicPeriod"/>
              <a:defRPr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个人工作量统计</a:t>
            </a:r>
          </a:p>
          <a:p>
            <a:pPr marL="457200" indent="-457200">
              <a:spcBef>
                <a:spcPts val="1500"/>
              </a:spcBef>
              <a:buFontTx/>
              <a:buAutoNum type="arabicPeriod"/>
              <a:defRPr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参与管理</a:t>
            </a:r>
          </a:p>
        </p:txBody>
      </p:sp>
    </p:spTree>
    <p:extLst>
      <p:ext uri="{BB962C8B-B14F-4D97-AF65-F5344CB8AC3E}">
        <p14:creationId xmlns:p14="http://schemas.microsoft.com/office/powerpoint/2010/main" val="1482657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理论、方法、技术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b="1" dirty="0" smtClean="0">
                <a:latin typeface="Heiti SC Light" charset="-122"/>
                <a:ea typeface="Heiti SC Light" charset="-122"/>
                <a:cs typeface="Heiti SC Light" charset="-122"/>
              </a:rPr>
              <a:t>REST</a:t>
            </a:r>
            <a:endParaRPr kumimoji="1" lang="zh-CN" altLang="en-US" b="1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>
              <a:buFont typeface="Wingdings" charset="2"/>
              <a:buChar char="ü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如何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设计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API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以进行前后端的解耦和代码与业务的解耦： 资源驱动与语义化 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RESTful</a:t>
            </a:r>
            <a:endParaRPr kumimoji="1" lang="zh-CN" altLang="en-US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buFont typeface="Wingdings" charset="2"/>
              <a:buChar char="ü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zh-CN" altLang="en-US" b="1" dirty="0" smtClean="0">
                <a:latin typeface="Heiti SC Light" charset="-122"/>
                <a:ea typeface="Heiti SC Light" charset="-122"/>
                <a:cs typeface="Heiti SC Light" charset="-122"/>
              </a:rPr>
              <a:t>管理：版本迭代与更新</a:t>
            </a:r>
          </a:p>
          <a:p>
            <a:pPr lvl="1">
              <a:buFont typeface="Wingdings" charset="2"/>
              <a:buChar char="ü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如何设计并进行版本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迭代，并表示版本号：采用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Linux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语义化版本号 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x.y.z</a:t>
            </a:r>
            <a:endParaRPr kumimoji="1" lang="zh-CN" altLang="en-US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buFont typeface="Wingdings" charset="2"/>
              <a:buChar char="ü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b="1" dirty="0" smtClean="0">
                <a:latin typeface="Heiti SC Light" charset="-122"/>
                <a:ea typeface="Heiti SC Light" charset="-122"/>
                <a:cs typeface="Heiti SC Light" charset="-122"/>
              </a:rPr>
              <a:t>HTTP</a:t>
            </a:r>
            <a:r>
              <a:rPr kumimoji="1" lang="zh-CN" altLang="en-US" b="1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b="1" dirty="0" smtClean="0">
                <a:latin typeface="Heiti SC Light" charset="-122"/>
                <a:ea typeface="Heiti SC Light" charset="-122"/>
                <a:cs typeface="Heiti SC Light" charset="-122"/>
              </a:rPr>
              <a:t>vs</a:t>
            </a:r>
            <a:r>
              <a:rPr kumimoji="1" lang="zh-CN" altLang="en-US" b="1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b="1" dirty="0" smtClean="0">
                <a:latin typeface="Heiti SC Light" charset="-122"/>
                <a:ea typeface="Heiti SC Light" charset="-122"/>
                <a:cs typeface="Heiti SC Light" charset="-122"/>
              </a:rPr>
              <a:t>HTTPS</a:t>
            </a:r>
            <a:endParaRPr kumimoji="1" lang="zh-CN" altLang="en-US" b="1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>
              <a:buFont typeface="Wingdings" charset="2"/>
              <a:buChar char="ü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HTTP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有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哪些限制？为何采用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HTTPS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，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SSL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 与 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TLS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 有何关系？为什么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HTTPS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才是真正安全的？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Cookie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不安全在哪里？如何生成基于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IP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的自签名证书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？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buFont typeface="Wingdings" charset="2"/>
              <a:buChar char="ü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12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个人任务</a:t>
            </a:r>
          </a:p>
        </p:txBody>
      </p:sp>
      <p:sp>
        <p:nvSpPr>
          <p:cNvPr id="136" name="内容占位符 2"/>
          <p:cNvSpPr txBox="1">
            <a:spLocks noGrp="1"/>
          </p:cNvSpPr>
          <p:nvPr>
            <p:ph type="body" idx="1"/>
          </p:nvPr>
        </p:nvSpPr>
        <p:spPr>
          <a:xfrm>
            <a:off x="1097278" y="2025988"/>
            <a:ext cx="10058401" cy="402336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188494" indent="-188494" defTabSz="859536">
              <a:spcBef>
                <a:spcPts val="2000"/>
              </a:spcBef>
              <a:buClrTx/>
              <a:buFontTx/>
              <a:buChar char="•"/>
              <a:defRPr sz="2256">
                <a:solidFill>
                  <a:srgbClr val="000000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RESTful API的comment部分的编写</a:t>
            </a:r>
          </a:p>
          <a:p>
            <a:pPr marL="188494" indent="-188494" defTabSz="859536">
              <a:spcBef>
                <a:spcPts val="2000"/>
              </a:spcBef>
              <a:buClrTx/>
              <a:buFontTx/>
              <a:buChar char="•"/>
              <a:defRPr sz="2256">
                <a:solidFill>
                  <a:srgbClr val="000000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需求商定与讨论</a:t>
            </a:r>
          </a:p>
          <a:p>
            <a:pPr marL="188494" indent="-188494" defTabSz="859536">
              <a:spcBef>
                <a:spcPts val="2000"/>
              </a:spcBef>
              <a:buClrTx/>
              <a:buFontTx/>
              <a:buChar char="•"/>
              <a:defRPr sz="2256">
                <a:solidFill>
                  <a:srgbClr val="000000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后端开发</a:t>
            </a:r>
          </a:p>
          <a:p>
            <a:pPr marL="546634" lvl="1" indent="-188494" defTabSz="859536">
              <a:spcBef>
                <a:spcPts val="2000"/>
              </a:spcBef>
              <a:buClrTx/>
              <a:buFontTx/>
              <a:buChar char="•"/>
              <a:defRPr sz="2256">
                <a:solidFill>
                  <a:srgbClr val="000000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评论、文章、工作室功能（按api划分）</a:t>
            </a:r>
          </a:p>
          <a:p>
            <a:pPr marL="546634" lvl="1" indent="-188494" defTabSz="859536">
              <a:spcBef>
                <a:spcPts val="2000"/>
              </a:spcBef>
              <a:buClrTx/>
              <a:buFontTx/>
              <a:buChar char="•"/>
              <a:defRPr sz="2256">
                <a:solidFill>
                  <a:srgbClr val="000000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推送功能</a:t>
            </a:r>
          </a:p>
          <a:p>
            <a:pPr marL="188494" indent="-188494" defTabSz="859536">
              <a:spcBef>
                <a:spcPts val="2000"/>
              </a:spcBef>
              <a:buClrTx/>
              <a:buFontTx/>
              <a:buChar char="•"/>
              <a:defRPr sz="2256">
                <a:solidFill>
                  <a:srgbClr val="000000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部分服务端测试</a:t>
            </a:r>
          </a:p>
          <a:p>
            <a:pPr marL="188494" indent="-188494" defTabSz="859536">
              <a:spcBef>
                <a:spcPts val="2000"/>
              </a:spcBef>
              <a:buClrTx/>
              <a:buFontTx/>
              <a:buChar char="•"/>
              <a:defRPr sz="2256">
                <a:solidFill>
                  <a:srgbClr val="000000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部分文档的编写</a:t>
            </a:r>
          </a:p>
          <a:p>
            <a:pPr marL="188494" indent="-188494" defTabSz="859536">
              <a:spcBef>
                <a:spcPts val="2000"/>
              </a:spcBef>
              <a:buClrTx/>
              <a:buFontTx/>
              <a:buChar char="•"/>
              <a:defRPr sz="2256">
                <a:solidFill>
                  <a:srgbClr val="000000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demo录制</a:t>
            </a:r>
          </a:p>
        </p:txBody>
      </p:sp>
    </p:spTree>
    <p:extLst>
      <p:ext uri="{BB962C8B-B14F-4D97-AF65-F5344CB8AC3E}">
        <p14:creationId xmlns:p14="http://schemas.microsoft.com/office/powerpoint/2010/main" val="12115923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个人任务</a:t>
            </a:r>
          </a:p>
        </p:txBody>
      </p:sp>
      <p:sp>
        <p:nvSpPr>
          <p:cNvPr id="139" name="内容占位符 2"/>
          <p:cNvSpPr txBox="1">
            <a:spLocks noGrp="1"/>
          </p:cNvSpPr>
          <p:nvPr>
            <p:ph type="body" idx="1"/>
          </p:nvPr>
        </p:nvSpPr>
        <p:spPr>
          <a:xfrm>
            <a:off x="1097278" y="2025988"/>
            <a:ext cx="10058401" cy="4023360"/>
          </a:xfrm>
          <a:prstGeom prst="rect">
            <a:avLst/>
          </a:prstGeom>
        </p:spPr>
        <p:txBody>
          <a:bodyPr/>
          <a:lstStyle/>
          <a:p>
            <a:pPr marL="262890" indent="-262890" defTabSz="315468">
              <a:lnSpc>
                <a:spcPct val="100000"/>
              </a:lnSpc>
              <a:spcBef>
                <a:spcPts val="2300"/>
              </a:spcBef>
              <a:buClr>
                <a:srgbClr val="9A958E"/>
              </a:buClr>
              <a:buSzPct val="75000"/>
              <a:buFontTx/>
              <a:buChar char="•"/>
              <a:defRPr sz="2208" spc="44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后端开发：评论、文章、工作室功能（按api划分）</a:t>
            </a:r>
          </a:p>
          <a:p>
            <a:pPr marL="525780" lvl="1" indent="-262890" defTabSz="315468">
              <a:lnSpc>
                <a:spcPct val="100000"/>
              </a:lnSpc>
              <a:spcBef>
                <a:spcPts val="2300"/>
              </a:spcBef>
              <a:buClr>
                <a:srgbClr val="9A958E"/>
              </a:buClr>
              <a:buSzPct val="75000"/>
              <a:buFontTx/>
              <a:buChar char="•"/>
              <a:defRPr sz="2208" spc="44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Controller：使用SpringMVC框架处理http请求，包括处理逻辑和调用service层对实体类进行操作、消息推送服务</a:t>
            </a:r>
          </a:p>
          <a:p>
            <a:pPr marL="525780" lvl="1" indent="-262890" defTabSz="315468">
              <a:lnSpc>
                <a:spcPct val="100000"/>
              </a:lnSpc>
              <a:spcBef>
                <a:spcPts val="2300"/>
              </a:spcBef>
              <a:buClr>
                <a:srgbClr val="9A958E"/>
              </a:buClr>
              <a:buSzPct val="75000"/>
              <a:buFontTx/>
              <a:buChar char="•"/>
              <a:defRPr sz="2208" spc="44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Service：对Java实体类的操作</a:t>
            </a:r>
          </a:p>
          <a:p>
            <a:pPr marL="525780" lvl="1" indent="-262890" defTabSz="315468">
              <a:lnSpc>
                <a:spcPct val="100000"/>
              </a:lnSpc>
              <a:spcBef>
                <a:spcPts val="2300"/>
              </a:spcBef>
              <a:buClr>
                <a:srgbClr val="9A958E"/>
              </a:buClr>
              <a:buSzPct val="75000"/>
              <a:buFontTx/>
              <a:buChar char="•"/>
              <a:defRPr sz="2208" spc="44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DAO：对Java实体类进行增删查改操作</a:t>
            </a:r>
          </a:p>
          <a:p>
            <a:pPr marL="525780" lvl="1" indent="-262890" defTabSz="315468">
              <a:lnSpc>
                <a:spcPct val="100000"/>
              </a:lnSpc>
              <a:spcBef>
                <a:spcPts val="2300"/>
              </a:spcBef>
              <a:buClr>
                <a:srgbClr val="9A958E"/>
              </a:buClr>
              <a:buSzPct val="75000"/>
              <a:buFontTx/>
              <a:buChar char="•"/>
              <a:defRPr sz="2208" spc="44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ORM：按照Hibernate使用规则规定实体类（Hibernate把数据库中的关系表映射为Java实体类对象）</a:t>
            </a:r>
          </a:p>
        </p:txBody>
      </p:sp>
    </p:spTree>
    <p:extLst>
      <p:ext uri="{BB962C8B-B14F-4D97-AF65-F5344CB8AC3E}">
        <p14:creationId xmlns:p14="http://schemas.microsoft.com/office/powerpoint/2010/main" val="7926183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个人任务</a:t>
            </a:r>
          </a:p>
        </p:txBody>
      </p:sp>
      <p:sp>
        <p:nvSpPr>
          <p:cNvPr id="142" name="内容占位符 2"/>
          <p:cNvSpPr txBox="1">
            <a:spLocks noGrp="1"/>
          </p:cNvSpPr>
          <p:nvPr>
            <p:ph type="body" idx="1"/>
          </p:nvPr>
        </p:nvSpPr>
        <p:spPr>
          <a:xfrm>
            <a:off x="1097278" y="2025988"/>
            <a:ext cx="10058401" cy="4023360"/>
          </a:xfrm>
          <a:prstGeom prst="rect">
            <a:avLst/>
          </a:prstGeom>
        </p:spPr>
        <p:txBody>
          <a:bodyPr/>
          <a:lstStyle/>
          <a:p>
            <a:pPr marL="381000" indent="-381000" defTabSz="457200">
              <a:lnSpc>
                <a:spcPct val="100000"/>
              </a:lnSpc>
              <a:spcBef>
                <a:spcPts val="3400"/>
              </a:spcBef>
              <a:buClr>
                <a:srgbClr val="9A958E"/>
              </a:buClr>
              <a:buSzPct val="75000"/>
              <a:buFontTx/>
              <a:buChar char="•"/>
              <a:defRPr sz="2400" spc="48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推送功能</a:t>
            </a:r>
          </a:p>
          <a:p>
            <a:pPr marL="762000" lvl="1" indent="-381000" defTabSz="457200">
              <a:lnSpc>
                <a:spcPct val="100000"/>
              </a:lnSpc>
              <a:spcBef>
                <a:spcPts val="3400"/>
              </a:spcBef>
              <a:buClr>
                <a:srgbClr val="9A958E"/>
              </a:buClr>
              <a:buSzPct val="75000"/>
              <a:buFontTx/>
              <a:buChar char="•"/>
              <a:defRPr sz="2400" spc="48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使用JPush（极光推送）</a:t>
            </a:r>
          </a:p>
          <a:p>
            <a:pPr marL="762000" lvl="1" indent="-381000" defTabSz="457200">
              <a:lnSpc>
                <a:spcPct val="100000"/>
              </a:lnSpc>
              <a:spcBef>
                <a:spcPts val="3400"/>
              </a:spcBef>
              <a:buClr>
                <a:srgbClr val="9A958E"/>
              </a:buClr>
              <a:buSzPct val="75000"/>
              <a:buFontTx/>
              <a:buChar char="•"/>
              <a:defRPr sz="2400" spc="48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构造并发送请求给极光服务器，再由极光根据请求对相应的用户进行推送</a:t>
            </a:r>
          </a:p>
        </p:txBody>
      </p:sp>
    </p:spTree>
    <p:extLst>
      <p:ext uri="{BB962C8B-B14F-4D97-AF65-F5344CB8AC3E}">
        <p14:creationId xmlns:p14="http://schemas.microsoft.com/office/powerpoint/2010/main" val="6958486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 1"/>
          <p:cNvSpPr txBox="1">
            <a:spLocks noGrp="1"/>
          </p:cNvSpPr>
          <p:nvPr>
            <p:ph type="title"/>
          </p:nvPr>
        </p:nvSpPr>
        <p:spPr>
          <a:xfrm>
            <a:off x="1147812" y="961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pc="-1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个人任务</a:t>
            </a:r>
          </a:p>
        </p:txBody>
      </p:sp>
      <p:sp>
        <p:nvSpPr>
          <p:cNvPr id="145" name="内容占位符 2"/>
          <p:cNvSpPr txBox="1">
            <a:spLocks noGrp="1"/>
          </p:cNvSpPr>
          <p:nvPr>
            <p:ph type="body" idx="1"/>
          </p:nvPr>
        </p:nvSpPr>
        <p:spPr>
          <a:xfrm>
            <a:off x="1147811" y="2059230"/>
            <a:ext cx="10058402" cy="4023360"/>
          </a:xfrm>
          <a:prstGeom prst="rect">
            <a:avLst/>
          </a:prstGeom>
        </p:spPr>
        <p:txBody>
          <a:bodyPr/>
          <a:lstStyle/>
          <a:p>
            <a:pPr marL="381000" indent="-381000" defTabSz="457200">
              <a:lnSpc>
                <a:spcPct val="100000"/>
              </a:lnSpc>
              <a:spcBef>
                <a:spcPts val="2000"/>
              </a:spcBef>
              <a:buClr>
                <a:srgbClr val="9A958E"/>
              </a:buClr>
              <a:buSzPct val="75000"/>
              <a:buFontTx/>
              <a:buChar char="•"/>
              <a:defRPr sz="2400" spc="48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服务端的测试</a:t>
            </a:r>
          </a:p>
          <a:p>
            <a:pPr marL="762000" lvl="1" indent="-381000" defTabSz="457200">
              <a:lnSpc>
                <a:spcPct val="100000"/>
              </a:lnSpc>
              <a:spcBef>
                <a:spcPts val="2000"/>
              </a:spcBef>
              <a:buClr>
                <a:srgbClr val="9A958E"/>
              </a:buClr>
              <a:buSzPct val="75000"/>
              <a:buFontTx/>
              <a:buChar char="•"/>
              <a:defRPr sz="2400" spc="48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性能测试（主要是压力测试）</a:t>
            </a:r>
          </a:p>
          <a:p>
            <a:pPr marL="1143000" lvl="2" indent="-381000" defTabSz="457200">
              <a:lnSpc>
                <a:spcPct val="100000"/>
              </a:lnSpc>
              <a:spcBef>
                <a:spcPts val="2000"/>
              </a:spcBef>
              <a:buClr>
                <a:srgbClr val="9A958E"/>
              </a:buClr>
              <a:buSzPct val="75000"/>
              <a:buFontTx/>
              <a:buChar char="•"/>
              <a:defRPr sz="2400" spc="48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Apache ab</a:t>
            </a:r>
          </a:p>
          <a:p>
            <a:pPr marL="1143000" lvl="2" indent="-381000" defTabSz="457200">
              <a:lnSpc>
                <a:spcPct val="100000"/>
              </a:lnSpc>
              <a:spcBef>
                <a:spcPts val="2000"/>
              </a:spcBef>
              <a:buClr>
                <a:srgbClr val="9A958E"/>
              </a:buClr>
              <a:buSzPct val="75000"/>
              <a:buFontTx/>
              <a:buChar char="•"/>
              <a:defRPr sz="2400" spc="48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WeTest（压测大师）</a:t>
            </a:r>
          </a:p>
        </p:txBody>
      </p:sp>
    </p:spTree>
    <p:extLst>
      <p:ext uri="{BB962C8B-B14F-4D97-AF65-F5344CB8AC3E}">
        <p14:creationId xmlns:p14="http://schemas.microsoft.com/office/powerpoint/2010/main" val="20795505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个人任务</a:t>
            </a:r>
          </a:p>
        </p:txBody>
      </p:sp>
      <p:sp>
        <p:nvSpPr>
          <p:cNvPr id="148" name="内容占位符 2"/>
          <p:cNvSpPr txBox="1">
            <a:spLocks noGrp="1"/>
          </p:cNvSpPr>
          <p:nvPr>
            <p:ph type="body" idx="1"/>
          </p:nvPr>
        </p:nvSpPr>
        <p:spPr>
          <a:xfrm>
            <a:off x="1097278" y="2025988"/>
            <a:ext cx="10058401" cy="4023360"/>
          </a:xfrm>
          <a:prstGeom prst="rect">
            <a:avLst/>
          </a:prstGeom>
        </p:spPr>
        <p:txBody>
          <a:bodyPr/>
          <a:lstStyle/>
          <a:p>
            <a:pPr marL="381000" indent="-381000" defTabSz="457200">
              <a:lnSpc>
                <a:spcPct val="100000"/>
              </a:lnSpc>
              <a:spcBef>
                <a:spcPts val="3400"/>
              </a:spcBef>
              <a:buClr>
                <a:srgbClr val="9A958E"/>
              </a:buClr>
              <a:buSzPct val="75000"/>
              <a:buFontTx/>
              <a:buChar char="•"/>
              <a:defRPr sz="2400" spc="48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文档编写</a:t>
            </a:r>
          </a:p>
          <a:p>
            <a:pPr marL="762000" lvl="1" indent="-381000" defTabSz="457200">
              <a:lnSpc>
                <a:spcPct val="100000"/>
              </a:lnSpc>
              <a:spcBef>
                <a:spcPts val="3400"/>
              </a:spcBef>
              <a:buClr>
                <a:srgbClr val="9A958E"/>
              </a:buClr>
              <a:buSzPct val="75000"/>
              <a:buFontTx/>
              <a:buChar char="•"/>
              <a:defRPr sz="2400" spc="48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客户端部分工作日志</a:t>
            </a:r>
          </a:p>
          <a:p>
            <a:pPr marL="762000" lvl="1" indent="-381000" defTabSz="457200">
              <a:lnSpc>
                <a:spcPct val="100000"/>
              </a:lnSpc>
              <a:spcBef>
                <a:spcPts val="3400"/>
              </a:spcBef>
              <a:buClr>
                <a:srgbClr val="9A958E"/>
              </a:buClr>
              <a:buSzPct val="75000"/>
              <a:buFontTx/>
              <a:buChar char="•"/>
              <a:defRPr sz="2400" spc="48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和冯伟赞合作编写后端分析测试计划、后端分析测试报告</a:t>
            </a:r>
          </a:p>
          <a:p>
            <a:pPr marL="762000" lvl="1" indent="-381000" defTabSz="457200">
              <a:lnSpc>
                <a:spcPct val="100000"/>
              </a:lnSpc>
              <a:spcBef>
                <a:spcPts val="3400"/>
              </a:spcBef>
              <a:buClr>
                <a:srgbClr val="9A958E"/>
              </a:buClr>
              <a:buSzPct val="75000"/>
              <a:buFontTx/>
              <a:buChar char="•"/>
              <a:defRPr sz="2400" spc="48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demo录制、剪辑</a:t>
            </a:r>
          </a:p>
        </p:txBody>
      </p:sp>
    </p:spTree>
    <p:extLst>
      <p:ext uri="{BB962C8B-B14F-4D97-AF65-F5344CB8AC3E}">
        <p14:creationId xmlns:p14="http://schemas.microsoft.com/office/powerpoint/2010/main" val="7094027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软件工程方法</a:t>
            </a:r>
          </a:p>
        </p:txBody>
      </p:sp>
      <p:sp>
        <p:nvSpPr>
          <p:cNvPr id="151" name="内容占位符 2"/>
          <p:cNvSpPr txBox="1">
            <a:spLocks noGrp="1"/>
          </p:cNvSpPr>
          <p:nvPr>
            <p:ph type="body" idx="1"/>
          </p:nvPr>
        </p:nvSpPr>
        <p:spPr>
          <a:xfrm>
            <a:off x="1297285" y="2008843"/>
            <a:ext cx="9759455" cy="3702051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350520" indent="-350520" defTabSz="420623">
              <a:lnSpc>
                <a:spcPct val="100000"/>
              </a:lnSpc>
              <a:spcBef>
                <a:spcPts val="3100"/>
              </a:spcBef>
              <a:buClr>
                <a:srgbClr val="9A958E"/>
              </a:buClr>
              <a:buSzPct val="75000"/>
              <a:buFontTx/>
              <a:buChar char="•"/>
              <a:defRPr sz="2208" spc="44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需求获取</a:t>
            </a:r>
          </a:p>
          <a:p>
            <a:pPr marL="350520" indent="-350520" defTabSz="420623">
              <a:lnSpc>
                <a:spcPct val="100000"/>
              </a:lnSpc>
              <a:spcBef>
                <a:spcPts val="3100"/>
              </a:spcBef>
              <a:buClr>
                <a:srgbClr val="9A958E"/>
              </a:buClr>
              <a:buSzPct val="75000"/>
              <a:buFontTx/>
              <a:buChar char="•"/>
              <a:defRPr sz="2208" spc="44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软件测试</a:t>
            </a:r>
          </a:p>
          <a:p>
            <a:pPr marL="350520" indent="-350520" defTabSz="420623">
              <a:lnSpc>
                <a:spcPct val="100000"/>
              </a:lnSpc>
              <a:spcBef>
                <a:spcPts val="3100"/>
              </a:spcBef>
              <a:buClr>
                <a:srgbClr val="9A958E"/>
              </a:buClr>
              <a:buSzPct val="75000"/>
              <a:buFontTx/>
              <a:buChar char="•"/>
              <a:defRPr sz="2208" spc="44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代码重构</a:t>
            </a:r>
          </a:p>
          <a:p>
            <a:pPr marL="350520" indent="-350520" defTabSz="420623">
              <a:lnSpc>
                <a:spcPct val="100000"/>
              </a:lnSpc>
              <a:spcBef>
                <a:spcPts val="3100"/>
              </a:spcBef>
              <a:buClr>
                <a:srgbClr val="9A958E"/>
              </a:buClr>
              <a:buSzPct val="75000"/>
              <a:buFontTx/>
              <a:buChar char="•"/>
              <a:defRPr sz="2208" spc="44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代码复用</a:t>
            </a:r>
          </a:p>
          <a:p>
            <a:pPr marL="350520" indent="-350520" defTabSz="420623">
              <a:lnSpc>
                <a:spcPct val="100000"/>
              </a:lnSpc>
              <a:spcBef>
                <a:spcPts val="3100"/>
              </a:spcBef>
              <a:buClr>
                <a:srgbClr val="9A958E"/>
              </a:buClr>
              <a:buSzPct val="75000"/>
              <a:buFontTx/>
              <a:buChar char="•"/>
              <a:defRPr sz="2208" spc="44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过程管理</a:t>
            </a:r>
          </a:p>
        </p:txBody>
      </p:sp>
    </p:spTree>
    <p:extLst>
      <p:ext uri="{BB962C8B-B14F-4D97-AF65-F5344CB8AC3E}">
        <p14:creationId xmlns:p14="http://schemas.microsoft.com/office/powerpoint/2010/main" val="103399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辅助工具</a:t>
            </a:r>
          </a:p>
        </p:txBody>
      </p:sp>
      <p:sp>
        <p:nvSpPr>
          <p:cNvPr id="154" name="Sublime Text…"/>
          <p:cNvSpPr txBox="1"/>
          <p:nvPr/>
        </p:nvSpPr>
        <p:spPr>
          <a:xfrm>
            <a:off x="1198033" y="1898763"/>
            <a:ext cx="7637215" cy="3702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381000" indent="-381000">
              <a:spcBef>
                <a:spcPts val="3400"/>
              </a:spcBef>
              <a:buClr>
                <a:srgbClr val="9A958E"/>
              </a:buClr>
              <a:buSzPct val="75000"/>
              <a:buChar char="•"/>
              <a:defRPr sz="2400" spc="48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Sublime Text</a:t>
            </a:r>
          </a:p>
          <a:p>
            <a:pPr marL="381000" indent="-381000">
              <a:spcBef>
                <a:spcPts val="3400"/>
              </a:spcBef>
              <a:buClr>
                <a:srgbClr val="9A958E"/>
              </a:buClr>
              <a:buSzPct val="75000"/>
              <a:buChar char="•"/>
              <a:defRPr sz="2400" spc="48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Postman</a:t>
            </a:r>
          </a:p>
          <a:p>
            <a:pPr marL="381000" indent="-381000">
              <a:spcBef>
                <a:spcPts val="3400"/>
              </a:spcBef>
              <a:buClr>
                <a:srgbClr val="9A958E"/>
              </a:buClr>
              <a:buSzPct val="75000"/>
              <a:buChar char="•"/>
              <a:defRPr sz="2400" spc="48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MySQLWorkbench</a:t>
            </a:r>
          </a:p>
          <a:p>
            <a:pPr marL="381000" indent="-381000">
              <a:spcBef>
                <a:spcPts val="3400"/>
              </a:spcBef>
              <a:buClr>
                <a:srgbClr val="9A958E"/>
              </a:buClr>
              <a:buSzPct val="75000"/>
              <a:buChar char="•"/>
              <a:defRPr sz="2400" spc="48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Tomcat</a:t>
            </a:r>
          </a:p>
        </p:txBody>
      </p:sp>
      <p:sp>
        <p:nvSpPr>
          <p:cNvPr id="155" name="GitLab…"/>
          <p:cNvSpPr txBox="1"/>
          <p:nvPr/>
        </p:nvSpPr>
        <p:spPr>
          <a:xfrm>
            <a:off x="5363633" y="1873363"/>
            <a:ext cx="7637215" cy="4620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381000" indent="-381000">
              <a:spcBef>
                <a:spcPts val="3400"/>
              </a:spcBef>
              <a:buClr>
                <a:srgbClr val="9A958E"/>
              </a:buClr>
              <a:buSzPct val="75000"/>
              <a:buChar char="•"/>
              <a:defRPr sz="2400" spc="48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GitLab</a:t>
            </a:r>
          </a:p>
          <a:p>
            <a:pPr marL="381000" indent="-381000">
              <a:spcBef>
                <a:spcPts val="3400"/>
              </a:spcBef>
              <a:buClr>
                <a:srgbClr val="9A958E"/>
              </a:buClr>
              <a:buSzPct val="75000"/>
              <a:buChar char="•"/>
              <a:defRPr sz="2400" spc="48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JUnit</a:t>
            </a:r>
          </a:p>
          <a:p>
            <a:pPr marL="381000" indent="-381000">
              <a:spcBef>
                <a:spcPts val="3400"/>
              </a:spcBef>
              <a:buClr>
                <a:srgbClr val="9A958E"/>
              </a:buClr>
              <a:buSzPct val="75000"/>
              <a:buChar char="•"/>
              <a:defRPr sz="2400" spc="48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Apache ab</a:t>
            </a:r>
          </a:p>
          <a:p>
            <a:pPr marL="381000" indent="-381000">
              <a:spcBef>
                <a:spcPts val="3400"/>
              </a:spcBef>
              <a:buClr>
                <a:srgbClr val="9A958E"/>
              </a:buClr>
              <a:buSzPct val="75000"/>
              <a:buChar char="•"/>
              <a:defRPr sz="2400" spc="48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WeTest（压测大师）</a:t>
            </a:r>
          </a:p>
        </p:txBody>
      </p:sp>
    </p:spTree>
    <p:extLst>
      <p:ext uri="{BB962C8B-B14F-4D97-AF65-F5344CB8AC3E}">
        <p14:creationId xmlns:p14="http://schemas.microsoft.com/office/powerpoint/2010/main" val="518621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用到的技术</a:t>
            </a:r>
          </a:p>
        </p:txBody>
      </p:sp>
      <p:sp>
        <p:nvSpPr>
          <p:cNvPr id="158" name="Version Control：git的使用…"/>
          <p:cNvSpPr txBox="1"/>
          <p:nvPr/>
        </p:nvSpPr>
        <p:spPr>
          <a:xfrm>
            <a:off x="1147233" y="1997075"/>
            <a:ext cx="7637215" cy="3702050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381000" indent="-381000">
              <a:spcBef>
                <a:spcPts val="3400"/>
              </a:spcBef>
              <a:buClr>
                <a:srgbClr val="9A958E"/>
              </a:buClr>
              <a:buSzPct val="75000"/>
              <a:buChar char="•"/>
              <a:defRPr sz="2400" spc="48">
                <a:solidFill>
                  <a:srgbClr val="5B5854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Version Control：git的使用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marL="381000" indent="-381000">
              <a:spcBef>
                <a:spcPts val="3400"/>
              </a:spcBef>
              <a:buClr>
                <a:srgbClr val="9A958E"/>
              </a:buClr>
              <a:buSzPct val="75000"/>
              <a:buChar char="•"/>
              <a:defRPr sz="2400" spc="48">
                <a:solidFill>
                  <a:srgbClr val="5B5854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REST：API设计</a:t>
            </a:r>
          </a:p>
          <a:p>
            <a:pPr marL="381000" indent="-381000">
              <a:spcBef>
                <a:spcPts val="3400"/>
              </a:spcBef>
              <a:buClr>
                <a:srgbClr val="9A958E"/>
              </a:buClr>
              <a:buSzPct val="75000"/>
              <a:buChar char="•"/>
              <a:defRPr sz="2400" spc="48">
                <a:solidFill>
                  <a:srgbClr val="5B5854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通信协议：HTTP</a:t>
            </a:r>
          </a:p>
          <a:p>
            <a:pPr marL="381000" indent="-381000">
              <a:spcBef>
                <a:spcPts val="3400"/>
              </a:spcBef>
              <a:buClr>
                <a:srgbClr val="9A958E"/>
              </a:buClr>
              <a:buSzPct val="75000"/>
              <a:buChar char="•"/>
              <a:defRPr sz="2400" spc="48">
                <a:solidFill>
                  <a:srgbClr val="5B5854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数据持久化：ORM</a:t>
            </a:r>
          </a:p>
        </p:txBody>
      </p:sp>
    </p:spTree>
    <p:extLst>
      <p:ext uri="{BB962C8B-B14F-4D97-AF65-F5344CB8AC3E}">
        <p14:creationId xmlns:p14="http://schemas.microsoft.com/office/powerpoint/2010/main" val="1988524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用到的框架及工具</a:t>
            </a:r>
          </a:p>
        </p:txBody>
      </p:sp>
      <p:sp>
        <p:nvSpPr>
          <p:cNvPr id="161" name="SpringMVC  4.3.7.RELEASE…"/>
          <p:cNvSpPr txBox="1"/>
          <p:nvPr/>
        </p:nvSpPr>
        <p:spPr>
          <a:xfrm>
            <a:off x="1147233" y="1997075"/>
            <a:ext cx="7637215" cy="3702050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358140" indent="-358140" defTabSz="429768">
              <a:spcBef>
                <a:spcPts val="3100"/>
              </a:spcBef>
              <a:buClr>
                <a:srgbClr val="9A958E"/>
              </a:buClr>
              <a:buSzPct val="75000"/>
              <a:buChar char="•"/>
              <a:defRPr sz="2256" spc="45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SpringMVC  4.3.7.RELEASE</a:t>
            </a:r>
          </a:p>
          <a:p>
            <a:pPr marL="358140" indent="-358140" defTabSz="429768">
              <a:spcBef>
                <a:spcPts val="3100"/>
              </a:spcBef>
              <a:buClr>
                <a:srgbClr val="9A958E"/>
              </a:buClr>
              <a:buSzPct val="75000"/>
              <a:buChar char="•"/>
              <a:defRPr sz="2256" spc="45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Hibernate 5.2.8.Final</a:t>
            </a:r>
          </a:p>
          <a:p>
            <a:pPr marL="358140" indent="-358140" defTabSz="429768">
              <a:spcBef>
                <a:spcPts val="3100"/>
              </a:spcBef>
              <a:buClr>
                <a:srgbClr val="9A958E"/>
              </a:buClr>
              <a:buSzPct val="75000"/>
              <a:buChar char="•"/>
              <a:defRPr sz="2256" spc="45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Jpush 3.3.0</a:t>
            </a:r>
          </a:p>
          <a:p>
            <a:pPr marL="358140" indent="-358140" defTabSz="429768">
              <a:spcBef>
                <a:spcPts val="3100"/>
              </a:spcBef>
              <a:buClr>
                <a:srgbClr val="9A958E"/>
              </a:buClr>
              <a:buSzPct val="75000"/>
              <a:buChar char="•"/>
              <a:defRPr sz="2256" spc="45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Junit 4.12</a:t>
            </a:r>
          </a:p>
        </p:txBody>
      </p:sp>
    </p:spTree>
    <p:extLst>
      <p:ext uri="{BB962C8B-B14F-4D97-AF65-F5344CB8AC3E}">
        <p14:creationId xmlns:p14="http://schemas.microsoft.com/office/powerpoint/2010/main" val="2097982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个人工作量统计</a:t>
            </a:r>
          </a:p>
        </p:txBody>
      </p:sp>
      <p:sp>
        <p:nvSpPr>
          <p:cNvPr id="164" name="代码行数统计：4k+…"/>
          <p:cNvSpPr txBox="1"/>
          <p:nvPr/>
        </p:nvSpPr>
        <p:spPr>
          <a:xfrm>
            <a:off x="1121833" y="1882775"/>
            <a:ext cx="7637215" cy="3702050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381000" indent="-381000">
              <a:spcBef>
                <a:spcPts val="2000"/>
              </a:spcBef>
              <a:buClr>
                <a:srgbClr val="9A958E"/>
              </a:buClr>
              <a:buSzPct val="75000"/>
              <a:buChar char="•"/>
              <a:defRPr sz="2400" spc="48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代码行数统计：4k+</a:t>
            </a:r>
          </a:p>
          <a:p>
            <a:pPr marL="381000" indent="-381000">
              <a:spcBef>
                <a:spcPts val="2000"/>
              </a:spcBef>
              <a:buClr>
                <a:srgbClr val="9A958E"/>
              </a:buClr>
              <a:buSzPct val="75000"/>
              <a:buChar char="•"/>
              <a:defRPr sz="2400" spc="48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commit记录：</a:t>
            </a:r>
          </a:p>
        </p:txBody>
      </p:sp>
      <p:pic>
        <p:nvPicPr>
          <p:cNvPr id="166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906" y="3246966"/>
            <a:ext cx="5829470" cy="3040733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50868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技术和工具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4853354" cy="402336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Distributed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Version</a:t>
            </a:r>
            <a:r>
              <a:rPr kumimoji="1"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Control</a:t>
            </a:r>
            <a:endParaRPr kumimoji="1" lang="zh-CN" altLang="en-US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Material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Design</a:t>
            </a:r>
            <a:endParaRPr kumimoji="1" lang="zh-CN" altLang="en-US" dirty="0" smtClean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REST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[Representation: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JSON]</a:t>
            </a:r>
            <a:endParaRPr kumimoji="1" lang="zh-CN" altLang="en-US" dirty="0" smtClean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HTTP</a:t>
            </a:r>
            <a:endParaRPr kumimoji="1" lang="zh-CN" altLang="en-US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Android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Base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，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Patterns[CS/MVC/ORM]</a:t>
            </a:r>
            <a:endParaRPr kumimoji="1" lang="zh-CN" altLang="en-US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Long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live</a:t>
            </a:r>
            <a:r>
              <a:rPr kumimoji="1"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connection</a:t>
            </a:r>
            <a:endParaRPr kumimoji="1" lang="zh-CN" altLang="en-US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HTTPS/SSL/TLS</a:t>
            </a:r>
            <a:endParaRPr kumimoji="1" lang="zh-CN" altLang="en-US" dirty="0" smtClean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>
                <a:solidFill>
                  <a:srgbClr val="FF0000"/>
                </a:solidFill>
                <a:latin typeface="Heiti SC Light" charset="-122"/>
                <a:ea typeface="Heiti SC Light" charset="-122"/>
                <a:cs typeface="Heiti SC Light" charset="-122"/>
              </a:rPr>
              <a:t>IP-Based-Self-Signed-Certificate</a:t>
            </a:r>
            <a:endParaRPr kumimoji="1" lang="zh-CN" altLang="en-US" dirty="0">
              <a:solidFill>
                <a:srgbClr val="FF0000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>
                <a:solidFill>
                  <a:srgbClr val="FF0000"/>
                </a:solidFill>
                <a:latin typeface="Heiti SC Light" charset="-122"/>
                <a:ea typeface="Heiti SC Light" charset="-122"/>
                <a:cs typeface="Heiti SC Light" charset="-122"/>
              </a:rPr>
              <a:t>HTTP</a:t>
            </a:r>
            <a:r>
              <a:rPr kumimoji="1" lang="zh-CN" altLang="en-US" dirty="0" smtClean="0">
                <a:solidFill>
                  <a:srgbClr val="FF0000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Heiti SC Light" charset="-122"/>
                <a:ea typeface="Heiti SC Light" charset="-122"/>
                <a:cs typeface="Heiti SC Light" charset="-122"/>
              </a:rPr>
              <a:t>Multipart</a:t>
            </a:r>
            <a:endParaRPr kumimoji="1" lang="zh-CN" altLang="en-US" dirty="0" smtClean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>
                <a:solidFill>
                  <a:srgbClr val="FF0000"/>
                </a:solidFill>
                <a:latin typeface="Heiti SC Light" charset="-122"/>
                <a:ea typeface="Heiti SC Light" charset="-122"/>
                <a:cs typeface="Heiti SC Light" charset="-122"/>
              </a:rPr>
              <a:t>Mock</a:t>
            </a:r>
            <a:r>
              <a:rPr kumimoji="1" lang="zh-CN" altLang="en-US" dirty="0" smtClean="0">
                <a:solidFill>
                  <a:srgbClr val="FF0000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Heiti SC Light" charset="-122"/>
                <a:ea typeface="Heiti SC Light" charset="-122"/>
                <a:cs typeface="Heiti SC Light" charset="-122"/>
              </a:rPr>
              <a:t>&amp;</a:t>
            </a:r>
            <a:r>
              <a:rPr kumimoji="1" lang="zh-CN" altLang="en-US" dirty="0" smtClean="0">
                <a:solidFill>
                  <a:srgbClr val="FF0000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Heiti SC Light" charset="-122"/>
                <a:ea typeface="Heiti SC Light" charset="-122"/>
                <a:cs typeface="Heiti SC Light" charset="-122"/>
              </a:rPr>
              <a:t>Stub</a:t>
            </a:r>
            <a:endParaRPr kumimoji="1" lang="zh-CN" altLang="en-US" dirty="0" smtClean="0">
              <a:solidFill>
                <a:srgbClr val="FF0000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err="1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Async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Programming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&amp;</a:t>
            </a:r>
            <a:r>
              <a:rPr kumimoji="1"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FOP</a:t>
            </a:r>
            <a:endParaRPr kumimoji="1" lang="zh-CN" altLang="en-US" dirty="0" smtClean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126480" y="1845734"/>
            <a:ext cx="4853354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kumimoji="1" lang="en-US" altLang="zh-CN" dirty="0" err="1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g</a:t>
            </a:r>
            <a:r>
              <a:rPr kumimoji="1" lang="en-US" altLang="zh-CN" dirty="0" err="1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it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en-US" altLang="zh-CN" dirty="0" err="1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gitlab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dirty="0" smtClean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Android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Support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v4+</a:t>
            </a:r>
            <a:endParaRPr kumimoji="1" lang="zh-CN" altLang="en-US" dirty="0" smtClean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GSON,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Jackson,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Retrofit</a:t>
            </a:r>
            <a:endParaRPr kumimoji="1" lang="zh-CN" altLang="en-US" dirty="0" smtClean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err="1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Okhttp</a:t>
            </a:r>
            <a:endParaRPr kumimoji="1" lang="zh-CN" altLang="en-US" dirty="0" smtClean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mr-IN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…</a:t>
            </a:r>
            <a:endParaRPr kumimoji="1" lang="zh-CN" altLang="en-US" dirty="0" smtClean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err="1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JPush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,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Otto</a:t>
            </a:r>
            <a:endParaRPr kumimoji="1" lang="zh-CN" altLang="en-US" dirty="0" smtClean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err="1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Okhttp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with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https</a:t>
            </a:r>
            <a:endParaRPr kumimoji="1" lang="zh-CN" altLang="en-US" dirty="0" smtClean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>
                <a:solidFill>
                  <a:srgbClr val="FF0000"/>
                </a:solidFill>
                <a:latin typeface="Heiti SC Light" charset="-122"/>
                <a:ea typeface="Heiti SC Light" charset="-122"/>
                <a:cs typeface="Heiti SC Light" charset="-122"/>
              </a:rPr>
              <a:t>certify</a:t>
            </a:r>
            <a:endParaRPr kumimoji="1" lang="zh-CN" altLang="en-US" dirty="0" smtClean="0">
              <a:solidFill>
                <a:srgbClr val="FF0000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err="1" smtClean="0">
                <a:solidFill>
                  <a:srgbClr val="FF0000"/>
                </a:solidFill>
                <a:latin typeface="Heiti SC Light" charset="-122"/>
                <a:ea typeface="Heiti SC Light" charset="-122"/>
                <a:cs typeface="Heiti SC Light" charset="-122"/>
              </a:rPr>
              <a:t>Okhttp</a:t>
            </a:r>
            <a:endParaRPr kumimoji="1" lang="zh-CN" altLang="en-US" dirty="0" smtClean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err="1" smtClean="0">
                <a:solidFill>
                  <a:srgbClr val="FF0000"/>
                </a:solidFill>
                <a:latin typeface="Heiti SC Light" charset="-122"/>
                <a:ea typeface="Heiti SC Light" charset="-122"/>
                <a:cs typeface="Heiti SC Light" charset="-122"/>
              </a:rPr>
              <a:t>Mockito</a:t>
            </a:r>
            <a:endParaRPr kumimoji="1" lang="zh-CN" altLang="en-US" dirty="0" smtClean="0">
              <a:solidFill>
                <a:srgbClr val="FF0000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err="1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Node.js</a:t>
            </a:r>
            <a:endParaRPr kumimoji="1" lang="zh-CN" altLang="en-US" dirty="0" smtClean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637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个人工作量统计</a:t>
            </a:r>
          </a:p>
        </p:txBody>
      </p:sp>
      <p:sp>
        <p:nvSpPr>
          <p:cNvPr id="170" name="文档页数：…"/>
          <p:cNvSpPr txBox="1"/>
          <p:nvPr/>
        </p:nvSpPr>
        <p:spPr>
          <a:xfrm>
            <a:off x="1134533" y="2047875"/>
            <a:ext cx="7637215" cy="3702050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381000" indent="-381000">
              <a:spcBef>
                <a:spcPts val="2000"/>
              </a:spcBef>
              <a:buClr>
                <a:srgbClr val="9A958E"/>
              </a:buClr>
              <a:buSzPct val="75000"/>
              <a:buChar char="•"/>
              <a:defRPr sz="2400" spc="48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文档页数：</a:t>
            </a:r>
          </a:p>
          <a:p>
            <a:pPr marL="762000" lvl="1" indent="-381000">
              <a:spcBef>
                <a:spcPts val="2000"/>
              </a:spcBef>
              <a:buClr>
                <a:srgbClr val="9A958E"/>
              </a:buClr>
              <a:buSzPct val="75000"/>
              <a:buChar char="•"/>
              <a:defRPr sz="2400" spc="48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测试分析计划、报告：参与11页</a:t>
            </a:r>
          </a:p>
          <a:p>
            <a:pPr marL="762000" lvl="1" indent="-381000">
              <a:spcBef>
                <a:spcPts val="2000"/>
              </a:spcBef>
              <a:buClr>
                <a:srgbClr val="9A958E"/>
              </a:buClr>
              <a:buSzPct val="75000"/>
              <a:buChar char="•"/>
              <a:defRPr sz="2400" spc="48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客户端工作日志：参与2页</a:t>
            </a:r>
          </a:p>
          <a:p>
            <a:pPr marL="762000" lvl="1" indent="-381000">
              <a:spcBef>
                <a:spcPts val="2000"/>
              </a:spcBef>
              <a:buClr>
                <a:srgbClr val="9A958E"/>
              </a:buClr>
              <a:buSzPct val="75000"/>
              <a:buChar char="•"/>
              <a:defRPr sz="2400" spc="48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服务器使用文档：参与2页</a:t>
            </a:r>
          </a:p>
        </p:txBody>
      </p:sp>
    </p:spTree>
    <p:extLst>
      <p:ext uri="{BB962C8B-B14F-4D97-AF65-F5344CB8AC3E}">
        <p14:creationId xmlns:p14="http://schemas.microsoft.com/office/powerpoint/2010/main" val="1635980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个人工作量统计</a:t>
            </a:r>
          </a:p>
        </p:txBody>
      </p:sp>
      <p:sp>
        <p:nvSpPr>
          <p:cNvPr id="173" name="使用Postman进行测试，测试用例的编写…"/>
          <p:cNvSpPr txBox="1"/>
          <p:nvPr/>
        </p:nvSpPr>
        <p:spPr>
          <a:xfrm>
            <a:off x="1159933" y="2186643"/>
            <a:ext cx="7637215" cy="3702051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381000" indent="-381000">
              <a:spcBef>
                <a:spcPts val="2000"/>
              </a:spcBef>
              <a:buClr>
                <a:srgbClr val="9A958E"/>
              </a:buClr>
              <a:buSzPct val="75000"/>
              <a:buChar char="•"/>
              <a:defRPr sz="2400" spc="48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使用Postman进行测试，测试用例的编写</a:t>
            </a:r>
          </a:p>
          <a:p>
            <a:pPr marL="381000" indent="-381000">
              <a:spcBef>
                <a:spcPts val="2000"/>
              </a:spcBef>
              <a:buClr>
                <a:srgbClr val="9A958E"/>
              </a:buClr>
              <a:buSzPct val="75000"/>
              <a:buChar char="•"/>
              <a:defRPr sz="2400" spc="48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demo视频的录制、讲解、剪辑</a:t>
            </a:r>
          </a:p>
          <a:p>
            <a:pPr marL="381000" indent="-381000">
              <a:spcBef>
                <a:spcPts val="2000"/>
              </a:spcBef>
              <a:buClr>
                <a:srgbClr val="9A958E"/>
              </a:buClr>
              <a:buSzPct val="75000"/>
              <a:buChar char="•"/>
              <a:defRPr sz="2400" spc="48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压力测试脚本的编写</a:t>
            </a:r>
          </a:p>
        </p:txBody>
      </p:sp>
    </p:spTree>
    <p:extLst>
      <p:ext uri="{BB962C8B-B14F-4D97-AF65-F5344CB8AC3E}">
        <p14:creationId xmlns:p14="http://schemas.microsoft.com/office/powerpoint/2010/main" val="1684962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参与管理</a:t>
            </a:r>
          </a:p>
        </p:txBody>
      </p:sp>
      <p:sp>
        <p:nvSpPr>
          <p:cNvPr id="176" name="每周二集体编码…"/>
          <p:cNvSpPr txBox="1"/>
          <p:nvPr/>
        </p:nvSpPr>
        <p:spPr>
          <a:xfrm>
            <a:off x="1159933" y="2186643"/>
            <a:ext cx="7637215" cy="3702051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381000" indent="-381000">
              <a:spcBef>
                <a:spcPts val="2000"/>
              </a:spcBef>
              <a:buClr>
                <a:srgbClr val="9A958E"/>
              </a:buClr>
              <a:buSzPct val="75000"/>
              <a:buChar char="•"/>
              <a:defRPr sz="2400" spc="48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每周二集体编码</a:t>
            </a:r>
          </a:p>
          <a:p>
            <a:pPr marL="381000" indent="-381000">
              <a:spcBef>
                <a:spcPts val="2000"/>
              </a:spcBef>
              <a:buClr>
                <a:srgbClr val="9A958E"/>
              </a:buClr>
              <a:buSzPct val="75000"/>
              <a:buChar char="•"/>
              <a:defRPr sz="2400" spc="48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每周五开会讨论</a:t>
            </a:r>
          </a:p>
        </p:txBody>
      </p:sp>
    </p:spTree>
    <p:extLst>
      <p:ext uri="{BB962C8B-B14F-4D97-AF65-F5344CB8AC3E}">
        <p14:creationId xmlns:p14="http://schemas.microsoft.com/office/powerpoint/2010/main" val="302758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71727" y="2996547"/>
            <a:ext cx="1871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5400" dirty="0" smtClean="0">
                <a:latin typeface="Heiti SC Light" charset="-122"/>
                <a:ea typeface="Heiti SC Light" charset="-122"/>
                <a:cs typeface="Heiti SC Light" charset="-122"/>
              </a:rPr>
              <a:t>谢谢</a:t>
            </a:r>
            <a:endParaRPr kumimoji="1" lang="zh-CN" altLang="en-US" sz="5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86824" y="2864130"/>
            <a:ext cx="1085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李聪</a:t>
            </a:r>
          </a:p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路萍</a:t>
            </a:r>
          </a:p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满磊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929562" y="2864130"/>
            <a:ext cx="67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u="sng" dirty="0" smtClean="0">
                <a:latin typeface="Heiti SC Light" charset="-122"/>
                <a:ea typeface="Heiti SC Light" charset="-122"/>
                <a:cs typeface="Heiti SC Light" charset="-122"/>
              </a:rPr>
              <a:t>前端</a:t>
            </a:r>
            <a:endParaRPr kumimoji="1" lang="zh-CN" altLang="en-US" b="1" u="sng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86824" y="3919877"/>
            <a:ext cx="1443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冯伟赞</a:t>
            </a:r>
          </a:p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朱修羽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29562" y="3919877"/>
            <a:ext cx="67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u="sng" dirty="0" smtClean="0">
                <a:latin typeface="Heiti SC Light" charset="-122"/>
                <a:ea typeface="Heiti SC Light" charset="-122"/>
                <a:cs typeface="Heiti SC Light" charset="-122"/>
              </a:rPr>
              <a:t>后端</a:t>
            </a:r>
            <a:endParaRPr kumimoji="1" lang="zh-CN" altLang="en-US" b="1" u="sng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6086475" y="2371826"/>
            <a:ext cx="0" cy="23574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57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辅助工具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charset="2"/>
              <a:buChar char="ü"/>
            </a:pPr>
            <a:r>
              <a:rPr kumimoji="1" lang="zh-CN" altLang="en-US" sz="2000" dirty="0" smtClean="0"/>
              <a:t> 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界面设计：</a:t>
            </a:r>
            <a:r>
              <a:rPr kumimoji="1" lang="en-US" altLang="zh-CN" sz="2000" dirty="0" smtClean="0">
                <a:latin typeface="Heiti SC Light" charset="-122"/>
                <a:ea typeface="Heiti SC Light" charset="-122"/>
                <a:cs typeface="Heiti SC Light" charset="-122"/>
              </a:rPr>
              <a:t>Photoshop</a:t>
            </a:r>
            <a:endParaRPr kumimoji="1" lang="zh-CN" altLang="en-US" sz="2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>
              <a:buFont typeface="Wingdings" charset="2"/>
              <a:buChar char="ü"/>
            </a:pPr>
            <a:r>
              <a:rPr kumimoji="1" lang="zh-CN" altLang="en-US" sz="2000" dirty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2000" dirty="0" smtClean="0">
                <a:latin typeface="Heiti SC Light" charset="-122"/>
                <a:ea typeface="Heiti SC Light" charset="-122"/>
                <a:cs typeface="Heiti SC Light" charset="-122"/>
              </a:rPr>
              <a:t>API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测试与格式化显示：</a:t>
            </a:r>
            <a:r>
              <a:rPr kumimoji="1" lang="en-US" altLang="zh-CN" sz="2000" dirty="0" smtClean="0">
                <a:latin typeface="Heiti SC Light" charset="-122"/>
                <a:ea typeface="Heiti SC Light" charset="-122"/>
                <a:cs typeface="Heiti SC Light" charset="-122"/>
              </a:rPr>
              <a:t>Chrome(with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2000" dirty="0" smtClean="0">
                <a:latin typeface="Heiti SC Light" charset="-122"/>
                <a:ea typeface="Heiti SC Light" charset="-122"/>
                <a:cs typeface="Heiti SC Light" charset="-122"/>
              </a:rPr>
              <a:t>JSON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2000" dirty="0" smtClean="0">
                <a:latin typeface="Heiti SC Light" charset="-122"/>
                <a:ea typeface="Heiti SC Light" charset="-122"/>
                <a:cs typeface="Heiti SC Light" charset="-122"/>
              </a:rPr>
              <a:t>Viewer),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2000" dirty="0" smtClean="0">
                <a:latin typeface="Heiti SC Light" charset="-122"/>
                <a:ea typeface="Heiti SC Light" charset="-122"/>
                <a:cs typeface="Heiti SC Light" charset="-122"/>
              </a:rPr>
              <a:t>Postman</a:t>
            </a:r>
            <a:endParaRPr kumimoji="1" lang="zh-CN" altLang="en-US" sz="2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>
              <a:buFont typeface="Wingdings" charset="2"/>
              <a:buChar char="ü"/>
            </a:pPr>
            <a:r>
              <a:rPr kumimoji="1" lang="zh-CN" altLang="en-US" sz="2000" dirty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开发工具：</a:t>
            </a:r>
            <a:r>
              <a:rPr kumimoji="1" lang="en-US" altLang="zh-CN" sz="2000" dirty="0" smtClean="0">
                <a:latin typeface="Heiti SC Light" charset="-122"/>
                <a:ea typeface="Heiti SC Light" charset="-122"/>
                <a:cs typeface="Heiti SC Light" charset="-122"/>
              </a:rPr>
              <a:t>Android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2000" dirty="0" smtClean="0">
                <a:latin typeface="Heiti SC Light" charset="-122"/>
                <a:ea typeface="Heiti SC Light" charset="-122"/>
                <a:cs typeface="Heiti SC Light" charset="-122"/>
              </a:rPr>
              <a:t>Studio</a:t>
            </a:r>
            <a:endParaRPr kumimoji="1" lang="zh-CN" altLang="en-US" sz="2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>
              <a:buFont typeface="Wingdings" charset="2"/>
              <a:buChar char="ü"/>
            </a:pP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 模拟器：</a:t>
            </a:r>
            <a:r>
              <a:rPr kumimoji="1" lang="en-US" altLang="zh-CN" sz="2000" dirty="0" err="1" smtClean="0">
                <a:latin typeface="Heiti SC Light" charset="-122"/>
                <a:ea typeface="Heiti SC Light" charset="-122"/>
                <a:cs typeface="Heiti SC Light" charset="-122"/>
              </a:rPr>
              <a:t>Genymotion</a:t>
            </a:r>
            <a:endParaRPr kumimoji="1" lang="zh-CN" altLang="en-US" sz="2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>
              <a:buFont typeface="Wingdings" charset="2"/>
              <a:buChar char="ü"/>
            </a:pPr>
            <a:r>
              <a:rPr kumimoji="1" lang="zh-CN" altLang="en-US" sz="2000" dirty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开发环境部署：</a:t>
            </a:r>
            <a:r>
              <a:rPr kumimoji="1" lang="en-US" altLang="zh-CN" sz="2000" dirty="0" err="1" smtClean="0">
                <a:latin typeface="Heiti SC Light" charset="-122"/>
                <a:ea typeface="Heiti SC Light" charset="-122"/>
                <a:cs typeface="Heiti SC Light" charset="-122"/>
              </a:rPr>
              <a:t>Docker</a:t>
            </a:r>
            <a:endParaRPr kumimoji="1" lang="zh-CN" altLang="en-US" sz="20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627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45" y="2261745"/>
            <a:ext cx="7338842" cy="37157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统计数据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代码行数：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Java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6k+;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Node.js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2k+;</a:t>
            </a:r>
            <a:endParaRPr kumimoji="1" lang="zh-CN" altLang="en-US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84475"/>
            <a:ext cx="10058400" cy="253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2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管理活动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组会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：每周周五晚 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19:00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 在 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211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 集中开会。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会议内容主要包括：本周任务完成情况、个人本周进度汇报、组内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Code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Review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、分支合并、下周任务布置等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重要会议的纪要在 </a:t>
            </a:r>
            <a:r>
              <a:rPr kumimoji="1"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gitlab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 上记录。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集中开发：每周二晚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19:00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mr-IN" altLang="zh-CN" dirty="0">
                <a:latin typeface="Heiti SC Light" charset="-122"/>
                <a:ea typeface="Heiti SC Light" charset="-122"/>
                <a:cs typeface="Heiti SC Light" charset="-122"/>
              </a:rPr>
              <a:t>–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22:00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 集中在 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208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 开发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。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对 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GitLab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项目进行集中管理，包括分支的管理，权限的修改等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会议上对代码进行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Code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Review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708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96464" y="2477730"/>
            <a:ext cx="2403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smtClean="0">
                <a:latin typeface="Heiti SC Light" charset="-122"/>
                <a:ea typeface="Heiti SC Light" charset="-122"/>
                <a:cs typeface="Heiti SC Light" charset="-122"/>
              </a:rPr>
              <a:t>冯伟赞</a:t>
            </a:r>
            <a:endParaRPr kumimoji="1" lang="zh-CN" altLang="en-US" sz="5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40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478</TotalTime>
  <Words>2204</Words>
  <Application>Microsoft Macintosh PowerPoint</Application>
  <PresentationFormat>宽屏</PresentationFormat>
  <Paragraphs>344</Paragraphs>
  <Slides>53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3" baseType="lpstr">
      <vt:lpstr>Avenir Book</vt:lpstr>
      <vt:lpstr>Avenir Medium</vt:lpstr>
      <vt:lpstr>Calibri</vt:lpstr>
      <vt:lpstr>Calibri Light</vt:lpstr>
      <vt:lpstr>Heiti SC Light</vt:lpstr>
      <vt:lpstr>Helvetica</vt:lpstr>
      <vt:lpstr>Wingdings</vt:lpstr>
      <vt:lpstr>宋体</vt:lpstr>
      <vt:lpstr>Arial</vt:lpstr>
      <vt:lpstr>怀旧</vt:lpstr>
      <vt:lpstr>校园问答App</vt:lpstr>
      <vt:lpstr>PowerPoint 演示文稿</vt:lpstr>
      <vt:lpstr>个人任务</vt:lpstr>
      <vt:lpstr>理论、方法、技术</vt:lpstr>
      <vt:lpstr>技术和工具</vt:lpstr>
      <vt:lpstr>辅助工具</vt:lpstr>
      <vt:lpstr>统计数据</vt:lpstr>
      <vt:lpstr>管理活动</vt:lpstr>
      <vt:lpstr>PowerPoint 演示文稿</vt:lpstr>
      <vt:lpstr>个人工作</vt:lpstr>
      <vt:lpstr>个人工作</vt:lpstr>
      <vt:lpstr>工具</vt:lpstr>
      <vt:lpstr>技术</vt:lpstr>
      <vt:lpstr>主要框架</vt:lpstr>
      <vt:lpstr>工作量统计</vt:lpstr>
      <vt:lpstr>工作量统计</vt:lpstr>
      <vt:lpstr>参与管理</vt:lpstr>
      <vt:lpstr>参与管理</vt:lpstr>
      <vt:lpstr>PowerPoint 演示文稿</vt:lpstr>
      <vt:lpstr>目录</vt:lpstr>
      <vt:lpstr>个人任务</vt:lpstr>
      <vt:lpstr>学习的软件工程理论、方法、技术</vt:lpstr>
      <vt:lpstr>项目开发过程中学习的技术和工具</vt:lpstr>
      <vt:lpstr>开发中使用的辅助工具</vt:lpstr>
      <vt:lpstr>个人工作量统计数据</vt:lpstr>
      <vt:lpstr>参与项目管理、过程管理、配置管理、质量管理的结果</vt:lpstr>
      <vt:lpstr>PowerPoint 演示文稿</vt:lpstr>
      <vt:lpstr>目录</vt:lpstr>
      <vt:lpstr>工作汇报</vt:lpstr>
      <vt:lpstr>个人任务</vt:lpstr>
      <vt:lpstr>学习的软件工程理论、方法和技术</vt:lpstr>
      <vt:lpstr>项目开发过程中学习的技术和工具</vt:lpstr>
      <vt:lpstr>项目开发过程中使用的辅助工具</vt:lpstr>
      <vt:lpstr>个人相关工作量统计数据</vt:lpstr>
      <vt:lpstr>参与项目管理、过程管理、配置管理、质量管理的结果</vt:lpstr>
      <vt:lpstr>个人总结</vt:lpstr>
      <vt:lpstr>个人总结</vt:lpstr>
      <vt:lpstr>PowerPoint 演示文稿</vt:lpstr>
      <vt:lpstr>目录</vt:lpstr>
      <vt:lpstr>个人任务</vt:lpstr>
      <vt:lpstr>个人任务</vt:lpstr>
      <vt:lpstr>个人任务</vt:lpstr>
      <vt:lpstr>个人任务</vt:lpstr>
      <vt:lpstr>个人任务</vt:lpstr>
      <vt:lpstr>软件工程方法</vt:lpstr>
      <vt:lpstr>辅助工具</vt:lpstr>
      <vt:lpstr>用到的技术</vt:lpstr>
      <vt:lpstr>用到的框架及工具</vt:lpstr>
      <vt:lpstr>个人工作量统计</vt:lpstr>
      <vt:lpstr>个人工作量统计</vt:lpstr>
      <vt:lpstr>个人工作量统计</vt:lpstr>
      <vt:lpstr>参与管理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校园问答APP</dc:title>
  <dc:creator>李聪</dc:creator>
  <cp:lastModifiedBy>李聪</cp:lastModifiedBy>
  <cp:revision>267</cp:revision>
  <dcterms:created xsi:type="dcterms:W3CDTF">2017-05-25T13:30:36Z</dcterms:created>
  <dcterms:modified xsi:type="dcterms:W3CDTF">2017-07-20T02:12:35Z</dcterms:modified>
</cp:coreProperties>
</file>