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8" r:id="rId4"/>
    <p:sldId id="286" r:id="rId5"/>
    <p:sldId id="263" r:id="rId6"/>
    <p:sldId id="284" r:id="rId7"/>
    <p:sldId id="269" r:id="rId8"/>
    <p:sldId id="271" r:id="rId9"/>
    <p:sldId id="270" r:id="rId10"/>
    <p:sldId id="272" r:id="rId11"/>
    <p:sldId id="273" r:id="rId12"/>
    <p:sldId id="282" r:id="rId13"/>
    <p:sldId id="283" r:id="rId14"/>
    <p:sldId id="261" r:id="rId15"/>
    <p:sldId id="285" r:id="rId16"/>
    <p:sldId id="275" r:id="rId17"/>
    <p:sldId id="277" r:id="rId18"/>
    <p:sldId id="278" r:id="rId19"/>
    <p:sldId id="274" r:id="rId20"/>
    <p:sldId id="276" r:id="rId21"/>
    <p:sldId id="280" r:id="rId22"/>
    <p:sldId id="279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79538"/>
  </p:normalViewPr>
  <p:slideViewPr>
    <p:cSldViewPr snapToGrid="0" snapToObjects="1">
      <p:cViewPr>
        <p:scale>
          <a:sx n="87" d="100"/>
          <a:sy n="87" d="100"/>
        </p:scale>
        <p:origin x="1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E7032-2705-154D-8C4F-4E13312CED13}" type="datetimeFigureOut">
              <a:rPr kumimoji="1" lang="zh-CN" altLang="en-US" smtClean="0"/>
              <a:t>2017/7/20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1908-9342-3741-993C-B86250C7E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8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98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1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75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83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无状态，长连接原理；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原理；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53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介绍主要功能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94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64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0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01908-9342-3741-993C-B86250C7EB4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3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wstein.com/posts/google-java-sty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校园问答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5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辅助工具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协同开发：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down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to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界面设计：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PhotoShop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前端：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开发工具：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Studio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3.1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辅助类库：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Gson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CircleImageView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Glide;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ButterKnife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Okhttp3;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Retrofit;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Otto;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BRVAH;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JPush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RichEditor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FloatingActionButton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Espresso;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后端：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开发工具：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IntelliJ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IDEA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2017.1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辅助类库：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tomcat;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hibernate;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spirngframework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commone-fileupload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 </a:t>
            </a:r>
            <a:r>
              <a:rPr kumimoji="1" lang="en-US" altLang="zh-CN" dirty="0" err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jackson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log4j;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jsoup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lucene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部署：</a:t>
            </a:r>
            <a:r>
              <a:rPr kumimoji="1" lang="en-US" altLang="zh-CN" dirty="0" err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ocker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项目统计数据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需求功能点：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16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个（详见需求文档）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文档规模数：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需求文档：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15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页（路萍、朱修羽整理）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设计文档：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73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页（路萍、朱修羽整理）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业务代码行：</a:t>
            </a:r>
            <a:r>
              <a:rPr kumimoji="1" lang="hr-HR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600" i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zh-CN" altLang="en-US" sz="1600" i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hr-HR" altLang="zh-CN" sz="1600" i="1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find</a:t>
            </a:r>
            <a:r>
              <a:rPr kumimoji="1" lang="hr-HR" altLang="zh-CN" sz="1600" i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hr-HR" altLang="zh-CN" sz="1600" i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 -</a:t>
            </a:r>
            <a:r>
              <a:rPr kumimoji="1" lang="hr-HR" altLang="zh-CN" sz="1600" i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kumimoji="1" lang="hr-HR" altLang="zh-CN" sz="1600" i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"*.java" | </a:t>
            </a:r>
            <a:r>
              <a:rPr kumimoji="1" lang="hr-HR" altLang="zh-CN" sz="1600" i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xargs</a:t>
            </a:r>
            <a:r>
              <a:rPr kumimoji="1" lang="hr-HR" altLang="zh-CN" sz="1600" i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hr-HR" altLang="zh-CN" sz="1600" i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cat</a:t>
            </a:r>
            <a:r>
              <a:rPr kumimoji="1" lang="hr-HR" altLang="zh-CN" sz="1600" i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kumimoji="1" lang="hr-HR" altLang="zh-CN" sz="1600" i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kumimoji="1" lang="hr-HR" altLang="zh-CN" sz="1600" i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-v ^$ | </a:t>
            </a:r>
            <a:r>
              <a:rPr kumimoji="1" lang="hr-HR" altLang="zh-CN" sz="1600" i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kumimoji="1" lang="hr-HR" altLang="zh-CN" sz="1600" i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-l </a:t>
            </a:r>
            <a:endParaRPr kumimoji="1" lang="zh-CN" altLang="en-US" i="1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前端：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15k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（粗略估计：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lc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6k;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lp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4k;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ml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5k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后端：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10k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（粗略估计：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fwz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6k;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zxy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4k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项目分支合并次数：前端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36/48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次，后端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20/27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次</a:t>
            </a:r>
          </a:p>
        </p:txBody>
      </p:sp>
    </p:spTree>
    <p:extLst>
      <p:ext uri="{BB962C8B-B14F-4D97-AF65-F5344CB8AC3E}">
        <p14:creationId xmlns:p14="http://schemas.microsoft.com/office/powerpoint/2010/main" val="14280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项目统计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数据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前端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前端个人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027532"/>
            <a:ext cx="4938712" cy="2488861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前端统计</a:t>
            </a:r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587111"/>
            <a:ext cx="4937125" cy="1369703"/>
          </a:xfrm>
        </p:spPr>
      </p:pic>
    </p:spTree>
    <p:extLst>
      <p:ext uri="{BB962C8B-B14F-4D97-AF65-F5344CB8AC3E}">
        <p14:creationId xmlns:p14="http://schemas.microsoft.com/office/powerpoint/2010/main" val="17767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项目统计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数据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后端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后端个人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后端统计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612049"/>
            <a:ext cx="4938712" cy="1319828"/>
          </a:xfrm>
        </p:spPr>
      </p:pic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583781"/>
            <a:ext cx="4937125" cy="1376363"/>
          </a:xfrm>
        </p:spPr>
      </p:pic>
    </p:spTree>
    <p:extLst>
      <p:ext uri="{BB962C8B-B14F-4D97-AF65-F5344CB8AC3E}">
        <p14:creationId xmlns:p14="http://schemas.microsoft.com/office/powerpoint/2010/main" val="2128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需求变更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变化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冗余且流量耗费严重</a:t>
            </a:r>
          </a:p>
          <a:p>
            <a:pPr lvl="1"/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摒弃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Collection+JSON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的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设计模式，采用原生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JSON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格式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19138"/>
            <a:ext cx="7011383" cy="35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需求变更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需求由个人可以定向与不定向提问改为只能定向提问；定向提问的问题只能由被提问的工作室进行作答；不再存在关注与不关注的问题</a:t>
            </a:r>
            <a:r>
              <a:rPr kumimoji="1" lang="mr-I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…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/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校园问答集体需求讨论、确定会议召开后，由于相对于我们本来的设计的需求和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来说有所缩小，因此我们也将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缩小，放到了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dev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分支下，原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在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分支下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31381"/>
            <a:ext cx="10058400" cy="14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3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前端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测试框架：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JUnit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Espresso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测试方式：</a:t>
            </a:r>
          </a:p>
          <a:p>
            <a:pPr marL="932688" lvl="2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单元测试：对主要的非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UI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工具类进行测试</a:t>
            </a:r>
          </a:p>
          <a:p>
            <a:pPr marL="932688" lvl="2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集成测试：对各张页面进行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UI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测试，主要包含数据显示是否正确、页面跳转是否正确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后端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测试框架：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Mockito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MockMvc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测试方式：</a:t>
            </a:r>
          </a:p>
          <a:p>
            <a:pPr marL="932688" lvl="2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单元测试：对主要的工具类以及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Controller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进行测试</a:t>
            </a:r>
          </a:p>
          <a:p>
            <a:pPr marL="932688" lvl="2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测试用例：主要包含正确的测试用例，以及异常的测试用例，从而保证服务器有较好的容错性。如：对不存在的用户进行数据收集、登录；向不存在的工作室进行定向提问等</a:t>
            </a:r>
          </a:p>
        </p:txBody>
      </p:sp>
    </p:spTree>
    <p:extLst>
      <p:ext uri="{BB962C8B-B14F-4D97-AF65-F5344CB8AC3E}">
        <p14:creationId xmlns:p14="http://schemas.microsoft.com/office/powerpoint/2010/main" val="14833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前端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非 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 工具类测试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70" y="2582863"/>
            <a:ext cx="3984897" cy="33782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 测试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34093"/>
            <a:ext cx="4937125" cy="2675739"/>
          </a:xfrm>
        </p:spPr>
      </p:pic>
      <p:sp>
        <p:nvSpPr>
          <p:cNvPr id="4" name="文本框 3"/>
          <p:cNvSpPr txBox="1"/>
          <p:nvPr/>
        </p:nvSpPr>
        <p:spPr>
          <a:xfrm>
            <a:off x="6789841" y="5961063"/>
            <a:ext cx="436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备注：测试结果以及测试详情见测试报告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测试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后端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44822"/>
            <a:ext cx="4938712" cy="3425607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10461"/>
            <a:ext cx="4937125" cy="3294329"/>
          </a:xfrm>
        </p:spPr>
      </p:pic>
      <p:sp>
        <p:nvSpPr>
          <p:cNvPr id="7" name="文本框 6"/>
          <p:cNvSpPr txBox="1"/>
          <p:nvPr/>
        </p:nvSpPr>
        <p:spPr>
          <a:xfrm>
            <a:off x="6789841" y="5961063"/>
            <a:ext cx="436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备注：测试结果以及测试详情见测试报告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5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规范与合作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规范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开发过程中严格遵循如下代码规范：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AndrJava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oid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开发规范：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http://</a:t>
            </a: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www.androidchina.net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/2141.html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后端开发规范：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  <a:hlinkClick r:id="rId2"/>
              </a:rPr>
              <a:t>http://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  <a:hlinkClick r:id="rId2"/>
              </a:rPr>
              <a:t>www.hawstein.com/posts/google-java-style.html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2" y="3857414"/>
            <a:ext cx="6642115" cy="2011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79" y="3456094"/>
            <a:ext cx="5613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目录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项目任务及研发过程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项目组及成员分工安排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项目进度和里程碑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关键技术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辅助工具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项目统计数据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需求变更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变化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规范与合作</a:t>
            </a:r>
          </a:p>
        </p:txBody>
      </p:sp>
    </p:spTree>
    <p:extLst>
      <p:ext uri="{BB962C8B-B14F-4D97-AF65-F5344CB8AC3E}">
        <p14:creationId xmlns:p14="http://schemas.microsoft.com/office/powerpoint/2010/main" val="14638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规范与合作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合作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组会：每周周五晚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19:00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在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211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集中开会。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会议内容主要包括：本周任务完成情况、个人本周进度汇报、组内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Code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Review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、分支合并、下周任务布置等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重要会议的纪要在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gitlab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上记录。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集中开发：每周二晚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19:00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mr-IN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–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22:00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集中在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208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开发。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协同合作方式：为保证代码的可追溯性，我们对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做了如下要求：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分支主要分为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master,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dev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feature_xxx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fix_xxx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分支保存大版本迭代（目前仅有一个大版本），受保护，任何人不可合并、推送，当且仅当所有人同意后在所有人注视下进行分之合并。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d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ev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分支保存小版本迭代（分支合并），受保护，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任何人不可合并、推送，当且仅当所有人同意后在所有人注视下进行分之合并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所有新功能一律以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feature_xxx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或者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dev_xxx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分支命名。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所有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debug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一律以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fix_xxx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分支命名。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为保证代码可追溯性，分支合并一律用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merge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--no-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ff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，不可用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rebase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，不可省略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--no-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ff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7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规范与合作 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合作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49" y="1846263"/>
            <a:ext cx="8835628" cy="4022725"/>
          </a:xfrm>
        </p:spPr>
      </p:pic>
      <p:sp>
        <p:nvSpPr>
          <p:cNvPr id="4" name="文本框 3"/>
          <p:cNvSpPr txBox="1"/>
          <p:nvPr/>
        </p:nvSpPr>
        <p:spPr>
          <a:xfrm>
            <a:off x="9552206" y="5792802"/>
            <a:ext cx="160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Heiti SC Light" charset="-122"/>
                <a:ea typeface="Heiti SC Light" charset="-122"/>
                <a:cs typeface="Heiti SC Light" charset="-122"/>
              </a:rPr>
              <a:t>会议纪要展示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规范与合作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合作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2371514"/>
            <a:ext cx="9385300" cy="2971800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6126480" y="4527395"/>
            <a:ext cx="2805647" cy="31223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6126480" y="3765673"/>
            <a:ext cx="1835492" cy="31223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6126480" y="2600243"/>
            <a:ext cx="2158876" cy="35483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05" y="1900251"/>
            <a:ext cx="9371125" cy="43257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16580" y="1368028"/>
            <a:ext cx="27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分支名称、分支合并展示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71727" y="2996547"/>
            <a:ext cx="187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latin typeface="Heiti SC Light" charset="-122"/>
                <a:ea typeface="Heiti SC Light" charset="-122"/>
                <a:cs typeface="Heiti SC Light" charset="-122"/>
              </a:rPr>
              <a:t>谢谢</a:t>
            </a:r>
            <a:endParaRPr kumimoji="1" lang="zh-CN" altLang="en-US" sz="5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86824" y="2864130"/>
            <a:ext cx="10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李聪</a:t>
            </a: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路萍</a:t>
            </a: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满磊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29562" y="2864130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u="sng" dirty="0" smtClean="0">
                <a:latin typeface="Heiti SC Light" charset="-122"/>
                <a:ea typeface="Heiti SC Light" charset="-122"/>
                <a:cs typeface="Heiti SC Light" charset="-122"/>
              </a:rPr>
              <a:t>前端</a:t>
            </a:r>
            <a:endParaRPr kumimoji="1" lang="zh-CN" altLang="en-US" b="1" u="sng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6824" y="3919877"/>
            <a:ext cx="14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冯伟赞</a:t>
            </a: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朱修羽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9562" y="3919877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u="sng" dirty="0" smtClean="0">
                <a:latin typeface="Heiti SC Light" charset="-122"/>
                <a:ea typeface="Heiti SC Light" charset="-122"/>
                <a:cs typeface="Heiti SC Light" charset="-122"/>
              </a:rPr>
              <a:t>后端</a:t>
            </a:r>
            <a:endParaRPr kumimoji="1" lang="zh-CN" altLang="en-US" b="1" u="sng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6086475" y="2371826"/>
            <a:ext cx="0" cy="23574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5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项目任务及研发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过程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项目任务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项目任务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：我们需要完成一个安卓端的以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兴趣和问题驱动的知识咨询共享服务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平台。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参与方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：该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由个人用户和工作室成员参与互动，从而让工作室可以为个人用户提供知识咨询和共享服务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用户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：注册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进入该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的用户为南大在校校职工，凭南大个人邮箱进行注册。注册后的用户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可以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a.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浏览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热门问题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文章，并对问题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文章进行点赞，对文章进行评论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b.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向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某个工作室咨询问题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.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通过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资历证明材料，提出组建工作室的申请，并在通过后组建工作室，从而对外提供知识咨询和共享服务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工作室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：工作室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的成员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可以为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个人用户做出解答。工作室管理员可以发表文章进行知识共享。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578122" y="5658433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备注：详情见需求文档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1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0927" y="2669458"/>
            <a:ext cx="1696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/>
              <a:t>DEMO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9139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项目任务及研发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过程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研发过程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需求分析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UI</a:t>
            </a: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设计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编码 </a:t>
            </a:r>
            <a:r>
              <a:rPr kumimoji="1" lang="en-US" altLang="zh-CN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测试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基于文本的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60%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Https/Cookie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和通知机制（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5%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基于富文本的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25%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语音功能（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5%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界面调整与优化（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5%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dirty="0">
              <a:solidFill>
                <a:srgbClr val="00B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上线 </a:t>
            </a:r>
            <a:r>
              <a:rPr kumimoji="1" lang="en-US" altLang="zh-CN" dirty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维护</a:t>
            </a:r>
            <a:endParaRPr kumimoji="1" lang="zh-CN" altLang="en-US" dirty="0">
              <a:solidFill>
                <a:srgbClr val="FFC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279" y="5761938"/>
            <a:ext cx="217171" cy="214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4450" y="56844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50"/>
                </a:solidFill>
              </a:rPr>
              <a:t>-</a:t>
            </a:r>
            <a:r>
              <a:rPr kumimoji="1" lang="en-US" altLang="zh-CN" dirty="0" err="1" smtClean="0">
                <a:solidFill>
                  <a:srgbClr val="00B050"/>
                </a:solidFill>
              </a:rPr>
              <a:t>ed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3095" y="5761938"/>
            <a:ext cx="217171" cy="214313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20265" y="5684428"/>
            <a:ext cx="11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C000"/>
                </a:solidFill>
              </a:rPr>
              <a:t>-</a:t>
            </a:r>
            <a:r>
              <a:rPr kumimoji="1" lang="en-US" altLang="zh-CN" dirty="0" err="1" smtClean="0">
                <a:solidFill>
                  <a:srgbClr val="FFC000"/>
                </a:solidFill>
              </a:rPr>
              <a:t>ing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51770" y="5761938"/>
            <a:ext cx="217171" cy="214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8941" y="56844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started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7629" y="5766793"/>
            <a:ext cx="217171" cy="2143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14799" y="5689283"/>
            <a:ext cx="10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changing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52264" y="5763090"/>
            <a:ext cx="217171" cy="214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69435" y="56855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todo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6" idx="1"/>
          </p:cNvCxnSpPr>
          <p:nvPr/>
        </p:nvCxnSpPr>
        <p:spPr>
          <a:xfrm flipV="1">
            <a:off x="3126658" y="2168900"/>
            <a:ext cx="3082412" cy="30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09070" y="1845734"/>
            <a:ext cx="49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如何设计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以进行前后端的解耦和代码与业务的解耦： 资源驱动与语义化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RESTful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" name="直线箭头连接符 19"/>
          <p:cNvCxnSpPr>
            <a:endCxn id="21" idx="1"/>
          </p:cNvCxnSpPr>
          <p:nvPr/>
        </p:nvCxnSpPr>
        <p:spPr>
          <a:xfrm flipV="1">
            <a:off x="2968941" y="2921984"/>
            <a:ext cx="3240129" cy="3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09070" y="2598818"/>
            <a:ext cx="49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如何设计版本迭代，并表示版本号：采用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Linux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语义化版本号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x.y.z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3" name="直线箭头连接符 22"/>
          <p:cNvCxnSpPr>
            <a:endCxn id="24" idx="1"/>
          </p:cNvCxnSpPr>
          <p:nvPr/>
        </p:nvCxnSpPr>
        <p:spPr>
          <a:xfrm>
            <a:off x="4291781" y="3237523"/>
            <a:ext cx="1917288" cy="36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09069" y="3276349"/>
            <a:ext cx="511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如此多的网络框架，哪个对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REST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更友好：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Retrofit;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如何做代码抽象，从而方便开发？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5148498" y="3568315"/>
            <a:ext cx="1060571" cy="59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209069" y="3926187"/>
            <a:ext cx="5453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有哪些限制？为何采用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HTTPS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SSL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与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TLS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有何关系？为什么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HTTPS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才是真正安全的？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Cookie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不安全在哪里？如何生成基于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IP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的自签名证书？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34" name="直线箭头连接符 33"/>
          <p:cNvCxnSpPr>
            <a:endCxn id="35" idx="1"/>
          </p:cNvCxnSpPr>
          <p:nvPr/>
        </p:nvCxnSpPr>
        <p:spPr>
          <a:xfrm>
            <a:off x="4513006" y="3895394"/>
            <a:ext cx="1699746" cy="127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12752" y="4849728"/>
            <a:ext cx="530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采用什么样的富文本格式，如何进行富文本的显示，类库版本不兼容如何解决：自己写富文本显示组件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566159" y="4231969"/>
            <a:ext cx="2642910" cy="134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209069" y="5499762"/>
            <a:ext cx="51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如何实现一个点击即可播放服务器上语音的组件？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0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4" grpId="0"/>
      <p:bldP spid="31" grpId="0"/>
      <p:bldP spid="35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项目组及成员分工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安排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页面设计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：李聪负责设计，并开会与小组其他成员讨论修改</a:t>
            </a:r>
          </a:p>
          <a:p>
            <a:pPr>
              <a:buFont typeface="Arial" charset="0"/>
              <a:buChar char="•"/>
            </a:pP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b="1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设计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：小组讨论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设计样例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冯伟赞：用户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李聪：工作室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路萍：问题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文章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满磊：回答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朱修羽：评论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b="1" dirty="0" smtClean="0"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维护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：李聪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1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项目组及成员分工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安排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前端代码编写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：页面划分为主要依据，功能为次要依据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李聪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：登录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注册页面；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个人信息页面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包括好多个子页面，收藏、已提问收藏回答问题等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；团队信息页面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；同时兼做通知、语音、安全功能；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满磊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：提问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定向、不定向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页面；写文章页面；搜索页面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；兼做富文本；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路萍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：文章展示页面，包括对文章的评论展示页面；问题页面，包括对问题的评论展示页面；回答展示页面，包括对回答的评论展示页面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；兼做富文本显示组件；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Arial" charset="0"/>
              <a:buChar char="•"/>
            </a:pP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后端代码编写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：冯伟赞、朱修羽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冯伟赞：用户、问题、回答；搜索；富文本；语音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朱修羽：工作室、文章、评论；通知机制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buFont typeface="Arial" charset="0"/>
              <a:buChar char="•"/>
            </a:pPr>
            <a:r>
              <a:rPr kumimoji="1" lang="zh-CN" altLang="en-US" b="1" dirty="0" smtClean="0">
                <a:latin typeface="Heiti SC Light" charset="-122"/>
                <a:ea typeface="Heiti SC Light" charset="-122"/>
                <a:cs typeface="Heiti SC Light" charset="-122"/>
              </a:rPr>
              <a:t> 文档整理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：全体成员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路萍、朱修羽：需求文档、设计文档、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demo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录制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满磊：工作日志、研发报告、用户手册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冯伟赞：后端测试计划、后端测试报告、前后端测试报告和计划的整合</a:t>
            </a:r>
          </a:p>
          <a:p>
            <a:pPr lvl="1">
              <a:buFont typeface="Arial" charset="0"/>
              <a:buChar char="•"/>
            </a:pP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李聪：前端测试计划、前端测试报告、项目报告</a:t>
            </a:r>
          </a:p>
        </p:txBody>
      </p:sp>
    </p:spTree>
    <p:extLst>
      <p:ext uri="{BB962C8B-B14F-4D97-AF65-F5344CB8AC3E}">
        <p14:creationId xmlns:p14="http://schemas.microsoft.com/office/powerpoint/2010/main" val="13376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937759" cy="1450757"/>
          </a:xfrm>
        </p:spPr>
        <p:txBody>
          <a:bodyPr/>
          <a:lstStyle/>
          <a:p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项目</a:t>
            </a:r>
            <a:r>
              <a:rPr kumimoji="1" lang="zh-CN" altLang="en-US" smtClean="0">
                <a:latin typeface="Heiti SC Light" charset="-122"/>
                <a:ea typeface="Heiti SC Light" charset="-122"/>
                <a:cs typeface="Heiti SC Light" charset="-122"/>
              </a:rPr>
              <a:t>进度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需求分析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UI</a:t>
            </a: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设计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编码 </a:t>
            </a:r>
            <a:r>
              <a:rPr kumimoji="1" lang="en-US" altLang="zh-CN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测试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基于文本的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60%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Https/Cookie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和通知机制（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5%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基于富文本的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25%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语音功能（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5%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界面调整与优化（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5%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dirty="0">
              <a:solidFill>
                <a:srgbClr val="00B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上线 </a:t>
            </a:r>
            <a:r>
              <a:rPr kumimoji="1" lang="en-US" altLang="zh-CN" dirty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dirty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维护</a:t>
            </a:r>
            <a:endParaRPr kumimoji="1" lang="zh-CN" altLang="en-US" dirty="0">
              <a:solidFill>
                <a:srgbClr val="FFC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需求文档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设计文档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UI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设计稿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API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文档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代码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客户端 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|</a:t>
            </a:r>
            <a:r>
              <a:rPr kumimoji="1" lang="zh-CN" altLang="en-US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SchooledInApp</a:t>
            </a:r>
            <a:endParaRPr kumimoji="1" lang="zh-CN" altLang="en-US" dirty="0" smtClean="0">
              <a:solidFill>
                <a:srgbClr val="00B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服务器 </a:t>
            </a:r>
            <a:r>
              <a:rPr kumimoji="1" lang="en-US" altLang="zh-CN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|</a:t>
            </a:r>
            <a:r>
              <a:rPr kumimoji="1" lang="zh-CN" altLang="en-US" dirty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server</a:t>
            </a:r>
            <a:endParaRPr kumimoji="1" lang="zh-CN" altLang="en-US" dirty="0">
              <a:solidFill>
                <a:srgbClr val="00B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9808" lvl="1" indent="-457200">
              <a:buFont typeface="+mj-lt"/>
              <a:buAutoNum type="arabicPeriod"/>
            </a:pPr>
            <a:r>
              <a:rPr kumimoji="1" lang="zh-CN" altLang="en-US" strike="sngStrike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测试服务器 </a:t>
            </a:r>
            <a:r>
              <a:rPr kumimoji="1" lang="en-US" altLang="zh-CN" strike="sngStrike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|</a:t>
            </a:r>
            <a:r>
              <a:rPr kumimoji="1" lang="zh-CN" altLang="en-US" strike="sngStrike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trike="sngStrike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pseudo-server</a:t>
            </a:r>
            <a:r>
              <a:rPr kumimoji="1" lang="zh-CN" altLang="en-US" strike="sngStrike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3483202" y="5757083"/>
            <a:ext cx="217171" cy="214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0373" y="56795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50"/>
                </a:solidFill>
              </a:rPr>
              <a:t>-</a:t>
            </a:r>
            <a:r>
              <a:rPr kumimoji="1" lang="en-US" altLang="zh-CN" dirty="0" err="1" smtClean="0">
                <a:solidFill>
                  <a:srgbClr val="00B050"/>
                </a:solidFill>
              </a:rPr>
              <a:t>ed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9018" y="5757083"/>
            <a:ext cx="217171" cy="214313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6188" y="5679573"/>
            <a:ext cx="11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C000"/>
                </a:solidFill>
              </a:rPr>
              <a:t>-</a:t>
            </a:r>
            <a:r>
              <a:rPr kumimoji="1" lang="en-US" altLang="zh-CN" dirty="0" err="1" smtClean="0">
                <a:solidFill>
                  <a:srgbClr val="FFC000"/>
                </a:solidFill>
              </a:rPr>
              <a:t>ing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7693" y="5757083"/>
            <a:ext cx="217171" cy="214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54864" y="56795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started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3552" y="5761938"/>
            <a:ext cx="217171" cy="2143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00722" y="5684428"/>
            <a:ext cx="10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7030A0"/>
                </a:solidFill>
              </a:rPr>
              <a:t>changing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38187" y="5758235"/>
            <a:ext cx="217171" cy="214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55358" y="56807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todo</a:t>
            </a:r>
            <a:endParaRPr kumimoji="1"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212113" y="286602"/>
            <a:ext cx="493775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里程碑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78122" y="5658433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备注：详情见工作日志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5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关键技术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贯穿：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Distributed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Version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Control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设计：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Material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Design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REST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基于文本的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：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ndroid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Base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CS/MVC/ORM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开启通知机制的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Long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live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connection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基于文本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的安全 </a:t>
            </a:r>
            <a:r>
              <a:rPr kumimoji="1"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HTTPS/SSL/TLS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IP-Based-Self-Signed-Certificate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基于富文本的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HTTP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Multipart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Inverted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Index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基于语音的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：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Android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Media</a:t>
            </a:r>
            <a:r>
              <a:rPr kumimoji="1"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Persistence</a:t>
            </a:r>
            <a:endParaRPr kumimoji="1" lang="zh-CN" altLang="en-US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</TotalTime>
  <Words>1607</Words>
  <Application>Microsoft Macintosh PowerPoint</Application>
  <PresentationFormat>宽屏</PresentationFormat>
  <Paragraphs>184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Calibri</vt:lpstr>
      <vt:lpstr>Calibri Light</vt:lpstr>
      <vt:lpstr>Consolas</vt:lpstr>
      <vt:lpstr>Heiti SC Light</vt:lpstr>
      <vt:lpstr>Wingdings</vt:lpstr>
      <vt:lpstr>宋体</vt:lpstr>
      <vt:lpstr>Arial</vt:lpstr>
      <vt:lpstr>怀旧</vt:lpstr>
      <vt:lpstr>校园问答App</vt:lpstr>
      <vt:lpstr>目录</vt:lpstr>
      <vt:lpstr>项目任务及研发过程 - 项目任务</vt:lpstr>
      <vt:lpstr>PowerPoint 演示文稿</vt:lpstr>
      <vt:lpstr>项目任务及研发过程 - 研发过程</vt:lpstr>
      <vt:lpstr>项目组及成员分工安排</vt:lpstr>
      <vt:lpstr>项目组及成员分工安排</vt:lpstr>
      <vt:lpstr>项目进度</vt:lpstr>
      <vt:lpstr>关键技术</vt:lpstr>
      <vt:lpstr>辅助工具</vt:lpstr>
      <vt:lpstr>项目统计数据</vt:lpstr>
      <vt:lpstr>项目统计数据 - 前端</vt:lpstr>
      <vt:lpstr>项目统计数据 - 后端</vt:lpstr>
      <vt:lpstr>需求变更 &amp; 变化</vt:lpstr>
      <vt:lpstr>需求变更 &amp; 变化</vt:lpstr>
      <vt:lpstr>测试</vt:lpstr>
      <vt:lpstr>测试 - 前端</vt:lpstr>
      <vt:lpstr>测试 - 后端</vt:lpstr>
      <vt:lpstr>规范与合作 - 规范</vt:lpstr>
      <vt:lpstr>规范与合作 - 合作</vt:lpstr>
      <vt:lpstr>规范与合作 - 合作</vt:lpstr>
      <vt:lpstr>规范与合作 - 合作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校园问答APP</dc:title>
  <dc:creator>李聪</dc:creator>
  <cp:lastModifiedBy>李聪</cp:lastModifiedBy>
  <cp:revision>212</cp:revision>
  <dcterms:created xsi:type="dcterms:W3CDTF">2017-05-25T13:30:36Z</dcterms:created>
  <dcterms:modified xsi:type="dcterms:W3CDTF">2017-07-19T16:38:29Z</dcterms:modified>
</cp:coreProperties>
</file>