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2" r:id="rId3"/>
    <p:sldId id="351" r:id="rId4"/>
    <p:sldId id="347" r:id="rId5"/>
    <p:sldId id="334" r:id="rId6"/>
    <p:sldId id="348" r:id="rId7"/>
    <p:sldId id="301" r:id="rId8"/>
    <p:sldId id="303" r:id="rId9"/>
    <p:sldId id="329" r:id="rId10"/>
    <p:sldId id="357" r:id="rId11"/>
    <p:sldId id="349" r:id="rId12"/>
    <p:sldId id="335" r:id="rId13"/>
    <p:sldId id="350" r:id="rId14"/>
    <p:sldId id="344" r:id="rId15"/>
    <p:sldId id="346" r:id="rId16"/>
    <p:sldId id="339" r:id="rId17"/>
    <p:sldId id="340" r:id="rId18"/>
    <p:sldId id="341" r:id="rId19"/>
    <p:sldId id="342" r:id="rId20"/>
    <p:sldId id="343" r:id="rId21"/>
    <p:sldId id="354" r:id="rId22"/>
    <p:sldId id="355" r:id="rId23"/>
    <p:sldId id="356" r:id="rId24"/>
    <p:sldId id="353"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4E899FF1-064A-4033-A3C6-B036AA31A60C}" type="datetimeFigureOut">
              <a:rPr lang="en-US"/>
              <a:pPr>
                <a:defRPr/>
              </a:pPr>
              <a:t>11/25/2022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C890329-D9FC-4B9E-9DED-09E07B9112A0}" type="slidenum">
              <a:rPr lang="en-US"/>
              <a:pPr>
                <a:defRPr/>
              </a:pPr>
              <a:t>‹#›</a:t>
            </a:fld>
            <a:endParaRPr lang="en-US"/>
          </a:p>
        </p:txBody>
      </p:sp>
    </p:spTree>
    <p:extLst>
      <p:ext uri="{BB962C8B-B14F-4D97-AF65-F5344CB8AC3E}">
        <p14:creationId xmlns:p14="http://schemas.microsoft.com/office/powerpoint/2010/main" val="229478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A9A8B26-DF0C-4B80-A616-6081D7E175A8}" type="datetimeFigureOut">
              <a:rPr lang="en-US"/>
              <a:pPr>
                <a:defRPr/>
              </a:pPr>
              <a:t>11/25/2022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B52809-74EC-4955-BCCF-CA241F2202FF}" type="slidenum">
              <a:rPr lang="en-US"/>
              <a:pPr>
                <a:defRPr/>
              </a:pPr>
              <a:t>‹#›</a:t>
            </a:fld>
            <a:endParaRPr lang="en-US"/>
          </a:p>
        </p:txBody>
      </p:sp>
    </p:spTree>
    <p:extLst>
      <p:ext uri="{BB962C8B-B14F-4D97-AF65-F5344CB8AC3E}">
        <p14:creationId xmlns:p14="http://schemas.microsoft.com/office/powerpoint/2010/main" val="242298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233BF8E-CCB5-4A0C-A7F7-EE5D03799604}" type="datetimeFigureOut">
              <a:rPr lang="en-US"/>
              <a:pPr>
                <a:defRPr/>
              </a:pPr>
              <a:t>11/25/2022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623A12A-7C01-4B0F-8E72-A21AFDCA26B5}" type="slidenum">
              <a:rPr lang="en-US"/>
              <a:pPr>
                <a:defRPr/>
              </a:pPr>
              <a:t>‹#›</a:t>
            </a:fld>
            <a:endParaRPr lang="en-US"/>
          </a:p>
        </p:txBody>
      </p:sp>
    </p:spTree>
    <p:extLst>
      <p:ext uri="{BB962C8B-B14F-4D97-AF65-F5344CB8AC3E}">
        <p14:creationId xmlns:p14="http://schemas.microsoft.com/office/powerpoint/2010/main" val="214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A85F5DD-B65E-4E82-9D12-2E87EBF4E70F}" type="datetimeFigureOut">
              <a:rPr lang="en-US"/>
              <a:pPr>
                <a:defRPr/>
              </a:pPr>
              <a:t>11/25/2022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8C6B820-BA08-430C-9769-1315DA305364}" type="slidenum">
              <a:rPr lang="en-US"/>
              <a:pPr>
                <a:defRPr/>
              </a:pPr>
              <a:t>‹#›</a:t>
            </a:fld>
            <a:endParaRPr lang="en-US"/>
          </a:p>
        </p:txBody>
      </p:sp>
    </p:spTree>
    <p:extLst>
      <p:ext uri="{BB962C8B-B14F-4D97-AF65-F5344CB8AC3E}">
        <p14:creationId xmlns:p14="http://schemas.microsoft.com/office/powerpoint/2010/main" val="95653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76C1E40B-666D-43F9-B65B-71BBD57BD2B1}" type="datetimeFigureOut">
              <a:rPr lang="en-US"/>
              <a:pPr>
                <a:defRPr/>
              </a:pPr>
              <a:t>11/25/2022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96B21EF-49E9-4687-8128-3B4AA1E561D2}" type="slidenum">
              <a:rPr lang="en-US"/>
              <a:pPr>
                <a:defRPr/>
              </a:pPr>
              <a:t>‹#›</a:t>
            </a:fld>
            <a:endParaRPr lang="en-US"/>
          </a:p>
        </p:txBody>
      </p:sp>
    </p:spTree>
    <p:extLst>
      <p:ext uri="{BB962C8B-B14F-4D97-AF65-F5344CB8AC3E}">
        <p14:creationId xmlns:p14="http://schemas.microsoft.com/office/powerpoint/2010/main" val="29482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4E102BF-A101-4FCE-BA83-3F572E63E105}" type="datetimeFigureOut">
              <a:rPr lang="en-US"/>
              <a:pPr>
                <a:defRPr/>
              </a:pPr>
              <a:t>11/25/2022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B77F3AF-C640-498C-8C36-6E37267FC4B9}" type="slidenum">
              <a:rPr lang="en-US"/>
              <a:pPr>
                <a:defRPr/>
              </a:pPr>
              <a:t>‹#›</a:t>
            </a:fld>
            <a:endParaRPr lang="en-US"/>
          </a:p>
        </p:txBody>
      </p:sp>
    </p:spTree>
    <p:extLst>
      <p:ext uri="{BB962C8B-B14F-4D97-AF65-F5344CB8AC3E}">
        <p14:creationId xmlns:p14="http://schemas.microsoft.com/office/powerpoint/2010/main" val="26972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005558C-BCAC-4CAC-A3FE-9DB90121C391}" type="datetimeFigureOut">
              <a:rPr lang="en-US"/>
              <a:pPr>
                <a:defRPr/>
              </a:pPr>
              <a:t>11/25/2022</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81673079-BB7F-47CA-82E4-A6A9627FE005}" type="slidenum">
              <a:rPr lang="en-US"/>
              <a:pPr>
                <a:defRPr/>
              </a:pPr>
              <a:t>‹#›</a:t>
            </a:fld>
            <a:endParaRPr lang="en-US"/>
          </a:p>
        </p:txBody>
      </p:sp>
    </p:spTree>
    <p:extLst>
      <p:ext uri="{BB962C8B-B14F-4D97-AF65-F5344CB8AC3E}">
        <p14:creationId xmlns:p14="http://schemas.microsoft.com/office/powerpoint/2010/main" val="374098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1924A0E2-D780-49DB-B247-A832D4741E2D}" type="datetimeFigureOut">
              <a:rPr lang="en-US"/>
              <a:pPr>
                <a:defRPr/>
              </a:pPr>
              <a:t>11/25/2022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8FCDA465-AFA7-4A82-A004-107413F1F5C5}" type="slidenum">
              <a:rPr lang="en-US"/>
              <a:pPr>
                <a:defRPr/>
              </a:pPr>
              <a:t>‹#›</a:t>
            </a:fld>
            <a:endParaRPr lang="en-US"/>
          </a:p>
        </p:txBody>
      </p:sp>
    </p:spTree>
    <p:extLst>
      <p:ext uri="{BB962C8B-B14F-4D97-AF65-F5344CB8AC3E}">
        <p14:creationId xmlns:p14="http://schemas.microsoft.com/office/powerpoint/2010/main" val="329110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E7801FB-B90C-49DC-B124-CFEAEC96A6D4}" type="datetimeFigureOut">
              <a:rPr lang="en-US"/>
              <a:pPr>
                <a:defRPr/>
              </a:pPr>
              <a:t>11/25/2022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AAECEF9-E892-429F-9144-40E227DBE8EB}" type="slidenum">
              <a:rPr lang="en-US"/>
              <a:pPr>
                <a:defRPr/>
              </a:pPr>
              <a:t>‹#›</a:t>
            </a:fld>
            <a:endParaRPr lang="en-US"/>
          </a:p>
        </p:txBody>
      </p:sp>
    </p:spTree>
    <p:extLst>
      <p:ext uri="{BB962C8B-B14F-4D97-AF65-F5344CB8AC3E}">
        <p14:creationId xmlns:p14="http://schemas.microsoft.com/office/powerpoint/2010/main" val="277753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47CE8D7-1024-41A6-B565-C750802DE509}" type="datetimeFigureOut">
              <a:rPr lang="en-US"/>
              <a:pPr>
                <a:defRPr/>
              </a:pPr>
              <a:t>11/25/2022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E430011-F12B-4F3A-98A2-281312E417AD}" type="slidenum">
              <a:rPr lang="en-US"/>
              <a:pPr>
                <a:defRPr/>
              </a:pPr>
              <a:t>‹#›</a:t>
            </a:fld>
            <a:endParaRPr lang="en-US"/>
          </a:p>
        </p:txBody>
      </p:sp>
    </p:spTree>
    <p:extLst>
      <p:ext uri="{BB962C8B-B14F-4D97-AF65-F5344CB8AC3E}">
        <p14:creationId xmlns:p14="http://schemas.microsoft.com/office/powerpoint/2010/main" val="94591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11C7464-8A09-4CAB-B993-E234A84C594F}" type="datetimeFigureOut">
              <a:rPr lang="en-US"/>
              <a:pPr>
                <a:defRPr/>
              </a:pPr>
              <a:t>11/25/2022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E3BC756-1AB1-4868-A51D-B5E7D8563E6D}" type="slidenum">
              <a:rPr lang="en-US"/>
              <a:pPr>
                <a:defRPr/>
              </a:pPr>
              <a:t>‹#›</a:t>
            </a:fld>
            <a:endParaRPr lang="en-US"/>
          </a:p>
        </p:txBody>
      </p:sp>
    </p:spTree>
    <p:extLst>
      <p:ext uri="{BB962C8B-B14F-4D97-AF65-F5344CB8AC3E}">
        <p14:creationId xmlns:p14="http://schemas.microsoft.com/office/powerpoint/2010/main" val="42528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3A7DAF45-832C-478F-BA77-9E73836C4F83}" type="datetimeFigureOut">
              <a:rPr lang="en-US"/>
              <a:pPr>
                <a:defRPr/>
              </a:pPr>
              <a:t>11/25/2022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DC62F74A-B015-47C7-BC5D-DDB048CBC2AF}"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5" r:id="rId9"/>
    <p:sldLayoutId id="2147483693" r:id="rId10"/>
    <p:sldLayoutId id="21474836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DD00DE-FF42-AEC4-00C8-64F9E44E3807}"/>
              </a:ext>
            </a:extLst>
          </p:cNvPr>
          <p:cNvPicPr>
            <a:picLocks noChangeAspect="1"/>
          </p:cNvPicPr>
          <p:nvPr/>
        </p:nvPicPr>
        <p:blipFill>
          <a:blip r:embed="rId2"/>
          <a:stretch>
            <a:fillRect/>
          </a:stretch>
        </p:blipFill>
        <p:spPr>
          <a:xfrm>
            <a:off x="2057400" y="0"/>
            <a:ext cx="5486400" cy="2936605"/>
          </a:xfrm>
          <a:prstGeom prst="rect">
            <a:avLst/>
          </a:prstGeom>
        </p:spPr>
      </p:pic>
      <p:pic>
        <p:nvPicPr>
          <p:cNvPr id="6" name="Picture 5">
            <a:extLst>
              <a:ext uri="{FF2B5EF4-FFF2-40B4-BE49-F238E27FC236}">
                <a16:creationId xmlns:a16="http://schemas.microsoft.com/office/drawing/2014/main" id="{5A28884B-CD13-0A0A-6683-ECBD39EABF1C}"/>
              </a:ext>
            </a:extLst>
          </p:cNvPr>
          <p:cNvPicPr>
            <a:picLocks noChangeAspect="1"/>
          </p:cNvPicPr>
          <p:nvPr/>
        </p:nvPicPr>
        <p:blipFill>
          <a:blip r:embed="rId3"/>
          <a:stretch>
            <a:fillRect/>
          </a:stretch>
        </p:blipFill>
        <p:spPr>
          <a:xfrm>
            <a:off x="1729033" y="3124200"/>
            <a:ext cx="6424367" cy="3581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BAF1ECA-6C40-43E4-949E-FD8A7733DA8A}"/>
                  </a:ext>
                </a:extLst>
              </p:cNvPr>
              <p:cNvSpPr/>
              <p:nvPr/>
            </p:nvSpPr>
            <p:spPr>
              <a:xfrm>
                <a:off x="0" y="36250"/>
                <a:ext cx="8991600" cy="3744871"/>
              </a:xfrm>
              <a:prstGeom prst="rect">
                <a:avLst/>
              </a:prstGeom>
            </p:spPr>
            <p:txBody>
              <a:bodyPr wrap="square">
                <a:spAutoFit/>
              </a:bodyPr>
              <a:lstStyle/>
              <a:p>
                <a:pPr>
                  <a:lnSpc>
                    <a:spcPct val="150000"/>
                  </a:lnSpc>
                </a:pPr>
                <a:r>
                  <a:rPr lang="en-US" sz="2000" dirty="0">
                    <a:latin typeface="+mj-lt"/>
                  </a:rPr>
                  <a:t>A single block brake with a torque capacity of 250 N-m. The brake drum rotates at 100 rpm and the coefficient of friction is 0.35. Calculate:</a:t>
                </a:r>
              </a:p>
              <a:p>
                <a:pPr marL="457200" indent="-457200">
                  <a:lnSpc>
                    <a:spcPct val="150000"/>
                  </a:lnSpc>
                  <a:buFontTx/>
                  <a:buChar char="-"/>
                </a:pPr>
                <a:r>
                  <a:rPr lang="en-US" sz="2000" dirty="0">
                    <a:latin typeface="+mj-lt"/>
                  </a:rPr>
                  <a:t>The actuating force and the pin reaction for CW and CCW rotation of the drum</a:t>
                </a:r>
              </a:p>
              <a:p>
                <a:pPr marL="457200" indent="-457200">
                  <a:lnSpc>
                    <a:spcPct val="150000"/>
                  </a:lnSpc>
                  <a:buFontTx/>
                  <a:buChar char="-"/>
                </a:pPr>
                <a:r>
                  <a:rPr lang="en-US" sz="2000" dirty="0">
                    <a:latin typeface="+mj-lt"/>
                  </a:rPr>
                  <a:t>Dimension of block, if working pressure between the block and brake drum is 1N/</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𝑚𝑚</m:t>
                        </m:r>
                      </m:e>
                      <m:sup>
                        <m:r>
                          <a:rPr lang="en-US" sz="2000" i="1">
                            <a:latin typeface="Cambria Math" panose="02040503050406030204" pitchFamily="18" charset="0"/>
                          </a:rPr>
                          <m:t>2</m:t>
                        </m:r>
                      </m:sup>
                    </m:sSup>
                    <m:r>
                      <a:rPr lang="en-US" sz="2000">
                        <a:latin typeface="Cambria Math" panose="02040503050406030204" pitchFamily="18" charset="0"/>
                      </a:rPr>
                      <m:t>. </m:t>
                    </m:r>
                  </m:oMath>
                </a14:m>
                <a:r>
                  <a:rPr lang="en-US" sz="2000" dirty="0">
                    <a:latin typeface="+mj-lt"/>
                  </a:rPr>
                  <a:t>The length of the block is twice its width</a:t>
                </a:r>
              </a:p>
              <a:p>
                <a:pPr>
                  <a:lnSpc>
                    <a:spcPct val="150000"/>
                  </a:lnSpc>
                </a:pPr>
                <a:br>
                  <a:rPr lang="en-US" sz="2400" dirty="0">
                    <a:latin typeface="+mj-lt"/>
                  </a:rPr>
                </a:br>
                <a:br>
                  <a:rPr lang="en-US" dirty="0"/>
                </a:br>
                <a:endParaRPr lang="en-US" dirty="0"/>
              </a:p>
            </p:txBody>
          </p:sp>
        </mc:Choice>
        <mc:Fallback xmlns="">
          <p:sp>
            <p:nvSpPr>
              <p:cNvPr id="5" name="Rectangle 4">
                <a:extLst>
                  <a:ext uri="{FF2B5EF4-FFF2-40B4-BE49-F238E27FC236}">
                    <a16:creationId xmlns:a16="http://schemas.microsoft.com/office/drawing/2014/main" id="{5BAF1ECA-6C40-43E4-949E-FD8A7733DA8A}"/>
                  </a:ext>
                </a:extLst>
              </p:cNvPr>
              <p:cNvSpPr>
                <a:spLocks noRot="1" noChangeAspect="1" noMove="1" noResize="1" noEditPoints="1" noAdjustHandles="1" noChangeArrowheads="1" noChangeShapeType="1" noTextEdit="1"/>
              </p:cNvSpPr>
              <p:nvPr/>
            </p:nvSpPr>
            <p:spPr>
              <a:xfrm>
                <a:off x="0" y="36250"/>
                <a:ext cx="8991600" cy="3744871"/>
              </a:xfrm>
              <a:prstGeom prst="rect">
                <a:avLst/>
              </a:prstGeom>
              <a:blipFill>
                <a:blip r:embed="rId2"/>
                <a:stretch>
                  <a:fillRect l="-7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195A3CF-27F3-48C0-A3E6-53289255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82" y="2423368"/>
            <a:ext cx="4984005" cy="4383350"/>
          </a:xfrm>
          <a:prstGeom prst="rect">
            <a:avLst/>
          </a:prstGeom>
        </p:spPr>
      </p:pic>
      <p:pic>
        <p:nvPicPr>
          <p:cNvPr id="3" name="Picture 2">
            <a:extLst>
              <a:ext uri="{FF2B5EF4-FFF2-40B4-BE49-F238E27FC236}">
                <a16:creationId xmlns:a16="http://schemas.microsoft.com/office/drawing/2014/main" id="{7436D53A-2D41-8F5C-CC0E-023D3DE2BCA7}"/>
              </a:ext>
            </a:extLst>
          </p:cNvPr>
          <p:cNvPicPr>
            <a:picLocks noChangeAspect="1"/>
          </p:cNvPicPr>
          <p:nvPr/>
        </p:nvPicPr>
        <p:blipFill>
          <a:blip r:embed="rId4"/>
          <a:stretch>
            <a:fillRect/>
          </a:stretch>
        </p:blipFill>
        <p:spPr>
          <a:xfrm>
            <a:off x="4483223" y="2819399"/>
            <a:ext cx="4800600" cy="3591289"/>
          </a:xfrm>
          <a:prstGeom prst="rect">
            <a:avLst/>
          </a:prstGeom>
        </p:spPr>
      </p:pic>
    </p:spTree>
    <p:extLst>
      <p:ext uri="{BB962C8B-B14F-4D97-AF65-F5344CB8AC3E}">
        <p14:creationId xmlns:p14="http://schemas.microsoft.com/office/powerpoint/2010/main" val="361298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BAF1ECA-6C40-43E4-949E-FD8A7733DA8A}"/>
                  </a:ext>
                </a:extLst>
              </p:cNvPr>
              <p:cNvSpPr/>
              <p:nvPr/>
            </p:nvSpPr>
            <p:spPr>
              <a:xfrm>
                <a:off x="0" y="36250"/>
                <a:ext cx="8991600" cy="3744871"/>
              </a:xfrm>
              <a:prstGeom prst="rect">
                <a:avLst/>
              </a:prstGeom>
            </p:spPr>
            <p:txBody>
              <a:bodyPr wrap="square">
                <a:spAutoFit/>
              </a:bodyPr>
              <a:lstStyle/>
              <a:p>
                <a:pPr>
                  <a:lnSpc>
                    <a:spcPct val="150000"/>
                  </a:lnSpc>
                </a:pPr>
                <a:r>
                  <a:rPr lang="en-US" sz="2000" dirty="0">
                    <a:latin typeface="+mj-lt"/>
                  </a:rPr>
                  <a:t>A single block brake with a torque capacity of 250 N-m. The brake drum rotates at 100 rpm and the coefficient of friction is 0.35. Calculate:</a:t>
                </a:r>
              </a:p>
              <a:p>
                <a:pPr marL="457200" indent="-457200">
                  <a:lnSpc>
                    <a:spcPct val="150000"/>
                  </a:lnSpc>
                  <a:buFontTx/>
                  <a:buChar char="-"/>
                </a:pPr>
                <a:r>
                  <a:rPr lang="en-US" sz="2000" dirty="0">
                    <a:latin typeface="+mj-lt"/>
                  </a:rPr>
                  <a:t>The actuating force and the pin reaction for CW and CCW rotation of the drum</a:t>
                </a:r>
              </a:p>
              <a:p>
                <a:pPr marL="457200" indent="-457200">
                  <a:lnSpc>
                    <a:spcPct val="150000"/>
                  </a:lnSpc>
                  <a:buFontTx/>
                  <a:buChar char="-"/>
                </a:pPr>
                <a:r>
                  <a:rPr lang="en-US" sz="2000" dirty="0">
                    <a:latin typeface="+mj-lt"/>
                  </a:rPr>
                  <a:t>Dimension of block, if working pressure between the block and brake drum is 1N/</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𝑚𝑚</m:t>
                        </m:r>
                      </m:e>
                      <m:sup>
                        <m:r>
                          <a:rPr lang="en-US" sz="2000" i="1">
                            <a:latin typeface="Cambria Math" panose="02040503050406030204" pitchFamily="18" charset="0"/>
                          </a:rPr>
                          <m:t>2</m:t>
                        </m:r>
                      </m:sup>
                    </m:sSup>
                    <m:r>
                      <a:rPr lang="en-US" sz="2000">
                        <a:latin typeface="Cambria Math" panose="02040503050406030204" pitchFamily="18" charset="0"/>
                      </a:rPr>
                      <m:t>. </m:t>
                    </m:r>
                  </m:oMath>
                </a14:m>
                <a:r>
                  <a:rPr lang="en-US" sz="2000" dirty="0">
                    <a:latin typeface="+mj-lt"/>
                  </a:rPr>
                  <a:t>The length of the block is twice its width</a:t>
                </a:r>
              </a:p>
              <a:p>
                <a:pPr>
                  <a:lnSpc>
                    <a:spcPct val="150000"/>
                  </a:lnSpc>
                </a:pPr>
                <a:br>
                  <a:rPr lang="en-US" sz="2400" dirty="0">
                    <a:latin typeface="+mj-lt"/>
                  </a:rPr>
                </a:br>
                <a:br>
                  <a:rPr lang="en-US" dirty="0"/>
                </a:br>
                <a:endParaRPr lang="en-US" dirty="0"/>
              </a:p>
            </p:txBody>
          </p:sp>
        </mc:Choice>
        <mc:Fallback xmlns="">
          <p:sp>
            <p:nvSpPr>
              <p:cNvPr id="5" name="Rectangle 4">
                <a:extLst>
                  <a:ext uri="{FF2B5EF4-FFF2-40B4-BE49-F238E27FC236}">
                    <a16:creationId xmlns:a16="http://schemas.microsoft.com/office/drawing/2014/main" id="{5BAF1ECA-6C40-43E4-949E-FD8A7733DA8A}"/>
                  </a:ext>
                </a:extLst>
              </p:cNvPr>
              <p:cNvSpPr>
                <a:spLocks noRot="1" noChangeAspect="1" noMove="1" noResize="1" noEditPoints="1" noAdjustHandles="1" noChangeArrowheads="1" noChangeShapeType="1" noTextEdit="1"/>
              </p:cNvSpPr>
              <p:nvPr/>
            </p:nvSpPr>
            <p:spPr>
              <a:xfrm>
                <a:off x="0" y="36250"/>
                <a:ext cx="8991600" cy="3744871"/>
              </a:xfrm>
              <a:prstGeom prst="rect">
                <a:avLst/>
              </a:prstGeom>
              <a:blipFill>
                <a:blip r:embed="rId2"/>
                <a:stretch>
                  <a:fillRect l="-74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7BA381C0-3C9F-43AF-A66E-1B1A48B41CD8}"/>
              </a:ext>
            </a:extLst>
          </p:cNvPr>
          <p:cNvPicPr>
            <a:picLocks noChangeAspect="1"/>
          </p:cNvPicPr>
          <p:nvPr/>
        </p:nvPicPr>
        <p:blipFill>
          <a:blip r:embed="rId3"/>
          <a:stretch>
            <a:fillRect/>
          </a:stretch>
        </p:blipFill>
        <p:spPr>
          <a:xfrm>
            <a:off x="4952999" y="2433484"/>
            <a:ext cx="4068097" cy="1516509"/>
          </a:xfrm>
          <a:prstGeom prst="rect">
            <a:avLst/>
          </a:prstGeom>
        </p:spPr>
      </p:pic>
      <p:pic>
        <p:nvPicPr>
          <p:cNvPr id="6" name="Picture 5">
            <a:extLst>
              <a:ext uri="{FF2B5EF4-FFF2-40B4-BE49-F238E27FC236}">
                <a16:creationId xmlns:a16="http://schemas.microsoft.com/office/drawing/2014/main" id="{7437CF33-4D60-45D7-A863-8A32DE869526}"/>
              </a:ext>
            </a:extLst>
          </p:cNvPr>
          <p:cNvPicPr>
            <a:picLocks noChangeAspect="1"/>
          </p:cNvPicPr>
          <p:nvPr/>
        </p:nvPicPr>
        <p:blipFill>
          <a:blip r:embed="rId4"/>
          <a:stretch>
            <a:fillRect/>
          </a:stretch>
        </p:blipFill>
        <p:spPr>
          <a:xfrm>
            <a:off x="4793585" y="4625159"/>
            <a:ext cx="4234886" cy="1553196"/>
          </a:xfrm>
          <a:prstGeom prst="rect">
            <a:avLst/>
          </a:prstGeom>
        </p:spPr>
      </p:pic>
      <p:pic>
        <p:nvPicPr>
          <p:cNvPr id="4" name="Picture 3">
            <a:extLst>
              <a:ext uri="{FF2B5EF4-FFF2-40B4-BE49-F238E27FC236}">
                <a16:creationId xmlns:a16="http://schemas.microsoft.com/office/drawing/2014/main" id="{C4D6FB1F-2AC9-DE1D-EF9B-73D433C00373}"/>
              </a:ext>
            </a:extLst>
          </p:cNvPr>
          <p:cNvPicPr>
            <a:picLocks noChangeAspect="1"/>
          </p:cNvPicPr>
          <p:nvPr/>
        </p:nvPicPr>
        <p:blipFill>
          <a:blip r:embed="rId5"/>
          <a:stretch>
            <a:fillRect/>
          </a:stretch>
        </p:blipFill>
        <p:spPr>
          <a:xfrm>
            <a:off x="-29496" y="2767785"/>
            <a:ext cx="4803520" cy="3328216"/>
          </a:xfrm>
          <a:prstGeom prst="rect">
            <a:avLst/>
          </a:prstGeom>
        </p:spPr>
      </p:pic>
    </p:spTree>
    <p:extLst>
      <p:ext uri="{BB962C8B-B14F-4D97-AF65-F5344CB8AC3E}">
        <p14:creationId xmlns:p14="http://schemas.microsoft.com/office/powerpoint/2010/main" val="197171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61960-A350-4A95-87C7-64D722CB7178}"/>
              </a:ext>
            </a:extLst>
          </p:cNvPr>
          <p:cNvSpPr/>
          <p:nvPr/>
        </p:nvSpPr>
        <p:spPr>
          <a:xfrm>
            <a:off x="152400" y="3886200"/>
            <a:ext cx="8686800" cy="2814617"/>
          </a:xfrm>
          <a:prstGeom prst="rect">
            <a:avLst/>
          </a:prstGeom>
        </p:spPr>
        <p:txBody>
          <a:bodyPr wrap="square">
            <a:spAutoFit/>
          </a:bodyPr>
          <a:lstStyle/>
          <a:p>
            <a:pPr marL="0" marR="73025" algn="just">
              <a:lnSpc>
                <a:spcPct val="150000"/>
              </a:lnSpc>
              <a:spcBef>
                <a:spcPts val="0"/>
              </a:spcBef>
              <a:spcAft>
                <a:spcPts val="0"/>
              </a:spcAft>
            </a:pPr>
            <a:r>
              <a:rPr lang="en-US" sz="2000" i="1" dirty="0">
                <a:latin typeface="+mj-lt"/>
                <a:ea typeface="Calibri" panose="020F0502020204030204" pitchFamily="34" charset="0"/>
                <a:cs typeface="Times New Roman" panose="02020603050405020304" pitchFamily="18" charset="0"/>
              </a:rPr>
              <a:t>Cho </a:t>
            </a:r>
            <a:r>
              <a:rPr lang="en-US" sz="2000" i="1" dirty="0" err="1">
                <a:latin typeface="+mj-lt"/>
                <a:ea typeface="Calibri" panose="020F0502020204030204" pitchFamily="34" charset="0"/>
                <a:cs typeface="Times New Roman" panose="02020603050405020304" pitchFamily="18" charset="0"/>
              </a:rPr>
              <a:t>hệ</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thống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như</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hình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vẽ</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momen</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hãm</a:t>
            </a:r>
            <a:r>
              <a:rPr lang="en-US" sz="2000" i="1" dirty="0">
                <a:latin typeface="+mj-lt"/>
                <a:ea typeface="Calibri" panose="020F0502020204030204" pitchFamily="34" charset="0"/>
                <a:cs typeface="Times New Roman" panose="02020603050405020304" pitchFamily="18" charset="0"/>
              </a:rPr>
              <a:t> M</a:t>
            </a:r>
            <a:r>
              <a:rPr lang="en-US" sz="2000" i="1" baseline="-25000" dirty="0">
                <a:latin typeface="+mj-lt"/>
                <a:ea typeface="Calibri" panose="020F0502020204030204" pitchFamily="34" charset="0"/>
                <a:cs typeface="Times New Roman" panose="02020603050405020304" pitchFamily="18" charset="0"/>
              </a:rPr>
              <a:t>t</a:t>
            </a:r>
            <a:r>
              <a:rPr lang="en-US" sz="2000" i="1" dirty="0">
                <a:latin typeface="+mj-lt"/>
                <a:ea typeface="Calibri" panose="020F0502020204030204" pitchFamily="34" charset="0"/>
                <a:cs typeface="Times New Roman" panose="02020603050405020304" pitchFamily="18" charset="0"/>
              </a:rPr>
              <a:t> = 15 N-m.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err="1">
                <a:latin typeface="+mj-lt"/>
                <a:ea typeface="Calibri" panose="020F0502020204030204" pitchFamily="34" charset="0"/>
                <a:cs typeface="Times New Roman" panose="02020603050405020304" pitchFamily="18" charset="0"/>
              </a:rPr>
              <a:t>có</a:t>
            </a:r>
            <a:r>
              <a:rPr lang="en-US" sz="2000" i="1">
                <a:latin typeface="+mj-lt"/>
                <a:ea typeface="Calibri" panose="020F0502020204030204" pitchFamily="34" charset="0"/>
                <a:cs typeface="Times New Roman" panose="02020603050405020304" pitchFamily="18" charset="0"/>
              </a:rPr>
              <a:t> mặt cắt hình vuông cạnh d</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đĩa</a:t>
            </a:r>
            <a:r>
              <a:rPr lang="en-US" sz="2000" i="1" dirty="0">
                <a:latin typeface="+mj-lt"/>
                <a:ea typeface="Calibri" panose="020F0502020204030204" pitchFamily="34" charset="0"/>
                <a:cs typeface="Times New Roman" panose="02020603050405020304" pitchFamily="18" charset="0"/>
              </a:rPr>
              <a:t> quay </a:t>
            </a:r>
            <a:r>
              <a:rPr lang="en-US" sz="2000" i="1" dirty="0" err="1">
                <a:latin typeface="+mj-lt"/>
                <a:ea typeface="Calibri" panose="020F0502020204030204" pitchFamily="34" charset="0"/>
                <a:cs typeface="Times New Roman" panose="02020603050405020304" pitchFamily="18" charset="0"/>
              </a:rPr>
              <a:t>theo</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chiều</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kim</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đồng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hồ</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có</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bán</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kính</a:t>
            </a:r>
            <a:r>
              <a:rPr lang="en-US" sz="2000" i="1" dirty="0">
                <a:latin typeface="+mj-lt"/>
                <a:ea typeface="Calibri" panose="020F0502020204030204" pitchFamily="34" charset="0"/>
                <a:cs typeface="Times New Roman" panose="02020603050405020304" pitchFamily="18" charset="0"/>
              </a:rPr>
              <a:t> 150 mm. </a:t>
            </a:r>
            <a:r>
              <a:rPr lang="en-US" sz="2000" i="1" dirty="0" err="1">
                <a:latin typeface="+mj-lt"/>
                <a:ea typeface="Calibri" panose="020F0502020204030204" pitchFamily="34" charset="0"/>
                <a:cs typeface="Times New Roman" panose="02020603050405020304" pitchFamily="18" charset="0"/>
              </a:rPr>
              <a:t>Hệ</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số</a:t>
            </a:r>
            <a:r>
              <a:rPr lang="en-US" sz="2000" i="1" dirty="0">
                <a:latin typeface="+mj-lt"/>
                <a:ea typeface="Calibri" panose="020F0502020204030204" pitchFamily="34" charset="0"/>
                <a:cs typeface="Times New Roman" panose="02020603050405020304" pitchFamily="18" charset="0"/>
              </a:rPr>
              <a:t> ma </a:t>
            </a:r>
            <a:r>
              <a:rPr lang="en-US" sz="2000" i="1" dirty="0" err="1">
                <a:latin typeface="+mj-lt"/>
                <a:ea typeface="Calibri" panose="020F0502020204030204" pitchFamily="34" charset="0"/>
                <a:cs typeface="Times New Roman" panose="02020603050405020304" pitchFamily="18" charset="0"/>
              </a:rPr>
              <a:t>sát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giữa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và</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đĩa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a:t>
            </a:r>
            <a:r>
              <a:rPr lang="en-US" sz="2000" i="1" dirty="0">
                <a:latin typeface="+mj-lt"/>
                <a:ea typeface="Calibri" panose="020F0502020204030204" pitchFamily="34" charset="0"/>
                <a:cs typeface="Times New Roman" panose="02020603050405020304" pitchFamily="18" charset="0"/>
              </a:rPr>
              <a:t> µ= 0.3. </a:t>
            </a:r>
            <a:r>
              <a:rPr lang="en-US" sz="2000" i="1" dirty="0" err="1">
                <a:latin typeface="+mj-lt"/>
                <a:ea typeface="Calibri" panose="020F0502020204030204" pitchFamily="34" charset="0"/>
                <a:cs typeface="Times New Roman" panose="02020603050405020304" pitchFamily="18" charset="0"/>
              </a:rPr>
              <a:t>Ứng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suất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cho</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phép</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của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vật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liệu</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làm</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a:t>
            </a:r>
            <a:r>
              <a:rPr lang="en-US" sz="2000" i="1" dirty="0">
                <a:latin typeface="+mj-lt"/>
                <a:ea typeface="Calibri" panose="020F0502020204030204" pitchFamily="34" charset="0"/>
                <a:cs typeface="Times New Roman" panose="02020603050405020304" pitchFamily="18" charset="0"/>
              </a:rPr>
              <a:t> 1N/mm</a:t>
            </a:r>
            <a:r>
              <a:rPr lang="en-US" sz="2000" i="1" baseline="30000" dirty="0">
                <a:latin typeface="+mj-lt"/>
                <a:ea typeface="Calibri" panose="020F0502020204030204" pitchFamily="34" charset="0"/>
                <a:cs typeface="Times New Roman" panose="02020603050405020304" pitchFamily="18" charset="0"/>
              </a:rPr>
              <a:t>2</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Tính</a:t>
            </a:r>
            <a:r>
              <a:rPr lang="en-US" sz="2000" i="1" dirty="0">
                <a:latin typeface="+mj-lt"/>
                <a:ea typeface="Calibri" panose="020F0502020204030204" pitchFamily="34" charset="0"/>
                <a:cs typeface="Times New Roman" panose="02020603050405020304" pitchFamily="18" charset="0"/>
              </a:rPr>
              <a:t>:</a:t>
            </a:r>
          </a:p>
          <a:p>
            <a:pPr marL="342900" marR="73025" lvl="0" indent="-342900" algn="just">
              <a:lnSpc>
                <a:spcPct val="150000"/>
              </a:lnSpc>
              <a:spcBef>
                <a:spcPts val="0"/>
              </a:spcBef>
              <a:spcAft>
                <a:spcPts val="0"/>
              </a:spcAft>
              <a:buFont typeface="Times New Roman" panose="02020603050405020304" pitchFamily="18" charset="0"/>
              <a:buChar char="-"/>
            </a:pPr>
            <a:r>
              <a:rPr lang="en-US" sz="2000" i="1" dirty="0" err="1">
                <a:latin typeface="+mj-lt"/>
                <a:ea typeface="Calibri" panose="020F0502020204030204" pitchFamily="34" charset="0"/>
                <a:cs typeface="Times New Roman" panose="02020603050405020304" pitchFamily="18" charset="0"/>
              </a:rPr>
              <a:t>Lực</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tại</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gối</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đỡ</a:t>
            </a:r>
            <a:r>
              <a:rPr lang="en-US" sz="2000" i="1" dirty="0">
                <a:latin typeface="+mj-lt"/>
                <a:ea typeface="Calibri" panose="020F0502020204030204" pitchFamily="34" charset="0"/>
                <a:cs typeface="Times New Roman" panose="02020603050405020304" pitchFamily="18" charset="0"/>
              </a:rPr>
              <a:t> R (R</a:t>
            </a:r>
            <a:r>
              <a:rPr lang="en-US" sz="2000" i="1" baseline="-25000" dirty="0">
                <a:latin typeface="+mj-lt"/>
                <a:ea typeface="Calibri" panose="020F0502020204030204" pitchFamily="34" charset="0"/>
                <a:cs typeface="Times New Roman" panose="02020603050405020304" pitchFamily="18" charset="0"/>
              </a:rPr>
              <a:t>x</a:t>
            </a:r>
            <a:r>
              <a:rPr lang="en-US" sz="2000" i="1" dirty="0">
                <a:latin typeface="+mj-lt"/>
                <a:ea typeface="Calibri" panose="020F0502020204030204" pitchFamily="34" charset="0"/>
                <a:cs typeface="Times New Roman" panose="02020603050405020304" pitchFamily="18" charset="0"/>
              </a:rPr>
              <a:t>. R</a:t>
            </a:r>
            <a:r>
              <a:rPr lang="en-US" sz="2000" i="1" baseline="-25000" dirty="0">
                <a:latin typeface="+mj-lt"/>
                <a:ea typeface="Calibri" panose="020F0502020204030204" pitchFamily="34" charset="0"/>
                <a:cs typeface="Times New Roman" panose="02020603050405020304" pitchFamily="18" charset="0"/>
              </a:rPr>
              <a:t>y</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Lực</a:t>
            </a:r>
            <a:r>
              <a:rPr lang="en-US" sz="2000" i="1" dirty="0">
                <a:latin typeface="+mj-lt"/>
                <a:ea typeface="Calibri" panose="020F0502020204030204" pitchFamily="34" charset="0"/>
                <a:cs typeface="Times New Roman" panose="02020603050405020304" pitchFamily="18" charset="0"/>
              </a:rPr>
              <a:t> N </a:t>
            </a:r>
            <a:r>
              <a:rPr lang="en-US" sz="2000" i="1" dirty="0" err="1">
                <a:latin typeface="+mj-lt"/>
                <a:ea typeface="Calibri" panose="020F0502020204030204" pitchFamily="34" charset="0"/>
                <a:cs typeface="Times New Roman" panose="02020603050405020304" pitchFamily="18" charset="0"/>
              </a:rPr>
              <a:t>tiếp</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xúc</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giữa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và</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đĩa</a:t>
            </a:r>
            <a:endParaRPr lang="en-US" sz="2000" i="1" dirty="0">
              <a:latin typeface="+mj-lt"/>
              <a:ea typeface="Calibri" panose="020F0502020204030204" pitchFamily="34" charset="0"/>
              <a:cs typeface="Times New Roman" panose="02020603050405020304" pitchFamily="18" charset="0"/>
            </a:endParaRPr>
          </a:p>
          <a:p>
            <a:pPr marL="342900" marR="73025" lvl="0" indent="-342900" algn="just">
              <a:lnSpc>
                <a:spcPct val="150000"/>
              </a:lnSpc>
              <a:spcBef>
                <a:spcPts val="0"/>
              </a:spcBef>
              <a:spcAft>
                <a:spcPts val="0"/>
              </a:spcAft>
              <a:buFont typeface="Times New Roman" panose="02020603050405020304" pitchFamily="18" charset="0"/>
              <a:buChar char="-"/>
            </a:pPr>
            <a:r>
              <a:rPr lang="en-US" sz="2000" i="1" dirty="0" err="1">
                <a:latin typeface="+mj-lt"/>
                <a:ea typeface="Calibri" panose="020F0502020204030204" pitchFamily="34" charset="0"/>
                <a:cs typeface="Times New Roman" panose="02020603050405020304" pitchFamily="18" charset="0"/>
              </a:rPr>
              <a:t>Kích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thước</a:t>
            </a:r>
            <a:r>
              <a:rPr lang="en-US" sz="2000" i="1" dirty="0">
                <a:latin typeface="+mj-lt"/>
                <a:ea typeface="Calibri" panose="020F0502020204030204" pitchFamily="34" charset="0"/>
                <a:cs typeface="Times New Roman" panose="02020603050405020304" pitchFamily="18" charset="0"/>
              </a:rPr>
              <a:t> d </a:t>
            </a:r>
            <a:r>
              <a:rPr lang="en-US" sz="2000" i="1" dirty="0" err="1">
                <a:latin typeface="+mj-lt"/>
                <a:ea typeface="Calibri" panose="020F0502020204030204" pitchFamily="34" charset="0"/>
                <a:cs typeface="Times New Roman" panose="02020603050405020304" pitchFamily="18" charset="0"/>
              </a:rPr>
              <a:t>của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endParaRPr lang="en-US" sz="2000" i="1"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3A85B2A-B274-4E5D-9298-FF1C2C22C230}"/>
              </a:ext>
            </a:extLst>
          </p:cNvPr>
          <p:cNvPicPr>
            <a:picLocks noChangeAspect="1"/>
          </p:cNvPicPr>
          <p:nvPr/>
        </p:nvPicPr>
        <p:blipFill>
          <a:blip r:embed="rId2"/>
          <a:stretch>
            <a:fillRect/>
          </a:stretch>
        </p:blipFill>
        <p:spPr>
          <a:xfrm>
            <a:off x="1828800" y="0"/>
            <a:ext cx="5658852" cy="3886200"/>
          </a:xfrm>
          <a:prstGeom prst="rect">
            <a:avLst/>
          </a:prstGeom>
        </p:spPr>
      </p:pic>
    </p:spTree>
    <p:extLst>
      <p:ext uri="{BB962C8B-B14F-4D97-AF65-F5344CB8AC3E}">
        <p14:creationId xmlns:p14="http://schemas.microsoft.com/office/powerpoint/2010/main" val="226486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61960-A350-4A95-87C7-64D722CB7178}"/>
              </a:ext>
            </a:extLst>
          </p:cNvPr>
          <p:cNvSpPr/>
          <p:nvPr/>
        </p:nvSpPr>
        <p:spPr>
          <a:xfrm>
            <a:off x="152400" y="3886200"/>
            <a:ext cx="8686800" cy="2814617"/>
          </a:xfrm>
          <a:prstGeom prst="rect">
            <a:avLst/>
          </a:prstGeom>
        </p:spPr>
        <p:txBody>
          <a:bodyPr wrap="square">
            <a:spAutoFit/>
          </a:bodyPr>
          <a:lstStyle/>
          <a:p>
            <a:pPr marL="0" marR="73025" algn="just">
              <a:lnSpc>
                <a:spcPct val="150000"/>
              </a:lnSpc>
              <a:spcBef>
                <a:spcPts val="0"/>
              </a:spcBef>
              <a:spcAft>
                <a:spcPts val="0"/>
              </a:spcAft>
            </a:pPr>
            <a:r>
              <a:rPr lang="en-US" sz="2000" i="1" dirty="0">
                <a:latin typeface="+mj-lt"/>
                <a:ea typeface="Calibri" panose="020F0502020204030204" pitchFamily="34" charset="0"/>
                <a:cs typeface="Times New Roman" panose="02020603050405020304" pitchFamily="18" charset="0"/>
              </a:rPr>
              <a:t>Cho </a:t>
            </a:r>
            <a:r>
              <a:rPr lang="en-US" sz="2000" i="1" dirty="0" err="1">
                <a:latin typeface="+mj-lt"/>
                <a:ea typeface="Calibri" panose="020F0502020204030204" pitchFamily="34" charset="0"/>
                <a:cs typeface="Times New Roman" panose="02020603050405020304" pitchFamily="18" charset="0"/>
              </a:rPr>
              <a:t>hệ</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thống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như</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hình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vẽ</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momen</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hãm</a:t>
            </a:r>
            <a:r>
              <a:rPr lang="en-US" sz="2000" i="1" dirty="0">
                <a:latin typeface="+mj-lt"/>
                <a:ea typeface="Calibri" panose="020F0502020204030204" pitchFamily="34" charset="0"/>
                <a:cs typeface="Times New Roman" panose="02020603050405020304" pitchFamily="18" charset="0"/>
              </a:rPr>
              <a:t> M</a:t>
            </a:r>
            <a:r>
              <a:rPr lang="en-US" sz="2000" i="1" baseline="-25000" dirty="0">
                <a:latin typeface="+mj-lt"/>
                <a:ea typeface="Calibri" panose="020F0502020204030204" pitchFamily="34" charset="0"/>
                <a:cs typeface="Times New Roman" panose="02020603050405020304" pitchFamily="18" charset="0"/>
              </a:rPr>
              <a:t>t</a:t>
            </a:r>
            <a:r>
              <a:rPr lang="en-US" sz="2000" i="1" dirty="0">
                <a:latin typeface="+mj-lt"/>
                <a:ea typeface="Calibri" panose="020F0502020204030204" pitchFamily="34" charset="0"/>
                <a:cs typeface="Times New Roman" panose="02020603050405020304" pitchFamily="18" charset="0"/>
              </a:rPr>
              <a:t> = 15 N-m.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err="1">
                <a:latin typeface="+mj-lt"/>
                <a:ea typeface="Calibri" panose="020F0502020204030204" pitchFamily="34" charset="0"/>
                <a:cs typeface="Times New Roman" panose="02020603050405020304" pitchFamily="18" charset="0"/>
              </a:rPr>
              <a:t>phanh</a:t>
            </a:r>
            <a:r>
              <a:rPr lang="en-US" sz="2000" i="1">
                <a:latin typeface="+mj-lt"/>
                <a:ea typeface="Calibri" panose="020F0502020204030204" pitchFamily="34" charset="0"/>
                <a:cs typeface="Times New Roman" panose="02020603050405020304" pitchFamily="18" charset="0"/>
              </a:rPr>
              <a:t> có mặt cắt hình vuông cạnh d, </a:t>
            </a:r>
            <a:r>
              <a:rPr lang="en-US" sz="2000" i="1" dirty="0" err="1">
                <a:latin typeface="+mj-lt"/>
                <a:ea typeface="Calibri" panose="020F0502020204030204" pitchFamily="34" charset="0"/>
                <a:cs typeface="Times New Roman" panose="02020603050405020304" pitchFamily="18" charset="0"/>
              </a:rPr>
              <a:t>đĩa</a:t>
            </a:r>
            <a:r>
              <a:rPr lang="en-US" sz="2000" i="1" dirty="0">
                <a:latin typeface="+mj-lt"/>
                <a:ea typeface="Calibri" panose="020F0502020204030204" pitchFamily="34" charset="0"/>
                <a:cs typeface="Times New Roman" panose="02020603050405020304" pitchFamily="18" charset="0"/>
              </a:rPr>
              <a:t> quay </a:t>
            </a:r>
            <a:r>
              <a:rPr lang="en-US" sz="2000" i="1" dirty="0" err="1">
                <a:latin typeface="+mj-lt"/>
                <a:ea typeface="Calibri" panose="020F0502020204030204" pitchFamily="34" charset="0"/>
                <a:cs typeface="Times New Roman" panose="02020603050405020304" pitchFamily="18" charset="0"/>
              </a:rPr>
              <a:t>theo</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chiều</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kim</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đồng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hồ</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có</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bán</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kính</a:t>
            </a:r>
            <a:r>
              <a:rPr lang="en-US" sz="2000" i="1" dirty="0">
                <a:latin typeface="+mj-lt"/>
                <a:ea typeface="Calibri" panose="020F0502020204030204" pitchFamily="34" charset="0"/>
                <a:cs typeface="Times New Roman" panose="02020603050405020304" pitchFamily="18" charset="0"/>
              </a:rPr>
              <a:t> 150 mm. </a:t>
            </a:r>
            <a:r>
              <a:rPr lang="en-US" sz="2000" i="1" dirty="0" err="1">
                <a:latin typeface="+mj-lt"/>
                <a:ea typeface="Calibri" panose="020F0502020204030204" pitchFamily="34" charset="0"/>
                <a:cs typeface="Times New Roman" panose="02020603050405020304" pitchFamily="18" charset="0"/>
              </a:rPr>
              <a:t>Hệ</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số</a:t>
            </a:r>
            <a:r>
              <a:rPr lang="en-US" sz="2000" i="1" dirty="0">
                <a:latin typeface="+mj-lt"/>
                <a:ea typeface="Calibri" panose="020F0502020204030204" pitchFamily="34" charset="0"/>
                <a:cs typeface="Times New Roman" panose="02020603050405020304" pitchFamily="18" charset="0"/>
              </a:rPr>
              <a:t> ma </a:t>
            </a:r>
            <a:r>
              <a:rPr lang="en-US" sz="2000" i="1" dirty="0" err="1">
                <a:latin typeface="+mj-lt"/>
                <a:ea typeface="Calibri" panose="020F0502020204030204" pitchFamily="34" charset="0"/>
                <a:cs typeface="Times New Roman" panose="02020603050405020304" pitchFamily="18" charset="0"/>
              </a:rPr>
              <a:t>sát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giữa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và</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đĩa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a:t>
            </a:r>
            <a:r>
              <a:rPr lang="en-US" sz="2000" i="1" dirty="0">
                <a:latin typeface="+mj-lt"/>
                <a:ea typeface="Calibri" panose="020F0502020204030204" pitchFamily="34" charset="0"/>
                <a:cs typeface="Times New Roman" panose="02020603050405020304" pitchFamily="18" charset="0"/>
              </a:rPr>
              <a:t> µ= 0.3. </a:t>
            </a:r>
            <a:r>
              <a:rPr lang="en-US" sz="2000" i="1" dirty="0" err="1">
                <a:latin typeface="+mj-lt"/>
                <a:ea typeface="Calibri" panose="020F0502020204030204" pitchFamily="34" charset="0"/>
                <a:cs typeface="Times New Roman" panose="02020603050405020304" pitchFamily="18" charset="0"/>
              </a:rPr>
              <a:t>Ứng</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suất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cho</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phép</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của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vật</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liệu</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làm</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là</a:t>
            </a:r>
            <a:r>
              <a:rPr lang="en-US" sz="2000" i="1" dirty="0">
                <a:latin typeface="+mj-lt"/>
                <a:ea typeface="Calibri" panose="020F0502020204030204" pitchFamily="34" charset="0"/>
                <a:cs typeface="Times New Roman" panose="02020603050405020304" pitchFamily="18" charset="0"/>
              </a:rPr>
              <a:t> 1N/mm</a:t>
            </a:r>
            <a:r>
              <a:rPr lang="en-US" sz="2000" i="1" baseline="30000" dirty="0">
                <a:latin typeface="+mj-lt"/>
                <a:ea typeface="Calibri" panose="020F0502020204030204" pitchFamily="34" charset="0"/>
                <a:cs typeface="Times New Roman" panose="02020603050405020304" pitchFamily="18" charset="0"/>
              </a:rPr>
              <a:t>2</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Tính</a:t>
            </a:r>
            <a:r>
              <a:rPr lang="en-US" sz="2000" i="1" dirty="0">
                <a:latin typeface="+mj-lt"/>
                <a:ea typeface="Calibri" panose="020F0502020204030204" pitchFamily="34" charset="0"/>
                <a:cs typeface="Times New Roman" panose="02020603050405020304" pitchFamily="18" charset="0"/>
              </a:rPr>
              <a:t>:</a:t>
            </a:r>
          </a:p>
          <a:p>
            <a:pPr marL="342900" marR="73025" lvl="0" indent="-342900" algn="just">
              <a:lnSpc>
                <a:spcPct val="150000"/>
              </a:lnSpc>
              <a:spcBef>
                <a:spcPts val="0"/>
              </a:spcBef>
              <a:spcAft>
                <a:spcPts val="0"/>
              </a:spcAft>
              <a:buFont typeface="Times New Roman" panose="02020603050405020304" pitchFamily="18" charset="0"/>
              <a:buChar char="-"/>
            </a:pPr>
            <a:r>
              <a:rPr lang="en-US" sz="2000" i="1" dirty="0" err="1">
                <a:latin typeface="+mj-lt"/>
                <a:ea typeface="Calibri" panose="020F0502020204030204" pitchFamily="34" charset="0"/>
                <a:cs typeface="Times New Roman" panose="02020603050405020304" pitchFamily="18" charset="0"/>
              </a:rPr>
              <a:t>Lực</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tại</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gối</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đỡ</a:t>
            </a:r>
            <a:r>
              <a:rPr lang="en-US" sz="2000" i="1" dirty="0">
                <a:latin typeface="+mj-lt"/>
                <a:ea typeface="Calibri" panose="020F0502020204030204" pitchFamily="34" charset="0"/>
                <a:cs typeface="Times New Roman" panose="02020603050405020304" pitchFamily="18" charset="0"/>
              </a:rPr>
              <a:t> R (R</a:t>
            </a:r>
            <a:r>
              <a:rPr lang="en-US" sz="2000" i="1" baseline="-25000" dirty="0">
                <a:latin typeface="+mj-lt"/>
                <a:ea typeface="Calibri" panose="020F0502020204030204" pitchFamily="34" charset="0"/>
                <a:cs typeface="Times New Roman" panose="02020603050405020304" pitchFamily="18" charset="0"/>
              </a:rPr>
              <a:t>x</a:t>
            </a:r>
            <a:r>
              <a:rPr lang="en-US" sz="2000" i="1" dirty="0">
                <a:latin typeface="+mj-lt"/>
                <a:ea typeface="Calibri" panose="020F0502020204030204" pitchFamily="34" charset="0"/>
                <a:cs typeface="Times New Roman" panose="02020603050405020304" pitchFamily="18" charset="0"/>
              </a:rPr>
              <a:t>. R</a:t>
            </a:r>
            <a:r>
              <a:rPr lang="en-US" sz="2000" i="1" baseline="-25000" dirty="0">
                <a:latin typeface="+mj-lt"/>
                <a:ea typeface="Calibri" panose="020F0502020204030204" pitchFamily="34" charset="0"/>
                <a:cs typeface="Times New Roman" panose="02020603050405020304" pitchFamily="18" charset="0"/>
              </a:rPr>
              <a:t>y</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Lực</a:t>
            </a:r>
            <a:r>
              <a:rPr lang="en-US" sz="2000" i="1" dirty="0">
                <a:latin typeface="+mj-lt"/>
                <a:ea typeface="Calibri" panose="020F0502020204030204" pitchFamily="34" charset="0"/>
                <a:cs typeface="Times New Roman" panose="02020603050405020304" pitchFamily="18" charset="0"/>
              </a:rPr>
              <a:t> N </a:t>
            </a:r>
            <a:r>
              <a:rPr lang="en-US" sz="2000" i="1" dirty="0" err="1">
                <a:latin typeface="+mj-lt"/>
                <a:ea typeface="Calibri" panose="020F0502020204030204" pitchFamily="34" charset="0"/>
                <a:cs typeface="Times New Roman" panose="02020603050405020304" pitchFamily="18" charset="0"/>
              </a:rPr>
              <a:t>tiếp</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xúc</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giữa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và</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đĩa</a:t>
            </a:r>
            <a:endParaRPr lang="en-US" sz="2000" i="1" dirty="0">
              <a:latin typeface="+mj-lt"/>
              <a:ea typeface="Calibri" panose="020F0502020204030204" pitchFamily="34" charset="0"/>
              <a:cs typeface="Times New Roman" panose="02020603050405020304" pitchFamily="18" charset="0"/>
            </a:endParaRPr>
          </a:p>
          <a:p>
            <a:pPr marL="342900" marR="73025" lvl="0" indent="-342900" algn="just">
              <a:lnSpc>
                <a:spcPct val="150000"/>
              </a:lnSpc>
              <a:spcBef>
                <a:spcPts val="0"/>
              </a:spcBef>
              <a:spcAft>
                <a:spcPts val="0"/>
              </a:spcAft>
              <a:buFont typeface="Times New Roman" panose="02020603050405020304" pitchFamily="18" charset="0"/>
              <a:buChar char="-"/>
            </a:pPr>
            <a:r>
              <a:rPr lang="en-US" sz="2000" i="1" dirty="0" err="1">
                <a:latin typeface="+mj-lt"/>
                <a:ea typeface="Calibri" panose="020F0502020204030204" pitchFamily="34" charset="0"/>
                <a:cs typeface="Times New Roman" panose="02020603050405020304" pitchFamily="18" charset="0"/>
              </a:rPr>
              <a:t>Kích</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thước</a:t>
            </a:r>
            <a:r>
              <a:rPr lang="en-US" sz="2000" i="1" dirty="0">
                <a:latin typeface="+mj-lt"/>
                <a:ea typeface="Calibri" panose="020F0502020204030204" pitchFamily="34" charset="0"/>
                <a:cs typeface="Times New Roman" panose="02020603050405020304" pitchFamily="18" charset="0"/>
              </a:rPr>
              <a:t> d </a:t>
            </a:r>
            <a:r>
              <a:rPr lang="en-US" sz="2000" i="1" dirty="0" err="1">
                <a:latin typeface="+mj-lt"/>
                <a:ea typeface="Calibri" panose="020F0502020204030204" pitchFamily="34" charset="0"/>
                <a:cs typeface="Times New Roman" panose="02020603050405020304" pitchFamily="18" charset="0"/>
              </a:rPr>
              <a:t>của</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má</a:t>
            </a:r>
            <a:r>
              <a:rPr lang="en-US" sz="2000" i="1" dirty="0">
                <a:latin typeface="+mj-lt"/>
                <a:ea typeface="Calibri" panose="020F0502020204030204" pitchFamily="34" charset="0"/>
                <a:cs typeface="Times New Roman" panose="02020603050405020304" pitchFamily="18" charset="0"/>
              </a:rPr>
              <a:t> </a:t>
            </a:r>
            <a:r>
              <a:rPr lang="en-US" sz="2000" i="1" dirty="0" err="1">
                <a:latin typeface="+mj-lt"/>
                <a:ea typeface="Calibri" panose="020F0502020204030204" pitchFamily="34" charset="0"/>
                <a:cs typeface="Times New Roman" panose="02020603050405020304" pitchFamily="18" charset="0"/>
              </a:rPr>
              <a:t>phanh</a:t>
            </a:r>
            <a:endParaRPr lang="en-US" sz="2000" i="1"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3A85B2A-B274-4E5D-9298-FF1C2C22C230}"/>
              </a:ext>
            </a:extLst>
          </p:cNvPr>
          <p:cNvPicPr>
            <a:picLocks noChangeAspect="1"/>
          </p:cNvPicPr>
          <p:nvPr/>
        </p:nvPicPr>
        <p:blipFill>
          <a:blip r:embed="rId2"/>
          <a:stretch>
            <a:fillRect/>
          </a:stretch>
        </p:blipFill>
        <p:spPr>
          <a:xfrm>
            <a:off x="1828800" y="0"/>
            <a:ext cx="5658852" cy="3886200"/>
          </a:xfrm>
          <a:prstGeom prst="rect">
            <a:avLst/>
          </a:prstGeom>
        </p:spPr>
      </p:pic>
      <p:pic>
        <p:nvPicPr>
          <p:cNvPr id="5" name="Picture 4">
            <a:extLst>
              <a:ext uri="{FF2B5EF4-FFF2-40B4-BE49-F238E27FC236}">
                <a16:creationId xmlns:a16="http://schemas.microsoft.com/office/drawing/2014/main" id="{FBE6A472-5A06-4C9A-96DE-9FB27B0F848F}"/>
              </a:ext>
            </a:extLst>
          </p:cNvPr>
          <p:cNvPicPr>
            <a:picLocks noChangeAspect="1"/>
          </p:cNvPicPr>
          <p:nvPr/>
        </p:nvPicPr>
        <p:blipFill>
          <a:blip r:embed="rId3"/>
          <a:stretch>
            <a:fillRect/>
          </a:stretch>
        </p:blipFill>
        <p:spPr>
          <a:xfrm>
            <a:off x="82411" y="3144449"/>
            <a:ext cx="3147874" cy="736572"/>
          </a:xfrm>
          <a:prstGeom prst="rect">
            <a:avLst/>
          </a:prstGeom>
        </p:spPr>
      </p:pic>
    </p:spTree>
    <p:extLst>
      <p:ext uri="{BB962C8B-B14F-4D97-AF65-F5344CB8AC3E}">
        <p14:creationId xmlns:p14="http://schemas.microsoft.com/office/powerpoint/2010/main" val="208524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8C225E-820D-4BE1-A60A-A45470CF3047}"/>
              </a:ext>
            </a:extLst>
          </p:cNvPr>
          <p:cNvPicPr>
            <a:picLocks noChangeAspect="1"/>
          </p:cNvPicPr>
          <p:nvPr/>
        </p:nvPicPr>
        <p:blipFill>
          <a:blip r:embed="rId2"/>
          <a:stretch>
            <a:fillRect/>
          </a:stretch>
        </p:blipFill>
        <p:spPr>
          <a:xfrm>
            <a:off x="1222897" y="533400"/>
            <a:ext cx="5755229" cy="6134100"/>
          </a:xfrm>
          <a:prstGeom prst="rect">
            <a:avLst/>
          </a:prstGeom>
        </p:spPr>
      </p:pic>
      <p:pic>
        <p:nvPicPr>
          <p:cNvPr id="7" name="Picture 6">
            <a:extLst>
              <a:ext uri="{FF2B5EF4-FFF2-40B4-BE49-F238E27FC236}">
                <a16:creationId xmlns:a16="http://schemas.microsoft.com/office/drawing/2014/main" id="{542B8D3A-3C8C-4423-ACF6-1C955044C037}"/>
              </a:ext>
            </a:extLst>
          </p:cNvPr>
          <p:cNvPicPr>
            <a:picLocks noChangeAspect="1"/>
          </p:cNvPicPr>
          <p:nvPr/>
        </p:nvPicPr>
        <p:blipFill>
          <a:blip r:embed="rId3"/>
          <a:stretch>
            <a:fillRect/>
          </a:stretch>
        </p:blipFill>
        <p:spPr>
          <a:xfrm>
            <a:off x="990600" y="114300"/>
            <a:ext cx="6219825" cy="419100"/>
          </a:xfrm>
          <a:prstGeom prst="rect">
            <a:avLst/>
          </a:prstGeom>
        </p:spPr>
      </p:pic>
    </p:spTree>
    <p:extLst>
      <p:ext uri="{BB962C8B-B14F-4D97-AF65-F5344CB8AC3E}">
        <p14:creationId xmlns:p14="http://schemas.microsoft.com/office/powerpoint/2010/main" val="272328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EEA37-0209-48E0-8C8A-CFA9EAACD16D}"/>
              </a:ext>
            </a:extLst>
          </p:cNvPr>
          <p:cNvPicPr>
            <a:picLocks noChangeAspect="1"/>
          </p:cNvPicPr>
          <p:nvPr/>
        </p:nvPicPr>
        <p:blipFill>
          <a:blip r:embed="rId2"/>
          <a:stretch>
            <a:fillRect/>
          </a:stretch>
        </p:blipFill>
        <p:spPr>
          <a:xfrm>
            <a:off x="914400" y="0"/>
            <a:ext cx="7620000" cy="6734803"/>
          </a:xfrm>
          <a:prstGeom prst="rect">
            <a:avLst/>
          </a:prstGeom>
        </p:spPr>
      </p:pic>
      <p:pic>
        <p:nvPicPr>
          <p:cNvPr id="3" name="Picture 2">
            <a:extLst>
              <a:ext uri="{FF2B5EF4-FFF2-40B4-BE49-F238E27FC236}">
                <a16:creationId xmlns:a16="http://schemas.microsoft.com/office/drawing/2014/main" id="{70FD4A03-79A7-428E-919A-BCE4D80A64C2}"/>
              </a:ext>
            </a:extLst>
          </p:cNvPr>
          <p:cNvPicPr>
            <a:picLocks noChangeAspect="1"/>
          </p:cNvPicPr>
          <p:nvPr/>
        </p:nvPicPr>
        <p:blipFill>
          <a:blip r:embed="rId3"/>
          <a:stretch>
            <a:fillRect/>
          </a:stretch>
        </p:blipFill>
        <p:spPr>
          <a:xfrm>
            <a:off x="4572000" y="0"/>
            <a:ext cx="4343400" cy="990458"/>
          </a:xfrm>
          <a:prstGeom prst="rect">
            <a:avLst/>
          </a:prstGeom>
        </p:spPr>
      </p:pic>
    </p:spTree>
    <p:extLst>
      <p:ext uri="{BB962C8B-B14F-4D97-AF65-F5344CB8AC3E}">
        <p14:creationId xmlns:p14="http://schemas.microsoft.com/office/powerpoint/2010/main" val="88392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77048-A973-445C-BC25-C77342FDBD2D}"/>
              </a:ext>
            </a:extLst>
          </p:cNvPr>
          <p:cNvPicPr>
            <a:picLocks noChangeAspect="1"/>
          </p:cNvPicPr>
          <p:nvPr/>
        </p:nvPicPr>
        <p:blipFill>
          <a:blip r:embed="rId2"/>
          <a:stretch>
            <a:fillRect/>
          </a:stretch>
        </p:blipFill>
        <p:spPr>
          <a:xfrm>
            <a:off x="2133600" y="381000"/>
            <a:ext cx="5619750" cy="5334000"/>
          </a:xfrm>
          <a:prstGeom prst="rect">
            <a:avLst/>
          </a:prstGeom>
        </p:spPr>
      </p:pic>
    </p:spTree>
    <p:extLst>
      <p:ext uri="{BB962C8B-B14F-4D97-AF65-F5344CB8AC3E}">
        <p14:creationId xmlns:p14="http://schemas.microsoft.com/office/powerpoint/2010/main" val="283684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DC75E-DEEB-4DF8-9EE0-A7AC133318D9}"/>
              </a:ext>
            </a:extLst>
          </p:cNvPr>
          <p:cNvPicPr>
            <a:picLocks noChangeAspect="1"/>
          </p:cNvPicPr>
          <p:nvPr/>
        </p:nvPicPr>
        <p:blipFill>
          <a:blip r:embed="rId2"/>
          <a:stretch>
            <a:fillRect/>
          </a:stretch>
        </p:blipFill>
        <p:spPr>
          <a:xfrm>
            <a:off x="4953000" y="381000"/>
            <a:ext cx="3962400" cy="4485861"/>
          </a:xfrm>
          <a:prstGeom prst="rect">
            <a:avLst/>
          </a:prstGeom>
        </p:spPr>
      </p:pic>
      <p:pic>
        <p:nvPicPr>
          <p:cNvPr id="6" name="Picture 5">
            <a:extLst>
              <a:ext uri="{FF2B5EF4-FFF2-40B4-BE49-F238E27FC236}">
                <a16:creationId xmlns:a16="http://schemas.microsoft.com/office/drawing/2014/main" id="{FCF807DF-23A3-4637-855E-E01C471EB6E9}"/>
              </a:ext>
            </a:extLst>
          </p:cNvPr>
          <p:cNvPicPr>
            <a:picLocks noChangeAspect="1"/>
          </p:cNvPicPr>
          <p:nvPr/>
        </p:nvPicPr>
        <p:blipFill>
          <a:blip r:embed="rId3"/>
          <a:stretch>
            <a:fillRect/>
          </a:stretch>
        </p:blipFill>
        <p:spPr>
          <a:xfrm>
            <a:off x="3877" y="381000"/>
            <a:ext cx="4576082" cy="4343400"/>
          </a:xfrm>
          <a:prstGeom prst="rect">
            <a:avLst/>
          </a:prstGeom>
        </p:spPr>
      </p:pic>
    </p:spTree>
    <p:extLst>
      <p:ext uri="{BB962C8B-B14F-4D97-AF65-F5344CB8AC3E}">
        <p14:creationId xmlns:p14="http://schemas.microsoft.com/office/powerpoint/2010/main" val="1873196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30EA7-6052-4C34-A038-F457AE41FDF7}"/>
              </a:ext>
            </a:extLst>
          </p:cNvPr>
          <p:cNvPicPr>
            <a:picLocks noChangeAspect="1"/>
          </p:cNvPicPr>
          <p:nvPr/>
        </p:nvPicPr>
        <p:blipFill>
          <a:blip r:embed="rId2"/>
          <a:stretch>
            <a:fillRect/>
          </a:stretch>
        </p:blipFill>
        <p:spPr>
          <a:xfrm>
            <a:off x="0" y="1219200"/>
            <a:ext cx="4498895" cy="3962400"/>
          </a:xfrm>
          <a:prstGeom prst="rect">
            <a:avLst/>
          </a:prstGeom>
        </p:spPr>
      </p:pic>
      <p:pic>
        <p:nvPicPr>
          <p:cNvPr id="7" name="Picture 6">
            <a:extLst>
              <a:ext uri="{FF2B5EF4-FFF2-40B4-BE49-F238E27FC236}">
                <a16:creationId xmlns:a16="http://schemas.microsoft.com/office/drawing/2014/main" id="{EA5ECFDB-7CB4-4EB9-8451-CCDA9A9D6D40}"/>
              </a:ext>
            </a:extLst>
          </p:cNvPr>
          <p:cNvPicPr>
            <a:picLocks noChangeAspect="1"/>
          </p:cNvPicPr>
          <p:nvPr/>
        </p:nvPicPr>
        <p:blipFill>
          <a:blip r:embed="rId3"/>
          <a:stretch>
            <a:fillRect/>
          </a:stretch>
        </p:blipFill>
        <p:spPr>
          <a:xfrm>
            <a:off x="4419600" y="914400"/>
            <a:ext cx="4572000" cy="4400062"/>
          </a:xfrm>
          <a:prstGeom prst="rect">
            <a:avLst/>
          </a:prstGeom>
        </p:spPr>
      </p:pic>
    </p:spTree>
    <p:extLst>
      <p:ext uri="{BB962C8B-B14F-4D97-AF65-F5344CB8AC3E}">
        <p14:creationId xmlns:p14="http://schemas.microsoft.com/office/powerpoint/2010/main" val="402597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B0C960-F404-46BC-A29D-BCEDF8FF8613}"/>
              </a:ext>
            </a:extLst>
          </p:cNvPr>
          <p:cNvPicPr>
            <a:picLocks noChangeAspect="1"/>
          </p:cNvPicPr>
          <p:nvPr/>
        </p:nvPicPr>
        <p:blipFill>
          <a:blip r:embed="rId2"/>
          <a:stretch>
            <a:fillRect/>
          </a:stretch>
        </p:blipFill>
        <p:spPr>
          <a:xfrm>
            <a:off x="3733800" y="2103834"/>
            <a:ext cx="5295900" cy="4619625"/>
          </a:xfrm>
          <a:prstGeom prst="rect">
            <a:avLst/>
          </a:prstGeom>
        </p:spPr>
      </p:pic>
      <p:sp>
        <p:nvSpPr>
          <p:cNvPr id="7" name="TextBox 6">
            <a:extLst>
              <a:ext uri="{FF2B5EF4-FFF2-40B4-BE49-F238E27FC236}">
                <a16:creationId xmlns:a16="http://schemas.microsoft.com/office/drawing/2014/main" id="{348557AD-9185-4B09-9330-7428F72EDAB4}"/>
              </a:ext>
            </a:extLst>
          </p:cNvPr>
          <p:cNvSpPr txBox="1"/>
          <p:nvPr/>
        </p:nvSpPr>
        <p:spPr>
          <a:xfrm>
            <a:off x="304800" y="134541"/>
            <a:ext cx="8724900" cy="3365024"/>
          </a:xfrm>
          <a:prstGeom prst="rect">
            <a:avLst/>
          </a:prstGeom>
          <a:noFill/>
        </p:spPr>
        <p:txBody>
          <a:bodyPr wrap="square">
            <a:spAutoFit/>
          </a:bodyPr>
          <a:lstStyle/>
          <a:p>
            <a:pPr>
              <a:lnSpc>
                <a:spcPct val="150000"/>
              </a:lnSpc>
            </a:pPr>
            <a:r>
              <a:rPr lang="en-US" b="0" i="1" dirty="0">
                <a:solidFill>
                  <a:srgbClr val="000000"/>
                </a:solidFill>
                <a:effectLst/>
                <a:latin typeface="+mj-lt"/>
              </a:rPr>
              <a:t>A differential band brake is shown in Fig. The width and the thickness  of the steel band are 100 mm and 3 mm respectively and the maximum tensile stress in the band is 50 N/mm</a:t>
            </a:r>
            <a:r>
              <a:rPr lang="en-US" b="0" i="1" baseline="30000" dirty="0">
                <a:solidFill>
                  <a:srgbClr val="000000"/>
                </a:solidFill>
                <a:effectLst/>
                <a:latin typeface="+mj-lt"/>
              </a:rPr>
              <a:t>2</a:t>
            </a:r>
            <a:r>
              <a:rPr lang="en-US" b="0" i="1" dirty="0">
                <a:solidFill>
                  <a:srgbClr val="000000"/>
                </a:solidFill>
                <a:effectLst/>
                <a:latin typeface="+mj-lt"/>
              </a:rPr>
              <a:t>. The coefficient of friction between the friction lining and the brake drum is 0.25.</a:t>
            </a:r>
            <a:br>
              <a:rPr lang="en-US" b="0" i="1" dirty="0">
                <a:solidFill>
                  <a:srgbClr val="000000"/>
                </a:solidFill>
                <a:effectLst/>
                <a:latin typeface="+mj-lt"/>
              </a:rPr>
            </a:br>
            <a:r>
              <a:rPr lang="en-US" b="0" i="1" dirty="0">
                <a:solidFill>
                  <a:srgbClr val="000000"/>
                </a:solidFill>
                <a:effectLst/>
                <a:latin typeface="+mj-lt"/>
              </a:rPr>
              <a:t>Calculate:</a:t>
            </a:r>
            <a:br>
              <a:rPr lang="en-US" b="0" i="1" dirty="0">
                <a:solidFill>
                  <a:srgbClr val="000000"/>
                </a:solidFill>
                <a:effectLst/>
                <a:latin typeface="+mj-lt"/>
              </a:rPr>
            </a:br>
            <a:r>
              <a:rPr lang="en-US" b="0" i="1" dirty="0">
                <a:solidFill>
                  <a:srgbClr val="000000"/>
                </a:solidFill>
                <a:effectLst/>
                <a:latin typeface="+mj-lt"/>
              </a:rPr>
              <a:t>(</a:t>
            </a:r>
            <a:r>
              <a:rPr lang="en-US" b="0" i="1" dirty="0" err="1">
                <a:solidFill>
                  <a:srgbClr val="000000"/>
                </a:solidFill>
                <a:effectLst/>
                <a:latin typeface="+mj-lt"/>
              </a:rPr>
              <a:t>i</a:t>
            </a:r>
            <a:r>
              <a:rPr lang="en-US" b="0" i="1" dirty="0">
                <a:solidFill>
                  <a:srgbClr val="000000"/>
                </a:solidFill>
                <a:effectLst/>
                <a:latin typeface="+mj-lt"/>
              </a:rPr>
              <a:t>) the tensions in the band;</a:t>
            </a:r>
            <a:br>
              <a:rPr lang="en-US" b="0" i="1" dirty="0">
                <a:solidFill>
                  <a:srgbClr val="000000"/>
                </a:solidFill>
                <a:effectLst/>
                <a:latin typeface="+mj-lt"/>
              </a:rPr>
            </a:br>
            <a:r>
              <a:rPr lang="en-US" b="0" i="1" dirty="0">
                <a:solidFill>
                  <a:srgbClr val="000000"/>
                </a:solidFill>
                <a:effectLst/>
                <a:latin typeface="+mj-lt"/>
              </a:rPr>
              <a:t>(ii) the actuating force; and</a:t>
            </a:r>
            <a:br>
              <a:rPr lang="en-US" b="0" i="1" dirty="0">
                <a:solidFill>
                  <a:srgbClr val="000000"/>
                </a:solidFill>
                <a:effectLst/>
                <a:latin typeface="+mj-lt"/>
              </a:rPr>
            </a:br>
            <a:r>
              <a:rPr lang="en-US" b="0" i="1" dirty="0">
                <a:solidFill>
                  <a:srgbClr val="000000"/>
                </a:solidFill>
                <a:effectLst/>
                <a:latin typeface="+mj-lt"/>
              </a:rPr>
              <a:t>(iii) the torque capacity</a:t>
            </a:r>
            <a:br>
              <a:rPr lang="en-US" dirty="0"/>
            </a:br>
            <a:endParaRPr lang="en-US" dirty="0"/>
          </a:p>
        </p:txBody>
      </p:sp>
      <p:pic>
        <p:nvPicPr>
          <p:cNvPr id="4" name="Picture 3">
            <a:extLst>
              <a:ext uri="{FF2B5EF4-FFF2-40B4-BE49-F238E27FC236}">
                <a16:creationId xmlns:a16="http://schemas.microsoft.com/office/drawing/2014/main" id="{520CF56E-337B-FF93-B90D-0696C28CC61D}"/>
              </a:ext>
            </a:extLst>
          </p:cNvPr>
          <p:cNvPicPr>
            <a:picLocks noChangeAspect="1"/>
          </p:cNvPicPr>
          <p:nvPr/>
        </p:nvPicPr>
        <p:blipFill>
          <a:blip r:embed="rId3"/>
          <a:stretch>
            <a:fillRect/>
          </a:stretch>
        </p:blipFill>
        <p:spPr>
          <a:xfrm>
            <a:off x="260412" y="3124200"/>
            <a:ext cx="3581400" cy="3391291"/>
          </a:xfrm>
          <a:prstGeom prst="rect">
            <a:avLst/>
          </a:prstGeom>
        </p:spPr>
      </p:pic>
    </p:spTree>
    <p:extLst>
      <p:ext uri="{BB962C8B-B14F-4D97-AF65-F5344CB8AC3E}">
        <p14:creationId xmlns:p14="http://schemas.microsoft.com/office/powerpoint/2010/main" val="251473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D8844-ADE1-F6C7-7B23-EF691667B2DA}"/>
              </a:ext>
            </a:extLst>
          </p:cNvPr>
          <p:cNvPicPr>
            <a:picLocks noChangeAspect="1"/>
          </p:cNvPicPr>
          <p:nvPr/>
        </p:nvPicPr>
        <p:blipFill>
          <a:blip r:embed="rId2"/>
          <a:stretch>
            <a:fillRect/>
          </a:stretch>
        </p:blipFill>
        <p:spPr>
          <a:xfrm>
            <a:off x="1066800" y="3276600"/>
            <a:ext cx="7315200" cy="2906265"/>
          </a:xfrm>
          <a:prstGeom prst="rect">
            <a:avLst/>
          </a:prstGeom>
        </p:spPr>
      </p:pic>
      <p:pic>
        <p:nvPicPr>
          <p:cNvPr id="7" name="Picture 6">
            <a:extLst>
              <a:ext uri="{FF2B5EF4-FFF2-40B4-BE49-F238E27FC236}">
                <a16:creationId xmlns:a16="http://schemas.microsoft.com/office/drawing/2014/main" id="{2D0F3F88-E4B0-0FE8-48E5-2EEBA148F738}"/>
              </a:ext>
            </a:extLst>
          </p:cNvPr>
          <p:cNvPicPr>
            <a:picLocks noChangeAspect="1"/>
          </p:cNvPicPr>
          <p:nvPr/>
        </p:nvPicPr>
        <p:blipFill>
          <a:blip r:embed="rId3"/>
          <a:stretch>
            <a:fillRect/>
          </a:stretch>
        </p:blipFill>
        <p:spPr>
          <a:xfrm>
            <a:off x="471487" y="762000"/>
            <a:ext cx="8201025" cy="1466850"/>
          </a:xfrm>
          <a:prstGeom prst="rect">
            <a:avLst/>
          </a:prstGeom>
        </p:spPr>
      </p:pic>
    </p:spTree>
    <p:extLst>
      <p:ext uri="{BB962C8B-B14F-4D97-AF65-F5344CB8AC3E}">
        <p14:creationId xmlns:p14="http://schemas.microsoft.com/office/powerpoint/2010/main" val="1323421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5B93D-1288-4C78-89E2-665BDCF0BDFB}"/>
              </a:ext>
            </a:extLst>
          </p:cNvPr>
          <p:cNvPicPr>
            <a:picLocks noChangeAspect="1"/>
          </p:cNvPicPr>
          <p:nvPr/>
        </p:nvPicPr>
        <p:blipFill>
          <a:blip r:embed="rId2"/>
          <a:stretch>
            <a:fillRect/>
          </a:stretch>
        </p:blipFill>
        <p:spPr>
          <a:xfrm>
            <a:off x="304800" y="795337"/>
            <a:ext cx="5562600" cy="5267325"/>
          </a:xfrm>
          <a:prstGeom prst="rect">
            <a:avLst/>
          </a:prstGeom>
        </p:spPr>
      </p:pic>
      <p:pic>
        <p:nvPicPr>
          <p:cNvPr id="7" name="Picture 6">
            <a:extLst>
              <a:ext uri="{FF2B5EF4-FFF2-40B4-BE49-F238E27FC236}">
                <a16:creationId xmlns:a16="http://schemas.microsoft.com/office/drawing/2014/main" id="{A8F25566-0C93-4DB6-980F-5DBDDCA4E3AE}"/>
              </a:ext>
            </a:extLst>
          </p:cNvPr>
          <p:cNvPicPr>
            <a:picLocks noChangeAspect="1"/>
          </p:cNvPicPr>
          <p:nvPr/>
        </p:nvPicPr>
        <p:blipFill>
          <a:blip r:embed="rId3"/>
          <a:stretch>
            <a:fillRect/>
          </a:stretch>
        </p:blipFill>
        <p:spPr>
          <a:xfrm>
            <a:off x="4339925" y="304800"/>
            <a:ext cx="4528127" cy="2819400"/>
          </a:xfrm>
          <a:prstGeom prst="rect">
            <a:avLst/>
          </a:prstGeom>
        </p:spPr>
      </p:pic>
      <p:pic>
        <p:nvPicPr>
          <p:cNvPr id="3" name="Picture 2">
            <a:extLst>
              <a:ext uri="{FF2B5EF4-FFF2-40B4-BE49-F238E27FC236}">
                <a16:creationId xmlns:a16="http://schemas.microsoft.com/office/drawing/2014/main" id="{ADAC4288-E0A1-55DA-EFB4-F4A6B0466EB7}"/>
              </a:ext>
            </a:extLst>
          </p:cNvPr>
          <p:cNvPicPr>
            <a:picLocks noChangeAspect="1"/>
          </p:cNvPicPr>
          <p:nvPr/>
        </p:nvPicPr>
        <p:blipFill>
          <a:blip r:embed="rId4"/>
          <a:stretch>
            <a:fillRect/>
          </a:stretch>
        </p:blipFill>
        <p:spPr>
          <a:xfrm>
            <a:off x="4876800" y="3276600"/>
            <a:ext cx="4110695" cy="1131163"/>
          </a:xfrm>
          <a:prstGeom prst="rect">
            <a:avLst/>
          </a:prstGeom>
        </p:spPr>
      </p:pic>
    </p:spTree>
    <p:extLst>
      <p:ext uri="{BB962C8B-B14F-4D97-AF65-F5344CB8AC3E}">
        <p14:creationId xmlns:p14="http://schemas.microsoft.com/office/powerpoint/2010/main" val="1580368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AF4973-4474-7980-837D-11ADC7909DB4}"/>
              </a:ext>
            </a:extLst>
          </p:cNvPr>
          <p:cNvPicPr>
            <a:picLocks noChangeAspect="1"/>
          </p:cNvPicPr>
          <p:nvPr/>
        </p:nvPicPr>
        <p:blipFill>
          <a:blip r:embed="rId2"/>
          <a:stretch>
            <a:fillRect/>
          </a:stretch>
        </p:blipFill>
        <p:spPr>
          <a:xfrm>
            <a:off x="216226" y="685800"/>
            <a:ext cx="8711548" cy="5257800"/>
          </a:xfrm>
          <a:prstGeom prst="rect">
            <a:avLst/>
          </a:prstGeom>
        </p:spPr>
      </p:pic>
    </p:spTree>
    <p:extLst>
      <p:ext uri="{BB962C8B-B14F-4D97-AF65-F5344CB8AC3E}">
        <p14:creationId xmlns:p14="http://schemas.microsoft.com/office/powerpoint/2010/main" val="103184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23C28B-DABC-E682-6AF0-23DBCF959ACC}"/>
              </a:ext>
            </a:extLst>
          </p:cNvPr>
          <p:cNvPicPr>
            <a:picLocks noChangeAspect="1"/>
          </p:cNvPicPr>
          <p:nvPr/>
        </p:nvPicPr>
        <p:blipFill>
          <a:blip r:embed="rId2"/>
          <a:stretch>
            <a:fillRect/>
          </a:stretch>
        </p:blipFill>
        <p:spPr>
          <a:xfrm>
            <a:off x="1590675" y="623887"/>
            <a:ext cx="5962650" cy="5610225"/>
          </a:xfrm>
          <a:prstGeom prst="rect">
            <a:avLst/>
          </a:prstGeom>
        </p:spPr>
      </p:pic>
    </p:spTree>
    <p:extLst>
      <p:ext uri="{BB962C8B-B14F-4D97-AF65-F5344CB8AC3E}">
        <p14:creationId xmlns:p14="http://schemas.microsoft.com/office/powerpoint/2010/main" val="15885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60B573-285B-26DC-E197-BBA0756E1C79}"/>
              </a:ext>
            </a:extLst>
          </p:cNvPr>
          <p:cNvPicPr>
            <a:picLocks noChangeAspect="1"/>
          </p:cNvPicPr>
          <p:nvPr/>
        </p:nvPicPr>
        <p:blipFill>
          <a:blip r:embed="rId2"/>
          <a:stretch>
            <a:fillRect/>
          </a:stretch>
        </p:blipFill>
        <p:spPr>
          <a:xfrm>
            <a:off x="1143000" y="533400"/>
            <a:ext cx="7429500" cy="4317385"/>
          </a:xfrm>
          <a:prstGeom prst="rect">
            <a:avLst/>
          </a:prstGeom>
        </p:spPr>
      </p:pic>
    </p:spTree>
    <p:extLst>
      <p:ext uri="{BB962C8B-B14F-4D97-AF65-F5344CB8AC3E}">
        <p14:creationId xmlns:p14="http://schemas.microsoft.com/office/powerpoint/2010/main" val="85934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5179BA-3AE6-6381-2093-FC53FF1150BC}"/>
              </a:ext>
            </a:extLst>
          </p:cNvPr>
          <p:cNvSpPr txBox="1"/>
          <p:nvPr/>
        </p:nvSpPr>
        <p:spPr>
          <a:xfrm>
            <a:off x="152400" y="11837"/>
            <a:ext cx="8763000" cy="4190314"/>
          </a:xfrm>
          <a:prstGeom prst="rect">
            <a:avLst/>
          </a:prstGeom>
          <a:noFill/>
        </p:spPr>
        <p:txBody>
          <a:bodyPr wrap="square">
            <a:spAutoFit/>
          </a:bodyPr>
          <a:lstStyle/>
          <a:p>
            <a:pPr>
              <a:lnSpc>
                <a:spcPct val="150000"/>
              </a:lnSpc>
            </a:pPr>
            <a:r>
              <a:rPr lang="en-US" sz="2000" b="0" i="1">
                <a:solidFill>
                  <a:srgbClr val="000000"/>
                </a:solidFill>
                <a:effectLst/>
                <a:latin typeface="+mj-lt"/>
              </a:rPr>
              <a:t>A pivoted double-block brake, similar to that in Figure has two shoes, which subtend an angle (2q) of 100°. The diameter of the brake drum is 500 mm and the width of the friction lining is 100 mm. The coefficient of friction is 0.2 and the maximum intensity of pressure between the lining and the brake drum is 0.5 N/mm2. The pivot of each shoe is located in such a manner that the moment of the frictional force on the shoe is zero. Calculate:</a:t>
            </a:r>
            <a:br>
              <a:rPr lang="en-US" sz="2000" b="0" i="1">
                <a:solidFill>
                  <a:srgbClr val="000000"/>
                </a:solidFill>
                <a:effectLst/>
                <a:latin typeface="+mj-lt"/>
              </a:rPr>
            </a:br>
            <a:r>
              <a:rPr lang="en-US" sz="2000" b="0" i="1">
                <a:solidFill>
                  <a:srgbClr val="000000"/>
                </a:solidFill>
                <a:effectLst/>
                <a:latin typeface="+mj-lt"/>
              </a:rPr>
              <a:t>(i) the distance of the pivot from the axis of the brake drum;</a:t>
            </a:r>
            <a:br>
              <a:rPr lang="en-US" sz="2000" b="0" i="1">
                <a:solidFill>
                  <a:srgbClr val="000000"/>
                </a:solidFill>
                <a:effectLst/>
                <a:latin typeface="+mj-lt"/>
              </a:rPr>
            </a:br>
            <a:r>
              <a:rPr lang="en-US" sz="2000" b="0" i="1">
                <a:solidFill>
                  <a:srgbClr val="000000"/>
                </a:solidFill>
                <a:effectLst/>
                <a:latin typeface="+mj-lt"/>
              </a:rPr>
              <a:t>(ii) the torque capacity of each shoe; and (iii) the reactions at the pivot</a:t>
            </a:r>
            <a:r>
              <a:rPr lang="en-US" sz="2000">
                <a:latin typeface="+mj-lt"/>
              </a:rPr>
              <a:t> </a:t>
            </a:r>
            <a:br>
              <a:rPr lang="en-US" sz="2000"/>
            </a:br>
            <a:endParaRPr lang="en-US" sz="2000"/>
          </a:p>
        </p:txBody>
      </p:sp>
      <p:pic>
        <p:nvPicPr>
          <p:cNvPr id="6" name="Picture 5">
            <a:extLst>
              <a:ext uri="{FF2B5EF4-FFF2-40B4-BE49-F238E27FC236}">
                <a16:creationId xmlns:a16="http://schemas.microsoft.com/office/drawing/2014/main" id="{E0AA6A74-7FD5-C401-D744-CA7082A3BF4D}"/>
              </a:ext>
            </a:extLst>
          </p:cNvPr>
          <p:cNvPicPr>
            <a:picLocks noChangeAspect="1"/>
          </p:cNvPicPr>
          <p:nvPr/>
        </p:nvPicPr>
        <p:blipFill rotWithShape="1">
          <a:blip r:embed="rId2"/>
          <a:srcRect t="11310"/>
          <a:stretch/>
        </p:blipFill>
        <p:spPr>
          <a:xfrm>
            <a:off x="4648200" y="3657599"/>
            <a:ext cx="3602595" cy="3079812"/>
          </a:xfrm>
          <a:prstGeom prst="rect">
            <a:avLst/>
          </a:prstGeom>
        </p:spPr>
      </p:pic>
      <p:pic>
        <p:nvPicPr>
          <p:cNvPr id="9" name="Picture 8">
            <a:extLst>
              <a:ext uri="{FF2B5EF4-FFF2-40B4-BE49-F238E27FC236}">
                <a16:creationId xmlns:a16="http://schemas.microsoft.com/office/drawing/2014/main" id="{9AD1E4EC-5CC6-DF85-12C6-12D68CBD938E}"/>
              </a:ext>
            </a:extLst>
          </p:cNvPr>
          <p:cNvPicPr>
            <a:picLocks noChangeAspect="1"/>
          </p:cNvPicPr>
          <p:nvPr/>
        </p:nvPicPr>
        <p:blipFill>
          <a:blip r:embed="rId3"/>
          <a:stretch>
            <a:fillRect/>
          </a:stretch>
        </p:blipFill>
        <p:spPr>
          <a:xfrm>
            <a:off x="1138237" y="3794949"/>
            <a:ext cx="2981326" cy="2805113"/>
          </a:xfrm>
          <a:prstGeom prst="rect">
            <a:avLst/>
          </a:prstGeom>
        </p:spPr>
      </p:pic>
    </p:spTree>
    <p:extLst>
      <p:ext uri="{BB962C8B-B14F-4D97-AF65-F5344CB8AC3E}">
        <p14:creationId xmlns:p14="http://schemas.microsoft.com/office/powerpoint/2010/main" val="426890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D94568-BDE8-49DD-A26D-B0524DE4FB72}"/>
              </a:ext>
            </a:extLst>
          </p:cNvPr>
          <p:cNvSpPr/>
          <p:nvPr/>
        </p:nvSpPr>
        <p:spPr>
          <a:xfrm>
            <a:off x="266700" y="1524000"/>
            <a:ext cx="8610600" cy="2805063"/>
          </a:xfrm>
          <a:prstGeom prst="rect">
            <a:avLst/>
          </a:prstGeom>
        </p:spPr>
        <p:txBody>
          <a:bodyPr wrap="square">
            <a:spAutoFit/>
          </a:bodyPr>
          <a:lstStyle/>
          <a:p>
            <a:pPr>
              <a:lnSpc>
                <a:spcPct val="150000"/>
              </a:lnSpc>
            </a:pPr>
            <a:r>
              <a:rPr lang="en-US" sz="2400" i="1" dirty="0">
                <a:latin typeface="+mj-lt"/>
              </a:rPr>
              <a:t>A solid cast iron disk ( density= 7200 kg/ m</a:t>
            </a:r>
            <a:r>
              <a:rPr lang="en-US" sz="2400" i="1" baseline="30000" dirty="0">
                <a:latin typeface="+mj-lt"/>
              </a:rPr>
              <a:t>3</a:t>
            </a:r>
            <a:r>
              <a:rPr lang="en-US" sz="2400" i="1" dirty="0">
                <a:latin typeface="+mj-lt"/>
              </a:rPr>
              <a:t>), 1m in diameter and 0.2 m thick, is used as a flywheel. It is rotating at 350 rpm. It is brought to rest in 1.5 s by means of a brake. Calculate :</a:t>
            </a:r>
          </a:p>
          <a:p>
            <a:pPr>
              <a:lnSpc>
                <a:spcPct val="150000"/>
              </a:lnSpc>
            </a:pPr>
            <a:r>
              <a:rPr lang="en-US" sz="2400" i="1" dirty="0">
                <a:latin typeface="+mj-lt"/>
              </a:rPr>
              <a:t> - the energy absorbed by the brake</a:t>
            </a:r>
          </a:p>
          <a:p>
            <a:pPr>
              <a:lnSpc>
                <a:spcPct val="150000"/>
              </a:lnSpc>
            </a:pPr>
            <a:r>
              <a:rPr lang="en-US" sz="2400" i="1" dirty="0">
                <a:latin typeface="+mj-lt"/>
              </a:rPr>
              <a:t> - The torque capacity of the brake </a:t>
            </a:r>
          </a:p>
        </p:txBody>
      </p:sp>
    </p:spTree>
    <p:extLst>
      <p:ext uri="{BB962C8B-B14F-4D97-AF65-F5344CB8AC3E}">
        <p14:creationId xmlns:p14="http://schemas.microsoft.com/office/powerpoint/2010/main" val="389811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D94568-BDE8-49DD-A26D-B0524DE4FB72}"/>
              </a:ext>
            </a:extLst>
          </p:cNvPr>
          <p:cNvSpPr/>
          <p:nvPr/>
        </p:nvSpPr>
        <p:spPr>
          <a:xfrm>
            <a:off x="266700" y="0"/>
            <a:ext cx="8610600" cy="2805063"/>
          </a:xfrm>
          <a:prstGeom prst="rect">
            <a:avLst/>
          </a:prstGeom>
        </p:spPr>
        <p:txBody>
          <a:bodyPr wrap="square">
            <a:spAutoFit/>
          </a:bodyPr>
          <a:lstStyle/>
          <a:p>
            <a:pPr>
              <a:lnSpc>
                <a:spcPct val="150000"/>
              </a:lnSpc>
            </a:pPr>
            <a:r>
              <a:rPr lang="en-US" sz="2400" i="1" dirty="0">
                <a:latin typeface="+mj-lt"/>
              </a:rPr>
              <a:t>A solid cast iron disk ( density= 7200 kg/ m</a:t>
            </a:r>
            <a:r>
              <a:rPr lang="en-US" sz="2400" i="1" baseline="30000" dirty="0">
                <a:latin typeface="+mj-lt"/>
              </a:rPr>
              <a:t>3</a:t>
            </a:r>
            <a:r>
              <a:rPr lang="en-US" sz="2400" i="1" dirty="0">
                <a:latin typeface="+mj-lt"/>
              </a:rPr>
              <a:t>), 1m in diameter and 0.2 m thick, is used as a flywheel. It is rotating at 350 rpm. It is brought to rest in 1.5 s by means of a brake. Calculate :</a:t>
            </a:r>
          </a:p>
          <a:p>
            <a:pPr>
              <a:lnSpc>
                <a:spcPct val="150000"/>
              </a:lnSpc>
            </a:pPr>
            <a:r>
              <a:rPr lang="en-US" sz="2400" i="1" dirty="0">
                <a:latin typeface="+mj-lt"/>
              </a:rPr>
              <a:t> - the energy absorbed by the brake</a:t>
            </a:r>
          </a:p>
          <a:p>
            <a:pPr>
              <a:lnSpc>
                <a:spcPct val="150000"/>
              </a:lnSpc>
            </a:pPr>
            <a:r>
              <a:rPr lang="en-US" sz="2400" i="1" dirty="0">
                <a:latin typeface="+mj-lt"/>
              </a:rPr>
              <a:t> - The torque capacity of the brake </a:t>
            </a:r>
          </a:p>
        </p:txBody>
      </p:sp>
      <p:pic>
        <p:nvPicPr>
          <p:cNvPr id="4" name="Picture 3">
            <a:extLst>
              <a:ext uri="{FF2B5EF4-FFF2-40B4-BE49-F238E27FC236}">
                <a16:creationId xmlns:a16="http://schemas.microsoft.com/office/drawing/2014/main" id="{01BF74FD-1E4B-EAC1-0D35-72C25491E2FA}"/>
              </a:ext>
            </a:extLst>
          </p:cNvPr>
          <p:cNvPicPr>
            <a:picLocks noChangeAspect="1"/>
          </p:cNvPicPr>
          <p:nvPr/>
        </p:nvPicPr>
        <p:blipFill>
          <a:blip r:embed="rId2"/>
          <a:stretch>
            <a:fillRect/>
          </a:stretch>
        </p:blipFill>
        <p:spPr>
          <a:xfrm>
            <a:off x="76200" y="3200400"/>
            <a:ext cx="5219700" cy="3409117"/>
          </a:xfrm>
          <a:prstGeom prst="rect">
            <a:avLst/>
          </a:prstGeom>
        </p:spPr>
      </p:pic>
      <p:pic>
        <p:nvPicPr>
          <p:cNvPr id="6" name="Picture 5">
            <a:extLst>
              <a:ext uri="{FF2B5EF4-FFF2-40B4-BE49-F238E27FC236}">
                <a16:creationId xmlns:a16="http://schemas.microsoft.com/office/drawing/2014/main" id="{E7B1D3F6-B6A6-BCC3-F150-90167615B371}"/>
              </a:ext>
            </a:extLst>
          </p:cNvPr>
          <p:cNvPicPr>
            <a:picLocks noChangeAspect="1"/>
          </p:cNvPicPr>
          <p:nvPr/>
        </p:nvPicPr>
        <p:blipFill>
          <a:blip r:embed="rId3"/>
          <a:stretch>
            <a:fillRect/>
          </a:stretch>
        </p:blipFill>
        <p:spPr>
          <a:xfrm>
            <a:off x="4105496" y="3409950"/>
            <a:ext cx="4762279" cy="2590800"/>
          </a:xfrm>
          <a:prstGeom prst="rect">
            <a:avLst/>
          </a:prstGeom>
        </p:spPr>
      </p:pic>
    </p:spTree>
    <p:extLst>
      <p:ext uri="{BB962C8B-B14F-4D97-AF65-F5344CB8AC3E}">
        <p14:creationId xmlns:p14="http://schemas.microsoft.com/office/powerpoint/2010/main" val="93526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46024D-D03C-4B3B-8977-E82206174B97}"/>
              </a:ext>
            </a:extLst>
          </p:cNvPr>
          <p:cNvSpPr/>
          <p:nvPr/>
        </p:nvSpPr>
        <p:spPr>
          <a:xfrm>
            <a:off x="76200" y="3498939"/>
            <a:ext cx="8991600" cy="3359061"/>
          </a:xfrm>
          <a:prstGeom prst="rect">
            <a:avLst/>
          </a:prstGeom>
        </p:spPr>
        <p:txBody>
          <a:bodyPr wrap="square">
            <a:spAutoFit/>
          </a:bodyPr>
          <a:lstStyle/>
          <a:p>
            <a:pPr>
              <a:lnSpc>
                <a:spcPct val="150000"/>
              </a:lnSpc>
            </a:pPr>
            <a:r>
              <a:rPr lang="en-US" sz="2400" dirty="0">
                <a:latin typeface="+mj-lt"/>
              </a:rPr>
              <a:t>A mass of 2500 kg is lowered at a velocity of 1.5 m/s from the drum. The mass of the drum is 50 kg and its radius of gyration can be taken as 0.7 m. On applying the brake, the mass is brought to rest in a distance of 0.5m. Calculate:</a:t>
            </a:r>
          </a:p>
          <a:p>
            <a:pPr>
              <a:lnSpc>
                <a:spcPct val="150000"/>
              </a:lnSpc>
            </a:pPr>
            <a:r>
              <a:rPr lang="en-US" sz="2400" dirty="0">
                <a:latin typeface="+mj-lt"/>
              </a:rPr>
              <a:t> - The energy absorbed by the brake</a:t>
            </a:r>
          </a:p>
          <a:p>
            <a:pPr>
              <a:lnSpc>
                <a:spcPct val="150000"/>
              </a:lnSpc>
            </a:pPr>
            <a:r>
              <a:rPr lang="en-US" sz="2400" dirty="0">
                <a:latin typeface="+mj-lt"/>
              </a:rPr>
              <a:t> - The torque capacity of the brake</a:t>
            </a:r>
          </a:p>
        </p:txBody>
      </p:sp>
      <p:pic>
        <p:nvPicPr>
          <p:cNvPr id="6" name="Picture 5">
            <a:extLst>
              <a:ext uri="{FF2B5EF4-FFF2-40B4-BE49-F238E27FC236}">
                <a16:creationId xmlns:a16="http://schemas.microsoft.com/office/drawing/2014/main" id="{6A1BFA53-D13A-4946-AE04-B58F047B5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76200"/>
            <a:ext cx="4113113" cy="3505200"/>
          </a:xfrm>
          <a:prstGeom prst="rect">
            <a:avLst/>
          </a:prstGeom>
        </p:spPr>
      </p:pic>
    </p:spTree>
    <p:extLst>
      <p:ext uri="{BB962C8B-B14F-4D97-AF65-F5344CB8AC3E}">
        <p14:creationId xmlns:p14="http://schemas.microsoft.com/office/powerpoint/2010/main" val="382446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1BFA53-D13A-4946-AE04-B58F047B5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76200"/>
            <a:ext cx="4191000" cy="3571575"/>
          </a:xfrm>
          <a:prstGeom prst="rect">
            <a:avLst/>
          </a:prstGeom>
        </p:spPr>
      </p:pic>
      <p:pic>
        <p:nvPicPr>
          <p:cNvPr id="7" name="Picture 6">
            <a:extLst>
              <a:ext uri="{FF2B5EF4-FFF2-40B4-BE49-F238E27FC236}">
                <a16:creationId xmlns:a16="http://schemas.microsoft.com/office/drawing/2014/main" id="{406FF826-555E-81DC-C82C-0DA5690F37E1}"/>
              </a:ext>
            </a:extLst>
          </p:cNvPr>
          <p:cNvPicPr>
            <a:picLocks noChangeAspect="1"/>
          </p:cNvPicPr>
          <p:nvPr/>
        </p:nvPicPr>
        <p:blipFill>
          <a:blip r:embed="rId3"/>
          <a:stretch>
            <a:fillRect/>
          </a:stretch>
        </p:blipFill>
        <p:spPr>
          <a:xfrm>
            <a:off x="5562600" y="3962400"/>
            <a:ext cx="3048000" cy="1284377"/>
          </a:xfrm>
          <a:prstGeom prst="rect">
            <a:avLst/>
          </a:prstGeom>
        </p:spPr>
      </p:pic>
      <p:pic>
        <p:nvPicPr>
          <p:cNvPr id="5" name="Picture 4">
            <a:extLst>
              <a:ext uri="{FF2B5EF4-FFF2-40B4-BE49-F238E27FC236}">
                <a16:creationId xmlns:a16="http://schemas.microsoft.com/office/drawing/2014/main" id="{EC6A4CBD-5630-363A-C247-3E8D5017EE24}"/>
              </a:ext>
            </a:extLst>
          </p:cNvPr>
          <p:cNvPicPr>
            <a:picLocks noChangeAspect="1"/>
          </p:cNvPicPr>
          <p:nvPr/>
        </p:nvPicPr>
        <p:blipFill>
          <a:blip r:embed="rId4"/>
          <a:stretch>
            <a:fillRect/>
          </a:stretch>
        </p:blipFill>
        <p:spPr>
          <a:xfrm>
            <a:off x="0" y="3652144"/>
            <a:ext cx="5105400" cy="3205856"/>
          </a:xfrm>
          <a:prstGeom prst="rect">
            <a:avLst/>
          </a:prstGeom>
        </p:spPr>
      </p:pic>
    </p:spTree>
    <p:extLst>
      <p:ext uri="{BB962C8B-B14F-4D97-AF65-F5344CB8AC3E}">
        <p14:creationId xmlns:p14="http://schemas.microsoft.com/office/powerpoint/2010/main" val="114526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400"/>
            <a:ext cx="6477000" cy="6477000"/>
          </a:xfrm>
          <a:prstGeom prst="rect">
            <a:avLst/>
          </a:prstGeom>
        </p:spPr>
      </p:pic>
    </p:spTree>
    <p:extLst>
      <p:ext uri="{BB962C8B-B14F-4D97-AF65-F5344CB8AC3E}">
        <p14:creationId xmlns:p14="http://schemas.microsoft.com/office/powerpoint/2010/main" val="20258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2399"/>
            <a:ext cx="5334000" cy="6539517"/>
          </a:xfrm>
          <a:prstGeom prst="rect">
            <a:avLst/>
          </a:prstGeom>
        </p:spPr>
      </p:pic>
    </p:spTree>
    <p:extLst>
      <p:ext uri="{BB962C8B-B14F-4D97-AF65-F5344CB8AC3E}">
        <p14:creationId xmlns:p14="http://schemas.microsoft.com/office/powerpoint/2010/main" val="320066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BAF1ECA-6C40-43E4-949E-FD8A7733DA8A}"/>
                  </a:ext>
                </a:extLst>
              </p:cNvPr>
              <p:cNvSpPr/>
              <p:nvPr/>
            </p:nvSpPr>
            <p:spPr>
              <a:xfrm>
                <a:off x="0" y="36250"/>
                <a:ext cx="8991600" cy="3744871"/>
              </a:xfrm>
              <a:prstGeom prst="rect">
                <a:avLst/>
              </a:prstGeom>
            </p:spPr>
            <p:txBody>
              <a:bodyPr wrap="square">
                <a:spAutoFit/>
              </a:bodyPr>
              <a:lstStyle/>
              <a:p>
                <a:pPr>
                  <a:lnSpc>
                    <a:spcPct val="150000"/>
                  </a:lnSpc>
                </a:pPr>
                <a:r>
                  <a:rPr lang="en-US" sz="2000" dirty="0">
                    <a:latin typeface="+mj-lt"/>
                  </a:rPr>
                  <a:t>A single block brake with a torque capacity of 250 N-m. The brake drum rotates at 100 rpm and the coefficient of friction is 0.35. Calculate:</a:t>
                </a:r>
              </a:p>
              <a:p>
                <a:pPr marL="457200" indent="-457200">
                  <a:lnSpc>
                    <a:spcPct val="150000"/>
                  </a:lnSpc>
                  <a:buFontTx/>
                  <a:buChar char="-"/>
                </a:pPr>
                <a:r>
                  <a:rPr lang="en-US" sz="2000" dirty="0">
                    <a:latin typeface="+mj-lt"/>
                  </a:rPr>
                  <a:t>The actuating force and the pin reaction for CW and CCW rotation of the drum</a:t>
                </a:r>
              </a:p>
              <a:p>
                <a:pPr marL="457200" indent="-457200">
                  <a:lnSpc>
                    <a:spcPct val="150000"/>
                  </a:lnSpc>
                  <a:buFontTx/>
                  <a:buChar char="-"/>
                </a:pPr>
                <a:r>
                  <a:rPr lang="en-US" sz="2000" dirty="0">
                    <a:latin typeface="+mj-lt"/>
                  </a:rPr>
                  <a:t>Dimension of block, if working pressure between the block and brake drum is 1N/</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𝑚𝑚</m:t>
                        </m:r>
                      </m:e>
                      <m:sup>
                        <m:r>
                          <a:rPr lang="en-US" sz="2000" i="1">
                            <a:latin typeface="Cambria Math" panose="02040503050406030204" pitchFamily="18" charset="0"/>
                          </a:rPr>
                          <m:t>2</m:t>
                        </m:r>
                      </m:sup>
                    </m:sSup>
                    <m:r>
                      <a:rPr lang="en-US" sz="2000">
                        <a:latin typeface="Cambria Math" panose="02040503050406030204" pitchFamily="18" charset="0"/>
                      </a:rPr>
                      <m:t>. </m:t>
                    </m:r>
                  </m:oMath>
                </a14:m>
                <a:r>
                  <a:rPr lang="en-US" sz="2000" dirty="0">
                    <a:latin typeface="+mj-lt"/>
                  </a:rPr>
                  <a:t>The length of the block is twice its width</a:t>
                </a:r>
              </a:p>
              <a:p>
                <a:pPr>
                  <a:lnSpc>
                    <a:spcPct val="150000"/>
                  </a:lnSpc>
                </a:pPr>
                <a:br>
                  <a:rPr lang="en-US" sz="2400" dirty="0">
                    <a:latin typeface="+mj-lt"/>
                  </a:rPr>
                </a:br>
                <a:br>
                  <a:rPr lang="en-US" dirty="0"/>
                </a:br>
                <a:endParaRPr lang="en-US" dirty="0"/>
              </a:p>
            </p:txBody>
          </p:sp>
        </mc:Choice>
        <mc:Fallback xmlns="">
          <p:sp>
            <p:nvSpPr>
              <p:cNvPr id="5" name="Rectangle 4">
                <a:extLst>
                  <a:ext uri="{FF2B5EF4-FFF2-40B4-BE49-F238E27FC236}">
                    <a16:creationId xmlns:a16="http://schemas.microsoft.com/office/drawing/2014/main" id="{5BAF1ECA-6C40-43E4-949E-FD8A7733DA8A}"/>
                  </a:ext>
                </a:extLst>
              </p:cNvPr>
              <p:cNvSpPr>
                <a:spLocks noRot="1" noChangeAspect="1" noMove="1" noResize="1" noEditPoints="1" noAdjustHandles="1" noChangeArrowheads="1" noChangeShapeType="1" noTextEdit="1"/>
              </p:cNvSpPr>
              <p:nvPr/>
            </p:nvSpPr>
            <p:spPr>
              <a:xfrm>
                <a:off x="0" y="36250"/>
                <a:ext cx="8991600" cy="3744871"/>
              </a:xfrm>
              <a:prstGeom prst="rect">
                <a:avLst/>
              </a:prstGeom>
              <a:blipFill>
                <a:blip r:embed="rId2"/>
                <a:stretch>
                  <a:fillRect l="-7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195A3CF-27F3-48C0-A3E6-53289255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362200"/>
            <a:ext cx="4984005" cy="4383350"/>
          </a:xfrm>
          <a:prstGeom prst="rect">
            <a:avLst/>
          </a:prstGeom>
        </p:spPr>
      </p:pic>
    </p:spTree>
    <p:extLst>
      <p:ext uri="{BB962C8B-B14F-4D97-AF65-F5344CB8AC3E}">
        <p14:creationId xmlns:p14="http://schemas.microsoft.com/office/powerpoint/2010/main" val="3414617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8380</TotalTime>
  <Words>832</Words>
  <Application>Microsoft Office PowerPoint</Application>
  <PresentationFormat>On-screen Show (4:3)</PresentationFormat>
  <Paragraphs>29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Constantia</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Abrasive Waterjet Machining</dc:title>
  <dc:creator>Academic Computing</dc:creator>
  <cp:lastModifiedBy>Trần Thanh Tùng</cp:lastModifiedBy>
  <cp:revision>218</cp:revision>
  <dcterms:created xsi:type="dcterms:W3CDTF">2008-12-07T21:33:58Z</dcterms:created>
  <dcterms:modified xsi:type="dcterms:W3CDTF">2022-11-25T06:06:52Z</dcterms:modified>
</cp:coreProperties>
</file>