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18A1F6-0370-4D3D-930E-931F2852AD29}">
  <a:tblStyle styleId="{7618A1F6-0370-4D3D-930E-931F2852AD2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cce5c3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cce5c3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acce5c3d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acce5c3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deafba2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deafba2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deafba23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deafba23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eafba2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eafba2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c079d45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c079d45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eafba23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eafba23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c079d45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c079d45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deafba23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deafba23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7b87809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7b87809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1826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t/>
            </a:r>
            <a:endParaRPr sz="1700"/>
          </a:p>
          <a:p>
            <a:pPr indent="0" lvl="0" marL="0" rtl="0" algn="ctr">
              <a:lnSpc>
                <a:spcPct val="90000"/>
              </a:lnSpc>
              <a:spcBef>
                <a:spcPts val="0"/>
              </a:spcBef>
              <a:spcAft>
                <a:spcPts val="0"/>
              </a:spcAft>
              <a:buNone/>
            </a:pPr>
            <a:r>
              <a:rPr lang="en-GB" sz="1700">
                <a:solidFill>
                  <a:schemeClr val="dk1"/>
                </a:solidFill>
              </a:rPr>
              <a:t>By</a:t>
            </a:r>
            <a:endParaRPr sz="1700">
              <a:solidFill>
                <a:schemeClr val="dk1"/>
              </a:solidFill>
            </a:endParaRPr>
          </a:p>
          <a:p>
            <a:pPr indent="0" lvl="0" marL="0" rtl="0" algn="ctr">
              <a:lnSpc>
                <a:spcPct val="90000"/>
              </a:lnSpc>
              <a:spcBef>
                <a:spcPts val="0"/>
              </a:spcBef>
              <a:spcAft>
                <a:spcPts val="0"/>
              </a:spcAft>
              <a:buNone/>
            </a:pPr>
            <a:r>
              <a:rPr lang="en-GB" sz="1700">
                <a:solidFill>
                  <a:schemeClr val="dk1"/>
                </a:solidFill>
              </a:rPr>
              <a:t>Manmohan Madhu</a:t>
            </a:r>
            <a:endParaRPr sz="1700">
              <a:solidFill>
                <a:schemeClr val="dk1"/>
              </a:solidFill>
            </a:endParaRPr>
          </a:p>
        </p:txBody>
      </p:sp>
      <p:sp>
        <p:nvSpPr>
          <p:cNvPr id="55" name="Google Shape;55;p13"/>
          <p:cNvSpPr txBox="1"/>
          <p:nvPr>
            <p:ph type="ctrTitle"/>
          </p:nvPr>
        </p:nvSpPr>
        <p:spPr>
          <a:xfrm>
            <a:off x="311708" y="707400"/>
            <a:ext cx="8520600" cy="2052600"/>
          </a:xfrm>
          <a:prstGeom prst="rect">
            <a:avLst/>
          </a:prstGeom>
          <a:effectLst>
            <a:outerShdw blurRad="114300" rotWithShape="0" algn="bl" dir="21540000" dist="9525">
              <a:schemeClr val="accent5">
                <a:alpha val="52999"/>
              </a:schemeClr>
            </a:outerShdw>
          </a:effectLst>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GB" sz="3300">
                <a:solidFill>
                  <a:schemeClr val="accent5"/>
                </a:solidFill>
              </a:rPr>
              <a:t>Capstone Project- Regression</a:t>
            </a:r>
            <a:endParaRPr sz="3300">
              <a:solidFill>
                <a:schemeClr val="accent5"/>
              </a:solidFill>
            </a:endParaRPr>
          </a:p>
          <a:p>
            <a:pPr indent="0" lvl="0" marL="0" rtl="0" algn="ctr">
              <a:spcBef>
                <a:spcPts val="0"/>
              </a:spcBef>
              <a:spcAft>
                <a:spcPts val="0"/>
              </a:spcAft>
              <a:buSzPts val="990"/>
              <a:buNone/>
            </a:pPr>
            <a:r>
              <a:rPr lang="en-GB" sz="3300">
                <a:solidFill>
                  <a:schemeClr val="accent5"/>
                </a:solidFill>
              </a:rPr>
              <a:t>NYC Taxi Trip Time Prediction</a:t>
            </a:r>
            <a:endParaRPr sz="3300">
              <a:solidFill>
                <a:schemeClr val="accent5"/>
              </a:solidFill>
            </a:endParaRPr>
          </a:p>
        </p:txBody>
      </p:sp>
      <p:pic>
        <p:nvPicPr>
          <p:cNvPr id="56" name="Google Shape;56;p13"/>
          <p:cNvPicPr preferRelativeResize="0"/>
          <p:nvPr/>
        </p:nvPicPr>
        <p:blipFill>
          <a:blip r:embed="rId3">
            <a:alphaModFix/>
          </a:blip>
          <a:stretch>
            <a:fillRect/>
          </a:stretch>
        </p:blipFill>
        <p:spPr>
          <a:xfrm>
            <a:off x="8558275" y="152400"/>
            <a:ext cx="409663" cy="40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29" name="Google Shape;129;p22"/>
          <p:cNvSpPr txBox="1"/>
          <p:nvPr>
            <p:ph type="title"/>
          </p:nvPr>
        </p:nvSpPr>
        <p:spPr>
          <a:xfrm>
            <a:off x="311700" y="445025"/>
            <a:ext cx="8133900" cy="1266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Machine Learning using Linear Regression, XGB Regression and Ridge Regression</a:t>
            </a:r>
            <a:endParaRPr>
              <a:solidFill>
                <a:srgbClr val="CC0000"/>
              </a:solidFill>
            </a:endParaRPr>
          </a:p>
        </p:txBody>
      </p:sp>
      <p:graphicFrame>
        <p:nvGraphicFramePr>
          <p:cNvPr id="130" name="Google Shape;130;p22"/>
          <p:cNvGraphicFramePr/>
          <p:nvPr/>
        </p:nvGraphicFramePr>
        <p:xfrm>
          <a:off x="2857500" y="2000250"/>
          <a:ext cx="3000000" cy="3000000"/>
        </p:xfrm>
        <a:graphic>
          <a:graphicData uri="http://schemas.openxmlformats.org/drawingml/2006/table">
            <a:tbl>
              <a:tblPr>
                <a:noFill/>
                <a:tableStyleId>{7618A1F6-0370-4D3D-930E-931F2852AD29}</a:tableStyleId>
              </a:tblPr>
              <a:tblGrid>
                <a:gridCol w="1819275"/>
                <a:gridCol w="1609725"/>
              </a:tblGrid>
              <a:tr h="247650">
                <a:tc>
                  <a:txBody>
                    <a:bodyPr/>
                    <a:lstStyle/>
                    <a:p>
                      <a:pPr indent="0" lvl="0" marL="0" rtl="0" algn="ctr">
                        <a:lnSpc>
                          <a:spcPct val="115000"/>
                        </a:lnSpc>
                        <a:spcBef>
                          <a:spcPts val="0"/>
                        </a:spcBef>
                        <a:spcAft>
                          <a:spcPts val="0"/>
                        </a:spcAft>
                        <a:buNone/>
                      </a:pPr>
                      <a:r>
                        <a:rPr b="1" lang="en-GB">
                          <a:solidFill>
                            <a:srgbClr val="212121"/>
                          </a:solidFill>
                        </a:rPr>
                        <a:t>Model</a:t>
                      </a:r>
                      <a:endParaRPr b="1">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a:solidFill>
                            <a:srgbClr val="212121"/>
                          </a:solidFill>
                        </a:rPr>
                        <a:t>RMSE of test data</a:t>
                      </a:r>
                      <a:endParaRPr b="1">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a:txBody>
                    <a:bodyPr/>
                    <a:lstStyle/>
                    <a:p>
                      <a:pPr indent="0" lvl="0" marL="0" rtl="0" algn="ctr">
                        <a:lnSpc>
                          <a:spcPct val="115000"/>
                        </a:lnSpc>
                        <a:spcBef>
                          <a:spcPts val="0"/>
                        </a:spcBef>
                        <a:spcAft>
                          <a:spcPts val="0"/>
                        </a:spcAft>
                        <a:buNone/>
                      </a:pPr>
                      <a:r>
                        <a:rPr lang="en-GB">
                          <a:solidFill>
                            <a:srgbClr val="212121"/>
                          </a:solidFill>
                        </a:rPr>
                        <a:t>Linear Regression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212121"/>
                          </a:solidFill>
                        </a:rPr>
                        <a:t>275.83</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a:txBody>
                    <a:bodyPr/>
                    <a:lstStyle/>
                    <a:p>
                      <a:pPr indent="0" lvl="0" marL="0" rtl="0" algn="ctr">
                        <a:lnSpc>
                          <a:spcPct val="115000"/>
                        </a:lnSpc>
                        <a:spcBef>
                          <a:spcPts val="0"/>
                        </a:spcBef>
                        <a:spcAft>
                          <a:spcPts val="0"/>
                        </a:spcAft>
                        <a:buNone/>
                      </a:pPr>
                      <a:r>
                        <a:rPr lang="en-GB">
                          <a:solidFill>
                            <a:srgbClr val="212121"/>
                          </a:solidFill>
                        </a:rPr>
                        <a:t>XGB Regressor</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212121"/>
                          </a:solidFill>
                        </a:rPr>
                        <a:t>262.45</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47650">
                <a:tc>
                  <a:txBody>
                    <a:bodyPr/>
                    <a:lstStyle/>
                    <a:p>
                      <a:pPr indent="0" lvl="0" marL="0" rtl="0" algn="ctr">
                        <a:lnSpc>
                          <a:spcPct val="115000"/>
                        </a:lnSpc>
                        <a:spcBef>
                          <a:spcPts val="0"/>
                        </a:spcBef>
                        <a:spcAft>
                          <a:spcPts val="0"/>
                        </a:spcAft>
                        <a:buNone/>
                      </a:pPr>
                      <a:r>
                        <a:rPr lang="en-GB">
                          <a:solidFill>
                            <a:srgbClr val="212121"/>
                          </a:solidFill>
                        </a:rPr>
                        <a:t>Ridge Regression</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212121"/>
                          </a:solidFill>
                        </a:rPr>
                        <a:t>275.83</a:t>
                      </a:r>
                      <a:endParaRPr>
                        <a:solidFill>
                          <a:srgbClr val="21212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36" name="Google Shape;136;p23"/>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Conclusion</a:t>
            </a:r>
            <a:endParaRPr>
              <a:solidFill>
                <a:srgbClr val="CC0000"/>
              </a:solidFill>
            </a:endParaRPr>
          </a:p>
        </p:txBody>
      </p:sp>
      <p:sp>
        <p:nvSpPr>
          <p:cNvPr id="137" name="Google Shape;137;p23"/>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chemeClr val="dk1"/>
                </a:solidFill>
              </a:rPr>
              <a:t>The lowest RMSE obtained using the above mentioned three models is 260 seconds which is negligible compared to our range of nearly 2000 seconds. Therefore, we can confidently use this model for predictions.</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10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355">
                <a:solidFill>
                  <a:schemeClr val="accent5"/>
                </a:solidFill>
              </a:rPr>
              <a:t>Predicting the trip duration of a taxi ride</a:t>
            </a:r>
            <a:endParaRPr>
              <a:solidFill>
                <a:schemeClr val="accent5"/>
              </a:solidFill>
            </a:endParaRPr>
          </a:p>
        </p:txBody>
      </p:sp>
      <p:sp>
        <p:nvSpPr>
          <p:cNvPr id="62" name="Google Shape;62;p14"/>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Import data and libraries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EDA</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Feature engineering</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Machine learning</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Evaluation the results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Conclusion</a:t>
            </a:r>
            <a:endParaRPr sz="1700">
              <a:solidFill>
                <a:schemeClr val="dk1"/>
              </a:solidFill>
            </a:endParaRPr>
          </a:p>
        </p:txBody>
      </p:sp>
      <p:pic>
        <p:nvPicPr>
          <p:cNvPr id="63" name="Google Shape;63;p14"/>
          <p:cNvPicPr preferRelativeResize="0"/>
          <p:nvPr/>
        </p:nvPicPr>
        <p:blipFill>
          <a:blip r:embed="rId3">
            <a:alphaModFix/>
          </a:blip>
          <a:stretch>
            <a:fillRect/>
          </a:stretch>
        </p:blipFill>
        <p:spPr>
          <a:xfrm>
            <a:off x="8558275" y="152400"/>
            <a:ext cx="409663" cy="40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chemeClr val="accent5"/>
                </a:solidFill>
              </a:rPr>
              <a:t>Dataset</a:t>
            </a:r>
            <a:endParaRPr sz="3020">
              <a:solidFill>
                <a:schemeClr val="accent5"/>
              </a:solidFill>
            </a:endParaRPr>
          </a:p>
        </p:txBody>
      </p:sp>
      <p:pic>
        <p:nvPicPr>
          <p:cNvPr id="69" name="Google Shape;69;p15"/>
          <p:cNvPicPr preferRelativeResize="0"/>
          <p:nvPr/>
        </p:nvPicPr>
        <p:blipFill>
          <a:blip r:embed="rId3">
            <a:alphaModFix/>
          </a:blip>
          <a:stretch>
            <a:fillRect/>
          </a:stretch>
        </p:blipFill>
        <p:spPr>
          <a:xfrm>
            <a:off x="8558275" y="152400"/>
            <a:ext cx="409663" cy="402600"/>
          </a:xfrm>
          <a:prstGeom prst="rect">
            <a:avLst/>
          </a:prstGeom>
          <a:noFill/>
          <a:ln>
            <a:noFill/>
          </a:ln>
        </p:spPr>
      </p:pic>
      <p:graphicFrame>
        <p:nvGraphicFramePr>
          <p:cNvPr id="70" name="Google Shape;70;p15"/>
          <p:cNvGraphicFramePr/>
          <p:nvPr/>
        </p:nvGraphicFramePr>
        <p:xfrm>
          <a:off x="3076575" y="1017725"/>
          <a:ext cx="3000000" cy="3000000"/>
        </p:xfrm>
        <a:graphic>
          <a:graphicData uri="http://schemas.openxmlformats.org/drawingml/2006/table">
            <a:tbl>
              <a:tblPr>
                <a:noFill/>
                <a:tableStyleId>{7618A1F6-0370-4D3D-930E-931F2852AD29}</a:tableStyleId>
              </a:tblPr>
              <a:tblGrid>
                <a:gridCol w="1390650"/>
                <a:gridCol w="1600200"/>
              </a:tblGrid>
              <a:tr h="228600">
                <a:tc gridSpan="2">
                  <a:txBody>
                    <a:bodyPr/>
                    <a:lstStyle/>
                    <a:p>
                      <a:pPr indent="0" lvl="0" marL="0" rtl="0" algn="ctr">
                        <a:lnSpc>
                          <a:spcPct val="115000"/>
                        </a:lnSpc>
                        <a:spcBef>
                          <a:spcPts val="0"/>
                        </a:spcBef>
                        <a:spcAft>
                          <a:spcPts val="0"/>
                        </a:spcAft>
                        <a:buNone/>
                      </a:pPr>
                      <a:r>
                        <a:rPr b="1" lang="en-GB" sz="1200"/>
                        <a:t>Independent variables</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lstStyle/>
                    <a:p>
                      <a:pPr indent="0" lvl="0" marL="0" rtl="0" algn="ctr">
                        <a:lnSpc>
                          <a:spcPct val="115000"/>
                        </a:lnSpc>
                        <a:spcBef>
                          <a:spcPts val="0"/>
                        </a:spcBef>
                        <a:spcAft>
                          <a:spcPts val="0"/>
                        </a:spcAft>
                        <a:buNone/>
                      </a:pPr>
                      <a:r>
                        <a:rPr lang="en-GB" sz="1200"/>
                        <a:t>id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t>pickup_latitude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GB" sz="1200"/>
                        <a:t>vendor_id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t>dropoff_longitude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GB" sz="1200"/>
                        <a:t>pickup_datetime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t>dropoff_latitude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GB" sz="1200"/>
                        <a:t>dropoff_datetime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t>store_and_fwd_flag</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GB" sz="1200"/>
                        <a:t>passenger_count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t>trip_duration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GB" sz="1200"/>
                        <a:t>pickup_longitude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gridSpan="2">
                  <a:txBody>
                    <a:bodyPr/>
                    <a:lstStyle/>
                    <a:p>
                      <a:pPr indent="0" lvl="0" marL="0" rtl="0" algn="ctr">
                        <a:lnSpc>
                          <a:spcPct val="115000"/>
                        </a:lnSpc>
                        <a:spcBef>
                          <a:spcPts val="0"/>
                        </a:spcBef>
                        <a:spcAft>
                          <a:spcPts val="0"/>
                        </a:spcAft>
                        <a:buNone/>
                      </a:pPr>
                      <a:r>
                        <a:rPr b="1" lang="en-GB" sz="1200"/>
                        <a:t>Dependent variables</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lstStyle/>
                    <a:p>
                      <a:pPr indent="0" lvl="0" marL="0" rtl="0" algn="ctr">
                        <a:lnSpc>
                          <a:spcPct val="115000"/>
                        </a:lnSpc>
                        <a:spcBef>
                          <a:spcPts val="0"/>
                        </a:spcBef>
                        <a:spcAft>
                          <a:spcPts val="0"/>
                        </a:spcAft>
                        <a:buNone/>
                      </a:pPr>
                      <a:r>
                        <a:rPr lang="en-GB" sz="1200"/>
                        <a:t>trip_duration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76" name="Google Shape;76;p16"/>
          <p:cNvSpPr txBox="1"/>
          <p:nvPr>
            <p:ph idx="1" type="body"/>
          </p:nvPr>
        </p:nvSpPr>
        <p:spPr>
          <a:xfrm>
            <a:off x="311700" y="1809450"/>
            <a:ext cx="1806300" cy="956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solidFill>
                  <a:schemeClr val="accent5"/>
                </a:solidFill>
              </a:rPr>
              <a:t>Univariate analysis</a:t>
            </a:r>
            <a:endParaRPr sz="1700">
              <a:solidFill>
                <a:schemeClr val="accent5"/>
              </a:solidFill>
            </a:endParaRPr>
          </a:p>
        </p:txBody>
      </p:sp>
      <p:pic>
        <p:nvPicPr>
          <p:cNvPr id="77" name="Google Shape;77;p16"/>
          <p:cNvPicPr preferRelativeResize="0"/>
          <p:nvPr/>
        </p:nvPicPr>
        <p:blipFill>
          <a:blip r:embed="rId3">
            <a:alphaModFix/>
          </a:blip>
          <a:stretch>
            <a:fillRect/>
          </a:stretch>
        </p:blipFill>
        <p:spPr>
          <a:xfrm>
            <a:off x="8558275" y="152400"/>
            <a:ext cx="409663" cy="402600"/>
          </a:xfrm>
          <a:prstGeom prst="rect">
            <a:avLst/>
          </a:prstGeom>
          <a:noFill/>
          <a:ln>
            <a:noFill/>
          </a:ln>
        </p:spPr>
      </p:pic>
      <p:pic>
        <p:nvPicPr>
          <p:cNvPr id="78" name="Google Shape;78;p16"/>
          <p:cNvPicPr preferRelativeResize="0"/>
          <p:nvPr/>
        </p:nvPicPr>
        <p:blipFill>
          <a:blip r:embed="rId4">
            <a:alphaModFix/>
          </a:blip>
          <a:stretch>
            <a:fillRect/>
          </a:stretch>
        </p:blipFill>
        <p:spPr>
          <a:xfrm>
            <a:off x="2655438" y="555000"/>
            <a:ext cx="2781466" cy="2086100"/>
          </a:xfrm>
          <a:prstGeom prst="rect">
            <a:avLst/>
          </a:prstGeom>
          <a:noFill/>
          <a:ln>
            <a:noFill/>
          </a:ln>
        </p:spPr>
      </p:pic>
      <p:pic>
        <p:nvPicPr>
          <p:cNvPr id="79" name="Google Shape;79;p16"/>
          <p:cNvPicPr preferRelativeResize="0"/>
          <p:nvPr/>
        </p:nvPicPr>
        <p:blipFill>
          <a:blip r:embed="rId5">
            <a:alphaModFix/>
          </a:blip>
          <a:stretch>
            <a:fillRect/>
          </a:stretch>
        </p:blipFill>
        <p:spPr>
          <a:xfrm>
            <a:off x="2603075" y="2798813"/>
            <a:ext cx="2886200" cy="2086125"/>
          </a:xfrm>
          <a:prstGeom prst="rect">
            <a:avLst/>
          </a:prstGeom>
          <a:noFill/>
          <a:ln>
            <a:noFill/>
          </a:ln>
        </p:spPr>
      </p:pic>
      <p:pic>
        <p:nvPicPr>
          <p:cNvPr id="80" name="Google Shape;80;p16"/>
          <p:cNvPicPr preferRelativeResize="0"/>
          <p:nvPr/>
        </p:nvPicPr>
        <p:blipFill>
          <a:blip r:embed="rId6">
            <a:alphaModFix/>
          </a:blip>
          <a:stretch>
            <a:fillRect/>
          </a:stretch>
        </p:blipFill>
        <p:spPr>
          <a:xfrm>
            <a:off x="5853125" y="554991"/>
            <a:ext cx="2781450" cy="2086109"/>
          </a:xfrm>
          <a:prstGeom prst="rect">
            <a:avLst/>
          </a:prstGeom>
          <a:noFill/>
          <a:ln>
            <a:noFill/>
          </a:ln>
        </p:spPr>
      </p:pic>
      <p:pic>
        <p:nvPicPr>
          <p:cNvPr id="81" name="Google Shape;81;p16"/>
          <p:cNvPicPr preferRelativeResize="0"/>
          <p:nvPr/>
        </p:nvPicPr>
        <p:blipFill>
          <a:blip r:embed="rId7">
            <a:alphaModFix/>
          </a:blip>
          <a:stretch>
            <a:fillRect/>
          </a:stretch>
        </p:blipFill>
        <p:spPr>
          <a:xfrm>
            <a:off x="5674602" y="2766151"/>
            <a:ext cx="3138487" cy="215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87" name="Google Shape;87;p17"/>
          <p:cNvSpPr txBox="1"/>
          <p:nvPr>
            <p:ph idx="1" type="body"/>
          </p:nvPr>
        </p:nvSpPr>
        <p:spPr>
          <a:xfrm>
            <a:off x="311700" y="1809450"/>
            <a:ext cx="1806300" cy="956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solidFill>
                  <a:schemeClr val="accent5"/>
                </a:solidFill>
              </a:rPr>
              <a:t>Univariate analysis</a:t>
            </a:r>
            <a:endParaRPr sz="1700">
              <a:solidFill>
                <a:schemeClr val="accent5"/>
              </a:solidFill>
            </a:endParaRPr>
          </a:p>
        </p:txBody>
      </p:sp>
      <p:pic>
        <p:nvPicPr>
          <p:cNvPr id="88" name="Google Shape;88;p17"/>
          <p:cNvPicPr preferRelativeResize="0"/>
          <p:nvPr/>
        </p:nvPicPr>
        <p:blipFill>
          <a:blip r:embed="rId3">
            <a:alphaModFix/>
          </a:blip>
          <a:stretch>
            <a:fillRect/>
          </a:stretch>
        </p:blipFill>
        <p:spPr>
          <a:xfrm>
            <a:off x="8558275" y="152400"/>
            <a:ext cx="409663" cy="402600"/>
          </a:xfrm>
          <a:prstGeom prst="rect">
            <a:avLst/>
          </a:prstGeom>
          <a:noFill/>
          <a:ln>
            <a:noFill/>
          </a:ln>
        </p:spPr>
      </p:pic>
      <p:pic>
        <p:nvPicPr>
          <p:cNvPr id="89" name="Google Shape;89;p17"/>
          <p:cNvPicPr preferRelativeResize="0"/>
          <p:nvPr/>
        </p:nvPicPr>
        <p:blipFill>
          <a:blip r:embed="rId4">
            <a:alphaModFix/>
          </a:blip>
          <a:stretch>
            <a:fillRect/>
          </a:stretch>
        </p:blipFill>
        <p:spPr>
          <a:xfrm>
            <a:off x="4901275" y="653225"/>
            <a:ext cx="4066675" cy="4066675"/>
          </a:xfrm>
          <a:prstGeom prst="rect">
            <a:avLst/>
          </a:prstGeom>
          <a:noFill/>
          <a:ln>
            <a:noFill/>
          </a:ln>
        </p:spPr>
      </p:pic>
      <p:pic>
        <p:nvPicPr>
          <p:cNvPr id="90" name="Google Shape;90;p17"/>
          <p:cNvPicPr preferRelativeResize="0"/>
          <p:nvPr/>
        </p:nvPicPr>
        <p:blipFill>
          <a:blip r:embed="rId5">
            <a:alphaModFix/>
          </a:blip>
          <a:stretch>
            <a:fillRect/>
          </a:stretch>
        </p:blipFill>
        <p:spPr>
          <a:xfrm>
            <a:off x="311702" y="2524600"/>
            <a:ext cx="4589574" cy="2128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96" name="Google Shape;96;p18"/>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97" name="Google Shape;97;p18"/>
          <p:cNvSpPr txBox="1"/>
          <p:nvPr>
            <p:ph idx="1" type="body"/>
          </p:nvPr>
        </p:nvSpPr>
        <p:spPr>
          <a:xfrm>
            <a:off x="311700" y="1809450"/>
            <a:ext cx="1806300" cy="956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solidFill>
                  <a:schemeClr val="accent5"/>
                </a:solidFill>
              </a:rPr>
              <a:t>B</a:t>
            </a:r>
            <a:r>
              <a:rPr lang="en-GB" sz="1700">
                <a:solidFill>
                  <a:schemeClr val="accent5"/>
                </a:solidFill>
              </a:rPr>
              <a:t>ivariate analysis</a:t>
            </a:r>
            <a:endParaRPr sz="1700">
              <a:solidFill>
                <a:schemeClr val="accent5"/>
              </a:solidFill>
            </a:endParaRPr>
          </a:p>
        </p:txBody>
      </p:sp>
      <p:pic>
        <p:nvPicPr>
          <p:cNvPr id="98" name="Google Shape;98;p18"/>
          <p:cNvPicPr preferRelativeResize="0"/>
          <p:nvPr/>
        </p:nvPicPr>
        <p:blipFill>
          <a:blip r:embed="rId4">
            <a:alphaModFix/>
          </a:blip>
          <a:stretch>
            <a:fillRect/>
          </a:stretch>
        </p:blipFill>
        <p:spPr>
          <a:xfrm>
            <a:off x="2434525" y="593275"/>
            <a:ext cx="2860350" cy="2968275"/>
          </a:xfrm>
          <a:prstGeom prst="rect">
            <a:avLst/>
          </a:prstGeom>
          <a:noFill/>
          <a:ln>
            <a:noFill/>
          </a:ln>
        </p:spPr>
      </p:pic>
      <p:pic>
        <p:nvPicPr>
          <p:cNvPr id="99" name="Google Shape;99;p18"/>
          <p:cNvPicPr preferRelativeResize="0"/>
          <p:nvPr/>
        </p:nvPicPr>
        <p:blipFill>
          <a:blip r:embed="rId5">
            <a:alphaModFix/>
          </a:blip>
          <a:stretch>
            <a:fillRect/>
          </a:stretch>
        </p:blipFill>
        <p:spPr>
          <a:xfrm>
            <a:off x="5697925" y="582227"/>
            <a:ext cx="2860350" cy="2990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05" name="Google Shape;105;p19"/>
          <p:cNvSpPr txBox="1"/>
          <p:nvPr>
            <p:ph type="title"/>
          </p:nvPr>
        </p:nvSpPr>
        <p:spPr>
          <a:xfrm>
            <a:off x="311700" y="445025"/>
            <a:ext cx="2022300" cy="1301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2781"/>
              <a:buFont typeface="Arial"/>
              <a:buNone/>
            </a:pPr>
            <a:r>
              <a:rPr lang="en-GB" sz="3020">
                <a:solidFill>
                  <a:schemeClr val="accent5"/>
                </a:solidFill>
              </a:rPr>
              <a:t>Exploratory Data Analysis</a:t>
            </a:r>
            <a:endParaRPr>
              <a:solidFill>
                <a:srgbClr val="CC0000"/>
              </a:solidFill>
            </a:endParaRPr>
          </a:p>
        </p:txBody>
      </p:sp>
      <p:sp>
        <p:nvSpPr>
          <p:cNvPr id="106" name="Google Shape;106;p19"/>
          <p:cNvSpPr txBox="1"/>
          <p:nvPr>
            <p:ph idx="1" type="body"/>
          </p:nvPr>
        </p:nvSpPr>
        <p:spPr>
          <a:xfrm>
            <a:off x="311700" y="1809450"/>
            <a:ext cx="1806300" cy="956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solidFill>
                  <a:schemeClr val="accent5"/>
                </a:solidFill>
              </a:rPr>
              <a:t>Bivariate analysis</a:t>
            </a:r>
            <a:endParaRPr sz="1700">
              <a:solidFill>
                <a:schemeClr val="accent5"/>
              </a:solidFill>
            </a:endParaRPr>
          </a:p>
        </p:txBody>
      </p:sp>
      <p:pic>
        <p:nvPicPr>
          <p:cNvPr id="107" name="Google Shape;107;p19"/>
          <p:cNvPicPr preferRelativeResize="0"/>
          <p:nvPr/>
        </p:nvPicPr>
        <p:blipFill>
          <a:blip r:embed="rId4">
            <a:alphaModFix/>
          </a:blip>
          <a:stretch>
            <a:fillRect/>
          </a:stretch>
        </p:blipFill>
        <p:spPr>
          <a:xfrm>
            <a:off x="2486400" y="152400"/>
            <a:ext cx="2385560" cy="2419350"/>
          </a:xfrm>
          <a:prstGeom prst="rect">
            <a:avLst/>
          </a:prstGeom>
          <a:noFill/>
          <a:ln>
            <a:noFill/>
          </a:ln>
        </p:spPr>
      </p:pic>
      <p:pic>
        <p:nvPicPr>
          <p:cNvPr id="108" name="Google Shape;108;p19"/>
          <p:cNvPicPr preferRelativeResize="0"/>
          <p:nvPr/>
        </p:nvPicPr>
        <p:blipFill>
          <a:blip r:embed="rId5">
            <a:alphaModFix/>
          </a:blip>
          <a:stretch>
            <a:fillRect/>
          </a:stretch>
        </p:blipFill>
        <p:spPr>
          <a:xfrm>
            <a:off x="5655400" y="201725"/>
            <a:ext cx="2314135" cy="2419350"/>
          </a:xfrm>
          <a:prstGeom prst="rect">
            <a:avLst/>
          </a:prstGeom>
          <a:noFill/>
          <a:ln>
            <a:noFill/>
          </a:ln>
        </p:spPr>
      </p:pic>
      <p:pic>
        <p:nvPicPr>
          <p:cNvPr id="109" name="Google Shape;109;p19"/>
          <p:cNvPicPr preferRelativeResize="0"/>
          <p:nvPr/>
        </p:nvPicPr>
        <p:blipFill>
          <a:blip r:embed="rId6">
            <a:alphaModFix/>
          </a:blip>
          <a:stretch>
            <a:fillRect/>
          </a:stretch>
        </p:blipFill>
        <p:spPr>
          <a:xfrm>
            <a:off x="4116674" y="2571751"/>
            <a:ext cx="2314125" cy="2419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15" name="Google Shape;115;p20"/>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Findings from EDA</a:t>
            </a:r>
            <a:endParaRPr>
              <a:solidFill>
                <a:srgbClr val="CC0000"/>
              </a:solidFill>
            </a:endParaRPr>
          </a:p>
        </p:txBody>
      </p:sp>
      <p:sp>
        <p:nvSpPr>
          <p:cNvPr id="116" name="Google Shape;116;p20"/>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700">
                <a:solidFill>
                  <a:schemeClr val="dk1"/>
                </a:solidFill>
              </a:rPr>
              <a:t>1. Passenger count and store forward flag does not show any trend with respect to trip duration.</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2. Trip duration has extreme outliers.</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3. Most number of trips are taken on Fridays and the least on Mondays.</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4. Higher number of trips are taken on evenings and midday.</a:t>
            </a:r>
            <a:endParaRPr sz="1700">
              <a:solidFill>
                <a:schemeClr val="dk1"/>
              </a:solidFill>
            </a:endParaRPr>
          </a:p>
          <a:p>
            <a:pPr indent="0" lvl="0" marL="0" rtl="0" algn="l">
              <a:spcBef>
                <a:spcPts val="1200"/>
              </a:spcBef>
              <a:spcAft>
                <a:spcPts val="1200"/>
              </a:spcAft>
              <a:buNone/>
            </a:pPr>
            <a:r>
              <a:rPr lang="en-GB" sz="1700">
                <a:solidFill>
                  <a:schemeClr val="dk1"/>
                </a:solidFill>
              </a:rPr>
              <a:t>5. Vendor 2 provides more trips than vendor 1.</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8558275" y="152400"/>
            <a:ext cx="409663" cy="402600"/>
          </a:xfrm>
          <a:prstGeom prst="rect">
            <a:avLst/>
          </a:prstGeom>
          <a:noFill/>
          <a:ln>
            <a:noFill/>
          </a:ln>
        </p:spPr>
      </p:pic>
      <p:sp>
        <p:nvSpPr>
          <p:cNvPr id="122" name="Google Shape;122;p21"/>
          <p:cNvSpPr txBox="1"/>
          <p:nvPr>
            <p:ph type="title"/>
          </p:nvPr>
        </p:nvSpPr>
        <p:spPr>
          <a:xfrm>
            <a:off x="311700" y="445025"/>
            <a:ext cx="5652900" cy="713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GB" sz="3020">
                <a:solidFill>
                  <a:schemeClr val="accent5"/>
                </a:solidFill>
              </a:rPr>
              <a:t>Feature Engineering</a:t>
            </a:r>
            <a:endParaRPr>
              <a:solidFill>
                <a:srgbClr val="CC0000"/>
              </a:solidFill>
            </a:endParaRPr>
          </a:p>
        </p:txBody>
      </p:sp>
      <p:sp>
        <p:nvSpPr>
          <p:cNvPr id="123" name="Google Shape;123;p21"/>
          <p:cNvSpPr txBox="1"/>
          <p:nvPr>
            <p:ph idx="1" type="body"/>
          </p:nvPr>
        </p:nvSpPr>
        <p:spPr>
          <a:xfrm>
            <a:off x="311700" y="1472225"/>
            <a:ext cx="8227200" cy="272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GB" sz="1700">
                <a:solidFill>
                  <a:schemeClr val="dk1"/>
                </a:solidFill>
              </a:rPr>
              <a:t>Calculating distance between coordinates using the Haversine formula.</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Extracting month from datetime column.</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One hot encoding of categorical variables.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Handling of outliers in trip duration and distance.</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