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FE45B7-2FA2-462B-B14B-2BED1A902D6A}">
  <a:tblStyle styleId="{F7FE45B7-2FA2-462B-B14B-2BED1A902D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acce5c3d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acce5c3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acce5c3d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acce5c3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deafba2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deafba2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deafba23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deafba23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eafba2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eafba23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eafba23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eafba23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deafba23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deafba23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eafba23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eafba23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deafba23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deafba23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7b87809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7b87809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1826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t/>
            </a:r>
            <a:endParaRPr sz="1700"/>
          </a:p>
          <a:p>
            <a:pPr indent="0" lvl="0" marL="0" rtl="0" algn="ctr">
              <a:lnSpc>
                <a:spcPct val="90000"/>
              </a:lnSpc>
              <a:spcBef>
                <a:spcPts val="0"/>
              </a:spcBef>
              <a:spcAft>
                <a:spcPts val="0"/>
              </a:spcAft>
              <a:buNone/>
            </a:pPr>
            <a:r>
              <a:rPr lang="en-GB" sz="1700">
                <a:solidFill>
                  <a:schemeClr val="dk1"/>
                </a:solidFill>
              </a:rPr>
              <a:t>By</a:t>
            </a:r>
            <a:endParaRPr sz="1700">
              <a:solidFill>
                <a:schemeClr val="dk1"/>
              </a:solidFill>
            </a:endParaRPr>
          </a:p>
          <a:p>
            <a:pPr indent="0" lvl="0" marL="0" rtl="0" algn="ctr">
              <a:lnSpc>
                <a:spcPct val="90000"/>
              </a:lnSpc>
              <a:spcBef>
                <a:spcPts val="0"/>
              </a:spcBef>
              <a:spcAft>
                <a:spcPts val="0"/>
              </a:spcAft>
              <a:buNone/>
            </a:pPr>
            <a:r>
              <a:rPr lang="en-GB" sz="1700">
                <a:solidFill>
                  <a:schemeClr val="dk1"/>
                </a:solidFill>
              </a:rPr>
              <a:t>Manmohan Madhu</a:t>
            </a:r>
            <a:endParaRPr sz="1700">
              <a:solidFill>
                <a:schemeClr val="dk1"/>
              </a:solidFill>
            </a:endParaRPr>
          </a:p>
        </p:txBody>
      </p:sp>
      <p:sp>
        <p:nvSpPr>
          <p:cNvPr id="55" name="Google Shape;55;p13"/>
          <p:cNvSpPr txBox="1"/>
          <p:nvPr>
            <p:ph type="ctrTitle"/>
          </p:nvPr>
        </p:nvSpPr>
        <p:spPr>
          <a:xfrm>
            <a:off x="311708" y="707400"/>
            <a:ext cx="8520600" cy="2052600"/>
          </a:xfrm>
          <a:prstGeom prst="rect">
            <a:avLst/>
          </a:prstGeom>
          <a:effectLst>
            <a:outerShdw blurRad="114300" rotWithShape="0" algn="bl" dir="21540000" dist="9525">
              <a:schemeClr val="accent5">
                <a:alpha val="52999"/>
              </a:schemeClr>
            </a:outerShdw>
          </a:effectLst>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GB" sz="3300">
                <a:solidFill>
                  <a:schemeClr val="accent5"/>
                </a:solidFill>
              </a:rPr>
              <a:t>Capstone Project- Classification </a:t>
            </a:r>
            <a:endParaRPr sz="3300">
              <a:solidFill>
                <a:schemeClr val="accent5"/>
              </a:solidFill>
            </a:endParaRPr>
          </a:p>
          <a:p>
            <a:pPr indent="0" lvl="0" marL="0" rtl="0" algn="ctr">
              <a:spcBef>
                <a:spcPts val="0"/>
              </a:spcBef>
              <a:spcAft>
                <a:spcPts val="0"/>
              </a:spcAft>
              <a:buSzPts val="990"/>
              <a:buNone/>
            </a:pPr>
            <a:r>
              <a:rPr lang="en-GB" sz="3300">
                <a:solidFill>
                  <a:schemeClr val="accent5"/>
                </a:solidFill>
              </a:rPr>
              <a:t>Bank Marketing Effectiveness Prediction</a:t>
            </a:r>
            <a:endParaRPr sz="3300">
              <a:solidFill>
                <a:schemeClr val="accent5"/>
              </a:solidFill>
            </a:endParaRPr>
          </a:p>
        </p:txBody>
      </p:sp>
      <p:pic>
        <p:nvPicPr>
          <p:cNvPr id="56" name="Google Shape;56;p13"/>
          <p:cNvPicPr preferRelativeResize="0"/>
          <p:nvPr/>
        </p:nvPicPr>
        <p:blipFill>
          <a:blip r:embed="rId3">
            <a:alphaModFix/>
          </a:blip>
          <a:stretch>
            <a:fillRect/>
          </a:stretch>
        </p:blipFill>
        <p:spPr>
          <a:xfrm>
            <a:off x="8558275" y="152400"/>
            <a:ext cx="409663" cy="40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24" name="Google Shape;124;p22"/>
          <p:cNvSpPr txBox="1"/>
          <p:nvPr>
            <p:ph type="title"/>
          </p:nvPr>
        </p:nvSpPr>
        <p:spPr>
          <a:xfrm>
            <a:off x="311700" y="445025"/>
            <a:ext cx="8133900" cy="1266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Machine Learning using XGBoost and Random Forest Classifier</a:t>
            </a:r>
            <a:endParaRPr>
              <a:solidFill>
                <a:srgbClr val="CC0000"/>
              </a:solidFill>
            </a:endParaRPr>
          </a:p>
        </p:txBody>
      </p:sp>
      <p:graphicFrame>
        <p:nvGraphicFramePr>
          <p:cNvPr id="125" name="Google Shape;125;p22"/>
          <p:cNvGraphicFramePr/>
          <p:nvPr/>
        </p:nvGraphicFramePr>
        <p:xfrm>
          <a:off x="2671763" y="1711625"/>
          <a:ext cx="3000000" cy="3000000"/>
        </p:xfrm>
        <a:graphic>
          <a:graphicData uri="http://schemas.openxmlformats.org/drawingml/2006/table">
            <a:tbl>
              <a:tblPr>
                <a:noFill/>
                <a:tableStyleId>{F7FE45B7-2FA2-462B-B14B-2BED1A902D6A}</a:tableStyleId>
              </a:tblPr>
              <a:tblGrid>
                <a:gridCol w="2076450"/>
                <a:gridCol w="952500"/>
                <a:gridCol w="771525"/>
              </a:tblGrid>
              <a:tr h="247650">
                <a:tc>
                  <a:txBody>
                    <a:bodyPr/>
                    <a:lstStyle/>
                    <a:p>
                      <a:pPr indent="0" lvl="0" marL="0" rtl="0" algn="l">
                        <a:lnSpc>
                          <a:spcPct val="115000"/>
                        </a:lnSpc>
                        <a:spcBef>
                          <a:spcPts val="0"/>
                        </a:spcBef>
                        <a:spcAft>
                          <a:spcPts val="0"/>
                        </a:spcAft>
                        <a:buNone/>
                      </a:pPr>
                      <a:r>
                        <a:rPr lang="en-GB"/>
                        <a:t>For test data(in%)</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Accuracy</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Roc_auc</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650">
                <a:tc>
                  <a:txBody>
                    <a:bodyPr/>
                    <a:lstStyle/>
                    <a:p>
                      <a:pPr indent="0" lvl="0" marL="0" rtl="0" algn="l">
                        <a:lnSpc>
                          <a:spcPct val="115000"/>
                        </a:lnSpc>
                        <a:spcBef>
                          <a:spcPts val="0"/>
                        </a:spcBef>
                        <a:spcAft>
                          <a:spcPts val="0"/>
                        </a:spcAft>
                        <a:buNone/>
                      </a:pPr>
                      <a:r>
                        <a:rPr lang="en-GB"/>
                        <a:t>XGBoost</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71.66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650">
                <a:tc>
                  <a:txBody>
                    <a:bodyPr/>
                    <a:lstStyle/>
                    <a:p>
                      <a:pPr indent="0" lvl="0" marL="0" rtl="0" algn="l">
                        <a:lnSpc>
                          <a:spcPct val="115000"/>
                        </a:lnSpc>
                        <a:spcBef>
                          <a:spcPts val="0"/>
                        </a:spcBef>
                        <a:spcAft>
                          <a:spcPts val="0"/>
                        </a:spcAft>
                        <a:buNone/>
                      </a:pPr>
                      <a:r>
                        <a:rPr lang="en-GB"/>
                        <a:t>Random Forest Classifier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89.53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90.88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31" name="Google Shape;131;p23"/>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Conclusion</a:t>
            </a:r>
            <a:endParaRPr>
              <a:solidFill>
                <a:srgbClr val="CC0000"/>
              </a:solidFill>
            </a:endParaRPr>
          </a:p>
        </p:txBody>
      </p:sp>
      <p:sp>
        <p:nvSpPr>
          <p:cNvPr id="132" name="Google Shape;132;p23"/>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chemeClr val="dk1"/>
                </a:solidFill>
              </a:rPr>
              <a:t>With an accuracy of 89.5 percent and an roc_auc score of 90.88 percent we can confidently use this model to predict whether the customer will subscribe or not even before the call is made. This will save time and resources as we have to only call the customers who are more likely to subscribe thereby reducing the workload of the marketing team.</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10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355">
                <a:solidFill>
                  <a:schemeClr val="accent5"/>
                </a:solidFill>
              </a:rPr>
              <a:t>Predicting the outcome of a telemarketing call campaign</a:t>
            </a:r>
            <a:endParaRPr>
              <a:solidFill>
                <a:schemeClr val="accent5"/>
              </a:solidFill>
            </a:endParaRPr>
          </a:p>
        </p:txBody>
      </p:sp>
      <p:sp>
        <p:nvSpPr>
          <p:cNvPr id="62" name="Google Shape;62;p14"/>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GB" sz="1700">
                <a:solidFill>
                  <a:schemeClr val="dk1"/>
                </a:solidFill>
              </a:rPr>
              <a:t>Import data and libraries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EDA</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Feature engineering</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Machine learning</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Evaluation metrics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Conclusion</a:t>
            </a:r>
            <a:endParaRPr sz="1700">
              <a:solidFill>
                <a:schemeClr val="dk1"/>
              </a:solidFill>
            </a:endParaRPr>
          </a:p>
        </p:txBody>
      </p:sp>
      <p:pic>
        <p:nvPicPr>
          <p:cNvPr id="63" name="Google Shape;63;p14"/>
          <p:cNvPicPr preferRelativeResize="0"/>
          <p:nvPr/>
        </p:nvPicPr>
        <p:blipFill>
          <a:blip r:embed="rId3">
            <a:alphaModFix/>
          </a:blip>
          <a:stretch>
            <a:fillRect/>
          </a:stretch>
        </p:blipFill>
        <p:spPr>
          <a:xfrm>
            <a:off x="8558275" y="152400"/>
            <a:ext cx="409663" cy="40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chemeClr val="accent5"/>
                </a:solidFill>
              </a:rPr>
              <a:t>Dataset</a:t>
            </a:r>
            <a:endParaRPr sz="3020">
              <a:solidFill>
                <a:schemeClr val="accent5"/>
              </a:solidFill>
            </a:endParaRPr>
          </a:p>
        </p:txBody>
      </p:sp>
      <p:pic>
        <p:nvPicPr>
          <p:cNvPr id="69" name="Google Shape;69;p15"/>
          <p:cNvPicPr preferRelativeResize="0"/>
          <p:nvPr/>
        </p:nvPicPr>
        <p:blipFill>
          <a:blip r:embed="rId3">
            <a:alphaModFix/>
          </a:blip>
          <a:stretch>
            <a:fillRect/>
          </a:stretch>
        </p:blipFill>
        <p:spPr>
          <a:xfrm>
            <a:off x="8558275" y="152400"/>
            <a:ext cx="409663" cy="402600"/>
          </a:xfrm>
          <a:prstGeom prst="rect">
            <a:avLst/>
          </a:prstGeom>
          <a:noFill/>
          <a:ln>
            <a:noFill/>
          </a:ln>
        </p:spPr>
      </p:pic>
      <p:graphicFrame>
        <p:nvGraphicFramePr>
          <p:cNvPr id="70" name="Google Shape;70;p15"/>
          <p:cNvGraphicFramePr/>
          <p:nvPr/>
        </p:nvGraphicFramePr>
        <p:xfrm>
          <a:off x="1449100" y="1544175"/>
          <a:ext cx="3000000" cy="3000000"/>
        </p:xfrm>
        <a:graphic>
          <a:graphicData uri="http://schemas.openxmlformats.org/drawingml/2006/table">
            <a:tbl>
              <a:tblPr>
                <a:noFill/>
                <a:tableStyleId>{F7FE45B7-2FA2-462B-B14B-2BED1A902D6A}</a:tableStyleId>
              </a:tblPr>
              <a:tblGrid>
                <a:gridCol w="1924050"/>
                <a:gridCol w="1962150"/>
                <a:gridCol w="1152525"/>
                <a:gridCol w="923925"/>
              </a:tblGrid>
              <a:tr h="247650">
                <a:tc rowSpan="5">
                  <a:txBody>
                    <a:bodyPr/>
                    <a:lstStyle/>
                    <a:p>
                      <a:pPr indent="0" lvl="0" marL="0" rtl="0" algn="l">
                        <a:lnSpc>
                          <a:spcPct val="115000"/>
                        </a:lnSpc>
                        <a:spcBef>
                          <a:spcPts val="0"/>
                        </a:spcBef>
                        <a:spcAft>
                          <a:spcPts val="0"/>
                        </a:spcAft>
                        <a:buNone/>
                      </a:pPr>
                      <a:r>
                        <a:rPr lang="en-GB">
                          <a:solidFill>
                            <a:srgbClr val="212121"/>
                          </a:solidFill>
                        </a:rPr>
                        <a:t>Independent variables</a:t>
                      </a:r>
                      <a:endParaRPr>
                        <a:solidFill>
                          <a:srgbClr val="21212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age</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housing</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duration</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vMerge="1"/>
                <a:tc>
                  <a:txBody>
                    <a:bodyPr/>
                    <a:lstStyle/>
                    <a:p>
                      <a:pPr indent="0" lvl="0" marL="0" rtl="0" algn="l">
                        <a:lnSpc>
                          <a:spcPct val="115000"/>
                        </a:lnSpc>
                        <a:spcBef>
                          <a:spcPts val="0"/>
                        </a:spcBef>
                        <a:spcAft>
                          <a:spcPts val="0"/>
                        </a:spcAft>
                        <a:buNone/>
                      </a:pPr>
                      <a:r>
                        <a:rPr lang="en-GB">
                          <a:solidFill>
                            <a:srgbClr val="212121"/>
                          </a:solidFill>
                        </a:rPr>
                        <a:t>job</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loan</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campaign</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vMerge="1"/>
                <a:tc>
                  <a:txBody>
                    <a:bodyPr/>
                    <a:lstStyle/>
                    <a:p>
                      <a:pPr indent="0" lvl="0" marL="0" rtl="0" algn="l">
                        <a:lnSpc>
                          <a:spcPct val="115000"/>
                        </a:lnSpc>
                        <a:spcBef>
                          <a:spcPts val="0"/>
                        </a:spcBef>
                        <a:spcAft>
                          <a:spcPts val="0"/>
                        </a:spcAft>
                        <a:buNone/>
                      </a:pPr>
                      <a:r>
                        <a:rPr lang="en-GB">
                          <a:solidFill>
                            <a:srgbClr val="212121"/>
                          </a:solidFill>
                        </a:rPr>
                        <a:t>marital</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contact</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pdays</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vMerge="1"/>
                <a:tc>
                  <a:txBody>
                    <a:bodyPr/>
                    <a:lstStyle/>
                    <a:p>
                      <a:pPr indent="0" lvl="0" marL="0" rtl="0" algn="l">
                        <a:lnSpc>
                          <a:spcPct val="115000"/>
                        </a:lnSpc>
                        <a:spcBef>
                          <a:spcPts val="0"/>
                        </a:spcBef>
                        <a:spcAft>
                          <a:spcPts val="0"/>
                        </a:spcAft>
                        <a:buNone/>
                      </a:pPr>
                      <a:r>
                        <a:rPr lang="en-GB">
                          <a:solidFill>
                            <a:srgbClr val="212121"/>
                          </a:solidFill>
                        </a:rPr>
                        <a:t>education</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month</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previous</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vMerge="1"/>
                <a:tc>
                  <a:txBody>
                    <a:bodyPr/>
                    <a:lstStyle/>
                    <a:p>
                      <a:pPr indent="0" lvl="0" marL="0" rtl="0" algn="l">
                        <a:lnSpc>
                          <a:spcPct val="115000"/>
                        </a:lnSpc>
                        <a:spcBef>
                          <a:spcPts val="0"/>
                        </a:spcBef>
                        <a:spcAft>
                          <a:spcPts val="0"/>
                        </a:spcAft>
                        <a:buNone/>
                      </a:pPr>
                      <a:r>
                        <a:rPr lang="en-GB">
                          <a:solidFill>
                            <a:srgbClr val="212121"/>
                          </a:solidFill>
                        </a:rPr>
                        <a:t>default</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day_of_week</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212121"/>
                          </a:solidFill>
                        </a:rPr>
                        <a:t>poutcome</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a:txBody>
                    <a:bodyPr/>
                    <a:lstStyle/>
                    <a:p>
                      <a:pPr indent="0" lvl="0" marL="0" rtl="0" algn="l">
                        <a:lnSpc>
                          <a:spcPct val="115000"/>
                        </a:lnSpc>
                        <a:spcBef>
                          <a:spcPts val="0"/>
                        </a:spcBef>
                        <a:spcAft>
                          <a:spcPts val="0"/>
                        </a:spcAft>
                        <a:buNone/>
                      </a:pPr>
                      <a:r>
                        <a:rPr lang="en-GB">
                          <a:solidFill>
                            <a:srgbClr val="212121"/>
                          </a:solidFill>
                        </a:rPr>
                        <a:t>Dependent variable</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lstStyle/>
                    <a:p>
                      <a:pPr indent="0" lvl="0" marL="0" rtl="0" algn="l">
                        <a:lnSpc>
                          <a:spcPct val="115000"/>
                        </a:lnSpc>
                        <a:spcBef>
                          <a:spcPts val="0"/>
                        </a:spcBef>
                        <a:spcAft>
                          <a:spcPts val="0"/>
                        </a:spcAft>
                        <a:buNone/>
                      </a:pPr>
                      <a:r>
                        <a:rPr lang="en-GB"/>
                        <a:t>y</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76" name="Google Shape;76;p16"/>
          <p:cNvSpPr txBox="1"/>
          <p:nvPr>
            <p:ph idx="1" type="body"/>
          </p:nvPr>
        </p:nvSpPr>
        <p:spPr>
          <a:xfrm>
            <a:off x="311700" y="1809450"/>
            <a:ext cx="1806300" cy="9567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GB" sz="1700">
                <a:solidFill>
                  <a:schemeClr val="accent5"/>
                </a:solidFill>
              </a:rPr>
              <a:t>Univariate analysis</a:t>
            </a:r>
            <a:endParaRPr sz="1700">
              <a:solidFill>
                <a:schemeClr val="accent5"/>
              </a:solidFill>
            </a:endParaRPr>
          </a:p>
          <a:p>
            <a:pPr indent="0" lvl="0" marL="0" marR="0" rtl="0" algn="l">
              <a:lnSpc>
                <a:spcPct val="115000"/>
              </a:lnSpc>
              <a:spcBef>
                <a:spcPts val="1200"/>
              </a:spcBef>
              <a:spcAft>
                <a:spcPts val="1200"/>
              </a:spcAft>
              <a:buNone/>
            </a:pPr>
            <a:r>
              <a:rPr lang="en-GB" sz="1700">
                <a:solidFill>
                  <a:schemeClr val="accent5"/>
                </a:solidFill>
              </a:rPr>
              <a:t>(Categorical variables):</a:t>
            </a:r>
            <a:endParaRPr sz="1700">
              <a:solidFill>
                <a:schemeClr val="accent5"/>
              </a:solidFill>
            </a:endParaRPr>
          </a:p>
        </p:txBody>
      </p:sp>
      <p:pic>
        <p:nvPicPr>
          <p:cNvPr id="77" name="Google Shape;77;p16"/>
          <p:cNvPicPr preferRelativeResize="0"/>
          <p:nvPr/>
        </p:nvPicPr>
        <p:blipFill>
          <a:blip r:embed="rId3">
            <a:alphaModFix/>
          </a:blip>
          <a:stretch>
            <a:fillRect/>
          </a:stretch>
        </p:blipFill>
        <p:spPr>
          <a:xfrm>
            <a:off x="8558275" y="152400"/>
            <a:ext cx="409663" cy="402600"/>
          </a:xfrm>
          <a:prstGeom prst="rect">
            <a:avLst/>
          </a:prstGeom>
          <a:noFill/>
          <a:ln>
            <a:noFill/>
          </a:ln>
        </p:spPr>
      </p:pic>
      <p:pic>
        <p:nvPicPr>
          <p:cNvPr id="78" name="Google Shape;78;p16"/>
          <p:cNvPicPr preferRelativeResize="0"/>
          <p:nvPr/>
        </p:nvPicPr>
        <p:blipFill>
          <a:blip r:embed="rId4">
            <a:alphaModFix/>
          </a:blip>
          <a:stretch>
            <a:fillRect/>
          </a:stretch>
        </p:blipFill>
        <p:spPr>
          <a:xfrm>
            <a:off x="2273525" y="97850"/>
            <a:ext cx="6133412" cy="481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84" name="Google Shape;84;p17"/>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85" name="Google Shape;85;p17"/>
          <p:cNvSpPr txBox="1"/>
          <p:nvPr>
            <p:ph idx="1" type="body"/>
          </p:nvPr>
        </p:nvSpPr>
        <p:spPr>
          <a:xfrm>
            <a:off x="311700" y="1809450"/>
            <a:ext cx="1806300" cy="9567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GB" sz="1700">
                <a:solidFill>
                  <a:schemeClr val="accent5"/>
                </a:solidFill>
              </a:rPr>
              <a:t>Univariate analysis</a:t>
            </a:r>
            <a:endParaRPr sz="1700">
              <a:solidFill>
                <a:schemeClr val="accent5"/>
              </a:solidFill>
            </a:endParaRPr>
          </a:p>
          <a:p>
            <a:pPr indent="0" lvl="0" marL="0" marR="0" rtl="0" algn="l">
              <a:lnSpc>
                <a:spcPct val="115000"/>
              </a:lnSpc>
              <a:spcBef>
                <a:spcPts val="1200"/>
              </a:spcBef>
              <a:spcAft>
                <a:spcPts val="1200"/>
              </a:spcAft>
              <a:buNone/>
            </a:pPr>
            <a:r>
              <a:rPr lang="en-GB" sz="1700">
                <a:solidFill>
                  <a:schemeClr val="accent5"/>
                </a:solidFill>
              </a:rPr>
              <a:t>(Numerical variables):</a:t>
            </a:r>
            <a:endParaRPr sz="1700">
              <a:solidFill>
                <a:schemeClr val="accent5"/>
              </a:solidFill>
            </a:endParaRPr>
          </a:p>
        </p:txBody>
      </p:sp>
      <p:pic>
        <p:nvPicPr>
          <p:cNvPr id="86" name="Google Shape;86;p17"/>
          <p:cNvPicPr preferRelativeResize="0"/>
          <p:nvPr/>
        </p:nvPicPr>
        <p:blipFill>
          <a:blip r:embed="rId4">
            <a:alphaModFix/>
          </a:blip>
          <a:stretch>
            <a:fillRect/>
          </a:stretch>
        </p:blipFill>
        <p:spPr>
          <a:xfrm>
            <a:off x="2486400" y="152400"/>
            <a:ext cx="5723337"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92" name="Google Shape;92;p18"/>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Outliers</a:t>
            </a:r>
            <a:endParaRPr>
              <a:solidFill>
                <a:srgbClr val="CC0000"/>
              </a:solidFill>
            </a:endParaRPr>
          </a:p>
        </p:txBody>
      </p:sp>
      <p:sp>
        <p:nvSpPr>
          <p:cNvPr id="93" name="Google Shape;93;p18"/>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GB" sz="1700">
                <a:solidFill>
                  <a:schemeClr val="dk1"/>
                </a:solidFill>
              </a:rPr>
              <a:t>Column pdays had more than half of its values as negative 1 which made no sense as days cannot be negative and hence it was dropped.</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Entries for columns </a:t>
            </a:r>
            <a:r>
              <a:rPr lang="en-GB" sz="1700">
                <a:solidFill>
                  <a:schemeClr val="dk1"/>
                </a:solidFill>
              </a:rPr>
              <a:t>campaign</a:t>
            </a:r>
            <a:r>
              <a:rPr lang="en-GB" sz="1700">
                <a:solidFill>
                  <a:schemeClr val="dk1"/>
                </a:solidFill>
              </a:rPr>
              <a:t> and previous which were above 34 were replaced with their mean as these were outliers </a:t>
            </a:r>
            <a:r>
              <a:rPr lang="en-GB" sz="1700">
                <a:solidFill>
                  <a:schemeClr val="dk1"/>
                </a:solidFill>
              </a:rPr>
              <a:t>inferred</a:t>
            </a:r>
            <a:r>
              <a:rPr lang="en-GB" sz="1700">
                <a:solidFill>
                  <a:schemeClr val="dk1"/>
                </a:solidFill>
              </a:rPr>
              <a:t> from their distribution plots.</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99" name="Google Shape;99;p19"/>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100" name="Google Shape;100;p19"/>
          <p:cNvSpPr txBox="1"/>
          <p:nvPr>
            <p:ph idx="1" type="body"/>
          </p:nvPr>
        </p:nvSpPr>
        <p:spPr>
          <a:xfrm>
            <a:off x="311700" y="1809450"/>
            <a:ext cx="1806300" cy="956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700">
                <a:solidFill>
                  <a:schemeClr val="accent5"/>
                </a:solidFill>
              </a:rPr>
              <a:t>B</a:t>
            </a:r>
            <a:r>
              <a:rPr lang="en-GB" sz="1700">
                <a:solidFill>
                  <a:schemeClr val="accent5"/>
                </a:solidFill>
              </a:rPr>
              <a:t>ivariate analysis</a:t>
            </a:r>
            <a:endParaRPr sz="1700">
              <a:solidFill>
                <a:schemeClr val="accent5"/>
              </a:solidFill>
            </a:endParaRPr>
          </a:p>
        </p:txBody>
      </p:sp>
      <p:pic>
        <p:nvPicPr>
          <p:cNvPr id="101" name="Google Shape;101;p19"/>
          <p:cNvPicPr preferRelativeResize="0"/>
          <p:nvPr/>
        </p:nvPicPr>
        <p:blipFill>
          <a:blip r:embed="rId4">
            <a:alphaModFix/>
          </a:blip>
          <a:stretch>
            <a:fillRect/>
          </a:stretch>
        </p:blipFill>
        <p:spPr>
          <a:xfrm>
            <a:off x="2486400" y="152400"/>
            <a:ext cx="2864575" cy="2443535"/>
          </a:xfrm>
          <a:prstGeom prst="rect">
            <a:avLst/>
          </a:prstGeom>
          <a:noFill/>
          <a:ln>
            <a:noFill/>
          </a:ln>
        </p:spPr>
      </p:pic>
      <p:pic>
        <p:nvPicPr>
          <p:cNvPr id="102" name="Google Shape;102;p19"/>
          <p:cNvPicPr preferRelativeResize="0"/>
          <p:nvPr/>
        </p:nvPicPr>
        <p:blipFill>
          <a:blip r:embed="rId5">
            <a:alphaModFix/>
          </a:blip>
          <a:stretch>
            <a:fillRect/>
          </a:stretch>
        </p:blipFill>
        <p:spPr>
          <a:xfrm>
            <a:off x="5299125" y="152400"/>
            <a:ext cx="3117840" cy="2392775"/>
          </a:xfrm>
          <a:prstGeom prst="rect">
            <a:avLst/>
          </a:prstGeom>
          <a:noFill/>
          <a:ln>
            <a:noFill/>
          </a:ln>
        </p:spPr>
      </p:pic>
      <p:pic>
        <p:nvPicPr>
          <p:cNvPr id="103" name="Google Shape;103;p19"/>
          <p:cNvPicPr preferRelativeResize="0"/>
          <p:nvPr/>
        </p:nvPicPr>
        <p:blipFill>
          <a:blip r:embed="rId6">
            <a:alphaModFix/>
          </a:blip>
          <a:stretch>
            <a:fillRect/>
          </a:stretch>
        </p:blipFill>
        <p:spPr>
          <a:xfrm>
            <a:off x="2183775" y="2545163"/>
            <a:ext cx="3167210" cy="2504300"/>
          </a:xfrm>
          <a:prstGeom prst="rect">
            <a:avLst/>
          </a:prstGeom>
          <a:noFill/>
          <a:ln>
            <a:noFill/>
          </a:ln>
        </p:spPr>
      </p:pic>
      <p:pic>
        <p:nvPicPr>
          <p:cNvPr id="104" name="Google Shape;104;p19"/>
          <p:cNvPicPr preferRelativeResize="0"/>
          <p:nvPr/>
        </p:nvPicPr>
        <p:blipFill>
          <a:blip r:embed="rId7">
            <a:alphaModFix/>
          </a:blip>
          <a:stretch>
            <a:fillRect/>
          </a:stretch>
        </p:blipFill>
        <p:spPr>
          <a:xfrm>
            <a:off x="5512200" y="2571750"/>
            <a:ext cx="3046075" cy="254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10" name="Google Shape;110;p20"/>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Findings from EDA</a:t>
            </a:r>
            <a:endParaRPr>
              <a:solidFill>
                <a:srgbClr val="CC0000"/>
              </a:solidFill>
            </a:endParaRPr>
          </a:p>
        </p:txBody>
      </p:sp>
      <p:sp>
        <p:nvSpPr>
          <p:cNvPr id="111" name="Google Shape;111;p20"/>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GB" sz="1700">
                <a:solidFill>
                  <a:schemeClr val="dk1"/>
                </a:solidFill>
              </a:rPr>
              <a:t>Customers working blue collar jobs are less likely to subscribe whereas management and technicians are more likely.</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Single customers are more likely to subscribe for a term deposit whereas married customers are less likely.</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Customers with tertiary education are more likely to subscribe whereas customers with secondary education are less likely to subscribe.</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17" name="Google Shape;117;p21"/>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Feature Engineering</a:t>
            </a:r>
            <a:endParaRPr>
              <a:solidFill>
                <a:srgbClr val="CC0000"/>
              </a:solidFill>
            </a:endParaRPr>
          </a:p>
        </p:txBody>
      </p:sp>
      <p:sp>
        <p:nvSpPr>
          <p:cNvPr id="118" name="Google Shape;118;p21"/>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GB" sz="1700">
                <a:solidFill>
                  <a:schemeClr val="dk1"/>
                </a:solidFill>
              </a:rPr>
              <a:t>Replacing yes or no with boolean values.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Replacing with mean if the value is more than a specified threshold..</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One hot encoding of categorical columns.</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