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9"/>
  </p:notesMasterIdLst>
  <p:handoutMasterIdLst>
    <p:handoutMasterId r:id="rId20"/>
  </p:handoutMasterIdLst>
  <p:sldIdLst>
    <p:sldId id="277" r:id="rId4"/>
    <p:sldId id="399" r:id="rId5"/>
    <p:sldId id="400" r:id="rId6"/>
    <p:sldId id="412" r:id="rId7"/>
    <p:sldId id="408" r:id="rId8"/>
    <p:sldId id="401" r:id="rId9"/>
    <p:sldId id="413" r:id="rId10"/>
    <p:sldId id="414" r:id="rId11"/>
    <p:sldId id="415" r:id="rId12"/>
    <p:sldId id="416" r:id="rId13"/>
    <p:sldId id="409" r:id="rId14"/>
    <p:sldId id="410" r:id="rId15"/>
    <p:sldId id="404" r:id="rId16"/>
    <p:sldId id="411" r:id="rId17"/>
    <p:sldId id="4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78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COMPUTER SCIENCE AND ENGINEERING (INFORMATION SECURITY)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12588" y="136525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/>
              <a:t>HIGH SECURITY ENCRYPTION USING AES&amp; VISUAL CRYPTOGRAPHY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4411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MENDA MANMADHA RAO – 21BCS3544 </a:t>
            </a:r>
          </a:p>
          <a:p>
            <a:r>
              <a:rPr lang="en-US" sz="2000" dirty="0"/>
              <a:t>PENTAKOTA SRI PRANEETH – 21BCS3523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PRABJOT SINGH BALI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DB93-1DA1-B926-30E7-069518258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Perfect Secrecy</a:t>
            </a:r>
            <a:r>
              <a:rPr lang="en-US" dirty="0"/>
              <a:t>: Visual cryptography achieves perfect secrecy, as no single share contains any information about the original image. This property is crucial for secure image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Complex Decryption</a:t>
            </a:r>
            <a:r>
              <a:rPr lang="en-US" dirty="0"/>
              <a:t>: Unlike traditional cryptographic methods, visual cryptography requires no complex computations for decryption, making it suitable for applications where simplicity is paramount.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6C73-B21E-5966-826F-7B44297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Visual Cryptography Keeps Biometrics Secure - Veridium">
            <a:extLst>
              <a:ext uri="{FF2B5EF4-FFF2-40B4-BE49-F238E27FC236}">
                <a16:creationId xmlns:a16="http://schemas.microsoft.com/office/drawing/2014/main" id="{3D0FA311-7AFA-7E0E-5FEE-11C0545E8D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65" y="1967623"/>
            <a:ext cx="5181600" cy="23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1F80-9717-6FC9-50E3-87F8B573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F713-48A0-BED2-C297-F3714D41E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Challenges :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i="0" dirty="0">
                <a:effectLst/>
                <a:latin typeface="Söhne"/>
              </a:rPr>
              <a:t>Secure AES Key Exchange:</a:t>
            </a:r>
            <a:r>
              <a:rPr lang="en-US" b="0" i="0" dirty="0">
                <a:effectLst/>
                <a:latin typeface="Söhne"/>
              </a:rPr>
              <a:t> Develop a secure mechanism for exchanging AES keys between communicating parties to prevent unauthorized access to the symmetric key</a:t>
            </a:r>
          </a:p>
          <a:p>
            <a:r>
              <a:rPr lang="en-US" b="1" i="0" dirty="0">
                <a:effectLst/>
                <a:latin typeface="Söhne"/>
              </a:rPr>
              <a:t>Image Encryption with AES:</a:t>
            </a:r>
            <a:r>
              <a:rPr lang="en-US" b="0" i="0" dirty="0">
                <a:effectLst/>
                <a:latin typeface="Söhne"/>
              </a:rPr>
              <a:t> Implement a robust method to encrypt images using AES, ensuring that the confidentiality of visual data is maintained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638FAE-3488-8230-E7B2-62DE76CAF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84548" y="1"/>
            <a:ext cx="3275514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5BEDF-9831-E087-AB71-54EFBBA1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DE87-7862-B556-8176-A11574F2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CCF0-1D25-617D-3A08-AD4EE971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129"/>
            <a:ext cx="10515600" cy="4081833"/>
          </a:xfrm>
        </p:spPr>
        <p:txBody>
          <a:bodyPr>
            <a:normAutofit fontScale="92500"/>
          </a:bodyPr>
          <a:lstStyle/>
          <a:p>
            <a:r>
              <a:rPr lang="en-IN" b="1" i="0" dirty="0">
                <a:effectLst/>
                <a:latin typeface="Söhne"/>
              </a:rPr>
              <a:t>Decryption Algorithm:</a:t>
            </a:r>
            <a:r>
              <a:rPr lang="en-IN" b="0" i="0" dirty="0">
                <a:effectLst/>
                <a:latin typeface="Söhne"/>
              </a:rPr>
              <a:t> Design an efficient algorithm for decrypting the original image using the combined information from AES decryption and Visual Cryptography</a:t>
            </a:r>
          </a:p>
          <a:p>
            <a:r>
              <a:rPr lang="en-US" b="1" i="0" dirty="0">
                <a:effectLst/>
                <a:latin typeface="Söhne"/>
              </a:rPr>
              <a:t>Visual Cryptography Scheme:</a:t>
            </a:r>
            <a:r>
              <a:rPr lang="en-US" b="0" i="0" dirty="0">
                <a:effectLst/>
                <a:latin typeface="Söhne"/>
              </a:rPr>
              <a:t> Design a Visual Cryptography scheme that efficiently divides encrypted images into shares, ensuring that individual shares reveal no information about the original content.</a:t>
            </a:r>
          </a:p>
          <a:p>
            <a:r>
              <a:rPr lang="en-US" b="1" dirty="0"/>
              <a:t>Key Management</a:t>
            </a:r>
            <a:r>
              <a:rPr lang="en-US" dirty="0"/>
              <a:t>: Establish a secure key management system to handle the lifecycle of AES keys, including generation, distribution, and storage</a:t>
            </a:r>
            <a:endParaRPr lang="en-IN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796B9-1649-94C8-3858-2035B70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ohene"/>
              </a:rPr>
              <a:t>Implementation of the Project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9821"/>
            <a:ext cx="10515600" cy="482165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Sohene"/>
              </a:rPr>
              <a:t>AES ENCRYPTION </a:t>
            </a:r>
            <a:r>
              <a:rPr lang="en-US" b="1" dirty="0">
                <a:latin typeface="+mj-lt"/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>
                <a:latin typeface="Sohene"/>
              </a:rPr>
              <a:t>Convert plain text to binary .</a:t>
            </a:r>
          </a:p>
          <a:p>
            <a:pPr marL="514350" indent="-514350">
              <a:buAutoNum type="arabicPeriod"/>
            </a:pPr>
            <a:r>
              <a:rPr lang="en-US" dirty="0">
                <a:latin typeface="Sohene"/>
              </a:rPr>
              <a:t>Generate a random AES key .</a:t>
            </a:r>
          </a:p>
          <a:p>
            <a:pPr marL="514350" indent="-514350">
              <a:buAutoNum type="arabicPeriod"/>
            </a:pPr>
            <a:r>
              <a:rPr lang="en-US" dirty="0">
                <a:latin typeface="Sohene"/>
              </a:rPr>
              <a:t>Encrypt binary message using AES to produce ciphertext </a:t>
            </a: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r>
              <a:rPr lang="en-US" b="1" dirty="0">
                <a:latin typeface="Sohene"/>
              </a:rPr>
              <a:t>VISUAL CRYPTOGRAPY:</a:t>
            </a:r>
          </a:p>
          <a:p>
            <a:pPr marL="514350" indent="-514350">
              <a:buAutoNum type="arabicPeriod"/>
            </a:pPr>
            <a:r>
              <a:rPr lang="en-US" dirty="0">
                <a:latin typeface="Sohene"/>
              </a:rPr>
              <a:t>Divide AES ciphertext into shares(images).</a:t>
            </a:r>
          </a:p>
          <a:p>
            <a:pPr marL="514350" indent="-514350">
              <a:buAutoNum type="arabicPeriod"/>
            </a:pPr>
            <a:r>
              <a:rPr lang="en-US" dirty="0">
                <a:latin typeface="Sohene"/>
              </a:rPr>
              <a:t>Generate random pixel patterns for each share .</a:t>
            </a:r>
          </a:p>
          <a:p>
            <a:pPr marL="514350" indent="-514350">
              <a:buAutoNum type="arabicPeriod"/>
            </a:pPr>
            <a:r>
              <a:rPr lang="en-US" dirty="0">
                <a:latin typeface="Sohene"/>
              </a:rPr>
              <a:t>Apply patterns using bitwise XOR on corresponding pixels.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Sohene"/>
              </a:rPr>
              <a:t>Distribute shares to recipients. </a:t>
            </a:r>
          </a:p>
          <a:p>
            <a:pPr marL="514350" indent="-514350">
              <a:buAutoNum type="arabicPeriod"/>
            </a:pPr>
            <a:endParaRPr lang="en-US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AA54-0BBC-7F4A-519B-8A47C1E3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020"/>
            <a:ext cx="5132749" cy="478096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Sohe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ohene"/>
              </a:rPr>
              <a:t>DECRYPTION </a:t>
            </a:r>
            <a:r>
              <a:rPr lang="en-US" sz="2800" b="0" i="0" dirty="0">
                <a:effectLst/>
                <a:latin typeface="Sohene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Sohene"/>
              </a:rPr>
              <a:t>Collect shares from recipients.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Sohene"/>
              </a:rPr>
              <a:t>Stack shares to reveal portions of the secret.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Sohene"/>
              </a:rPr>
              <a:t>Recipients XOR their share with the combined share.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Sohene"/>
              </a:rPr>
              <a:t>Decrypt resulting AES ciphertext with the AES key to get the plaintext</a:t>
            </a:r>
          </a:p>
          <a:p>
            <a:endParaRPr lang="en-IN" sz="2800" dirty="0">
              <a:latin typeface="Sohe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ED0E7-ECFF-1B0D-5916-8DB8CE34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8" name="Picture 4" descr="Visual Cryptography - 101 Computing">
            <a:extLst>
              <a:ext uri="{FF2B5EF4-FFF2-40B4-BE49-F238E27FC236}">
                <a16:creationId xmlns:a16="http://schemas.microsoft.com/office/drawing/2014/main" id="{C6B4EF65-A7A4-6FD0-AD0E-F235EBB8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29" y="2015427"/>
            <a:ext cx="6219463" cy="321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7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Future Scope of the Project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7A340-6004-AB6F-FFA8-0ED277912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077350"/>
              </p:ext>
            </p:extLst>
          </p:nvPr>
        </p:nvGraphicFramePr>
        <p:xfrm>
          <a:off x="1748902" y="2360645"/>
          <a:ext cx="9507984" cy="2555050"/>
        </p:xfrm>
        <a:graphic>
          <a:graphicData uri="http://schemas.openxmlformats.org/drawingml/2006/table">
            <a:tbl>
              <a:tblPr/>
              <a:tblGrid>
                <a:gridCol w="3865125">
                  <a:extLst>
                    <a:ext uri="{9D8B030D-6E8A-4147-A177-3AD203B41FA5}">
                      <a16:colId xmlns:a16="http://schemas.microsoft.com/office/drawing/2014/main" val="324415470"/>
                    </a:ext>
                  </a:extLst>
                </a:gridCol>
                <a:gridCol w="5642859">
                  <a:extLst>
                    <a:ext uri="{9D8B030D-6E8A-4147-A177-3AD203B41FA5}">
                      <a16:colId xmlns:a16="http://schemas.microsoft.com/office/drawing/2014/main" val="2650630173"/>
                    </a:ext>
                  </a:extLst>
                </a:gridCol>
              </a:tblGrid>
              <a:tr h="1277525">
                <a:tc>
                  <a:txBody>
                    <a:bodyPr/>
                    <a:lstStyle/>
                    <a:p>
                      <a:r>
                        <a:rPr lang="en-IN" dirty="0"/>
                        <a:t>Advanced Encryption Applications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Exploring potential integration into diverse digital systems and platforms, from cloud-based solutions to IoT frameworks.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30976"/>
                  </a:ext>
                </a:extLst>
              </a:tr>
              <a:tr h="1277525">
                <a:tc>
                  <a:txBody>
                    <a:bodyPr/>
                    <a:lstStyle/>
                    <a:p>
                      <a:r>
                        <a:rPr lang="en-IN" dirty="0"/>
                        <a:t>Security Standardization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Discussing the prospects of establishing new security benchmarks and standards based on the project's methodologies and outcomes.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9183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Scope of the Project 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 of the Project</a:t>
            </a:r>
          </a:p>
          <a:p>
            <a:r>
              <a:rPr lang="en-US" dirty="0">
                <a:latin typeface="Times New Roman"/>
                <a:cs typeface="Times New Roman"/>
              </a:rPr>
              <a:t>Implementation of the Project</a:t>
            </a:r>
            <a:endParaRPr lang="en-US" dirty="0"/>
          </a:p>
          <a:p>
            <a:r>
              <a:rPr lang="en-US" dirty="0"/>
              <a:t>Future Scope of the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txBody>
          <a:bodyPr/>
          <a:lstStyle/>
          <a:p>
            <a:pPr algn="ctr"/>
            <a:r>
              <a:rPr lang="en-US" b="1" dirty="0"/>
              <a:t>Introduction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385" y="2309764"/>
            <a:ext cx="10265229" cy="3427510"/>
          </a:xfrm>
        </p:spPr>
        <p:txBody>
          <a:bodyPr>
            <a:normAutofit/>
          </a:bodyPr>
          <a:lstStyle/>
          <a:p>
            <a:r>
              <a:rPr lang="en-US" dirty="0"/>
              <a:t>The introduction will outline the core concepts and significance of the project.</a:t>
            </a:r>
          </a:p>
          <a:p>
            <a:r>
              <a:rPr lang="en-US" dirty="0"/>
              <a:t>Highlighting the need for advanced encryption techniques in the modern digital landscape.</a:t>
            </a:r>
          </a:p>
          <a:p>
            <a:r>
              <a:rPr lang="en-US" dirty="0"/>
              <a:t>Exploring the relevance of high-security encryption methods and their crucial role in safeguarding data integrity, confidentiality, and accessibility.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75D5-7A69-3B96-1E01-EAF3995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9DC4-DDE6-DF88-68FB-53713E3D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AES, or Advanced Encryption Standard, is a symmetric encryption algorithm widely used to secure sensitive data. It operates on fixed block sizes and key lengths of 128, 192, or 256 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 AES is renowned for its robust security, efficiency, and versatility, making it a cornerstone of modern cryptographic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: AES encryption is employed in various domains, including network security, financial transactions, and data storage.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20A50-CFE1-5EC3-7585-EF7CC572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4CA6D-7E99-002F-C1A6-51957C15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82" y="1738767"/>
            <a:ext cx="5747624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presentation will provide a comprehensive overview of high-security encryption using AES (Advanced Encryption Standard) and visual cryptography.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combination of these two technologies ensures robust protection of sensitive data and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delve into various aspects of the project, including problem formulation, objectives, methodology, results, conclusion, future scope, and references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57A27-0457-2DB4-CE87-8DCEEE21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89D63-0B37-0E44-57DB-241628EC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241" y="1738767"/>
            <a:ext cx="4076703" cy="4444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94535-B913-3761-F627-42507DDDC4FC}"/>
              </a:ext>
            </a:extLst>
          </p:cNvPr>
          <p:cNvSpPr txBox="1"/>
          <p:nvPr/>
        </p:nvSpPr>
        <p:spPr>
          <a:xfrm>
            <a:off x="2052735" y="373224"/>
            <a:ext cx="8481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Introduction Of the Project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71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pPr algn="ctr"/>
            <a:r>
              <a:rPr lang="en-US" b="1" dirty="0"/>
              <a:t>Scope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Sohana"/>
              </a:rPr>
              <a:t>A comprehensive study of the AES algorithm and its implementation for text-based data encryption.</a:t>
            </a:r>
          </a:p>
          <a:p>
            <a:pPr algn="l" fontAlgn="base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Sohana"/>
              </a:rPr>
              <a:t>An exploration of Visual Cryptography techniques for image-based data.</a:t>
            </a:r>
          </a:p>
          <a:p>
            <a:pPr algn="l" fontAlgn="base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Sohana"/>
              </a:rPr>
              <a:t>Integration of AES and Visual Cryptography to develop a dual-secure encryption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Sohana"/>
              </a:rPr>
              <a:t>Performance analysis of the combined system in terms of encryption/decryption speed, security level, and resource consumption.</a:t>
            </a:r>
          </a:p>
          <a:p>
            <a:pPr algn="l" fontAlgn="base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Sohana"/>
              </a:rPr>
              <a:t>Development of a user-friendly interface to facilitate the encryption and decryption process for end-users.</a:t>
            </a:r>
          </a:p>
          <a:p>
            <a:pPr algn="l" fontAlgn="base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Sohana"/>
              </a:rPr>
              <a:t>Ensuring the system is robust against common security threats and attacks.</a:t>
            </a:r>
          </a:p>
          <a:p>
            <a:endParaRPr lang="en-US" sz="2500" dirty="0">
              <a:latin typeface="Soh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573-D98C-D1CA-A9E3-E2DDEEB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AES Encryption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E05-193C-D14A-1D3F-65725D896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AES Encryption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Substitution-Permutation Network</a:t>
            </a:r>
            <a:r>
              <a:rPr lang="en-US" dirty="0"/>
              <a:t>: AES employs a series of substitution and permutation operations to transform plaintext into ciphertext. This complex process ensures a high level of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Expansion</a:t>
            </a:r>
            <a:r>
              <a:rPr lang="en-US" dirty="0"/>
              <a:t>: The key expansion process generates a set of round keys from the original encryption key, enhancing the algorithm's resistance to cryptanalysis.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Rounds of Encryption</a:t>
            </a:r>
            <a:r>
              <a:rPr lang="en-US" dirty="0"/>
              <a:t>: AES operates through multiple rounds of encryption, with the number of rounds determined by the key size. Each round involves distinct operations to obscure the plaintext.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9C7C0-1D75-049E-CF93-6A74DC5B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Understanding Encryption Key Management for Businesses - Brightline  Technologies">
            <a:extLst>
              <a:ext uri="{FF2B5EF4-FFF2-40B4-BE49-F238E27FC236}">
                <a16:creationId xmlns:a16="http://schemas.microsoft.com/office/drawing/2014/main" id="{1DC37EE6-AFB9-0269-36E5-E23F1D48BF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35" y="1825625"/>
            <a:ext cx="4773965" cy="41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8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51DD-4E01-4FCE-68A7-73F75C42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1328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           Strengths of AES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Levels</a:t>
            </a:r>
            <a:r>
              <a:rPr lang="en-US" dirty="0"/>
              <a:t>: AES offers three distinct security levels based on the key length: 128-bit, 192-bit, and 256-bit. Longer key lengths provide higher security but may impact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Resistance to Attacks</a:t>
            </a:r>
            <a:r>
              <a:rPr lang="en-US" dirty="0"/>
              <a:t>: AES has withstood extensive cryptanalysis and is resilient against various attacks, including differential and linear cryptanalysis.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 and Adoption</a:t>
            </a:r>
            <a:r>
              <a:rPr lang="en-US" dirty="0"/>
              <a:t>: The widespread adoption of AES as a standard encryption algorithm by governments and organizations underscores its reliability and trustworthiness.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775A-89CE-4F67-03F4-E483D518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B0A-41B1-D4E4-AF54-AE30809D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                           Visual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C554-B408-1535-DFFE-5EBE2F8D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Concept</a:t>
            </a:r>
            <a:r>
              <a:rPr lang="en-US" dirty="0"/>
              <a:t>: Visual cryptography involves the encryption of a secret image into shares, which individually reveal no information about the original image. When the shares are superimposed, the original image is visually revealed.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 Creation</a:t>
            </a:r>
            <a:r>
              <a:rPr lang="en-US" dirty="0"/>
              <a:t>: Visual cryptography generates shares using a special encoding technique, ensuring that no share provides any clue about the original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Decryption Process</a:t>
            </a:r>
            <a:r>
              <a:rPr lang="en-US" dirty="0"/>
              <a:t>: The decryption of the secret image is achieved by stacking the shares, allowing the human visual system to perceive the original image without the need for complex computations.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99B9-7497-B493-AB46-F1671F52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24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6225</TotalTime>
  <Words>1005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Casper</vt:lpstr>
      <vt:lpstr>Sohana</vt:lpstr>
      <vt:lpstr>Sohene</vt:lpstr>
      <vt:lpstr>Söhne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Index</vt:lpstr>
      <vt:lpstr>Introduction Of the Project</vt:lpstr>
      <vt:lpstr>Introduction Of The Project </vt:lpstr>
      <vt:lpstr>PowerPoint Presentation</vt:lpstr>
      <vt:lpstr>Scope of the Project </vt:lpstr>
      <vt:lpstr>                   AES Encryption Process</vt:lpstr>
      <vt:lpstr>PowerPoint Presentation</vt:lpstr>
      <vt:lpstr>                           Visual Cryptography</vt:lpstr>
      <vt:lpstr>PowerPoint Presentation</vt:lpstr>
      <vt:lpstr>          Problem Formulation</vt:lpstr>
      <vt:lpstr> </vt:lpstr>
      <vt:lpstr>Implementation of the Project  </vt:lpstr>
      <vt:lpstr>PowerPoint Presentation</vt:lpstr>
      <vt:lpstr> Future Scope of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Manmadha Menda</cp:lastModifiedBy>
  <cp:revision>529</cp:revision>
  <dcterms:created xsi:type="dcterms:W3CDTF">2019-01-09T10:33:58Z</dcterms:created>
  <dcterms:modified xsi:type="dcterms:W3CDTF">2024-04-30T07:04:21Z</dcterms:modified>
</cp:coreProperties>
</file>